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9" r:id="rId4"/>
    <p:sldId id="301" r:id="rId5"/>
    <p:sldId id="300" r:id="rId6"/>
    <p:sldId id="299" r:id="rId7"/>
    <p:sldId id="316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8" r:id="rId16"/>
    <p:sldId id="326" r:id="rId17"/>
    <p:sldId id="329" r:id="rId18"/>
    <p:sldId id="330" r:id="rId19"/>
    <p:sldId id="331" r:id="rId20"/>
    <p:sldId id="332" r:id="rId21"/>
    <p:sldId id="3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1D7EF"/>
    <a:srgbClr val="FF0000"/>
    <a:srgbClr val="0080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0909" autoAdjust="0"/>
  </p:normalViewPr>
  <p:slideViewPr>
    <p:cSldViewPr>
      <p:cViewPr varScale="1">
        <p:scale>
          <a:sx n="94" d="100"/>
          <a:sy n="94" d="100"/>
        </p:scale>
        <p:origin x="-4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8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E6C6E-A800-4EA5-B999-7499C517ECD5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9A0815-A2D5-41FA-B534-56E08D134A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09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E56D7-7A4E-4431-99FA-9A09D04D9F92}" type="slidenum">
              <a:rPr lang="tr-TR" smtClean="0"/>
              <a:pPr/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More</a:t>
            </a:r>
            <a:r>
              <a:rPr lang="en-US" baseline="0" noProof="0" dirty="0" smtClean="0"/>
              <a:t>  than 6900 sub  basins  were  created   for  all participating  countries </a:t>
            </a:r>
            <a:endParaRPr lang="en-US" noProof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A0815-A2D5-41FA-B534-56E08D134A4B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Real  Time Meteorological data   are  </a:t>
            </a:r>
            <a:r>
              <a:rPr lang="en-US" noProof="0" dirty="0" err="1" smtClean="0"/>
              <a:t>provied</a:t>
            </a:r>
            <a:r>
              <a:rPr lang="en-US" noProof="0" dirty="0" smtClean="0"/>
              <a:t>  to  HRC  to  conduct  model</a:t>
            </a:r>
            <a:r>
              <a:rPr lang="en-US" baseline="0" noProof="0" dirty="0" smtClean="0"/>
              <a:t>  test  studies. BSME-FFG user   interface  is  shown  here. Some Products  are  Satellite   rainfall, ALADIN  model  precipitation output, FFG (Flash  Flood Guidance) and  Flash  Flood  Threat.</a:t>
            </a:r>
            <a:r>
              <a:rPr lang="tr-TR" baseline="0" noProof="0" dirty="0" smtClean="0"/>
              <a:t> </a:t>
            </a:r>
            <a:endParaRPr lang="en-US" noProof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A0815-A2D5-41FA-B534-56E08D134A4B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BSME-FFG  test  study  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catched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falsh</a:t>
            </a:r>
            <a:r>
              <a:rPr lang="en-US" baseline="0" noProof="0" dirty="0" smtClean="0"/>
              <a:t>  flood  </a:t>
            </a:r>
            <a:r>
              <a:rPr lang="en-US" baseline="0" noProof="0" dirty="0" err="1" smtClean="0"/>
              <a:t>aooucred</a:t>
            </a:r>
            <a:r>
              <a:rPr lang="en-US" baseline="0" noProof="0" dirty="0" smtClean="0"/>
              <a:t>  in  Istanbul  on  9 September  2009.  There  were  </a:t>
            </a:r>
            <a:r>
              <a:rPr lang="en-US" baseline="0" noProof="0" dirty="0" err="1" smtClean="0"/>
              <a:t>considarable</a:t>
            </a:r>
            <a:r>
              <a:rPr lang="en-US" baseline="0" noProof="0" dirty="0" smtClean="0"/>
              <a:t>  amount  of property  damages   and  human  lost. </a:t>
            </a:r>
            <a:endParaRPr lang="en-US" noProof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A0815-A2D5-41FA-B534-56E08D134A4B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A0815-A2D5-41FA-B534-56E08D134A4B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Course  topics  were as   follows: Model  calibrations, BSME-FFG  model  works  done  so far,</a:t>
            </a:r>
            <a:r>
              <a:rPr lang="en-US" baseline="0" noProof="0" dirty="0" smtClean="0"/>
              <a:t> flood  forecasting  and early  warning  system  in France, flood  forecasting  and early warning  system  at Atlantic  RFC, QPE/QPF and  GIS  applications  in  FF. </a:t>
            </a:r>
            <a:endParaRPr lang="tr-TR" baseline="0" noProof="0" dirty="0" smtClean="0"/>
          </a:p>
          <a:p>
            <a:r>
              <a:rPr lang="en-US" baseline="0" noProof="0" dirty="0" smtClean="0"/>
              <a:t>TSMS  supported  participants  from  nine    countries. </a:t>
            </a:r>
            <a:endParaRPr lang="en-US" noProof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A0815-A2D5-41FA-B534-56E08D134A4B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There   were</a:t>
            </a:r>
            <a:r>
              <a:rPr lang="tr-TR" noProof="0" dirty="0" smtClean="0"/>
              <a:t>  </a:t>
            </a:r>
            <a:r>
              <a:rPr lang="en-US" noProof="0" dirty="0" smtClean="0"/>
              <a:t>both</a:t>
            </a:r>
            <a:r>
              <a:rPr lang="tr-TR" noProof="0" dirty="0" smtClean="0"/>
              <a:t> </a:t>
            </a:r>
            <a:r>
              <a:rPr lang="en-US" noProof="0" dirty="0" smtClean="0"/>
              <a:t>Turkish  and  foreign  instructors.</a:t>
            </a:r>
            <a:r>
              <a:rPr lang="en-US" baseline="0" noProof="0" dirty="0" smtClean="0"/>
              <a:t> Foreign   course  instructors  were from  HRC, UCAR,  SCHAPI,  Atlantic  RFC,   Russia.  Turkish  instructors  were  fro  Middle  East  Technical  University, </a:t>
            </a:r>
            <a:r>
              <a:rPr lang="en-US" baseline="0" noProof="0" dirty="0" err="1" smtClean="0"/>
              <a:t>Gazi</a:t>
            </a:r>
            <a:r>
              <a:rPr lang="en-US" baseline="0" noProof="0" dirty="0" smtClean="0"/>
              <a:t>  University, Water  Foundation  and  </a:t>
            </a:r>
            <a:r>
              <a:rPr lang="en-US" baseline="0" noProof="0" dirty="0" err="1" smtClean="0"/>
              <a:t>Selcuk</a:t>
            </a:r>
            <a:r>
              <a:rPr lang="en-US" baseline="0" noProof="0" dirty="0" smtClean="0"/>
              <a:t>  University. </a:t>
            </a:r>
            <a:endParaRPr lang="en-US" noProof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A0815-A2D5-41FA-B534-56E08D134A4B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TSMS</a:t>
            </a:r>
            <a:r>
              <a:rPr lang="en-US" baseline="0" noProof="0" dirty="0" smtClean="0"/>
              <a:t>  has  been   in   contact  with OFDA that  funding  for the  extension  of  BSME-FFG  will  be  provided  for  the  budget  year starting October  2011. </a:t>
            </a:r>
            <a:r>
              <a:rPr lang="en-US" noProof="0" dirty="0" smtClean="0"/>
              <a:t> TSMS</a:t>
            </a:r>
            <a:r>
              <a:rPr lang="en-US" baseline="0" noProof="0" dirty="0" smtClean="0"/>
              <a:t>  in  cooperation  with WMO </a:t>
            </a:r>
            <a:r>
              <a:rPr lang="en-US" noProof="0" dirty="0" smtClean="0"/>
              <a:t> will be  very  happy  to   hold  initial  meeting  in  Turkey</a:t>
            </a:r>
            <a:r>
              <a:rPr lang="en-US" baseline="0" noProof="0" dirty="0" smtClean="0"/>
              <a:t>. </a:t>
            </a:r>
            <a:r>
              <a:rPr lang="en-US" noProof="0" dirty="0" smtClean="0"/>
              <a:t>  </a:t>
            </a:r>
            <a:endParaRPr lang="en-US" noProof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A0815-A2D5-41FA-B534-56E08D134A4B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00166" y="1000108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9623-C85B-41B2-BF4A-A28CA9F6AB12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5890-DDAE-4248-AC9C-CAE15F7544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1FD7-7C77-4AB4-A72C-C8D817C464CA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3686-992E-4EA7-9622-68A8A94133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7931-ACA3-4C80-911C-A1E64FE02AA5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27F2-374D-4D12-9458-6C2A7D03C6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259F3-E608-477B-8D3C-9EC9F16B4307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2DBC-3263-4316-99B5-23C2C5F78E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41C5-2979-4A84-911C-3AE79A419EA2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B9B1-A9B3-4DC1-9F8B-6D06ADC864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B91E-F60A-49F5-A7BA-63EBA6088B23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8CF2-93BD-4488-A033-476152B76D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4BA6-F3F8-4FD3-A622-235ACCC0CC71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3A7E-C2B3-45C1-87E0-C2A94765D2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B49E-45D0-4E8F-966C-9889CDD3CE67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BEDC-18CA-4EC2-9537-3BE1E571B4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7C83-4CCA-49CB-95BC-5750223C8958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48E7-D289-45CE-88F8-4DEBB020B0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81E3-63AB-4BF7-9400-A48D95385310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91DC-D58E-45CF-A5E8-12585F796C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3E0FD-17E1-4CB5-AC37-2231955A49C0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EB90-ED18-4009-A0AA-320E2CED08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B0F9-CA5D-47DE-8228-2D9669B6B3C9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A20F-7A42-4A61-9FE6-B55AED184F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http://213.139.210.130/webler/logolar/1x120r.jpg" TargetMode="External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 userDrawn="1"/>
        </p:nvSpPr>
        <p:spPr>
          <a:xfrm>
            <a:off x="1000100" y="1500174"/>
            <a:ext cx="7429552" cy="4214842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28600" y="6096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tr-TR" sz="1400" dirty="0">
              <a:solidFill>
                <a:srgbClr val="0000FF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323850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tr-TR"/>
          </a:p>
        </p:txBody>
      </p:sp>
      <p:pic>
        <p:nvPicPr>
          <p:cNvPr id="8198" name="Picture 15" descr="http://213.139.210.130/webler/logolar/1x120r.jpg"/>
          <p:cNvPicPr>
            <a:picLocks noChangeAspect="1" noChangeArrowheads="1"/>
          </p:cNvPicPr>
          <p:nvPr userDrawn="1"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1214414" y="241300"/>
            <a:ext cx="68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0298" y="271463"/>
            <a:ext cx="771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14744" y="200025"/>
            <a:ext cx="981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00628" y="214290"/>
            <a:ext cx="93379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1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03083" y="214290"/>
            <a:ext cx="1883693" cy="78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etin kutusu"/>
          <p:cNvSpPr txBox="1"/>
          <p:nvPr userDrawn="1"/>
        </p:nvSpPr>
        <p:spPr>
          <a:xfrm>
            <a:off x="1475656" y="1071546"/>
            <a:ext cx="657263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</a:rPr>
              <a:t>Regional Flash Flood </a:t>
            </a:r>
            <a:r>
              <a:rPr lang="tr-TR" sz="1600" dirty="0" smtClean="0">
                <a:solidFill>
                  <a:schemeClr val="accent2"/>
                </a:solidFill>
              </a:rPr>
              <a:t> </a:t>
            </a:r>
            <a:r>
              <a:rPr lang="en-US" sz="1600" baseline="0" noProof="0" dirty="0" smtClean="0">
                <a:solidFill>
                  <a:schemeClr val="accent2"/>
                </a:solidFill>
              </a:rPr>
              <a:t>Guidance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System-Black Sea and Middle East Regions </a:t>
            </a:r>
          </a:p>
        </p:txBody>
      </p:sp>
      <p:sp>
        <p:nvSpPr>
          <p:cNvPr id="8205" name="Rectangle 13"/>
          <p:cNvSpPr>
            <a:spLocks noChangeArrowheads="1"/>
          </p:cNvSpPr>
          <p:nvPr userDrawn="1"/>
        </p:nvSpPr>
        <p:spPr bwMode="auto">
          <a:xfrm>
            <a:off x="1000100" y="5715016"/>
            <a:ext cx="73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INFORMAL CONFERENCE OF SOUTH-EAST EUROPEAN NMHSs DIRECTORS (ICEED)  1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1</a:t>
            </a:r>
            <a:r>
              <a:rPr kumimoji="0" lang="tr-TR" sz="12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th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  Session</a:t>
            </a:r>
            <a:endParaRPr kumimoji="0" lang="tr-TR" sz="1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Tel Aviv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, 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10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-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11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October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 201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</a:rPr>
              <a:t>1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2071670" y="1571612"/>
            <a:ext cx="5643602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C:\WORKS\TaşkınTahminiProjesi\WMO FFGS Istanbul 31032010\FFGS İstanbul Toplantısı30032010\FFGS-Sunuları\ulkeler_basin.png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42844" y="2000240"/>
            <a:ext cx="1940011" cy="15716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17000"/>
            <a:lum/>
          </a:blip>
          <a:srcRect/>
          <a:stretch>
            <a:fillRect l="-4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921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BD23DA-EFFA-453E-A998-93E6F2ED0E79}" type="datetimeFigureOut">
              <a:rPr lang="tr-TR"/>
              <a:pPr>
                <a:defRPr/>
              </a:pPr>
              <a:t>09.10.2011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9A1B47-0E4E-48C7-AA51-0575104492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857488" y="3639925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Mr.</a:t>
            </a:r>
            <a:r>
              <a:rPr lang="tr-TR" sz="1200" b="1" dirty="0">
                <a:solidFill>
                  <a:schemeClr val="accent6">
                    <a:lumMod val="50000"/>
                  </a:schemeClr>
                </a:solidFill>
              </a:rPr>
              <a:t> Ayhan SAYIN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Research  division </a:t>
            </a:r>
          </a:p>
          <a:p>
            <a:pPr>
              <a:defRPr/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Turkish State  Meteorological </a:t>
            </a:r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</a:rPr>
              <a:t>Service </a:t>
            </a:r>
            <a:endParaRPr lang="tr-TR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tr-TR" sz="1200" b="1" dirty="0">
                <a:solidFill>
                  <a:schemeClr val="accent6">
                    <a:lumMod val="50000"/>
                  </a:schemeClr>
                </a:solidFill>
              </a:rPr>
              <a:t>asayin@dmi.gov.tr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86050" y="2455127"/>
            <a:ext cx="4143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Mr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tr-TR" sz="1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</a:rPr>
              <a:t>Hayrettin BACANLI 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Turkish  State Meteorological Service</a:t>
            </a:r>
          </a:p>
          <a:p>
            <a:pPr>
              <a:defRPr/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Head  of  Research  and  Information Department   </a:t>
            </a:r>
          </a:p>
          <a:p>
            <a:pPr>
              <a:defRPr/>
            </a:pPr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</a:rPr>
              <a:t>hbacanli@dmi.gov.tr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43108" y="5366579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With  the   contribution  of  HRC, WMO, NOAA</a:t>
            </a:r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 and  USAID.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143108" y="153857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Contributors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3484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 Accomplished:</a:t>
            </a:r>
            <a:r>
              <a:rPr lang="tr-TR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989138"/>
            <a:ext cx="3074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84438" y="2133600"/>
            <a:ext cx="208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Dams  and Lakes 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380288" y="4005263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800">
                <a:solidFill>
                  <a:srgbClr val="008000"/>
                </a:solidFill>
              </a:rPr>
              <a:t>Kaynak: DSİ  </a:t>
            </a:r>
          </a:p>
        </p:txBody>
      </p:sp>
      <p:pic>
        <p:nvPicPr>
          <p:cNvPr id="6" name="Picture 2" descr="r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989138"/>
            <a:ext cx="31638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35600" y="2133600"/>
            <a:ext cx="2089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Rivers 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79838" y="5300663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800" dirty="0">
                <a:solidFill>
                  <a:schemeClr val="accent2">
                    <a:lumMod val="50000"/>
                  </a:schemeClr>
                </a:solidFill>
              </a:rPr>
              <a:t>Kaynak: DSİ 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08175" y="4005263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</a:rPr>
              <a:t>Source: DSİ  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380288" y="4005263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</a:rPr>
              <a:t>Source: DSİ  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2" descr="stream_gau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89040"/>
            <a:ext cx="269398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95936" y="3861048"/>
            <a:ext cx="2089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Stream Flow stations    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51920" y="5373216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</a:rPr>
              <a:t>Source: DSİ  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3484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 Accomplished:</a:t>
            </a:r>
            <a:r>
              <a:rPr lang="tr-TR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precipi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133600"/>
            <a:ext cx="40338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27313" y="2205038"/>
            <a:ext cx="2089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Meteorological Data 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39975" y="4437063"/>
            <a:ext cx="20875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</a:rPr>
              <a:t>Source: </a:t>
            </a:r>
            <a:r>
              <a:rPr lang="tr-TR" sz="800" dirty="0" smtClean="0">
                <a:solidFill>
                  <a:schemeClr val="accent2">
                    <a:lumMod val="50000"/>
                  </a:schemeClr>
                </a:solidFill>
              </a:rPr>
              <a:t>TSMS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56325" y="2276475"/>
            <a:ext cx="17287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Precipitation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Evaporation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Radiation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Soil  moisture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Winds 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3484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 Accomplished:</a:t>
            </a:r>
            <a:r>
              <a:rPr lang="tr-TR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0297" t="42001" r="47426" b="20236"/>
          <a:stretch>
            <a:fillRect/>
          </a:stretch>
        </p:blipFill>
        <p:spPr bwMode="auto">
          <a:xfrm>
            <a:off x="2168525" y="2133600"/>
            <a:ext cx="59324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5204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 Accomplished:</a:t>
            </a:r>
            <a:r>
              <a:rPr lang="tr-TR" b="1" dirty="0" smtClean="0">
                <a:solidFill>
                  <a:schemeClr val="bg1"/>
                </a:solidFill>
              </a:rPr>
              <a:t> Test </a:t>
            </a:r>
            <a:r>
              <a:rPr lang="en-US" b="1" dirty="0" smtClean="0">
                <a:solidFill>
                  <a:schemeClr val="bg1"/>
                </a:solidFill>
              </a:rPr>
              <a:t>Studies</a:t>
            </a:r>
            <a:r>
              <a:rPr lang="tr-TR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11711" t="20273" r="9911" b="5397"/>
          <a:stretch>
            <a:fillRect/>
          </a:stretch>
        </p:blipFill>
        <p:spPr bwMode="auto">
          <a:xfrm>
            <a:off x="2087563" y="2133600"/>
            <a:ext cx="60134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5119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 Accomplished: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Case Study     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l="8205" t="20436" r="6282" b="5515"/>
          <a:stretch>
            <a:fillRect/>
          </a:stretch>
        </p:blipFill>
        <p:spPr bwMode="auto">
          <a:xfrm>
            <a:off x="2484438" y="2133600"/>
            <a:ext cx="46799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3205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Study visit  to USA     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8 Metin kutusu"/>
          <p:cNvSpPr txBox="1">
            <a:spLocks noChangeArrowheads="1"/>
          </p:cNvSpPr>
          <p:nvPr/>
        </p:nvSpPr>
        <p:spPr bwMode="auto">
          <a:xfrm>
            <a:off x="2195736" y="2132856"/>
            <a:ext cx="61198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OFDA was  so  kind  to invite BSME-FFG participant  countries Director  Generals</a:t>
            </a:r>
            <a:r>
              <a:rPr lang="tr-TR" sz="1600" dirty="0" smtClean="0"/>
              <a:t> </a:t>
            </a:r>
            <a:r>
              <a:rPr lang="en-US" sz="1600" dirty="0" smtClean="0"/>
              <a:t>and their staff    to  USA  to  visit  NWS, NCEP, OFDA, USGS, Atlantic  RFC and Sacramento- Nevada RFC  to  show flash  flood  and  flood  forecasting activities in  these institutions</a:t>
            </a:r>
            <a:r>
              <a:rPr lang="tr-TR" sz="1600" dirty="0" smtClean="0"/>
              <a:t> on 4-14 April 2011</a:t>
            </a:r>
            <a:r>
              <a:rPr lang="en-US" sz="1600" dirty="0" smtClean="0"/>
              <a:t>. The  following Countries   participated in  the study Visit</a:t>
            </a:r>
            <a:r>
              <a:rPr lang="tr-TR" sz="1600" dirty="0" smtClean="0"/>
              <a:t>:</a:t>
            </a:r>
            <a:endParaRPr lang="en-US" sz="1600" dirty="0" smtClean="0"/>
          </a:p>
          <a:p>
            <a:endParaRPr lang="tr-TR" sz="1600" dirty="0"/>
          </a:p>
          <a:p>
            <a:pPr lvl="1">
              <a:buFontTx/>
              <a:buBlip>
                <a:blip r:embed="rId3"/>
              </a:buBlip>
            </a:pPr>
            <a:r>
              <a:rPr lang="en-US" sz="1600" dirty="0" smtClean="0"/>
              <a:t>Armenia</a:t>
            </a:r>
            <a:r>
              <a:rPr lang="tr-TR" sz="1600" dirty="0" smtClean="0"/>
              <a:t>;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1600" dirty="0" smtClean="0"/>
              <a:t>Azerbaijan;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1600" dirty="0" smtClean="0"/>
              <a:t>Bulgaria;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1600" dirty="0" smtClean="0"/>
              <a:t>Georgia;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1600" dirty="0" smtClean="0"/>
              <a:t>Turkey</a:t>
            </a:r>
            <a:r>
              <a:rPr lang="tr-TR" sz="1600" dirty="0" smtClean="0"/>
              <a:t>. </a:t>
            </a:r>
            <a:endParaRPr lang="en-US" sz="1600" dirty="0" smtClean="0"/>
          </a:p>
          <a:p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5839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 Accomplished:</a:t>
            </a:r>
            <a:r>
              <a:rPr lang="tr-TR" b="1" dirty="0" smtClean="0">
                <a:solidFill>
                  <a:schemeClr val="bg1"/>
                </a:solidFill>
              </a:rPr>
              <a:t> USA </a:t>
            </a:r>
            <a:r>
              <a:rPr lang="en-US" b="1" dirty="0" smtClean="0">
                <a:solidFill>
                  <a:schemeClr val="bg1"/>
                </a:solidFill>
              </a:rPr>
              <a:t>Study  Visit     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WORKS\TaşkınTahminiProjesi\WMO FFGS Istanbul 31032010\FFGS ABD  Çalışma  Ziyareti 2011\FFGS ÇZresimler\P1040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2060848"/>
            <a:ext cx="2592288" cy="1944278"/>
          </a:xfrm>
          <a:prstGeom prst="rect">
            <a:avLst/>
          </a:prstGeom>
          <a:noFill/>
        </p:spPr>
      </p:pic>
      <p:pic>
        <p:nvPicPr>
          <p:cNvPr id="1027" name="Picture 3" descr="C:\WORKS\TaşkınTahminiProjesi\WMO FFGS Istanbul 31032010\FFGS ABD  Çalışma  Ziyareti 2011\FFGS ÇZresimler\P104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2592205" cy="1944216"/>
          </a:xfrm>
          <a:prstGeom prst="rect">
            <a:avLst/>
          </a:prstGeom>
          <a:noFill/>
        </p:spPr>
      </p:pic>
      <p:pic>
        <p:nvPicPr>
          <p:cNvPr id="1028" name="Picture 4" descr="C:\WORKS\TaşkınTahminiProjesi\WMO FFGS Istanbul 31032010\FFGS ABD  Çalışma  Ziyareti 2011\FFGS ÇZresimler\P104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24979"/>
            <a:ext cx="2736304" cy="1836269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123728" y="3717032"/>
            <a:ext cx="1052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Visit  to NWS</a:t>
            </a:r>
            <a:endParaRPr lang="en-US" sz="12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6444208" y="3717032"/>
            <a:ext cx="1140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Visit  to  USGS</a:t>
            </a:r>
            <a:endParaRPr lang="en-US" sz="1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4499992" y="5445224"/>
            <a:ext cx="1644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Visit  to  Atlantic  RFC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4779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Flash  Flood </a:t>
            </a:r>
            <a:r>
              <a:rPr lang="tr-TR" sz="2000" b="1" dirty="0" smtClean="0">
                <a:solidFill>
                  <a:schemeClr val="bg1"/>
                </a:solidFill>
              </a:rPr>
              <a:t>Workshop –</a:t>
            </a:r>
            <a:r>
              <a:rPr lang="en-US" sz="2000" b="1" dirty="0" smtClean="0">
                <a:solidFill>
                  <a:schemeClr val="bg1"/>
                </a:solidFill>
              </a:rPr>
              <a:t>Participants      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2195737" y="2132857"/>
            <a:ext cx="604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WMO Flash  Flood  Forecasting  Model Concept  Training  Course  was  organized    in  Istanbul  on 12-16  September 2011. Participants   from  the following  countries attended  the  course:</a:t>
            </a:r>
            <a:endParaRPr lang="en-US" sz="1600" dirty="0"/>
          </a:p>
        </p:txBody>
      </p:sp>
      <p:sp>
        <p:nvSpPr>
          <p:cNvPr id="7" name="6 Dikdörtgen"/>
          <p:cNvSpPr/>
          <p:nvPr/>
        </p:nvSpPr>
        <p:spPr>
          <a:xfrm>
            <a:off x="1691680" y="2996952"/>
            <a:ext cx="15121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1600" dirty="0" smtClean="0"/>
              <a:t>Bulgaria;                           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Armenia;                            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Azerbaijan;                         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Georgia;                             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Croatia;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Slovenia;                                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Bosnia </a:t>
            </a:r>
            <a:endParaRPr lang="tr-TR" sz="1600" dirty="0" smtClean="0"/>
          </a:p>
          <a:p>
            <a:pPr>
              <a:buBlip>
                <a:blip r:embed="rId3"/>
              </a:buBlip>
            </a:pPr>
            <a:r>
              <a:rPr lang="en-US" sz="1600" dirty="0" smtClean="0"/>
              <a:t>Herzegovina; 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 Moldova;</a:t>
            </a:r>
          </a:p>
          <a:p>
            <a:pPr>
              <a:buBlip>
                <a:blip r:embed="rId3"/>
              </a:buBlip>
            </a:pPr>
            <a:r>
              <a:rPr lang="en-US" sz="1600" dirty="0" smtClean="0"/>
              <a:t>Montenegro</a:t>
            </a:r>
            <a:r>
              <a:rPr lang="tr-TR" sz="1600" dirty="0" smtClean="0"/>
              <a:t>.</a:t>
            </a:r>
            <a:r>
              <a:rPr lang="en-US" sz="1600" dirty="0" smtClean="0"/>
              <a:t>  </a:t>
            </a:r>
            <a:r>
              <a:rPr lang="tr-TR" sz="1600" dirty="0" smtClean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6534472" y="2996952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Blip>
                <a:blip r:embed="rId4"/>
              </a:buBlip>
            </a:pPr>
            <a:r>
              <a:rPr lang="en-US" sz="1600" dirty="0" smtClean="0"/>
              <a:t>Hungry;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sz="1600" dirty="0" smtClean="0"/>
              <a:t>Czech</a:t>
            </a:r>
            <a:r>
              <a:rPr lang="tr-TR" sz="1600" dirty="0" smtClean="0"/>
              <a:t> </a:t>
            </a:r>
            <a:r>
              <a:rPr lang="en-US" sz="1600" dirty="0" smtClean="0"/>
              <a:t>Republic;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sz="1600" dirty="0" smtClean="0"/>
              <a:t>Romania;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sz="1600" dirty="0" smtClean="0"/>
              <a:t>Russia;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sz="1600" dirty="0" smtClean="0"/>
              <a:t>Tunisia;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sz="1600" dirty="0" smtClean="0"/>
              <a:t>Kazakhstan </a:t>
            </a:r>
          </a:p>
          <a:p>
            <a:pPr lvl="1"/>
            <a:r>
              <a:rPr lang="tr-TR" sz="1600" dirty="0" smtClean="0"/>
              <a:t>                    </a:t>
            </a:r>
            <a:endParaRPr lang="en-US" sz="1600" dirty="0" smtClean="0"/>
          </a:p>
        </p:txBody>
      </p:sp>
      <p:pic>
        <p:nvPicPr>
          <p:cNvPr id="9" name="Picture 2" descr="C:\WORKS\TaşkınTahminiProjesi\WMO FFGS Istanbul 31032010\WMO Ani Taşkın Kursu Istanbul 12-16092011\Resimler\fffmc PHOTOS\SDC149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996952"/>
            <a:ext cx="381642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6065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Work Accomplished:</a:t>
            </a:r>
            <a:r>
              <a:rPr lang="tr-TR" sz="2000" b="1" dirty="0" smtClean="0">
                <a:solidFill>
                  <a:schemeClr val="bg1"/>
                </a:solidFill>
              </a:rPr>
              <a:t> FF  </a:t>
            </a:r>
            <a:r>
              <a:rPr lang="en-US" sz="2000" b="1" dirty="0" smtClean="0">
                <a:solidFill>
                  <a:schemeClr val="bg1"/>
                </a:solidFill>
              </a:rPr>
              <a:t>Workshop-Instructors</a:t>
            </a:r>
            <a:r>
              <a:rPr lang="tr-TR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      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060848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WORKS\TaşkınTahminiProjesi\WMO FFGS Istanbul 31032010\WMO Ani Taşkın Kursu Istanbul 12-16092011\Resimler\fffmc PHOTOS\DSCF0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2477632" cy="152926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33440" y="30648024"/>
            <a:ext cx="5693623" cy="290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060848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WORKS\TaşkınTahminiProjesi\WMO FFGS Istanbul 31032010\WMO Ani Taşkın Kursu Istanbul 12-16092011\Resimler\fffmc PHOTOS\DSCF02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005064"/>
            <a:ext cx="2520280" cy="1440160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2185765" y="3656057"/>
            <a:ext cx="209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Dr.Thomas</a:t>
            </a:r>
            <a:r>
              <a:rPr lang="en-US" sz="1200" dirty="0" smtClean="0"/>
              <a:t>  Hopson of  UCAR</a:t>
            </a:r>
            <a:endParaRPr lang="en-US" sz="12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5148064" y="3728065"/>
            <a:ext cx="2291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Dr.Peter</a:t>
            </a:r>
            <a:r>
              <a:rPr lang="en-US" sz="1200" dirty="0" smtClean="0"/>
              <a:t>  </a:t>
            </a:r>
            <a:r>
              <a:rPr lang="en-US" sz="1200" dirty="0" err="1" smtClean="0"/>
              <a:t>Ahnert</a:t>
            </a:r>
            <a:r>
              <a:rPr lang="en-US" sz="1200" dirty="0" smtClean="0"/>
              <a:t>  of  Atlantic RFC</a:t>
            </a:r>
            <a:endParaRPr lang="en-US" sz="12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2123728" y="5445224"/>
            <a:ext cx="2556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Dr. Arthur  Merchandise of   SCHAPI </a:t>
            </a:r>
            <a:endParaRPr lang="en-US" sz="1200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5220072" y="5445224"/>
            <a:ext cx="1899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Dr. Robert  </a:t>
            </a:r>
            <a:r>
              <a:rPr lang="en-US" sz="1200" dirty="0" err="1" smtClean="0"/>
              <a:t>Jubach</a:t>
            </a:r>
            <a:r>
              <a:rPr lang="en-US" sz="1200" dirty="0" smtClean="0"/>
              <a:t> of  HRC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Extension</a:t>
            </a:r>
            <a:r>
              <a:rPr lang="tr-TR" b="1" dirty="0" smtClean="0">
                <a:solidFill>
                  <a:schemeClr val="bg1"/>
                </a:solidFill>
              </a:rPr>
              <a:t> of BSME-FFG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123728" y="2204864"/>
            <a:ext cx="30963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Turkish  Meteorological Service  took  initiative   with  WMO  to  include </a:t>
            </a:r>
            <a:r>
              <a:rPr lang="tr-TR" sz="1600" dirty="0" smtClean="0"/>
              <a:t> </a:t>
            </a:r>
            <a:r>
              <a:rPr lang="en-US" sz="1600" dirty="0" smtClean="0"/>
              <a:t>some</a:t>
            </a:r>
            <a:r>
              <a:rPr lang="tr-TR" sz="1600" dirty="0" smtClean="0"/>
              <a:t> </a:t>
            </a:r>
            <a:r>
              <a:rPr lang="en-US" sz="1600" dirty="0" smtClean="0"/>
              <a:t> ICEED members, </a:t>
            </a:r>
            <a:r>
              <a:rPr lang="en-US" sz="1600" dirty="0" smtClean="0">
                <a:solidFill>
                  <a:srgbClr val="FF0000"/>
                </a:solidFill>
              </a:rPr>
              <a:t>Slovenia</a:t>
            </a:r>
            <a:r>
              <a:rPr lang="en-US" sz="1600" dirty="0" smtClean="0"/>
              <a:t>,</a:t>
            </a:r>
            <a:r>
              <a:rPr lang="tr-TR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Croatia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Bosnia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and Herzegovina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Serbia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Montenegro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Macedonia</a:t>
            </a:r>
            <a:endParaRPr lang="en-US" sz="1600" dirty="0" smtClean="0"/>
          </a:p>
          <a:p>
            <a:r>
              <a:rPr lang="en-US" sz="1600" dirty="0" smtClean="0"/>
              <a:t>Black Sea and  Middle East Flash Flood   Guiding</a:t>
            </a:r>
          </a:p>
          <a:p>
            <a:r>
              <a:rPr lang="en-US" sz="1600" dirty="0" smtClean="0"/>
              <a:t>System (BSME-FFGS).  </a:t>
            </a:r>
            <a:endParaRPr lang="tr-TR" sz="1600" dirty="0" smtClean="0"/>
          </a:p>
          <a:p>
            <a:endParaRPr lang="tr-TR" sz="1600" dirty="0" smtClean="0"/>
          </a:p>
          <a:p>
            <a:r>
              <a:rPr lang="en-US" sz="1600" dirty="0" smtClean="0"/>
              <a:t>Funding of  these   countries </a:t>
            </a:r>
            <a:r>
              <a:rPr lang="tr-TR" sz="1600" dirty="0" smtClean="0"/>
              <a:t> is </a:t>
            </a:r>
            <a:r>
              <a:rPr lang="en-US" sz="1600" dirty="0" smtClean="0"/>
              <a:t> under consideration by USAID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4" name="Picture 7" descr="C:\Documents and Settings\asayin\Desktop\ulkeler_bas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703" y="2285992"/>
            <a:ext cx="305251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143076" y="2293474"/>
            <a:ext cx="62865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Blip>
                <a:blip r:embed="rId2"/>
              </a:buBlip>
            </a:pPr>
            <a:r>
              <a:rPr lang="tr-TR" sz="1600" b="1" dirty="0" smtClean="0"/>
              <a:t>    </a:t>
            </a:r>
            <a:r>
              <a:rPr lang="en-US" sz="1600" dirty="0" smtClean="0"/>
              <a:t>The WMO Congress XV in 2007 approved the implementation of a Flash Flood Guidance System (FFGS) project with a global coverage, developed by Commission for Hydrology (</a:t>
            </a:r>
            <a:r>
              <a:rPr lang="en-US" sz="1600" dirty="0" err="1" smtClean="0"/>
              <a:t>CHy</a:t>
            </a:r>
            <a:r>
              <a:rPr lang="en-US" sz="1600" dirty="0" smtClean="0"/>
              <a:t>) jointly with WMO Commission for Basic System (CBS) in collaboration with the US National Weather Service, the US Hydrologic Research Centre and USAID/OFDA. </a:t>
            </a:r>
            <a:endParaRPr lang="en-US" sz="14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43108" y="3931042"/>
            <a:ext cx="62151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Blip>
                <a:blip r:embed="rId2"/>
              </a:buBlip>
            </a:pPr>
            <a:r>
              <a:rPr lang="tr-TR" sz="1600" b="1" dirty="0" smtClean="0"/>
              <a:t>    </a:t>
            </a:r>
            <a:r>
              <a:rPr lang="en-GB" sz="1600" dirty="0" smtClean="0"/>
              <a:t>On 25 February 2009 WMO signed a Memorandum of Understanding (</a:t>
            </a:r>
            <a:r>
              <a:rPr lang="en-GB" sz="1600" dirty="0" err="1" smtClean="0"/>
              <a:t>MoU</a:t>
            </a:r>
            <a:r>
              <a:rPr lang="en-GB" sz="1600" dirty="0" smtClean="0"/>
              <a:t>) with USAID, HRC, and NOAA on the implementation of the project.  Based on the Memorandum of Understanding, WMO, HRC and USAID agreed to</a:t>
            </a:r>
            <a:r>
              <a:rPr lang="en-GB" sz="1600" b="1" dirty="0" smtClean="0"/>
              <a:t> </a:t>
            </a:r>
            <a:r>
              <a:rPr lang="en-GB" sz="1600" b="1" i="1" dirty="0" smtClean="0">
                <a:solidFill>
                  <a:srgbClr val="FF0000"/>
                </a:solidFill>
              </a:rPr>
              <a:t>start preparations for the implementation of the project in the Black Sea and Middle East Regions.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071670" y="1571612"/>
            <a:ext cx="4498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Background of the FFGS project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411760" y="3068960"/>
            <a:ext cx="5508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you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for  </a:t>
            </a:r>
            <a:r>
              <a:rPr lang="en-US" sz="2800" dirty="0" smtClean="0">
                <a:solidFill>
                  <a:srgbClr val="FF0000"/>
                </a:solidFill>
              </a:rPr>
              <a:t>kind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your </a:t>
            </a:r>
            <a:r>
              <a:rPr lang="en-US" sz="2800" dirty="0">
                <a:solidFill>
                  <a:srgbClr val="FF0000"/>
                </a:solidFill>
              </a:rPr>
              <a:t>attention</a:t>
            </a:r>
            <a:r>
              <a:rPr lang="tr-TR" sz="2800" dirty="0">
                <a:solidFill>
                  <a:srgbClr val="FF0000"/>
                </a:solidFill>
              </a:rPr>
              <a:t>…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071670" y="1571612"/>
            <a:ext cx="571504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143108" y="2285992"/>
            <a:ext cx="5929354" cy="32861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Specifically the countries </a:t>
            </a:r>
            <a:r>
              <a:rPr lang="en-US" sz="1600" kern="0" dirty="0" smtClean="0">
                <a:latin typeface="+mn-lt"/>
              </a:rPr>
              <a:t>that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be included in a first phase of the global project are decided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in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initial  workshop   held in  Istanbul  on 29-31 March 2010 </a:t>
            </a:r>
            <a:r>
              <a:rPr lang="en-US" sz="1600" kern="0" dirty="0" smtClean="0">
                <a:latin typeface="+mn-lt"/>
              </a:rPr>
              <a:t> are 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Armenia, Azerbaijan, Georgia, Turkey, Iraq, Syria</a:t>
            </a:r>
            <a:r>
              <a:rPr lang="en-US" sz="1600" i="1" kern="0" dirty="0" smtClean="0">
                <a:solidFill>
                  <a:srgbClr val="FF0000"/>
                </a:solidFill>
                <a:latin typeface="+mn-lt"/>
              </a:rPr>
              <a:t>  and  Lebanon.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Romania</a:t>
            </a:r>
            <a:r>
              <a:rPr kumimoji="0" lang="en-US" sz="16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1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16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Bulgaria are seen as potential candidates in a possible later phase of the project.</a:t>
            </a:r>
            <a:endParaRPr kumimoji="0" lang="tr-TR" sz="16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Armenia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Azerbaijan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Georgia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Turkey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Iraq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Syria</a:t>
            </a: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kern="0" dirty="0" smtClean="0">
                <a:latin typeface="+mn-lt"/>
              </a:rPr>
              <a:t>and </a:t>
            </a: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Bulgaria</a:t>
            </a:r>
            <a:r>
              <a:rPr lang="en-US" sz="1600" kern="0" dirty="0" smtClean="0">
                <a:latin typeface="+mn-lt"/>
              </a:rPr>
              <a:t>    ha</a:t>
            </a:r>
            <a:r>
              <a:rPr lang="tr-TR" sz="1600" kern="0" dirty="0" smtClean="0">
                <a:latin typeface="+mn-lt"/>
              </a:rPr>
              <a:t>ve</a:t>
            </a:r>
            <a:r>
              <a:rPr lang="en-US" sz="1600" kern="0" dirty="0" smtClean="0">
                <a:latin typeface="+mn-lt"/>
              </a:rPr>
              <a:t>  sent Letter  of  commitment (</a:t>
            </a:r>
            <a:r>
              <a:rPr lang="en-US" sz="1600" kern="0" dirty="0" err="1" smtClean="0">
                <a:latin typeface="+mn-lt"/>
              </a:rPr>
              <a:t>LoC</a:t>
            </a:r>
            <a:r>
              <a:rPr lang="en-US" sz="1600" kern="0" dirty="0" smtClean="0">
                <a:latin typeface="+mn-lt"/>
              </a:rPr>
              <a:t>)  to  WMO. </a:t>
            </a: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Romania </a:t>
            </a:r>
            <a:r>
              <a:rPr lang="en-US" sz="1600" kern="0" dirty="0" smtClean="0">
                <a:latin typeface="+mn-lt"/>
              </a:rPr>
              <a:t> and </a:t>
            </a: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Moldova </a:t>
            </a:r>
            <a:r>
              <a:rPr lang="en-US" sz="1600" kern="0" dirty="0" smtClean="0">
                <a:latin typeface="+mn-lt"/>
              </a:rPr>
              <a:t>  will  also  join  the  project  in  t</a:t>
            </a:r>
            <a:r>
              <a:rPr lang="tr-TR" sz="1600" kern="0" dirty="0" smtClean="0">
                <a:latin typeface="+mn-lt"/>
              </a:rPr>
              <a:t>he</a:t>
            </a:r>
            <a:r>
              <a:rPr lang="en-US" sz="1600" kern="0" dirty="0" smtClean="0">
                <a:latin typeface="+mn-lt"/>
              </a:rPr>
              <a:t>  next</a:t>
            </a:r>
            <a:r>
              <a:rPr lang="tr-TR" sz="1600" kern="0" dirty="0" smtClean="0">
                <a:latin typeface="+mn-lt"/>
              </a:rPr>
              <a:t> </a:t>
            </a:r>
            <a:r>
              <a:rPr lang="en-US" sz="1600" kern="0" dirty="0" smtClean="0">
                <a:latin typeface="+mn-lt"/>
              </a:rPr>
              <a:t>  phase  of    the   project. 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071670" y="1571612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Participating  Countries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3107" y="2352628"/>
            <a:ext cx="614366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Blip>
                <a:blip r:embed="rId2"/>
              </a:buBlip>
            </a:pPr>
            <a:r>
              <a:rPr lang="tr-TR" sz="1800" dirty="0" smtClean="0">
                <a:cs typeface="Arial" pitchFamily="34" charset="0"/>
              </a:rPr>
              <a:t>    </a:t>
            </a:r>
            <a:r>
              <a:rPr lang="en-GB" sz="1800" dirty="0" smtClean="0">
                <a:cs typeface="Arial" pitchFamily="34" charset="0"/>
              </a:rPr>
              <a:t>To contribute towards reducing the vulnerability of regions </a:t>
            </a:r>
            <a:r>
              <a:rPr lang="tr-TR" sz="1800" dirty="0" smtClean="0">
                <a:cs typeface="Arial" pitchFamily="34" charset="0"/>
              </a:rPr>
              <a:t>     </a:t>
            </a:r>
            <a:r>
              <a:rPr lang="en-GB" sz="1800" dirty="0" smtClean="0">
                <a:cs typeface="Arial" pitchFamily="34" charset="0"/>
              </a:rPr>
              <a:t>around the world to </a:t>
            </a:r>
            <a:r>
              <a:rPr lang="en-GB" sz="1800" dirty="0" err="1" smtClean="0">
                <a:cs typeface="Arial" pitchFamily="34" charset="0"/>
              </a:rPr>
              <a:t>hydrometeorological</a:t>
            </a:r>
            <a:r>
              <a:rPr lang="en-GB" sz="1800" dirty="0" smtClean="0">
                <a:cs typeface="Arial" pitchFamily="34" charset="0"/>
              </a:rPr>
              <a:t> disasters, </a:t>
            </a:r>
            <a:r>
              <a:rPr lang="en-GB" sz="1800" dirty="0" smtClean="0">
                <a:solidFill>
                  <a:srgbClr val="FF0000"/>
                </a:solidFill>
                <a:cs typeface="Arial" pitchFamily="34" charset="0"/>
              </a:rPr>
              <a:t>specifically flash floods</a:t>
            </a:r>
            <a:r>
              <a:rPr lang="en-GB" sz="1800" dirty="0" smtClean="0">
                <a:cs typeface="Arial" pitchFamily="34" charset="0"/>
              </a:rPr>
              <a:t>, by developing and implementing flash flood guidance systems to strengthen regional capacity to develop timely and accurate flash flood warnings</a:t>
            </a:r>
            <a:r>
              <a:rPr lang="tr-TR" sz="1800" dirty="0" smtClean="0">
                <a:cs typeface="Arial" pitchFamily="34" charset="0"/>
              </a:rPr>
              <a:t>.</a:t>
            </a:r>
            <a:endParaRPr lang="en-US" sz="1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071670" y="1571612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tr-TR" b="1" dirty="0" smtClean="0">
                <a:solidFill>
                  <a:srgbClr val="FFFFFF"/>
                </a:solidFill>
              </a:rPr>
              <a:t>General </a:t>
            </a:r>
            <a:r>
              <a:rPr lang="en-US" b="1" dirty="0" smtClean="0">
                <a:solidFill>
                  <a:srgbClr val="FFFFFF"/>
                </a:solidFill>
              </a:rPr>
              <a:t>  Objective  of the  Project  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FGS-SystemConcept_5-21-20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80842"/>
            <a:ext cx="6000792" cy="31689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071670" y="1571612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Design  Concept   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345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</a:t>
            </a:r>
            <a:r>
              <a:rPr lang="tr-TR" b="1" dirty="0" smtClean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 Accomplished:   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7 Metin kutusu"/>
          <p:cNvSpPr txBox="1">
            <a:spLocks noChangeArrowheads="1"/>
          </p:cNvSpPr>
          <p:nvPr/>
        </p:nvSpPr>
        <p:spPr bwMode="auto">
          <a:xfrm>
            <a:off x="2268538" y="2276475"/>
            <a:ext cx="635558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Before  the  FFG  model  is  implemented  operationally,     </a:t>
            </a:r>
          </a:p>
          <a:p>
            <a:r>
              <a:rPr lang="en-US" sz="2000" dirty="0" smtClean="0"/>
              <a:t>The  following   three  phases are   to be carried  out: </a:t>
            </a:r>
          </a:p>
          <a:p>
            <a:endParaRPr lang="en-US" dirty="0" smtClean="0"/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 Set  up  model  parameters;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Calibration, and 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Tests.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3605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</a:t>
            </a:r>
            <a:r>
              <a:rPr lang="tr-TR" b="1" dirty="0" smtClean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 Accomplished:</a:t>
            </a:r>
            <a:r>
              <a:rPr lang="tr-TR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2 Metin kutusu"/>
          <p:cNvSpPr txBox="1">
            <a:spLocks noChangeArrowheads="1"/>
          </p:cNvSpPr>
          <p:nvPr/>
        </p:nvSpPr>
        <p:spPr bwMode="auto">
          <a:xfrm>
            <a:off x="2123728" y="2204864"/>
            <a:ext cx="597693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To   set  up  Model  Parameters more  than 40 </a:t>
            </a:r>
            <a:r>
              <a:rPr lang="en-US" sz="2000" dirty="0" err="1" smtClean="0"/>
              <a:t>Hidro</a:t>
            </a:r>
            <a:r>
              <a:rPr lang="en-US" sz="2000" dirty="0" smtClean="0"/>
              <a:t>-meteorological historical  data  variables  processed  in GIS   and put  FFG  FTP   server  at  TSMS</a:t>
            </a:r>
            <a:r>
              <a:rPr lang="tr-TR" sz="2000" dirty="0" smtClean="0"/>
              <a:t>. </a:t>
            </a:r>
            <a:r>
              <a:rPr lang="en-US" sz="2000" dirty="0" smtClean="0"/>
              <a:t>Some  of  these  parameters  are  as  follows:</a:t>
            </a:r>
          </a:p>
          <a:p>
            <a:endParaRPr lang="tr-TR" dirty="0"/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Soil  data;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Land  cover  and  usage;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DEM (SRTM 90m)  data.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3484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 Accomplished:</a:t>
            </a:r>
            <a:r>
              <a:rPr lang="tr-TR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land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388" y="2060575"/>
            <a:ext cx="27035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24075" y="2133600"/>
            <a:ext cx="208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Land Cover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 descr="dmi_all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060575"/>
            <a:ext cx="28813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48263" y="2205038"/>
            <a:ext cx="208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1200" dirty="0">
                <a:solidFill>
                  <a:schemeClr val="accent2">
                    <a:lumMod val="50000"/>
                  </a:schemeClr>
                </a:solidFill>
              </a:rPr>
              <a:t>DEM (SRTM)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9338" y="3860800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800">
                <a:solidFill>
                  <a:srgbClr val="008000"/>
                </a:solidFill>
              </a:rPr>
              <a:t>Kaynak: USGS </a:t>
            </a:r>
          </a:p>
        </p:txBody>
      </p:sp>
      <p:pic>
        <p:nvPicPr>
          <p:cNvPr id="10" name="Picture 2" descr="C:\Documents and Settings\asayin\Desktop\so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500438"/>
            <a:ext cx="32400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24300" y="3716338"/>
            <a:ext cx="2087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Soil Data   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63938" y="5157788"/>
            <a:ext cx="2160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</a:rPr>
              <a:t>Source:  Ministry  of  Food, Agriculture  and  Animal Husbandry. 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051720" y="3645024"/>
            <a:ext cx="1800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</a:rPr>
              <a:t>Source:  Ministry  of Environment  and  Forestry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071670" y="1571612"/>
            <a:ext cx="3605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Work</a:t>
            </a:r>
            <a:r>
              <a:rPr lang="tr-TR" b="1" dirty="0" smtClean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 Accomplished:</a:t>
            </a:r>
            <a:r>
              <a:rPr lang="tr-TR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3 Metin kutusu"/>
          <p:cNvSpPr txBox="1">
            <a:spLocks noChangeArrowheads="1"/>
          </p:cNvSpPr>
          <p:nvPr/>
        </p:nvSpPr>
        <p:spPr bwMode="auto">
          <a:xfrm>
            <a:off x="2124075" y="2334816"/>
            <a:ext cx="61928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Stream flow data;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Dams and  Lakes;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Rivers;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Long  term precipitation, Temperature, Humidity, Winds data;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Evaporation;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Soil moisture;</a:t>
            </a:r>
          </a:p>
          <a:p>
            <a:pPr>
              <a:buFontTx/>
              <a:buBlip>
                <a:blip r:embed="rId2"/>
              </a:buBlip>
            </a:pPr>
            <a:r>
              <a:rPr lang="en-US" sz="2000" dirty="0" smtClean="0"/>
              <a:t>Radiation  data etc.</a:t>
            </a:r>
            <a:r>
              <a:rPr lang="tr-TR" sz="2000" dirty="0" smtClean="0"/>
              <a:t>.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972</Words>
  <Application>Microsoft Office PowerPoint</Application>
  <PresentationFormat>Ekran Gösterisi (4:3)</PresentationFormat>
  <Paragraphs>126</Paragraphs>
  <Slides>20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Default Design</vt:lpstr>
      <vt:lpstr>Özel Tasarım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Company>Turkish State Meteorological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Ayhan Sayin</dc:creator>
  <cp:lastModifiedBy>Ayhan Sayin</cp:lastModifiedBy>
  <cp:revision>248</cp:revision>
  <dcterms:created xsi:type="dcterms:W3CDTF">2004-03-03T07:59:09Z</dcterms:created>
  <dcterms:modified xsi:type="dcterms:W3CDTF">2011-10-09T11:59:09Z</dcterms:modified>
</cp:coreProperties>
</file>