
<file path=[Content_Types].xml><?xml version="1.0" encoding="utf-8"?>
<Types xmlns="http://schemas.openxmlformats.org/package/2006/content-types">
  <Override PartName="/ppt/tags/tag8.xml" ContentType="application/vnd.openxmlformats-officedocument.presentationml.tags+xml"/>
  <Override PartName="/ppt/slides/slide4.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theme/theme1.xml" ContentType="application/vnd.openxmlformats-officedocument.theme+xml"/>
  <Override PartName="/ppt/slideLayouts/slideLayout2.xml" ContentType="application/vnd.openxmlformats-officedocument.presentationml.slideLayout+xml"/>
  <Override PartName="/ppt/tags/tag49.xml" ContentType="application/vnd.openxmlformats-officedocument.presentationml.tags+xml"/>
  <Override PartName="/ppt/tags/tag78.xml" ContentType="application/vnd.openxmlformats-officedocument.presentationml.tag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ags/tag38.xml" ContentType="application/vnd.openxmlformats-officedocument.presentationml.tags+xml"/>
  <Override PartName="/ppt/tags/tag56.xml" ContentType="application/vnd.openxmlformats-officedocument.presentationml.tags+xml"/>
  <Override PartName="/ppt/tags/tag67.xml" ContentType="application/vnd.openxmlformats-officedocument.presentationml.tags+xml"/>
  <Override PartName="/ppt/slides/slide10.xml" ContentType="application/vnd.openxmlformats-officedocument.presentationml.slide+xml"/>
  <Override PartName="/ppt/tableStyles.xml" ContentType="application/vnd.openxmlformats-officedocument.presentationml.tableStyles+xml"/>
  <Override PartName="/ppt/tags/tag16.xml" ContentType="application/vnd.openxmlformats-officedocument.presentationml.tags+xml"/>
  <Override PartName="/ppt/tags/tag27.xml" ContentType="application/vnd.openxmlformats-officedocument.presentationml.tags+xml"/>
  <Override PartName="/ppt/tags/tag45.xml" ContentType="application/vnd.openxmlformats-officedocument.presentationml.tags+xml"/>
  <Override PartName="/ppt/tags/tag63.xml" ContentType="application/vnd.openxmlformats-officedocument.presentationml.tags+xml"/>
  <Override PartName="/ppt/tags/tag74.xml" ContentType="application/vnd.openxmlformats-officedocument.presentationml.tags+xml"/>
  <Override PartName="/docProps/custom.xml" ContentType="application/vnd.openxmlformats-officedocument.custom-properties+xml"/>
  <Override PartName="/ppt/tags/tag14.xml" ContentType="application/vnd.openxmlformats-officedocument.presentationml.tags+xml"/>
  <Override PartName="/ppt/tags/tag25.xml" ContentType="application/vnd.openxmlformats-officedocument.presentationml.tags+xml"/>
  <Override PartName="/ppt/tags/tag34.xml" ContentType="application/vnd.openxmlformats-officedocument.presentationml.tags+xml"/>
  <Override PartName="/ppt/tags/tag43.xml" ContentType="application/vnd.openxmlformats-officedocument.presentationml.tags+xml"/>
  <Override PartName="/ppt/tags/tag52.xml" ContentType="application/vnd.openxmlformats-officedocument.presentationml.tags+xml"/>
  <Override PartName="/ppt/tags/tag61.xml" ContentType="application/vnd.openxmlformats-officedocument.presentationml.tags+xml"/>
  <Override PartName="/ppt/tags/tag72.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32.xml" ContentType="application/vnd.openxmlformats-officedocument.presentationml.tags+xml"/>
  <Override PartName="/ppt/diagrams/layout1.xml" ContentType="application/vnd.openxmlformats-officedocument.drawingml.diagramLayout+xml"/>
  <Override PartName="/ppt/tags/tag41.xml" ContentType="application/vnd.openxmlformats-officedocument.presentationml.tags+xml"/>
  <Override PartName="/ppt/tags/tag50.xml" ContentType="application/vnd.openxmlformats-officedocument.presentationml.tags+xml"/>
  <Override PartName="/ppt/tags/tag70.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21.xml" ContentType="application/vnd.openxmlformats-officedocument.presentationml.tags+xml"/>
  <Override PartName="/ppt/tags/tag30.xml" ContentType="application/vnd.openxmlformats-officedocument.presentationml.tags+xml"/>
  <Override PartName="/ppt/slides/slide5.xml" ContentType="application/vnd.openxmlformats-officedocument.presentationml.slide+xml"/>
  <Override PartName="/ppt/slideLayouts/slideLayout7.xml" ContentType="application/vnd.openxmlformats-officedocument.presentationml.slideLayout+xml"/>
  <Override PartName="/ppt/tags/tag7.xml" ContentType="application/vnd.openxmlformats-officedocument.presentationml.tag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ags/tag5.xml" ContentType="application/vnd.openxmlformats-officedocument.presentationml.tags+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Default Extension="jpeg" ContentType="image/jpeg"/>
  <Override PartName="/ppt/diagrams/quickStyle1.xml" ContentType="application/vnd.openxmlformats-officedocument.drawingml.diagramStyle+xml"/>
  <Override PartName="/ppt/tags/tag39.xml" ContentType="application/vnd.openxmlformats-officedocument.presentationml.tags+xml"/>
  <Override PartName="/ppt/tags/tag59.xml" ContentType="application/vnd.openxmlformats-officedocument.presentationml.tags+xml"/>
  <Override PartName="/ppt/tags/tag68.xml" ContentType="application/vnd.openxmlformats-officedocument.presentationml.tags+xml"/>
  <Override PartName="/ppt/tags/tag77.xml" ContentType="application/vnd.openxmlformats-officedocument.presentationml.tags+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tags/tag19.xml" ContentType="application/vnd.openxmlformats-officedocument.presentationml.tags+xml"/>
  <Override PartName="/ppt/tags/tag28.xml" ContentType="application/vnd.openxmlformats-officedocument.presentationml.tags+xml"/>
  <Override PartName="/ppt/tags/tag37.xml" ContentType="application/vnd.openxmlformats-officedocument.presentationml.tags+xml"/>
  <Override PartName="/ppt/tags/tag48.xml" ContentType="application/vnd.openxmlformats-officedocument.presentationml.tags+xml"/>
  <Override PartName="/ppt/tags/tag57.xml" ContentType="application/vnd.openxmlformats-officedocument.presentationml.tags+xml"/>
  <Override PartName="/ppt/tags/tag66.xml" ContentType="application/vnd.openxmlformats-officedocument.presentationml.tags+xml"/>
  <Override PartName="/ppt/tags/tag75.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tags/tag17.xml" ContentType="application/vnd.openxmlformats-officedocument.presentationml.tags+xml"/>
  <Override PartName="/ppt/tags/tag26.xml" ContentType="application/vnd.openxmlformats-officedocument.presentationml.tags+xml"/>
  <Override PartName="/ppt/tags/tag35.xml" ContentType="application/vnd.openxmlformats-officedocument.presentationml.tags+xml"/>
  <Override PartName="/ppt/tags/tag46.xml" ContentType="application/vnd.openxmlformats-officedocument.presentationml.tags+xml"/>
  <Override PartName="/ppt/tags/tag55.xml" ContentType="application/vnd.openxmlformats-officedocument.presentationml.tags+xml"/>
  <Override PartName="/ppt/tags/tag64.xml" ContentType="application/vnd.openxmlformats-officedocument.presentationml.tags+xml"/>
  <Override PartName="/ppt/tags/tag73.xml" ContentType="application/vnd.openxmlformats-officedocument.presentationml.tags+xml"/>
  <Override PartName="/ppt/slideLayouts/slideLayout10.xml" ContentType="application/vnd.openxmlformats-officedocument.presentationml.slideLayout+xml"/>
  <Override PartName="/ppt/tags/tag15.xml" ContentType="application/vnd.openxmlformats-officedocument.presentationml.tags+xml"/>
  <Override PartName="/ppt/tags/tag24.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53.xml" ContentType="application/vnd.openxmlformats-officedocument.presentationml.tags+xml"/>
  <Override PartName="/ppt/tags/tag62.xml" ContentType="application/vnd.openxmlformats-officedocument.presentationml.tags+xml"/>
  <Override PartName="/ppt/tags/tag71.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tags/tag31.xml" ContentType="application/vnd.openxmlformats-officedocument.presentationml.tags+xml"/>
  <Override PartName="/ppt/tags/tag40.xml" ContentType="application/vnd.openxmlformats-officedocument.presentationml.tags+xml"/>
  <Override PartName="/ppt/tags/tag42.xml" ContentType="application/vnd.openxmlformats-officedocument.presentationml.tags+xml"/>
  <Override PartName="/ppt/tags/tag51.xml" ContentType="application/vnd.openxmlformats-officedocument.presentationml.tags+xml"/>
  <Override PartName="/ppt/tags/tag60.xml" ContentType="application/vnd.openxmlformats-officedocument.presentationml.tags+xml"/>
  <Override PartName="/ppt/slides/slide8.xml" ContentType="application/vnd.openxmlformats-officedocument.presentationml.slide+xml"/>
  <Override PartName="/ppt/tags/tag11.xml" ContentType="application/vnd.openxmlformats-officedocument.presentationml.tags+xml"/>
  <Override PartName="/ppt/tags/tag20.xml" ContentType="application/vnd.openxmlformats-officedocument.presentationml.tags+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diagrams/colors1.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2.xml" ContentType="application/vnd.openxmlformats-officedocument.presentationml.slide+xml"/>
  <Override PartName="/ppt/tags/tag2.xml" ContentType="application/vnd.openxmlformats-officedocument.presentationml.tags+xml"/>
  <Override PartName="/ppt/tags/tag58.xml" ContentType="application/vnd.openxmlformats-officedocument.presentationml.tags+xml"/>
  <Override PartName="/ppt/tags/tag69.xml" ContentType="application/vnd.openxmlformats-officedocument.presentationml.tags+xml"/>
  <Default Extension="rels" ContentType="application/vnd.openxmlformats-package.relationships+xml"/>
  <Override PartName="/ppt/tags/tag29.xml" ContentType="application/vnd.openxmlformats-officedocument.presentationml.tags+xml"/>
  <Override PartName="/ppt/tags/tag47.xml" ContentType="application/vnd.openxmlformats-officedocument.presentationml.tags+xml"/>
  <Override PartName="/ppt/tags/tag76.xml" ContentType="application/vnd.openxmlformats-officedocument.presentationml.tags+xml"/>
  <Override PartName="/ppt/slides/slide12.xml" ContentType="application/vnd.openxmlformats-officedocument.presentationml.slide+xml"/>
  <Override PartName="/ppt/slideLayouts/slideLayout11.xml" ContentType="application/vnd.openxmlformats-officedocument.presentationml.slideLayout+xml"/>
  <Override PartName="/ppt/tags/tag18.xml" ContentType="application/vnd.openxmlformats-officedocument.presentationml.tags+xml"/>
  <Override PartName="/ppt/tags/tag36.xml" ContentType="application/vnd.openxmlformats-officedocument.presentationml.tags+xml"/>
  <Override PartName="/ppt/tags/tag54.xml" ContentType="application/vnd.openxmlformats-officedocument.presentationml.tags+xml"/>
  <Override PartName="/ppt/tags/tag65.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7"/>
  </p:notesMasterIdLst>
  <p:sldIdLst>
    <p:sldId id="256" r:id="rId2"/>
    <p:sldId id="260" r:id="rId3"/>
    <p:sldId id="261" r:id="rId4"/>
    <p:sldId id="289" r:id="rId5"/>
    <p:sldId id="290" r:id="rId6"/>
    <p:sldId id="283" r:id="rId7"/>
    <p:sldId id="293" r:id="rId8"/>
    <p:sldId id="294" r:id="rId9"/>
    <p:sldId id="284" r:id="rId10"/>
    <p:sldId id="291" r:id="rId11"/>
    <p:sldId id="285" r:id="rId12"/>
    <p:sldId id="286" r:id="rId13"/>
    <p:sldId id="287" r:id="rId14"/>
    <p:sldId id="288" r:id="rId15"/>
    <p:sldId id="295" r:id="rId16"/>
  </p:sldIdLst>
  <p:sldSz cx="9144000" cy="6858000" type="screen4x3"/>
  <p:notesSz cx="6858000" cy="9144000"/>
  <p:defaultTextStyle>
    <a:defPPr>
      <a:defRPr lang="en-US"/>
    </a:defPPr>
    <a:lvl1pPr algn="l" rtl="0" eaLnBrk="0" fontAlgn="base" hangingPunct="0">
      <a:spcBef>
        <a:spcPct val="0"/>
      </a:spcBef>
      <a:spcAft>
        <a:spcPct val="0"/>
      </a:spcAft>
      <a:defRPr sz="2400" b="1" kern="1200">
        <a:solidFill>
          <a:schemeClr val="tx1"/>
        </a:solidFill>
        <a:latin typeface="Times" charset="0"/>
        <a:ea typeface="+mn-ea"/>
        <a:cs typeface="+mn-cs"/>
      </a:defRPr>
    </a:lvl1pPr>
    <a:lvl2pPr marL="457200" algn="l" rtl="0" eaLnBrk="0" fontAlgn="base" hangingPunct="0">
      <a:spcBef>
        <a:spcPct val="0"/>
      </a:spcBef>
      <a:spcAft>
        <a:spcPct val="0"/>
      </a:spcAft>
      <a:defRPr sz="2400" b="1" kern="1200">
        <a:solidFill>
          <a:schemeClr val="tx1"/>
        </a:solidFill>
        <a:latin typeface="Times" charset="0"/>
        <a:ea typeface="+mn-ea"/>
        <a:cs typeface="+mn-cs"/>
      </a:defRPr>
    </a:lvl2pPr>
    <a:lvl3pPr marL="914400" algn="l" rtl="0" eaLnBrk="0" fontAlgn="base" hangingPunct="0">
      <a:spcBef>
        <a:spcPct val="0"/>
      </a:spcBef>
      <a:spcAft>
        <a:spcPct val="0"/>
      </a:spcAft>
      <a:defRPr sz="2400" b="1" kern="1200">
        <a:solidFill>
          <a:schemeClr val="tx1"/>
        </a:solidFill>
        <a:latin typeface="Times" charset="0"/>
        <a:ea typeface="+mn-ea"/>
        <a:cs typeface="+mn-cs"/>
      </a:defRPr>
    </a:lvl3pPr>
    <a:lvl4pPr marL="1371600" algn="l" rtl="0" eaLnBrk="0" fontAlgn="base" hangingPunct="0">
      <a:spcBef>
        <a:spcPct val="0"/>
      </a:spcBef>
      <a:spcAft>
        <a:spcPct val="0"/>
      </a:spcAft>
      <a:defRPr sz="2400" b="1" kern="1200">
        <a:solidFill>
          <a:schemeClr val="tx1"/>
        </a:solidFill>
        <a:latin typeface="Times" charset="0"/>
        <a:ea typeface="+mn-ea"/>
        <a:cs typeface="+mn-cs"/>
      </a:defRPr>
    </a:lvl4pPr>
    <a:lvl5pPr marL="1828800" algn="l" rtl="0" eaLnBrk="0" fontAlgn="base" hangingPunct="0">
      <a:spcBef>
        <a:spcPct val="0"/>
      </a:spcBef>
      <a:spcAft>
        <a:spcPct val="0"/>
      </a:spcAft>
      <a:defRPr sz="2400" b="1" kern="1200">
        <a:solidFill>
          <a:schemeClr val="tx1"/>
        </a:solidFill>
        <a:latin typeface="Times" charset="0"/>
        <a:ea typeface="+mn-ea"/>
        <a:cs typeface="+mn-cs"/>
      </a:defRPr>
    </a:lvl5pPr>
    <a:lvl6pPr marL="2286000" algn="l" defTabSz="914400" rtl="0" eaLnBrk="1" latinLnBrk="0" hangingPunct="1">
      <a:defRPr sz="2400" b="1" kern="1200">
        <a:solidFill>
          <a:schemeClr val="tx1"/>
        </a:solidFill>
        <a:latin typeface="Times" charset="0"/>
        <a:ea typeface="+mn-ea"/>
        <a:cs typeface="+mn-cs"/>
      </a:defRPr>
    </a:lvl6pPr>
    <a:lvl7pPr marL="2743200" algn="l" defTabSz="914400" rtl="0" eaLnBrk="1" latinLnBrk="0" hangingPunct="1">
      <a:defRPr sz="2400" b="1" kern="1200">
        <a:solidFill>
          <a:schemeClr val="tx1"/>
        </a:solidFill>
        <a:latin typeface="Times" charset="0"/>
        <a:ea typeface="+mn-ea"/>
        <a:cs typeface="+mn-cs"/>
      </a:defRPr>
    </a:lvl7pPr>
    <a:lvl8pPr marL="3200400" algn="l" defTabSz="914400" rtl="0" eaLnBrk="1" latinLnBrk="0" hangingPunct="1">
      <a:defRPr sz="2400" b="1" kern="1200">
        <a:solidFill>
          <a:schemeClr val="tx1"/>
        </a:solidFill>
        <a:latin typeface="Times" charset="0"/>
        <a:ea typeface="+mn-ea"/>
        <a:cs typeface="+mn-cs"/>
      </a:defRPr>
    </a:lvl8pPr>
    <a:lvl9pPr marL="3657600" algn="l" defTabSz="914400" rtl="0" eaLnBrk="1" latinLnBrk="0" hangingPunct="1">
      <a:defRPr sz="2400" b="1" kern="1200">
        <a:solidFill>
          <a:schemeClr val="tx1"/>
        </a:solidFill>
        <a:latin typeface="Times"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CC"/>
    <a:srgbClr val="FFCCCC"/>
    <a:srgbClr val="FF3300"/>
    <a:srgbClr val="800080"/>
    <a:srgbClr val="FF9900"/>
    <a:srgbClr val="05015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5" autoAdjust="0"/>
    <p:restoredTop sz="94625" autoAdjust="0"/>
  </p:normalViewPr>
  <p:slideViewPr>
    <p:cSldViewPr>
      <p:cViewPr>
        <p:scale>
          <a:sx n="100" d="100"/>
          <a:sy n="100" d="100"/>
        </p:scale>
        <p:origin x="-42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22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2F9126-4E7A-4E1C-9209-356053E0B43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0AD1DD07-E452-4E89-BE2B-A180586CF89E}">
      <dgm:prSet custT="1"/>
      <dgm:spPr>
        <a:solidFill>
          <a:srgbClr val="0070C0"/>
        </a:solidFill>
      </dgm:spPr>
      <dgm:t>
        <a:bodyPr/>
        <a:lstStyle/>
        <a:p>
          <a:pPr rtl="0"/>
          <a:r>
            <a:rPr lang="en-US" sz="2400" b="1" dirty="0" smtClean="0">
              <a:latin typeface="Arial" pitchFamily="34" charset="0"/>
              <a:cs typeface="Arial" pitchFamily="34" charset="0"/>
            </a:rPr>
            <a:t>Global Framework for Climate Services (GFCS)</a:t>
          </a:r>
          <a:endParaRPr lang="en-US" sz="2400" b="1" dirty="0">
            <a:latin typeface="Arial" pitchFamily="34" charset="0"/>
            <a:cs typeface="Arial" pitchFamily="34" charset="0"/>
          </a:endParaRPr>
        </a:p>
      </dgm:t>
    </dgm:pt>
    <dgm:pt modelId="{5789F78E-8620-4D76-8AEE-9422BCC47A8C}" type="parTrans" cxnId="{B6BE3572-35C3-491C-9884-E7B761F8C571}">
      <dgm:prSet/>
      <dgm:spPr/>
      <dgm:t>
        <a:bodyPr/>
        <a:lstStyle/>
        <a:p>
          <a:endParaRPr lang="en-US"/>
        </a:p>
      </dgm:t>
    </dgm:pt>
    <dgm:pt modelId="{884926F4-B3D9-4F98-B910-2D3C92F7ADDB}" type="sibTrans" cxnId="{B6BE3572-35C3-491C-9884-E7B761F8C571}">
      <dgm:prSet/>
      <dgm:spPr/>
      <dgm:t>
        <a:bodyPr/>
        <a:lstStyle/>
        <a:p>
          <a:endParaRPr lang="en-US"/>
        </a:p>
      </dgm:t>
    </dgm:pt>
    <dgm:pt modelId="{C5178E50-F27C-41F7-B22A-C45C63810D07}">
      <dgm:prSet custT="1"/>
      <dgm:spPr>
        <a:solidFill>
          <a:srgbClr val="0070C0"/>
        </a:solidFill>
      </dgm:spPr>
      <dgm:t>
        <a:bodyPr/>
        <a:lstStyle/>
        <a:p>
          <a:pPr rtl="0"/>
          <a:r>
            <a:rPr lang="en-US" sz="2400" b="1" dirty="0" smtClean="0">
              <a:latin typeface="Arial" pitchFamily="34" charset="0"/>
              <a:cs typeface="Arial" pitchFamily="34" charset="0"/>
            </a:rPr>
            <a:t>Aviation meteorological services</a:t>
          </a:r>
          <a:endParaRPr lang="en-US" sz="2400" b="1" dirty="0">
            <a:latin typeface="Arial" pitchFamily="34" charset="0"/>
            <a:cs typeface="Arial" pitchFamily="34" charset="0"/>
          </a:endParaRPr>
        </a:p>
      </dgm:t>
    </dgm:pt>
    <dgm:pt modelId="{5217504E-8DDE-4166-974C-40A9B917D0DD}" type="parTrans" cxnId="{89255572-E9E4-467C-9503-7C4F569EE4A8}">
      <dgm:prSet/>
      <dgm:spPr/>
      <dgm:t>
        <a:bodyPr/>
        <a:lstStyle/>
        <a:p>
          <a:endParaRPr lang="en-US"/>
        </a:p>
      </dgm:t>
    </dgm:pt>
    <dgm:pt modelId="{235794E8-E614-455C-A691-BA2B0183A7D0}" type="sibTrans" cxnId="{89255572-E9E4-467C-9503-7C4F569EE4A8}">
      <dgm:prSet/>
      <dgm:spPr/>
      <dgm:t>
        <a:bodyPr/>
        <a:lstStyle/>
        <a:p>
          <a:endParaRPr lang="en-US"/>
        </a:p>
      </dgm:t>
    </dgm:pt>
    <dgm:pt modelId="{82EDAEDA-62A6-424A-8072-326BA51F8831}">
      <dgm:prSet custT="1"/>
      <dgm:spPr>
        <a:solidFill>
          <a:srgbClr val="0070C0"/>
        </a:solidFill>
      </dgm:spPr>
      <dgm:t>
        <a:bodyPr/>
        <a:lstStyle/>
        <a:p>
          <a:pPr rtl="0"/>
          <a:r>
            <a:rPr lang="en-US" sz="2400" b="1" dirty="0" smtClean="0">
              <a:latin typeface="Arial" pitchFamily="34" charset="0"/>
              <a:cs typeface="Arial" pitchFamily="34" charset="0"/>
            </a:rPr>
            <a:t>Capacity-building for the developing and least developed countries</a:t>
          </a:r>
          <a:endParaRPr lang="en-US" sz="2400" b="1" dirty="0">
            <a:latin typeface="Arial" pitchFamily="34" charset="0"/>
            <a:cs typeface="Arial" pitchFamily="34" charset="0"/>
          </a:endParaRPr>
        </a:p>
      </dgm:t>
    </dgm:pt>
    <dgm:pt modelId="{09AEB5CB-396E-4DE7-9971-1705B7239E15}" type="parTrans" cxnId="{D6C11C96-72A0-4460-ABF1-39FB153497B4}">
      <dgm:prSet/>
      <dgm:spPr/>
      <dgm:t>
        <a:bodyPr/>
        <a:lstStyle/>
        <a:p>
          <a:endParaRPr lang="en-US"/>
        </a:p>
      </dgm:t>
    </dgm:pt>
    <dgm:pt modelId="{853C08E0-2638-460F-A33C-FC994678AE26}" type="sibTrans" cxnId="{D6C11C96-72A0-4460-ABF1-39FB153497B4}">
      <dgm:prSet/>
      <dgm:spPr/>
      <dgm:t>
        <a:bodyPr/>
        <a:lstStyle/>
        <a:p>
          <a:endParaRPr lang="en-US"/>
        </a:p>
      </dgm:t>
    </dgm:pt>
    <dgm:pt modelId="{045585E3-161C-4803-9355-0FA5C4CC4C8D}">
      <dgm:prSet custT="1"/>
      <dgm:spPr>
        <a:solidFill>
          <a:srgbClr val="0070C0"/>
        </a:solidFill>
      </dgm:spPr>
      <dgm:t>
        <a:bodyPr/>
        <a:lstStyle/>
        <a:p>
          <a:pPr rtl="0"/>
          <a:r>
            <a:rPr lang="en-US" sz="2000" b="1" baseline="0" dirty="0" smtClean="0">
              <a:latin typeface="Arial" pitchFamily="34" charset="0"/>
              <a:cs typeface="Arial" pitchFamily="34" charset="0"/>
            </a:rPr>
            <a:t>Implementation of the WMO Integrated Global Observing System (WIGOS) and WMO Information System (WIS)</a:t>
          </a:r>
          <a:endParaRPr lang="en-US" sz="2000" b="1" baseline="0" dirty="0">
            <a:latin typeface="Arial" pitchFamily="34" charset="0"/>
            <a:cs typeface="Arial" pitchFamily="34" charset="0"/>
          </a:endParaRPr>
        </a:p>
      </dgm:t>
    </dgm:pt>
    <dgm:pt modelId="{F7962A49-245C-48B2-9A7E-A4C938C8D810}" type="parTrans" cxnId="{62D09496-71AE-404B-8F13-89DD808F030F}">
      <dgm:prSet/>
      <dgm:spPr/>
      <dgm:t>
        <a:bodyPr/>
        <a:lstStyle/>
        <a:p>
          <a:endParaRPr lang="en-US"/>
        </a:p>
      </dgm:t>
    </dgm:pt>
    <dgm:pt modelId="{8E550A88-BFDA-484E-AEBB-81F57FF0D491}" type="sibTrans" cxnId="{62D09496-71AE-404B-8F13-89DD808F030F}">
      <dgm:prSet/>
      <dgm:spPr/>
      <dgm:t>
        <a:bodyPr/>
        <a:lstStyle/>
        <a:p>
          <a:endParaRPr lang="en-US"/>
        </a:p>
      </dgm:t>
    </dgm:pt>
    <dgm:pt modelId="{0FD78B27-103F-40B6-B14B-99AD01A8A401}">
      <dgm:prSet custT="1"/>
      <dgm:spPr>
        <a:solidFill>
          <a:srgbClr val="0070C0"/>
        </a:solidFill>
      </dgm:spPr>
      <dgm:t>
        <a:bodyPr/>
        <a:lstStyle/>
        <a:p>
          <a:pPr rtl="0"/>
          <a:r>
            <a:rPr lang="en-US" sz="2400" b="1" dirty="0" smtClean="0">
              <a:latin typeface="Arial" pitchFamily="34" charset="0"/>
              <a:cs typeface="Arial" pitchFamily="34" charset="0"/>
            </a:rPr>
            <a:t>Disaster risk reduction</a:t>
          </a:r>
          <a:endParaRPr lang="th-TH" sz="2400" b="1" dirty="0">
            <a:latin typeface="Arial" pitchFamily="34" charset="0"/>
          </a:endParaRPr>
        </a:p>
      </dgm:t>
    </dgm:pt>
    <dgm:pt modelId="{A1F8AF83-0CDF-4B5B-B185-8B628B8C6531}" type="parTrans" cxnId="{CB645554-2D1D-40A7-B930-0345FC24EFF0}">
      <dgm:prSet/>
      <dgm:spPr/>
      <dgm:t>
        <a:bodyPr/>
        <a:lstStyle/>
        <a:p>
          <a:endParaRPr lang="en-US"/>
        </a:p>
      </dgm:t>
    </dgm:pt>
    <dgm:pt modelId="{F181B7F0-B733-4587-A93A-C1A5E6F1DA34}" type="sibTrans" cxnId="{CB645554-2D1D-40A7-B930-0345FC24EFF0}">
      <dgm:prSet/>
      <dgm:spPr/>
      <dgm:t>
        <a:bodyPr/>
        <a:lstStyle/>
        <a:p>
          <a:endParaRPr lang="en-US"/>
        </a:p>
      </dgm:t>
    </dgm:pt>
    <dgm:pt modelId="{96AB1EB6-439D-4735-8728-C52E23899E84}" type="pres">
      <dgm:prSet presAssocID="{3C2F9126-4E7A-4E1C-9209-356053E0B43F}" presName="linear" presStyleCnt="0">
        <dgm:presLayoutVars>
          <dgm:animLvl val="lvl"/>
          <dgm:resizeHandles val="exact"/>
        </dgm:presLayoutVars>
      </dgm:prSet>
      <dgm:spPr/>
      <dgm:t>
        <a:bodyPr/>
        <a:lstStyle/>
        <a:p>
          <a:endParaRPr lang="en-US"/>
        </a:p>
      </dgm:t>
    </dgm:pt>
    <dgm:pt modelId="{7EFD6FEB-1D0C-417D-98AF-2B59AFF54DF5}" type="pres">
      <dgm:prSet presAssocID="{0AD1DD07-E452-4E89-BE2B-A180586CF89E}" presName="parentText" presStyleLbl="node1" presStyleIdx="0" presStyleCnt="5">
        <dgm:presLayoutVars>
          <dgm:chMax val="0"/>
          <dgm:bulletEnabled val="1"/>
        </dgm:presLayoutVars>
      </dgm:prSet>
      <dgm:spPr/>
      <dgm:t>
        <a:bodyPr/>
        <a:lstStyle/>
        <a:p>
          <a:endParaRPr lang="en-US"/>
        </a:p>
      </dgm:t>
    </dgm:pt>
    <dgm:pt modelId="{5F3DF9F6-754B-48D4-8506-D51F01FB881E}" type="pres">
      <dgm:prSet presAssocID="{884926F4-B3D9-4F98-B910-2D3C92F7ADDB}" presName="spacer" presStyleCnt="0"/>
      <dgm:spPr/>
    </dgm:pt>
    <dgm:pt modelId="{CDE517F7-9EAA-43FB-B876-8B0F972238E7}" type="pres">
      <dgm:prSet presAssocID="{C5178E50-F27C-41F7-B22A-C45C63810D07}" presName="parentText" presStyleLbl="node1" presStyleIdx="1" presStyleCnt="5">
        <dgm:presLayoutVars>
          <dgm:chMax val="0"/>
          <dgm:bulletEnabled val="1"/>
        </dgm:presLayoutVars>
      </dgm:prSet>
      <dgm:spPr/>
      <dgm:t>
        <a:bodyPr/>
        <a:lstStyle/>
        <a:p>
          <a:endParaRPr lang="en-US"/>
        </a:p>
      </dgm:t>
    </dgm:pt>
    <dgm:pt modelId="{122BAC24-6F69-46A8-A66B-999EC0F88B02}" type="pres">
      <dgm:prSet presAssocID="{235794E8-E614-455C-A691-BA2B0183A7D0}" presName="spacer" presStyleCnt="0"/>
      <dgm:spPr/>
    </dgm:pt>
    <dgm:pt modelId="{95E36250-1286-4F9C-9C7A-83081AEB665B}" type="pres">
      <dgm:prSet presAssocID="{82EDAEDA-62A6-424A-8072-326BA51F8831}" presName="parentText" presStyleLbl="node1" presStyleIdx="2" presStyleCnt="5">
        <dgm:presLayoutVars>
          <dgm:chMax val="0"/>
          <dgm:bulletEnabled val="1"/>
        </dgm:presLayoutVars>
      </dgm:prSet>
      <dgm:spPr/>
      <dgm:t>
        <a:bodyPr/>
        <a:lstStyle/>
        <a:p>
          <a:endParaRPr lang="en-US"/>
        </a:p>
      </dgm:t>
    </dgm:pt>
    <dgm:pt modelId="{3BFAD6E2-B14E-4FDF-882D-E0C9C85DD8EF}" type="pres">
      <dgm:prSet presAssocID="{853C08E0-2638-460F-A33C-FC994678AE26}" presName="spacer" presStyleCnt="0"/>
      <dgm:spPr/>
    </dgm:pt>
    <dgm:pt modelId="{704EBEAF-C324-45BF-A615-8BFA6A94DE57}" type="pres">
      <dgm:prSet presAssocID="{045585E3-161C-4803-9355-0FA5C4CC4C8D}" presName="parentText" presStyleLbl="node1" presStyleIdx="3" presStyleCnt="5" custLinFactY="1068" custLinFactNeighborY="100000">
        <dgm:presLayoutVars>
          <dgm:chMax val="0"/>
          <dgm:bulletEnabled val="1"/>
        </dgm:presLayoutVars>
      </dgm:prSet>
      <dgm:spPr/>
      <dgm:t>
        <a:bodyPr/>
        <a:lstStyle/>
        <a:p>
          <a:endParaRPr lang="en-US"/>
        </a:p>
      </dgm:t>
    </dgm:pt>
    <dgm:pt modelId="{F99145D7-9376-4F6F-BF26-C27A3901A26A}" type="pres">
      <dgm:prSet presAssocID="{8E550A88-BFDA-484E-AEBB-81F57FF0D491}" presName="spacer" presStyleCnt="0"/>
      <dgm:spPr/>
    </dgm:pt>
    <dgm:pt modelId="{F4CC0359-6664-4245-A888-B68F63128EC5}" type="pres">
      <dgm:prSet presAssocID="{0FD78B27-103F-40B6-B14B-99AD01A8A401}" presName="parentText" presStyleLbl="node1" presStyleIdx="4" presStyleCnt="5" custLinFactY="6072" custLinFactNeighborY="100000">
        <dgm:presLayoutVars>
          <dgm:chMax val="0"/>
          <dgm:bulletEnabled val="1"/>
        </dgm:presLayoutVars>
      </dgm:prSet>
      <dgm:spPr/>
      <dgm:t>
        <a:bodyPr/>
        <a:lstStyle/>
        <a:p>
          <a:endParaRPr lang="en-US"/>
        </a:p>
      </dgm:t>
    </dgm:pt>
  </dgm:ptLst>
  <dgm:cxnLst>
    <dgm:cxn modelId="{27B20AA8-C546-4A78-BDAD-06657D0217B1}" type="presOf" srcId="{0FD78B27-103F-40B6-B14B-99AD01A8A401}" destId="{F4CC0359-6664-4245-A888-B68F63128EC5}" srcOrd="0" destOrd="0" presId="urn:microsoft.com/office/officeart/2005/8/layout/vList2"/>
    <dgm:cxn modelId="{CB645554-2D1D-40A7-B930-0345FC24EFF0}" srcId="{3C2F9126-4E7A-4E1C-9209-356053E0B43F}" destId="{0FD78B27-103F-40B6-B14B-99AD01A8A401}" srcOrd="4" destOrd="0" parTransId="{A1F8AF83-0CDF-4B5B-B185-8B628B8C6531}" sibTransId="{F181B7F0-B733-4587-A93A-C1A5E6F1DA34}"/>
    <dgm:cxn modelId="{20DFE061-F288-4896-A61D-77E573EB5BE9}" type="presOf" srcId="{045585E3-161C-4803-9355-0FA5C4CC4C8D}" destId="{704EBEAF-C324-45BF-A615-8BFA6A94DE57}" srcOrd="0" destOrd="0" presId="urn:microsoft.com/office/officeart/2005/8/layout/vList2"/>
    <dgm:cxn modelId="{62D09496-71AE-404B-8F13-89DD808F030F}" srcId="{3C2F9126-4E7A-4E1C-9209-356053E0B43F}" destId="{045585E3-161C-4803-9355-0FA5C4CC4C8D}" srcOrd="3" destOrd="0" parTransId="{F7962A49-245C-48B2-9A7E-A4C938C8D810}" sibTransId="{8E550A88-BFDA-484E-AEBB-81F57FF0D491}"/>
    <dgm:cxn modelId="{89255572-E9E4-467C-9503-7C4F569EE4A8}" srcId="{3C2F9126-4E7A-4E1C-9209-356053E0B43F}" destId="{C5178E50-F27C-41F7-B22A-C45C63810D07}" srcOrd="1" destOrd="0" parTransId="{5217504E-8DDE-4166-974C-40A9B917D0DD}" sibTransId="{235794E8-E614-455C-A691-BA2B0183A7D0}"/>
    <dgm:cxn modelId="{4A6B4E7E-C8BC-4C81-B9CA-7EBF279EF246}" type="presOf" srcId="{0AD1DD07-E452-4E89-BE2B-A180586CF89E}" destId="{7EFD6FEB-1D0C-417D-98AF-2B59AFF54DF5}" srcOrd="0" destOrd="0" presId="urn:microsoft.com/office/officeart/2005/8/layout/vList2"/>
    <dgm:cxn modelId="{9F3996B7-7F14-41EA-B949-B8C7DD6A71F0}" type="presOf" srcId="{C5178E50-F27C-41F7-B22A-C45C63810D07}" destId="{CDE517F7-9EAA-43FB-B876-8B0F972238E7}" srcOrd="0" destOrd="0" presId="urn:microsoft.com/office/officeart/2005/8/layout/vList2"/>
    <dgm:cxn modelId="{B6BE3572-35C3-491C-9884-E7B761F8C571}" srcId="{3C2F9126-4E7A-4E1C-9209-356053E0B43F}" destId="{0AD1DD07-E452-4E89-BE2B-A180586CF89E}" srcOrd="0" destOrd="0" parTransId="{5789F78E-8620-4D76-8AEE-9422BCC47A8C}" sibTransId="{884926F4-B3D9-4F98-B910-2D3C92F7ADDB}"/>
    <dgm:cxn modelId="{D6C11C96-72A0-4460-ABF1-39FB153497B4}" srcId="{3C2F9126-4E7A-4E1C-9209-356053E0B43F}" destId="{82EDAEDA-62A6-424A-8072-326BA51F8831}" srcOrd="2" destOrd="0" parTransId="{09AEB5CB-396E-4DE7-9971-1705B7239E15}" sibTransId="{853C08E0-2638-460F-A33C-FC994678AE26}"/>
    <dgm:cxn modelId="{6749443B-4B39-4401-B6A7-C237C124C723}" type="presOf" srcId="{3C2F9126-4E7A-4E1C-9209-356053E0B43F}" destId="{96AB1EB6-439D-4735-8728-C52E23899E84}" srcOrd="0" destOrd="0" presId="urn:microsoft.com/office/officeart/2005/8/layout/vList2"/>
    <dgm:cxn modelId="{EBF02DBF-AC4F-42AB-B0C0-A56E37F8C4AD}" type="presOf" srcId="{82EDAEDA-62A6-424A-8072-326BA51F8831}" destId="{95E36250-1286-4F9C-9C7A-83081AEB665B}" srcOrd="0" destOrd="0" presId="urn:microsoft.com/office/officeart/2005/8/layout/vList2"/>
    <dgm:cxn modelId="{388EF3C2-45D5-4ED5-8DC9-0C31E8C93885}" type="presParOf" srcId="{96AB1EB6-439D-4735-8728-C52E23899E84}" destId="{7EFD6FEB-1D0C-417D-98AF-2B59AFF54DF5}" srcOrd="0" destOrd="0" presId="urn:microsoft.com/office/officeart/2005/8/layout/vList2"/>
    <dgm:cxn modelId="{AD087F41-2538-4015-89F0-7B4D4A3BE372}" type="presParOf" srcId="{96AB1EB6-439D-4735-8728-C52E23899E84}" destId="{5F3DF9F6-754B-48D4-8506-D51F01FB881E}" srcOrd="1" destOrd="0" presId="urn:microsoft.com/office/officeart/2005/8/layout/vList2"/>
    <dgm:cxn modelId="{C7A7B413-95CA-4B20-B0CC-DDB863927860}" type="presParOf" srcId="{96AB1EB6-439D-4735-8728-C52E23899E84}" destId="{CDE517F7-9EAA-43FB-B876-8B0F972238E7}" srcOrd="2" destOrd="0" presId="urn:microsoft.com/office/officeart/2005/8/layout/vList2"/>
    <dgm:cxn modelId="{26B3F12C-F849-45F5-A143-F57CB04D5744}" type="presParOf" srcId="{96AB1EB6-439D-4735-8728-C52E23899E84}" destId="{122BAC24-6F69-46A8-A66B-999EC0F88B02}" srcOrd="3" destOrd="0" presId="urn:microsoft.com/office/officeart/2005/8/layout/vList2"/>
    <dgm:cxn modelId="{F1C2607B-CF43-4A91-B592-D0F92301BE2E}" type="presParOf" srcId="{96AB1EB6-439D-4735-8728-C52E23899E84}" destId="{95E36250-1286-4F9C-9C7A-83081AEB665B}" srcOrd="4" destOrd="0" presId="urn:microsoft.com/office/officeart/2005/8/layout/vList2"/>
    <dgm:cxn modelId="{15B26395-B419-4A79-B784-C51CEBF592EE}" type="presParOf" srcId="{96AB1EB6-439D-4735-8728-C52E23899E84}" destId="{3BFAD6E2-B14E-4FDF-882D-E0C9C85DD8EF}" srcOrd="5" destOrd="0" presId="urn:microsoft.com/office/officeart/2005/8/layout/vList2"/>
    <dgm:cxn modelId="{197A036C-D45D-4C22-9A54-32A7D73ABFAB}" type="presParOf" srcId="{96AB1EB6-439D-4735-8728-C52E23899E84}" destId="{704EBEAF-C324-45BF-A615-8BFA6A94DE57}" srcOrd="6" destOrd="0" presId="urn:microsoft.com/office/officeart/2005/8/layout/vList2"/>
    <dgm:cxn modelId="{2DB7A6EB-7A55-4234-A5CD-BD4A0FE098E4}" type="presParOf" srcId="{96AB1EB6-439D-4735-8728-C52E23899E84}" destId="{F99145D7-9376-4F6F-BF26-C27A3901A26A}" srcOrd="7" destOrd="0" presId="urn:microsoft.com/office/officeart/2005/8/layout/vList2"/>
    <dgm:cxn modelId="{BC5D9C47-3873-44E3-A973-7E5C86522509}" type="presParOf" srcId="{96AB1EB6-439D-4735-8728-C52E23899E84}" destId="{F4CC0359-6664-4245-A888-B68F63128EC5}" srcOrd="8" destOrd="0" presId="urn:microsoft.com/office/officeart/2005/8/layout/vList2"/>
  </dgm:cxnLst>
  <dgm:bg/>
  <dgm:whole/>
  <dgm:extLst>
    <a:ext uri="http://schemas.microsoft.com/office/drawing/2008/diagram">
      <dsp:dataModelExt xmlns:dsp="http://schemas.microsoft.com/office/drawing/2008/diagram" xmlns="" relId="rId10"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EFD6FEB-1D0C-417D-98AF-2B59AFF54DF5}">
      <dsp:nvSpPr>
        <dsp:cNvPr id="0" name=""/>
        <dsp:cNvSpPr/>
      </dsp:nvSpPr>
      <dsp:spPr>
        <a:xfrm>
          <a:off x="0" y="19072"/>
          <a:ext cx="8016875" cy="904995"/>
        </a:xfrm>
        <a:prstGeom prst="roundRect">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kern="1200" dirty="0" smtClean="0">
              <a:latin typeface="Arial" pitchFamily="34" charset="0"/>
              <a:cs typeface="Arial" pitchFamily="34" charset="0"/>
            </a:rPr>
            <a:t>Global Framework for Climate Services (GFCS)</a:t>
          </a:r>
          <a:endParaRPr lang="en-US" sz="2400" b="1" kern="1200" dirty="0">
            <a:latin typeface="Arial" pitchFamily="34" charset="0"/>
            <a:cs typeface="Arial" pitchFamily="34" charset="0"/>
          </a:endParaRPr>
        </a:p>
      </dsp:txBody>
      <dsp:txXfrm>
        <a:off x="0" y="19072"/>
        <a:ext cx="8016875" cy="904995"/>
      </dsp:txXfrm>
    </dsp:sp>
    <dsp:sp modelId="{CDE517F7-9EAA-43FB-B876-8B0F972238E7}">
      <dsp:nvSpPr>
        <dsp:cNvPr id="0" name=""/>
        <dsp:cNvSpPr/>
      </dsp:nvSpPr>
      <dsp:spPr>
        <a:xfrm>
          <a:off x="0" y="964387"/>
          <a:ext cx="8016875" cy="904995"/>
        </a:xfrm>
        <a:prstGeom prst="roundRect">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kern="1200" dirty="0" smtClean="0">
              <a:latin typeface="Arial" pitchFamily="34" charset="0"/>
              <a:cs typeface="Arial" pitchFamily="34" charset="0"/>
            </a:rPr>
            <a:t>Aviation meteorological services</a:t>
          </a:r>
          <a:endParaRPr lang="en-US" sz="2400" b="1" kern="1200" dirty="0">
            <a:latin typeface="Arial" pitchFamily="34" charset="0"/>
            <a:cs typeface="Arial" pitchFamily="34" charset="0"/>
          </a:endParaRPr>
        </a:p>
      </dsp:txBody>
      <dsp:txXfrm>
        <a:off x="0" y="964387"/>
        <a:ext cx="8016875" cy="904995"/>
      </dsp:txXfrm>
    </dsp:sp>
    <dsp:sp modelId="{95E36250-1286-4F9C-9C7A-83081AEB665B}">
      <dsp:nvSpPr>
        <dsp:cNvPr id="0" name=""/>
        <dsp:cNvSpPr/>
      </dsp:nvSpPr>
      <dsp:spPr>
        <a:xfrm>
          <a:off x="0" y="1909702"/>
          <a:ext cx="8016875" cy="904995"/>
        </a:xfrm>
        <a:prstGeom prst="roundRect">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kern="1200" dirty="0" smtClean="0">
              <a:latin typeface="Arial" pitchFamily="34" charset="0"/>
              <a:cs typeface="Arial" pitchFamily="34" charset="0"/>
            </a:rPr>
            <a:t>Capacity-building for the developing and least developed countries</a:t>
          </a:r>
          <a:endParaRPr lang="en-US" sz="2400" b="1" kern="1200" dirty="0">
            <a:latin typeface="Arial" pitchFamily="34" charset="0"/>
            <a:cs typeface="Arial" pitchFamily="34" charset="0"/>
          </a:endParaRPr>
        </a:p>
      </dsp:txBody>
      <dsp:txXfrm>
        <a:off x="0" y="1909702"/>
        <a:ext cx="8016875" cy="904995"/>
      </dsp:txXfrm>
    </dsp:sp>
    <dsp:sp modelId="{704EBEAF-C324-45BF-A615-8BFA6A94DE57}">
      <dsp:nvSpPr>
        <dsp:cNvPr id="0" name=""/>
        <dsp:cNvSpPr/>
      </dsp:nvSpPr>
      <dsp:spPr>
        <a:xfrm>
          <a:off x="0" y="2905002"/>
          <a:ext cx="8016875" cy="904995"/>
        </a:xfrm>
        <a:prstGeom prst="roundRect">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b="1" kern="1200" baseline="0" dirty="0" smtClean="0">
              <a:latin typeface="Arial" pitchFamily="34" charset="0"/>
              <a:cs typeface="Arial" pitchFamily="34" charset="0"/>
            </a:rPr>
            <a:t>Implementation of the WMO Integrated Global Observing System (WIGOS) and WMO Information System (WIS)</a:t>
          </a:r>
          <a:endParaRPr lang="en-US" sz="2000" b="1" kern="1200" baseline="0" dirty="0">
            <a:latin typeface="Arial" pitchFamily="34" charset="0"/>
            <a:cs typeface="Arial" pitchFamily="34" charset="0"/>
          </a:endParaRPr>
        </a:p>
      </dsp:txBody>
      <dsp:txXfrm>
        <a:off x="0" y="2905002"/>
        <a:ext cx="8016875" cy="904995"/>
      </dsp:txXfrm>
    </dsp:sp>
    <dsp:sp modelId="{F4CC0359-6664-4245-A888-B68F63128EC5}">
      <dsp:nvSpPr>
        <dsp:cNvPr id="0" name=""/>
        <dsp:cNvSpPr/>
      </dsp:nvSpPr>
      <dsp:spPr>
        <a:xfrm>
          <a:off x="0" y="3819404"/>
          <a:ext cx="8016875" cy="904995"/>
        </a:xfrm>
        <a:prstGeom prst="roundRect">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kern="1200" dirty="0" smtClean="0">
              <a:latin typeface="Arial" pitchFamily="34" charset="0"/>
              <a:cs typeface="Arial" pitchFamily="34" charset="0"/>
            </a:rPr>
            <a:t>Disaster risk reduction</a:t>
          </a:r>
          <a:endParaRPr lang="th-TH" sz="2400" b="1" kern="1200" dirty="0">
            <a:latin typeface="Arial" pitchFamily="34" charset="0"/>
          </a:endParaRPr>
        </a:p>
      </dsp:txBody>
      <dsp:txXfrm>
        <a:off x="0" y="3819404"/>
        <a:ext cx="8016875" cy="90499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vl1pPr>
          </a:lstStyle>
          <a:p>
            <a:endParaRPr lang="en-US"/>
          </a:p>
        </p:txBody>
      </p:sp>
      <p:sp>
        <p:nvSpPr>
          <p:cNvPr id="2560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vl1pPr>
          </a:lstStyle>
          <a:p>
            <a:endParaRPr lang="en-US"/>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560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60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vl1pPr>
          </a:lstStyle>
          <a:p>
            <a:endParaRPr lang="en-US"/>
          </a:p>
        </p:txBody>
      </p:sp>
      <p:sp>
        <p:nvSpPr>
          <p:cNvPr id="2560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vl1pPr>
          </a:lstStyle>
          <a:p>
            <a:fld id="{F40E3BA0-035B-43E3-9F0F-61B7F8864A97}"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charset="0"/>
        <a:ea typeface="+mn-ea"/>
        <a:cs typeface="+mn-cs"/>
      </a:defRPr>
    </a:lvl1pPr>
    <a:lvl2pPr marL="457200" algn="l" rtl="0" fontAlgn="base">
      <a:spcBef>
        <a:spcPct val="30000"/>
      </a:spcBef>
      <a:spcAft>
        <a:spcPct val="0"/>
      </a:spcAft>
      <a:defRPr sz="1200" kern="1200">
        <a:solidFill>
          <a:schemeClr val="tx1"/>
        </a:solidFill>
        <a:latin typeface="Times" charset="0"/>
        <a:ea typeface="+mn-ea"/>
        <a:cs typeface="+mn-cs"/>
      </a:defRPr>
    </a:lvl2pPr>
    <a:lvl3pPr marL="914400" algn="l" rtl="0" fontAlgn="base">
      <a:spcBef>
        <a:spcPct val="30000"/>
      </a:spcBef>
      <a:spcAft>
        <a:spcPct val="0"/>
      </a:spcAft>
      <a:defRPr sz="1200" kern="1200">
        <a:solidFill>
          <a:schemeClr val="tx1"/>
        </a:solidFill>
        <a:latin typeface="Times" charset="0"/>
        <a:ea typeface="+mn-ea"/>
        <a:cs typeface="+mn-cs"/>
      </a:defRPr>
    </a:lvl3pPr>
    <a:lvl4pPr marL="1371600" algn="l" rtl="0" fontAlgn="base">
      <a:spcBef>
        <a:spcPct val="30000"/>
      </a:spcBef>
      <a:spcAft>
        <a:spcPct val="0"/>
      </a:spcAft>
      <a:defRPr sz="1200" kern="1200">
        <a:solidFill>
          <a:schemeClr val="tx1"/>
        </a:solidFill>
        <a:latin typeface="Times" charset="0"/>
        <a:ea typeface="+mn-ea"/>
        <a:cs typeface="+mn-cs"/>
      </a:defRPr>
    </a:lvl4pPr>
    <a:lvl5pPr marL="1828800" algn="l" rtl="0" fontAlgn="base">
      <a:spcBef>
        <a:spcPct val="30000"/>
      </a:spcBef>
      <a:spcAft>
        <a:spcPct val="0"/>
      </a:spcAft>
      <a:defRPr sz="1200" kern="1200">
        <a:solidFill>
          <a:schemeClr val="tx1"/>
        </a:solidFill>
        <a:latin typeface="Times"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611F8F2-DE19-417D-A414-3F6C620D7C1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029448A-A371-44AD-B70C-BC44FC3B7DD2}"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47190D1-6817-4525-8DBB-0A7DCCEAD2F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17E78B2-7949-41B5-9AA8-2E369FC0F491}"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4FA5C38-B839-4C96-90A5-DC895FC2DD2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C2B3505-6459-4B5D-924C-8DF6C059C1F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11CEB6D-91B9-4B1D-B74F-93483C1F7BAE}"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0AA869FC-952C-4361-B33C-2EC7338C2C9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D384915-789B-4912-B76C-F617D863B61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3C63779-D0FB-41ED-B2D7-BD2B185556A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1555403-8534-49A2-8195-0D0FFB405EE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custDataLst>
              <p:tags r:id="rId13"/>
            </p:custDataLst>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custDataLst>
              <p:tags r:id="rId14"/>
            </p:custDataLst>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custDataLst>
              <p:tags r:id="rId15"/>
            </p:custDataLst>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vl1pPr>
          </a:lstStyle>
          <a:p>
            <a:endParaRPr lang="en-US"/>
          </a:p>
        </p:txBody>
      </p:sp>
      <p:sp>
        <p:nvSpPr>
          <p:cNvPr id="1029" name="Rectangle 5"/>
          <p:cNvSpPr>
            <a:spLocks noGrp="1" noChangeArrowheads="1"/>
          </p:cNvSpPr>
          <p:nvPr>
            <p:ph type="ftr" sz="quarter" idx="3"/>
            <p:custDataLst>
              <p:tags r:id="rId16"/>
            </p:custDataLst>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lvl1pPr>
          </a:lstStyle>
          <a:p>
            <a:endParaRPr lang="en-US"/>
          </a:p>
        </p:txBody>
      </p:sp>
      <p:sp>
        <p:nvSpPr>
          <p:cNvPr id="1030" name="Rectangle 6"/>
          <p:cNvSpPr>
            <a:spLocks noGrp="1" noChangeArrowheads="1"/>
          </p:cNvSpPr>
          <p:nvPr>
            <p:ph type="sldNum" sz="quarter" idx="4"/>
            <p:custDataLst>
              <p:tags r:id="rId17"/>
            </p:custDataLst>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vl1pPr>
          </a:lstStyle>
          <a:p>
            <a:fld id="{FA0A7E07-FAA3-4B1F-8616-02D0439A6D51}" type="slidenum">
              <a:rPr lang="en-US"/>
              <a:pPr/>
              <a:t>‹#›</a:t>
            </a:fld>
            <a:endParaRPr lang="en-US"/>
          </a:p>
        </p:txBody>
      </p:sp>
      <p:pic>
        <p:nvPicPr>
          <p:cNvPr id="1032" name="Picture 8"/>
          <p:cNvPicPr>
            <a:picLocks noChangeAspect="1" noChangeArrowheads="1"/>
          </p:cNvPicPr>
          <p:nvPr>
            <p:custDataLst>
              <p:tags r:id="rId18"/>
            </p:custDataLst>
          </p:nvPr>
        </p:nvPicPr>
        <p:blipFill>
          <a:blip r:embed="rId19" cstate="print"/>
          <a:srcRect/>
          <a:stretch>
            <a:fillRect/>
          </a:stretch>
        </p:blipFill>
        <p:spPr bwMode="auto">
          <a:xfrm>
            <a:off x="0" y="0"/>
            <a:ext cx="9145588" cy="6859588"/>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charset="0"/>
        </a:defRPr>
      </a:lvl2pPr>
      <a:lvl3pPr algn="ctr" rtl="0" fontAlgn="base">
        <a:spcBef>
          <a:spcPct val="0"/>
        </a:spcBef>
        <a:spcAft>
          <a:spcPct val="0"/>
        </a:spcAft>
        <a:defRPr sz="4400">
          <a:solidFill>
            <a:schemeClr val="tx2"/>
          </a:solidFill>
          <a:latin typeface="Times" charset="0"/>
        </a:defRPr>
      </a:lvl3pPr>
      <a:lvl4pPr algn="ctr" rtl="0" fontAlgn="base">
        <a:spcBef>
          <a:spcPct val="0"/>
        </a:spcBef>
        <a:spcAft>
          <a:spcPct val="0"/>
        </a:spcAft>
        <a:defRPr sz="4400">
          <a:solidFill>
            <a:schemeClr val="tx2"/>
          </a:solidFill>
          <a:latin typeface="Times" charset="0"/>
        </a:defRPr>
      </a:lvl4pPr>
      <a:lvl5pPr algn="ctr" rtl="0" fontAlgn="base">
        <a:spcBef>
          <a:spcPct val="0"/>
        </a:spcBef>
        <a:spcAft>
          <a:spcPct val="0"/>
        </a:spcAft>
        <a:defRPr sz="4400">
          <a:solidFill>
            <a:schemeClr val="tx2"/>
          </a:solidFill>
          <a:latin typeface="Times" charset="0"/>
        </a:defRPr>
      </a:lvl5pPr>
      <a:lvl6pPr marL="457200" algn="ctr" rtl="0" fontAlgn="base">
        <a:spcBef>
          <a:spcPct val="0"/>
        </a:spcBef>
        <a:spcAft>
          <a:spcPct val="0"/>
        </a:spcAft>
        <a:defRPr sz="4400">
          <a:solidFill>
            <a:schemeClr val="tx2"/>
          </a:solidFill>
          <a:latin typeface="Times" charset="0"/>
        </a:defRPr>
      </a:lvl6pPr>
      <a:lvl7pPr marL="914400" algn="ctr" rtl="0" fontAlgn="base">
        <a:spcBef>
          <a:spcPct val="0"/>
        </a:spcBef>
        <a:spcAft>
          <a:spcPct val="0"/>
        </a:spcAft>
        <a:defRPr sz="4400">
          <a:solidFill>
            <a:schemeClr val="tx2"/>
          </a:solidFill>
          <a:latin typeface="Times" charset="0"/>
        </a:defRPr>
      </a:lvl7pPr>
      <a:lvl8pPr marL="1371600" algn="ctr" rtl="0" fontAlgn="base">
        <a:spcBef>
          <a:spcPct val="0"/>
        </a:spcBef>
        <a:spcAft>
          <a:spcPct val="0"/>
        </a:spcAft>
        <a:defRPr sz="4400">
          <a:solidFill>
            <a:schemeClr val="tx2"/>
          </a:solidFill>
          <a:latin typeface="Times" charset="0"/>
        </a:defRPr>
      </a:lvl8pPr>
      <a:lvl9pPr marL="1828800" algn="ctr" rtl="0" fontAlgn="base">
        <a:spcBef>
          <a:spcPct val="0"/>
        </a:spcBef>
        <a:spcAft>
          <a:spcPct val="0"/>
        </a:spcAft>
        <a:defRPr sz="4400">
          <a:solidFill>
            <a:schemeClr val="tx2"/>
          </a:solidFill>
          <a:latin typeface="Times"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Layout" Target="../slideLayouts/slideLayout1.xml"/><Relationship Id="rId3" Type="http://schemas.openxmlformats.org/officeDocument/2006/relationships/tags" Target="../tags/tag9.xml"/><Relationship Id="rId7" Type="http://schemas.openxmlformats.org/officeDocument/2006/relationships/tags" Target="../tags/tag13.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tags" Target="../tags/tag12.xml"/><Relationship Id="rId5" Type="http://schemas.openxmlformats.org/officeDocument/2006/relationships/tags" Target="../tags/tag11.xml"/><Relationship Id="rId4" Type="http://schemas.openxmlformats.org/officeDocument/2006/relationships/tags" Target="../tags/tag10.xml"/><Relationship Id="rId9"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slideLayout" Target="../slideLayouts/slideLayout2.xml"/><Relationship Id="rId5" Type="http://schemas.openxmlformats.org/officeDocument/2006/relationships/tags" Target="../tags/tag54.xml"/><Relationship Id="rId4" Type="http://schemas.openxmlformats.org/officeDocument/2006/relationships/tags" Target="../tags/tag53.xml"/></Relationships>
</file>

<file path=ppt/slides/_rels/slide11.xml.rels><?xml version="1.0" encoding="UTF-8" standalone="yes"?>
<Relationships xmlns="http://schemas.openxmlformats.org/package/2006/relationships"><Relationship Id="rId8" Type="http://schemas.openxmlformats.org/officeDocument/2006/relationships/hyperlink" Target="http://www.wmo.int/pages/prog/dra/eur/RA6_WG_TDI_WIGOS_Project.php" TargetMode="External"/><Relationship Id="rId3" Type="http://schemas.openxmlformats.org/officeDocument/2006/relationships/tags" Target="../tags/tag57.xml"/><Relationship Id="rId7" Type="http://schemas.openxmlformats.org/officeDocument/2006/relationships/hyperlink" Target="http://www.wmo.int/pages/prog/dra/eur/RA6_WG_TDI_TDCF_Project-2.php" TargetMode="Externa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slideLayout" Target="../slideLayouts/slideLayout2.xml"/><Relationship Id="rId5" Type="http://schemas.openxmlformats.org/officeDocument/2006/relationships/tags" Target="../tags/tag59.xml"/><Relationship Id="rId4" Type="http://schemas.openxmlformats.org/officeDocument/2006/relationships/tags" Target="../tags/tag58.xml"/><Relationship Id="rId9" Type="http://schemas.openxmlformats.org/officeDocument/2006/relationships/hyperlink" Target="http://www.wmo.int/pages/prog/www/WIS/centres/index_en.php"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www.wmo.int/pages/prog/dra/eur/RCOF_EUR.php" TargetMode="External"/><Relationship Id="rId3" Type="http://schemas.openxmlformats.org/officeDocument/2006/relationships/tags" Target="../tags/tag62.xml"/><Relationship Id="rId7" Type="http://schemas.openxmlformats.org/officeDocument/2006/relationships/hyperlink" Target="http://www.wmo.int/pages/prog/dra/eur/RAVI_RCC_Network.php" TargetMode="External"/><Relationship Id="rId2" Type="http://schemas.openxmlformats.org/officeDocument/2006/relationships/tags" Target="../tags/tag61.xml"/><Relationship Id="rId1" Type="http://schemas.openxmlformats.org/officeDocument/2006/relationships/tags" Target="../tags/tag60.xml"/><Relationship Id="rId6" Type="http://schemas.openxmlformats.org/officeDocument/2006/relationships/slideLayout" Target="../slideLayouts/slideLayout2.xml"/><Relationship Id="rId5" Type="http://schemas.openxmlformats.org/officeDocument/2006/relationships/tags" Target="../tags/tag64.xml"/><Relationship Id="rId4" Type="http://schemas.openxmlformats.org/officeDocument/2006/relationships/tags" Target="../tags/tag63.xml"/></Relationships>
</file>

<file path=ppt/slides/_rels/slide13.xml.rels><?xml version="1.0" encoding="UTF-8" standalone="yes"?>
<Relationships xmlns="http://schemas.openxmlformats.org/package/2006/relationships"><Relationship Id="rId3" Type="http://schemas.openxmlformats.org/officeDocument/2006/relationships/tags" Target="../tags/tag67.xml"/><Relationship Id="rId7" Type="http://schemas.openxmlformats.org/officeDocument/2006/relationships/hyperlink" Target="http://www.wmo.int/pages/prog/dra/eur/RA6_SEB_Conference.php" TargetMode="External"/><Relationship Id="rId2" Type="http://schemas.openxmlformats.org/officeDocument/2006/relationships/tags" Target="../tags/tag66.xml"/><Relationship Id="rId1" Type="http://schemas.openxmlformats.org/officeDocument/2006/relationships/tags" Target="../tags/tag65.xml"/><Relationship Id="rId6" Type="http://schemas.openxmlformats.org/officeDocument/2006/relationships/slideLayout" Target="../slideLayouts/slideLayout2.xml"/><Relationship Id="rId5" Type="http://schemas.openxmlformats.org/officeDocument/2006/relationships/tags" Target="../tags/tag69.xml"/><Relationship Id="rId4" Type="http://schemas.openxmlformats.org/officeDocument/2006/relationships/tags" Target="../tags/tag68.xml"/></Relationships>
</file>

<file path=ppt/slides/_rels/slide14.xml.rels><?xml version="1.0" encoding="UTF-8" standalone="yes"?>
<Relationships xmlns="http://schemas.openxmlformats.org/package/2006/relationships"><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tags" Target="../tags/tag70.xml"/><Relationship Id="rId6" Type="http://schemas.openxmlformats.org/officeDocument/2006/relationships/slideLayout" Target="../slideLayouts/slideLayout2.xml"/><Relationship Id="rId5" Type="http://schemas.openxmlformats.org/officeDocument/2006/relationships/tags" Target="../tags/tag74.xml"/><Relationship Id="rId4" Type="http://schemas.openxmlformats.org/officeDocument/2006/relationships/tags" Target="../tags/tag73.xml"/></Relationships>
</file>

<file path=ppt/slides/_rels/slide15.xml.rels><?xml version="1.0" encoding="UTF-8" standalone="yes"?>
<Relationships xmlns="http://schemas.openxmlformats.org/package/2006/relationships"><Relationship Id="rId3" Type="http://schemas.openxmlformats.org/officeDocument/2006/relationships/tags" Target="../tags/tag77.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slideLayout" Target="../slideLayouts/slideLayout2.xml"/><Relationship Id="rId4" Type="http://schemas.openxmlformats.org/officeDocument/2006/relationships/tags" Target="../tags/tag78.xml"/></Relationships>
</file>

<file path=ppt/slides/_rels/slide2.xml.rels><?xml version="1.0" encoding="UTF-8" standalone="yes"?>
<Relationships xmlns="http://schemas.openxmlformats.org/package/2006/relationships"><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slideLayout" Target="../slideLayouts/slideLayout2.xml"/><Relationship Id="rId5" Type="http://schemas.openxmlformats.org/officeDocument/2006/relationships/tags" Target="../tags/tag18.xml"/><Relationship Id="rId4" Type="http://schemas.openxmlformats.org/officeDocument/2006/relationships/tags" Target="../tags/tag17.xml"/></Relationships>
</file>

<file path=ppt/slides/_rels/slide3.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5" Type="http://schemas.openxmlformats.org/officeDocument/2006/relationships/slideLayout" Target="../slideLayouts/slideLayout2.xml"/><Relationship Id="rId4" Type="http://schemas.openxmlformats.org/officeDocument/2006/relationships/tags" Target="../tags/tag22.xml"/></Relationships>
</file>

<file path=ppt/slides/_rels/slide4.xml.rels><?xml version="1.0" encoding="UTF-8" standalone="yes"?>
<Relationships xmlns="http://schemas.openxmlformats.org/package/2006/relationships"><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tags" Target="../tags/tag23.xml"/><Relationship Id="rId5" Type="http://schemas.openxmlformats.org/officeDocument/2006/relationships/slideLayout" Target="../slideLayouts/slideLayout2.xml"/><Relationship Id="rId4" Type="http://schemas.openxmlformats.org/officeDocument/2006/relationships/tags" Target="../tags/tag26.xml"/></Relationships>
</file>

<file path=ppt/slides/_rels/slide5.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slideLayout" Target="../slideLayouts/slideLayout2.xml"/><Relationship Id="rId4" Type="http://schemas.openxmlformats.org/officeDocument/2006/relationships/tags" Target="../tags/tag30.xml"/></Relationships>
</file>

<file path=ppt/slides/_rels/slide6.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tags" Target="../tags/tag33.xml"/><Relationship Id="rId7" Type="http://schemas.openxmlformats.org/officeDocument/2006/relationships/diagramLayout" Target="../diagrams/layout1.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diagramData" Target="../diagrams/data1.xml"/><Relationship Id="rId5" Type="http://schemas.openxmlformats.org/officeDocument/2006/relationships/slideLayout" Target="../slideLayouts/slideLayout2.xml"/><Relationship Id="rId10" Type="http://schemas.microsoft.com/office/2007/relationships/diagramDrawing" Target="../diagrams/drawing1.xml"/><Relationship Id="rId4" Type="http://schemas.openxmlformats.org/officeDocument/2006/relationships/tags" Target="../tags/tag34.xml"/><Relationship Id="rId9" Type="http://schemas.openxmlformats.org/officeDocument/2006/relationships/diagramColors" Target="../diagrams/colors1.xml"/></Relationships>
</file>

<file path=ppt/slides/_rels/slide7.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Layout" Target="../slideLayouts/slideLayout2.xml"/><Relationship Id="rId5" Type="http://schemas.openxmlformats.org/officeDocument/2006/relationships/tags" Target="../tags/tag39.xml"/><Relationship Id="rId4" Type="http://schemas.openxmlformats.org/officeDocument/2006/relationships/tags" Target="../tags/tag38.xml"/></Relationships>
</file>

<file path=ppt/slides/_rels/slide8.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slideLayout" Target="../slideLayouts/slideLayout2.xml"/><Relationship Id="rId5" Type="http://schemas.openxmlformats.org/officeDocument/2006/relationships/tags" Target="../tags/tag44.xml"/><Relationship Id="rId4" Type="http://schemas.openxmlformats.org/officeDocument/2006/relationships/tags" Target="../tags/tag43.xml"/></Relationships>
</file>

<file path=ppt/slides/_rels/slide9.xml.rels><?xml version="1.0" encoding="UTF-8" standalone="yes"?>
<Relationships xmlns="http://schemas.openxmlformats.org/package/2006/relationships"><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slideLayout" Target="../slideLayouts/slideLayout2.xml"/><Relationship Id="rId5" Type="http://schemas.openxmlformats.org/officeDocument/2006/relationships/tags" Target="../tags/tag49.xml"/><Relationship Id="rId4" Type="http://schemas.openxmlformats.org/officeDocument/2006/relationships/tags" Target="../tags/tag4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custDataLst>
              <p:tags r:id="rId2"/>
            </p:custDataLst>
          </p:nvPr>
        </p:nvPicPr>
        <p:blipFill>
          <a:blip r:embed="rId9" cstate="print"/>
          <a:srcRect/>
          <a:stretch>
            <a:fillRect/>
          </a:stretch>
        </p:blipFill>
        <p:spPr bwMode="auto">
          <a:xfrm>
            <a:off x="0" y="0"/>
            <a:ext cx="9145588" cy="6859588"/>
          </a:xfrm>
          <a:prstGeom prst="rect">
            <a:avLst/>
          </a:prstGeom>
          <a:noFill/>
        </p:spPr>
      </p:pic>
      <p:sp>
        <p:nvSpPr>
          <p:cNvPr id="2053" name="Rectangle 5"/>
          <p:cNvSpPr>
            <a:spLocks noGrp="1" noChangeArrowheads="1"/>
          </p:cNvSpPr>
          <p:nvPr>
            <p:ph type="ctrTitle"/>
            <p:custDataLst>
              <p:tags r:id="rId3"/>
            </p:custDataLst>
          </p:nvPr>
        </p:nvSpPr>
        <p:spPr>
          <a:xfrm>
            <a:off x="1905000" y="381000"/>
            <a:ext cx="7772400" cy="1143000"/>
          </a:xfrm>
          <a:noFill/>
          <a:ln/>
        </p:spPr>
        <p:txBody>
          <a:bodyPr/>
          <a:lstStyle/>
          <a:p>
            <a:pPr algn="l"/>
            <a:r>
              <a:rPr lang="en-US" sz="3200" dirty="0">
                <a:solidFill>
                  <a:schemeClr val="bg1"/>
                </a:solidFill>
                <a:latin typeface="Arial Narrow" pitchFamily="34" charset="0"/>
              </a:rPr>
              <a:t>World Meteorological Organization</a:t>
            </a:r>
            <a:br>
              <a:rPr lang="en-US" sz="3200" dirty="0">
                <a:solidFill>
                  <a:schemeClr val="bg1"/>
                </a:solidFill>
                <a:latin typeface="Arial Narrow" pitchFamily="34" charset="0"/>
              </a:rPr>
            </a:br>
            <a:r>
              <a:rPr lang="en-US" sz="1800" dirty="0">
                <a:solidFill>
                  <a:schemeClr val="bg1"/>
                </a:solidFill>
                <a:latin typeface="Arial Narrow" pitchFamily="34" charset="0"/>
              </a:rPr>
              <a:t>Working together in weather, climate and water</a:t>
            </a:r>
            <a:endParaRPr lang="en-US" dirty="0"/>
          </a:p>
        </p:txBody>
      </p:sp>
      <p:sp>
        <p:nvSpPr>
          <p:cNvPr id="2054" name="Rectangle 6"/>
          <p:cNvSpPr>
            <a:spLocks noGrp="1" noChangeArrowheads="1"/>
          </p:cNvSpPr>
          <p:nvPr>
            <p:ph type="subTitle" idx="1"/>
            <p:custDataLst>
              <p:tags r:id="rId4"/>
            </p:custDataLst>
          </p:nvPr>
        </p:nvSpPr>
        <p:spPr>
          <a:xfrm>
            <a:off x="533400" y="2057400"/>
            <a:ext cx="8305800" cy="3962400"/>
          </a:xfrm>
          <a:noFill/>
          <a:ln/>
        </p:spPr>
        <p:txBody>
          <a:bodyPr anchor="ctr"/>
          <a:lstStyle/>
          <a:p>
            <a:pPr>
              <a:lnSpc>
                <a:spcPct val="70000"/>
              </a:lnSpc>
            </a:pPr>
            <a:r>
              <a:rPr lang="en-US" sz="3600" b="1" dirty="0" smtClean="0">
                <a:solidFill>
                  <a:srgbClr val="FF9900"/>
                </a:solidFill>
                <a:effectLst>
                  <a:outerShdw blurRad="38100" dist="38100" dir="2700000" algn="tl">
                    <a:srgbClr val="C0C0C0"/>
                  </a:outerShdw>
                </a:effectLst>
                <a:latin typeface="Arial Narrow" pitchFamily="34" charset="0"/>
              </a:rPr>
              <a:t>ICEED-11 </a:t>
            </a:r>
            <a:endParaRPr lang="en-US" sz="3600" b="1" dirty="0">
              <a:solidFill>
                <a:srgbClr val="FF9900"/>
              </a:solidFill>
              <a:effectLst>
                <a:outerShdw blurRad="38100" dist="38100" dir="2700000" algn="tl">
                  <a:srgbClr val="C0C0C0"/>
                </a:outerShdw>
              </a:effectLst>
              <a:latin typeface="Arial Narrow" pitchFamily="34" charset="0"/>
            </a:endParaRPr>
          </a:p>
          <a:p>
            <a:pPr>
              <a:lnSpc>
                <a:spcPct val="70000"/>
              </a:lnSpc>
            </a:pPr>
            <a:r>
              <a:rPr lang="en-US" sz="2400" i="1" dirty="0" smtClean="0">
                <a:solidFill>
                  <a:srgbClr val="FF9900"/>
                </a:solidFill>
                <a:effectLst>
                  <a:outerShdw blurRad="38100" dist="38100" dir="2700000" algn="tl">
                    <a:srgbClr val="C0C0C0"/>
                  </a:outerShdw>
                </a:effectLst>
                <a:latin typeface="Arial Narrow" pitchFamily="34" charset="0"/>
              </a:rPr>
              <a:t>Tel-Aviv, Israel, 10-11 October </a:t>
            </a:r>
            <a:r>
              <a:rPr lang="en-US" sz="2400" i="1" dirty="0">
                <a:solidFill>
                  <a:srgbClr val="FF9900"/>
                </a:solidFill>
                <a:effectLst>
                  <a:outerShdw blurRad="38100" dist="38100" dir="2700000" algn="tl">
                    <a:srgbClr val="C0C0C0"/>
                  </a:outerShdw>
                </a:effectLst>
                <a:latin typeface="Arial Narrow" pitchFamily="34" charset="0"/>
              </a:rPr>
              <a:t>2011</a:t>
            </a:r>
          </a:p>
          <a:p>
            <a:endParaRPr lang="en-US" i="1" dirty="0">
              <a:solidFill>
                <a:srgbClr val="050153"/>
              </a:solidFill>
              <a:latin typeface="Arial Narrow" pitchFamily="34" charset="0"/>
            </a:endParaRPr>
          </a:p>
          <a:p>
            <a:r>
              <a:rPr lang="en-US" sz="4000" b="1" dirty="0" smtClean="0">
                <a:solidFill>
                  <a:srgbClr val="050153"/>
                </a:solidFill>
                <a:latin typeface="Arial Narrow" pitchFamily="34" charset="0"/>
              </a:rPr>
              <a:t>Congress XVI </a:t>
            </a:r>
            <a:r>
              <a:rPr lang="en-US" sz="4000" b="1" dirty="0" smtClean="0">
                <a:solidFill>
                  <a:srgbClr val="050153"/>
                </a:solidFill>
                <a:latin typeface="Arial Narrow" pitchFamily="34" charset="0"/>
              </a:rPr>
              <a:t>Outcomes </a:t>
            </a:r>
            <a:br>
              <a:rPr lang="en-US" sz="4000" b="1" dirty="0" smtClean="0">
                <a:solidFill>
                  <a:srgbClr val="050153"/>
                </a:solidFill>
                <a:latin typeface="Arial Narrow" pitchFamily="34" charset="0"/>
              </a:rPr>
            </a:br>
            <a:r>
              <a:rPr lang="en-US" sz="4000" b="1" dirty="0" smtClean="0">
                <a:solidFill>
                  <a:srgbClr val="050153"/>
                </a:solidFill>
                <a:latin typeface="Arial Narrow" pitchFamily="34" charset="0"/>
              </a:rPr>
              <a:t>and RA VI Activities</a:t>
            </a:r>
            <a:endParaRPr lang="en-US" sz="4000" b="1" dirty="0">
              <a:solidFill>
                <a:srgbClr val="050153"/>
              </a:solidFill>
              <a:latin typeface="Arial Narrow" pitchFamily="34" charset="0"/>
            </a:endParaRPr>
          </a:p>
          <a:p>
            <a:endParaRPr lang="en-US" sz="4000" b="1" dirty="0" smtClean="0">
              <a:solidFill>
                <a:srgbClr val="050153"/>
              </a:solidFill>
              <a:latin typeface="Arial Narrow" pitchFamily="34" charset="0"/>
            </a:endParaRPr>
          </a:p>
          <a:p>
            <a:r>
              <a:rPr lang="en-US" sz="2800" b="1" i="1" dirty="0" smtClean="0">
                <a:solidFill>
                  <a:schemeClr val="bg1"/>
                </a:solidFill>
                <a:latin typeface="Arial Narrow" pitchFamily="34" charset="0"/>
              </a:rPr>
              <a:t>D. Ivanov, Regional Office for Europe</a:t>
            </a:r>
            <a:endParaRPr lang="en-US" sz="2800" b="1" i="1" dirty="0">
              <a:solidFill>
                <a:schemeClr val="bg1"/>
              </a:solidFill>
              <a:latin typeface="Arial Narrow" pitchFamily="34" charset="0"/>
            </a:endParaRPr>
          </a:p>
        </p:txBody>
      </p:sp>
      <p:sp>
        <p:nvSpPr>
          <p:cNvPr id="2055" name="Rectangle 7"/>
          <p:cNvSpPr>
            <a:spLocks noChangeArrowheads="1"/>
          </p:cNvSpPr>
          <p:nvPr>
            <p:custDataLst>
              <p:tags r:id="rId5"/>
            </p:custDataLst>
          </p:nvPr>
        </p:nvSpPr>
        <p:spPr bwMode="auto">
          <a:xfrm>
            <a:off x="76200" y="6477000"/>
            <a:ext cx="3581400" cy="304800"/>
          </a:xfrm>
          <a:prstGeom prst="rect">
            <a:avLst/>
          </a:prstGeom>
          <a:noFill/>
          <a:ln w="9525">
            <a:noFill/>
            <a:miter lim="800000"/>
            <a:headEnd/>
            <a:tailEnd/>
          </a:ln>
          <a:effectLst/>
        </p:spPr>
        <p:txBody>
          <a:bodyPr anchor="ctr"/>
          <a:lstStyle/>
          <a:p>
            <a:pPr eaLnBrk="1" hangingPunct="1">
              <a:spcBef>
                <a:spcPct val="20000"/>
              </a:spcBef>
            </a:pPr>
            <a:r>
              <a:rPr lang="en-US" sz="1400" b="0" dirty="0">
                <a:latin typeface="Arial" charset="0"/>
              </a:rPr>
              <a:t>WMO</a:t>
            </a:r>
          </a:p>
        </p:txBody>
      </p:sp>
      <p:sp>
        <p:nvSpPr>
          <p:cNvPr id="2056" name="Rectangle 8"/>
          <p:cNvSpPr>
            <a:spLocks noChangeArrowheads="1"/>
          </p:cNvSpPr>
          <p:nvPr>
            <p:custDataLst>
              <p:tags r:id="rId6"/>
            </p:custDataLst>
          </p:nvPr>
        </p:nvSpPr>
        <p:spPr bwMode="auto">
          <a:xfrm>
            <a:off x="5486400" y="6477000"/>
            <a:ext cx="3581400" cy="304800"/>
          </a:xfrm>
          <a:prstGeom prst="rect">
            <a:avLst/>
          </a:prstGeom>
          <a:noFill/>
          <a:ln w="9525">
            <a:noFill/>
            <a:miter lim="800000"/>
            <a:headEnd/>
            <a:tailEnd/>
          </a:ln>
          <a:effectLst/>
        </p:spPr>
        <p:txBody>
          <a:bodyPr anchor="ctr"/>
          <a:lstStyle/>
          <a:p>
            <a:pPr algn="r" eaLnBrk="1" hangingPunct="1">
              <a:spcBef>
                <a:spcPct val="20000"/>
              </a:spcBef>
            </a:pPr>
            <a:r>
              <a:rPr lang="en-US" sz="1400" b="0" dirty="0">
                <a:latin typeface="Arial" charset="0"/>
              </a:rPr>
              <a:t>www.wmo.int</a:t>
            </a:r>
          </a:p>
        </p:txBody>
      </p:sp>
      <p:sp>
        <p:nvSpPr>
          <p:cNvPr id="2057" name="Rectangle 9"/>
          <p:cNvSpPr>
            <a:spLocks noChangeArrowheads="1"/>
          </p:cNvSpPr>
          <p:nvPr>
            <p:custDataLst>
              <p:tags r:id="rId7"/>
            </p:custDataLst>
          </p:nvPr>
        </p:nvSpPr>
        <p:spPr bwMode="auto">
          <a:xfrm>
            <a:off x="228600" y="1371600"/>
            <a:ext cx="1524000" cy="304800"/>
          </a:xfrm>
          <a:prstGeom prst="rect">
            <a:avLst/>
          </a:prstGeom>
          <a:noFill/>
          <a:ln w="9525">
            <a:noFill/>
            <a:miter lim="800000"/>
            <a:headEnd/>
            <a:tailEnd/>
          </a:ln>
          <a:effectLst/>
        </p:spPr>
        <p:txBody>
          <a:bodyPr anchor="ctr"/>
          <a:lstStyle/>
          <a:p>
            <a:pPr algn="ctr" eaLnBrk="1" hangingPunct="1">
              <a:spcBef>
                <a:spcPct val="20000"/>
              </a:spcBef>
            </a:pPr>
            <a:r>
              <a:rPr lang="en-US" sz="1800" b="0" dirty="0">
                <a:solidFill>
                  <a:schemeClr val="bg1"/>
                </a:solidFill>
                <a:latin typeface="Arial Black" pitchFamily="34" charset="0"/>
              </a:rPr>
              <a:t>WMO</a:t>
            </a:r>
            <a:endParaRPr lang="en-US" sz="1400" b="0" dirty="0">
              <a:solidFill>
                <a:schemeClr val="bg1"/>
              </a:solidFill>
              <a:latin typeface="Arial Black" pitchFamily="34" charset="0"/>
            </a:endParaRP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custDataLst>
              <p:tags r:id="rId2"/>
            </p:custDataLst>
          </p:nvPr>
        </p:nvSpPr>
        <p:spPr bwMode="auto">
          <a:xfrm>
            <a:off x="5486400" y="6477000"/>
            <a:ext cx="3581400" cy="304800"/>
          </a:xfrm>
          <a:prstGeom prst="rect">
            <a:avLst/>
          </a:prstGeom>
          <a:noFill/>
          <a:ln w="9525">
            <a:noFill/>
            <a:miter lim="800000"/>
            <a:headEnd/>
            <a:tailEnd/>
          </a:ln>
          <a:effectLst/>
        </p:spPr>
        <p:txBody>
          <a:bodyPr anchor="ctr"/>
          <a:lstStyle/>
          <a:p>
            <a:pPr algn="r" eaLnBrk="1" hangingPunct="1">
              <a:spcBef>
                <a:spcPct val="20000"/>
              </a:spcBef>
            </a:pPr>
            <a:fld id="{2EF4A9C4-C618-4674-877E-5AAA62C8A0F2}" type="slidenum">
              <a:rPr lang="en-US" sz="1400" b="0">
                <a:latin typeface="Arial" charset="0"/>
              </a:rPr>
              <a:pPr algn="r" eaLnBrk="1" hangingPunct="1">
                <a:spcBef>
                  <a:spcPct val="20000"/>
                </a:spcBef>
              </a:pPr>
              <a:t>10</a:t>
            </a:fld>
            <a:endParaRPr lang="en-US" sz="1400" b="0">
              <a:latin typeface="Arial" charset="0"/>
            </a:endParaRPr>
          </a:p>
        </p:txBody>
      </p:sp>
      <p:sp>
        <p:nvSpPr>
          <p:cNvPr id="37891" name="Rectangle 3"/>
          <p:cNvSpPr>
            <a:spLocks noChangeArrowheads="1"/>
          </p:cNvSpPr>
          <p:nvPr>
            <p:custDataLst>
              <p:tags r:id="rId3"/>
            </p:custDataLst>
          </p:nvPr>
        </p:nvSpPr>
        <p:spPr bwMode="auto">
          <a:xfrm>
            <a:off x="228600" y="914400"/>
            <a:ext cx="990600" cy="304800"/>
          </a:xfrm>
          <a:prstGeom prst="rect">
            <a:avLst/>
          </a:prstGeom>
          <a:noFill/>
          <a:ln w="9525">
            <a:noFill/>
            <a:miter lim="800000"/>
            <a:headEnd/>
            <a:tailEnd/>
          </a:ln>
          <a:effectLst/>
        </p:spPr>
        <p:txBody>
          <a:bodyPr anchor="ctr"/>
          <a:lstStyle/>
          <a:p>
            <a:pPr algn="ctr" eaLnBrk="1" hangingPunct="1">
              <a:spcBef>
                <a:spcPct val="20000"/>
              </a:spcBef>
            </a:pPr>
            <a:r>
              <a:rPr lang="en-US" sz="1200" b="0">
                <a:solidFill>
                  <a:schemeClr val="bg1"/>
                </a:solidFill>
                <a:latin typeface="Arial Black" pitchFamily="34" charset="0"/>
              </a:rPr>
              <a:t>WMO</a:t>
            </a:r>
          </a:p>
        </p:txBody>
      </p:sp>
      <p:sp>
        <p:nvSpPr>
          <p:cNvPr id="37892" name="Rectangle 4"/>
          <p:cNvSpPr>
            <a:spLocks noChangeArrowheads="1"/>
          </p:cNvSpPr>
          <p:nvPr>
            <p:custDataLst>
              <p:tags r:id="rId4"/>
            </p:custDataLst>
          </p:nvPr>
        </p:nvSpPr>
        <p:spPr bwMode="auto">
          <a:xfrm>
            <a:off x="1371600" y="304800"/>
            <a:ext cx="7467600" cy="838200"/>
          </a:xfrm>
          <a:prstGeom prst="rect">
            <a:avLst/>
          </a:prstGeom>
          <a:noFill/>
          <a:ln w="9525">
            <a:noFill/>
            <a:miter lim="800000"/>
            <a:headEnd/>
            <a:tailEnd/>
          </a:ln>
          <a:effectLst/>
        </p:spPr>
        <p:txBody>
          <a:bodyPr anchor="ctr"/>
          <a:lstStyle/>
          <a:p>
            <a:pPr marL="342900" indent="-342900" eaLnBrk="1" hangingPunct="1">
              <a:spcBef>
                <a:spcPct val="20000"/>
              </a:spcBef>
            </a:pPr>
            <a:r>
              <a:rPr lang="en-US" sz="3200" dirty="0" smtClean="0">
                <a:solidFill>
                  <a:srgbClr val="050153"/>
                </a:solidFill>
                <a:latin typeface="Arial Narrow" pitchFamily="34" charset="0"/>
              </a:rPr>
              <a:t>Briefing </a:t>
            </a:r>
            <a:r>
              <a:rPr lang="en-US" sz="3200" dirty="0">
                <a:solidFill>
                  <a:srgbClr val="050153"/>
                </a:solidFill>
                <a:latin typeface="Arial Narrow" pitchFamily="34" charset="0"/>
              </a:rPr>
              <a:t>on RA VI Activities</a:t>
            </a:r>
          </a:p>
        </p:txBody>
      </p:sp>
      <p:sp>
        <p:nvSpPr>
          <p:cNvPr id="37893" name="Text Box 5"/>
          <p:cNvSpPr txBox="1">
            <a:spLocks noChangeArrowheads="1"/>
          </p:cNvSpPr>
          <p:nvPr>
            <p:custDataLst>
              <p:tags r:id="rId5"/>
            </p:custDataLst>
          </p:nvPr>
        </p:nvSpPr>
        <p:spPr bwMode="auto">
          <a:xfrm>
            <a:off x="533400" y="1447800"/>
            <a:ext cx="8016875" cy="3477875"/>
          </a:xfrm>
          <a:prstGeom prst="rect">
            <a:avLst/>
          </a:prstGeom>
          <a:noFill/>
          <a:ln w="9525">
            <a:noFill/>
            <a:miter lim="800000"/>
            <a:headEnd/>
            <a:tailEnd/>
          </a:ln>
          <a:effectLst/>
        </p:spPr>
        <p:txBody>
          <a:bodyPr>
            <a:spAutoFit/>
          </a:bodyPr>
          <a:lstStyle/>
          <a:p>
            <a:pPr marL="342900" indent="-342900">
              <a:tabLst>
                <a:tab pos="971550" algn="l"/>
              </a:tabLst>
            </a:pPr>
            <a:r>
              <a:rPr lang="en-US" sz="2000" dirty="0">
                <a:latin typeface="Arial" charset="0"/>
              </a:rPr>
              <a:t>Meetings</a:t>
            </a:r>
          </a:p>
          <a:p>
            <a:pPr marL="800100" lvl="1" indent="-342900">
              <a:buSzPct val="50000"/>
              <a:buFont typeface="Wingdings" pitchFamily="2" charset="2"/>
              <a:buChar char="q"/>
              <a:tabLst>
                <a:tab pos="971550" algn="l"/>
              </a:tabLst>
            </a:pPr>
            <a:r>
              <a:rPr lang="en-US" sz="2000" b="0" dirty="0">
                <a:latin typeface="Arial" charset="0"/>
              </a:rPr>
              <a:t>MG: </a:t>
            </a:r>
            <a:r>
              <a:rPr lang="en-US" sz="2000" b="0" dirty="0" smtClean="0">
                <a:latin typeface="Arial" charset="0"/>
              </a:rPr>
              <a:t>6th meetings: Feb/March 2012</a:t>
            </a:r>
            <a:endParaRPr lang="en-US" sz="2000" b="0" dirty="0">
              <a:latin typeface="Arial" charset="0"/>
            </a:endParaRPr>
          </a:p>
          <a:p>
            <a:pPr marL="800100" lvl="1" indent="-342900">
              <a:buSzPct val="50000"/>
              <a:buFont typeface="Wingdings" pitchFamily="2" charset="2"/>
              <a:buChar char="q"/>
              <a:tabLst>
                <a:tab pos="971550" algn="l"/>
              </a:tabLst>
            </a:pPr>
            <a:r>
              <a:rPr lang="en-US" sz="2000" b="0" dirty="0" smtClean="0">
                <a:latin typeface="Arial" charset="0"/>
              </a:rPr>
              <a:t>WG-TDI/2: Dec 2011, </a:t>
            </a:r>
            <a:r>
              <a:rPr lang="en-US" sz="2000" b="0" dirty="0" err="1" smtClean="0">
                <a:latin typeface="Arial" charset="0"/>
              </a:rPr>
              <a:t>Meteo</a:t>
            </a:r>
            <a:r>
              <a:rPr lang="en-US" sz="2000" b="0" dirty="0" smtClean="0">
                <a:latin typeface="Arial" charset="0"/>
              </a:rPr>
              <a:t>-France</a:t>
            </a:r>
            <a:endParaRPr lang="en-US" sz="2000" b="0" dirty="0">
              <a:latin typeface="Arial" charset="0"/>
            </a:endParaRPr>
          </a:p>
          <a:p>
            <a:pPr marL="800100" lvl="1" indent="-342900">
              <a:buSzPct val="50000"/>
              <a:buFont typeface="Wingdings" pitchFamily="2" charset="2"/>
              <a:buChar char="q"/>
              <a:tabLst>
                <a:tab pos="971550" algn="l"/>
              </a:tabLst>
            </a:pPr>
            <a:r>
              <a:rPr lang="en-US" sz="2000" b="0" dirty="0" smtClean="0">
                <a:latin typeface="Arial" charset="0"/>
              </a:rPr>
              <a:t>WG-CH/2: Nov 2011, Yerevan, Armenia</a:t>
            </a:r>
            <a:endParaRPr lang="en-US" sz="2000" b="0" dirty="0">
              <a:latin typeface="Arial" charset="0"/>
            </a:endParaRPr>
          </a:p>
          <a:p>
            <a:pPr marL="800100" lvl="1" indent="-342900">
              <a:buSzPct val="50000"/>
              <a:buFont typeface="Wingdings" pitchFamily="2" charset="2"/>
              <a:buChar char="q"/>
              <a:tabLst>
                <a:tab pos="971550" algn="l"/>
              </a:tabLst>
            </a:pPr>
            <a:r>
              <a:rPr lang="en-US" sz="2000" b="0" dirty="0" smtClean="0">
                <a:latin typeface="Arial" charset="0"/>
              </a:rPr>
              <a:t>WG-SDP/2: Nov 2011, Vienna, </a:t>
            </a:r>
            <a:r>
              <a:rPr lang="en-US" sz="2000" b="0" dirty="0" smtClean="0">
                <a:latin typeface="Arial" charset="0"/>
              </a:rPr>
              <a:t>Austria</a:t>
            </a:r>
          </a:p>
          <a:p>
            <a:pPr marL="800100" lvl="1" indent="-342900">
              <a:buSzPct val="50000"/>
              <a:tabLst>
                <a:tab pos="971550" algn="l"/>
              </a:tabLst>
            </a:pPr>
            <a:endParaRPr lang="en-US" sz="2000" b="0" dirty="0">
              <a:latin typeface="Arial" charset="0"/>
            </a:endParaRPr>
          </a:p>
          <a:p>
            <a:pPr marL="342900" indent="-342900">
              <a:buFontTx/>
              <a:buChar char="•"/>
              <a:tabLst>
                <a:tab pos="971550" algn="l"/>
              </a:tabLst>
            </a:pPr>
            <a:r>
              <a:rPr lang="en-US" sz="2000" dirty="0" smtClean="0">
                <a:latin typeface="Arial" charset="0"/>
              </a:rPr>
              <a:t>Main </a:t>
            </a:r>
            <a:r>
              <a:rPr lang="en-US" sz="2000" dirty="0">
                <a:latin typeface="Arial" charset="0"/>
              </a:rPr>
              <a:t>task for all WGs </a:t>
            </a:r>
          </a:p>
          <a:p>
            <a:pPr marL="800100" lvl="1" indent="-342900">
              <a:buSzPct val="50000"/>
              <a:buFont typeface="Wingdings" pitchFamily="2" charset="2"/>
              <a:buChar char="q"/>
              <a:tabLst>
                <a:tab pos="971550" algn="l"/>
              </a:tabLst>
            </a:pPr>
            <a:r>
              <a:rPr lang="en-US" sz="2000" b="0" dirty="0">
                <a:latin typeface="Arial" charset="0"/>
              </a:rPr>
              <a:t>To </a:t>
            </a:r>
            <a:r>
              <a:rPr lang="en-US" sz="2000" b="0" dirty="0" smtClean="0">
                <a:latin typeface="Arial" charset="0"/>
              </a:rPr>
              <a:t>progress the </a:t>
            </a:r>
            <a:r>
              <a:rPr lang="en-US" sz="2000" b="0" dirty="0">
                <a:latin typeface="Arial" charset="0"/>
              </a:rPr>
              <a:t>work </a:t>
            </a:r>
            <a:r>
              <a:rPr lang="en-US" sz="2000" b="0" dirty="0" smtClean="0">
                <a:latin typeface="Arial" charset="0"/>
              </a:rPr>
              <a:t>included in their </a:t>
            </a:r>
            <a:r>
              <a:rPr lang="en-US" sz="2000" b="0" dirty="0" err="1" smtClean="0">
                <a:latin typeface="Arial" charset="0"/>
              </a:rPr>
              <a:t>programmes</a:t>
            </a:r>
            <a:r>
              <a:rPr lang="en-US" sz="2000" b="0" dirty="0" smtClean="0">
                <a:latin typeface="Arial" charset="0"/>
              </a:rPr>
              <a:t> </a:t>
            </a:r>
            <a:r>
              <a:rPr lang="en-US" sz="2000" b="0" dirty="0">
                <a:latin typeface="Arial" charset="0"/>
              </a:rPr>
              <a:t>(all posted on WMO RO/EUR website)</a:t>
            </a:r>
          </a:p>
          <a:p>
            <a:pPr marL="800100" lvl="1" indent="-342900">
              <a:buSzPct val="50000"/>
              <a:buFont typeface="Wingdings" pitchFamily="2" charset="2"/>
              <a:buChar char="q"/>
              <a:tabLst>
                <a:tab pos="971550" algn="l"/>
              </a:tabLst>
            </a:pPr>
            <a:r>
              <a:rPr lang="en-US" sz="2000" b="0" dirty="0" smtClean="0">
                <a:latin typeface="Arial" charset="0"/>
              </a:rPr>
              <a:t>Review their </a:t>
            </a:r>
            <a:r>
              <a:rPr lang="en-US" sz="2000" b="0" dirty="0">
                <a:latin typeface="Arial" charset="0"/>
              </a:rPr>
              <a:t>priorities and respective </a:t>
            </a:r>
            <a:r>
              <a:rPr lang="en-US" sz="2000" b="0" dirty="0" smtClean="0">
                <a:latin typeface="Arial" charset="0"/>
              </a:rPr>
              <a:t>deliverables in accordance with the new RA VI Operating Plan</a:t>
            </a:r>
            <a:endParaRPr lang="en-US" sz="2000" b="0" dirty="0">
              <a:latin typeface="Arial" charset="0"/>
            </a:endParaRPr>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custDataLst>
              <p:tags r:id="rId2"/>
            </p:custDataLst>
          </p:nvPr>
        </p:nvSpPr>
        <p:spPr bwMode="auto">
          <a:xfrm>
            <a:off x="5486400" y="6477000"/>
            <a:ext cx="3581400" cy="304800"/>
          </a:xfrm>
          <a:prstGeom prst="rect">
            <a:avLst/>
          </a:prstGeom>
          <a:noFill/>
          <a:ln w="9525">
            <a:noFill/>
            <a:miter lim="800000"/>
            <a:headEnd/>
            <a:tailEnd/>
          </a:ln>
          <a:effectLst/>
        </p:spPr>
        <p:txBody>
          <a:bodyPr anchor="ctr"/>
          <a:lstStyle/>
          <a:p>
            <a:pPr algn="r" eaLnBrk="1" hangingPunct="1">
              <a:spcBef>
                <a:spcPct val="20000"/>
              </a:spcBef>
            </a:pPr>
            <a:fld id="{61A6E35E-53F2-420D-A579-8123A466F544}" type="slidenum">
              <a:rPr lang="en-US" sz="1400" b="0">
                <a:latin typeface="Arial" charset="0"/>
              </a:rPr>
              <a:pPr algn="r" eaLnBrk="1" hangingPunct="1">
                <a:spcBef>
                  <a:spcPct val="20000"/>
                </a:spcBef>
              </a:pPr>
              <a:t>11</a:t>
            </a:fld>
            <a:endParaRPr lang="en-US" sz="1400" b="0">
              <a:latin typeface="Arial" charset="0"/>
            </a:endParaRPr>
          </a:p>
        </p:txBody>
      </p:sp>
      <p:sp>
        <p:nvSpPr>
          <p:cNvPr id="38915" name="Rectangle 3"/>
          <p:cNvSpPr>
            <a:spLocks noChangeArrowheads="1"/>
          </p:cNvSpPr>
          <p:nvPr>
            <p:custDataLst>
              <p:tags r:id="rId3"/>
            </p:custDataLst>
          </p:nvPr>
        </p:nvSpPr>
        <p:spPr bwMode="auto">
          <a:xfrm>
            <a:off x="228600" y="914400"/>
            <a:ext cx="990600" cy="304800"/>
          </a:xfrm>
          <a:prstGeom prst="rect">
            <a:avLst/>
          </a:prstGeom>
          <a:noFill/>
          <a:ln w="9525">
            <a:noFill/>
            <a:miter lim="800000"/>
            <a:headEnd/>
            <a:tailEnd/>
          </a:ln>
          <a:effectLst/>
        </p:spPr>
        <p:txBody>
          <a:bodyPr anchor="ctr"/>
          <a:lstStyle/>
          <a:p>
            <a:pPr algn="ctr" eaLnBrk="1" hangingPunct="1">
              <a:spcBef>
                <a:spcPct val="20000"/>
              </a:spcBef>
            </a:pPr>
            <a:r>
              <a:rPr lang="en-US" sz="1200" b="0">
                <a:solidFill>
                  <a:schemeClr val="bg1"/>
                </a:solidFill>
                <a:latin typeface="Arial Black" pitchFamily="34" charset="0"/>
              </a:rPr>
              <a:t>WMO</a:t>
            </a:r>
          </a:p>
        </p:txBody>
      </p:sp>
      <p:sp>
        <p:nvSpPr>
          <p:cNvPr id="38916" name="Rectangle 4"/>
          <p:cNvSpPr>
            <a:spLocks noChangeArrowheads="1"/>
          </p:cNvSpPr>
          <p:nvPr>
            <p:custDataLst>
              <p:tags r:id="rId4"/>
            </p:custDataLst>
          </p:nvPr>
        </p:nvSpPr>
        <p:spPr bwMode="auto">
          <a:xfrm>
            <a:off x="1371600" y="304800"/>
            <a:ext cx="7467600" cy="838200"/>
          </a:xfrm>
          <a:prstGeom prst="rect">
            <a:avLst/>
          </a:prstGeom>
          <a:noFill/>
          <a:ln w="9525">
            <a:noFill/>
            <a:miter lim="800000"/>
            <a:headEnd/>
            <a:tailEnd/>
          </a:ln>
          <a:effectLst/>
        </p:spPr>
        <p:txBody>
          <a:bodyPr anchor="ctr"/>
          <a:lstStyle/>
          <a:p>
            <a:pPr marL="342900" indent="-342900" eaLnBrk="1" hangingPunct="1">
              <a:spcBef>
                <a:spcPct val="20000"/>
              </a:spcBef>
            </a:pPr>
            <a:r>
              <a:rPr lang="en-US" sz="3200" dirty="0" smtClean="0">
                <a:solidFill>
                  <a:srgbClr val="050153"/>
                </a:solidFill>
                <a:latin typeface="Arial Narrow" pitchFamily="34" charset="0"/>
              </a:rPr>
              <a:t>Briefing </a:t>
            </a:r>
            <a:r>
              <a:rPr lang="en-US" sz="3200" dirty="0">
                <a:solidFill>
                  <a:srgbClr val="050153"/>
                </a:solidFill>
                <a:latin typeface="Arial Narrow" pitchFamily="34" charset="0"/>
              </a:rPr>
              <a:t>on RA VI Activities</a:t>
            </a:r>
          </a:p>
        </p:txBody>
      </p:sp>
      <p:sp>
        <p:nvSpPr>
          <p:cNvPr id="38917" name="Text Box 5"/>
          <p:cNvSpPr txBox="1">
            <a:spLocks noChangeArrowheads="1"/>
          </p:cNvSpPr>
          <p:nvPr>
            <p:custDataLst>
              <p:tags r:id="rId5"/>
            </p:custDataLst>
          </p:nvPr>
        </p:nvSpPr>
        <p:spPr bwMode="auto">
          <a:xfrm>
            <a:off x="533400" y="1447800"/>
            <a:ext cx="8016875" cy="2893100"/>
          </a:xfrm>
          <a:prstGeom prst="rect">
            <a:avLst/>
          </a:prstGeom>
          <a:noFill/>
          <a:ln w="9525">
            <a:noFill/>
            <a:miter lim="800000"/>
            <a:headEnd/>
            <a:tailEnd/>
          </a:ln>
          <a:effectLst/>
        </p:spPr>
        <p:txBody>
          <a:bodyPr>
            <a:spAutoFit/>
          </a:bodyPr>
          <a:lstStyle/>
          <a:p>
            <a:pPr marL="342900" indent="-342900">
              <a:tabLst>
                <a:tab pos="971550" algn="l"/>
              </a:tabLst>
            </a:pPr>
            <a:r>
              <a:rPr lang="en-US" sz="2000" dirty="0">
                <a:latin typeface="Arial" charset="0"/>
              </a:rPr>
              <a:t>Progress with the Action Plan</a:t>
            </a:r>
            <a:r>
              <a:rPr lang="en-US" sz="2000" dirty="0" smtClean="0">
                <a:latin typeface="Arial" charset="0"/>
              </a:rPr>
              <a:t>:</a:t>
            </a:r>
          </a:p>
          <a:p>
            <a:pPr marL="342900" indent="-342900">
              <a:tabLst>
                <a:tab pos="971550" algn="l"/>
              </a:tabLst>
            </a:pPr>
            <a:endParaRPr lang="en-US" sz="2000" b="0" dirty="0">
              <a:latin typeface="Arial" charset="0"/>
            </a:endParaRPr>
          </a:p>
          <a:p>
            <a:pPr marL="342900" indent="-342900">
              <a:buFontTx/>
              <a:buChar char="•"/>
              <a:tabLst>
                <a:tab pos="971550" algn="l"/>
              </a:tabLst>
            </a:pPr>
            <a:r>
              <a:rPr lang="en-US" sz="2000" dirty="0">
                <a:latin typeface="Arial" charset="0"/>
              </a:rPr>
              <a:t>WG-TDI:</a:t>
            </a:r>
          </a:p>
          <a:p>
            <a:pPr marL="342900" indent="-342900">
              <a:tabLst>
                <a:tab pos="971550" algn="l"/>
              </a:tabLst>
            </a:pPr>
            <a:endParaRPr lang="en-US" sz="1000" dirty="0">
              <a:latin typeface="Arial" charset="0"/>
            </a:endParaRPr>
          </a:p>
          <a:p>
            <a:pPr marL="800100" lvl="1" indent="-342900">
              <a:buSzPct val="50000"/>
              <a:buFont typeface="Wingdings" pitchFamily="2" charset="2"/>
              <a:buChar char="q"/>
              <a:tabLst>
                <a:tab pos="971550" algn="l"/>
              </a:tabLst>
            </a:pPr>
            <a:r>
              <a:rPr lang="en-US" sz="2000" b="0" dirty="0">
                <a:latin typeface="Arial" charset="0"/>
              </a:rPr>
              <a:t>Established the following on-going regional projects:</a:t>
            </a:r>
          </a:p>
          <a:p>
            <a:pPr marL="1143000" lvl="2" indent="-228600">
              <a:buSzPct val="50000"/>
              <a:buFont typeface="Wingdings" pitchFamily="2" charset="2"/>
              <a:buChar char="§"/>
              <a:tabLst>
                <a:tab pos="971550" algn="l"/>
              </a:tabLst>
            </a:pPr>
            <a:r>
              <a:rPr lang="en-US" sz="1800" b="0" dirty="0">
                <a:latin typeface="Arial" charset="0"/>
              </a:rPr>
              <a:t>RA VI Migration to TDCF (</a:t>
            </a:r>
            <a:r>
              <a:rPr lang="en-US" sz="1800" b="0" dirty="0">
                <a:latin typeface="Arial" charset="0"/>
                <a:hlinkClick r:id="rId7"/>
              </a:rPr>
              <a:t>link</a:t>
            </a:r>
            <a:r>
              <a:rPr lang="en-US" sz="1800" b="0" dirty="0">
                <a:latin typeface="Arial" charset="0"/>
              </a:rPr>
              <a:t>)</a:t>
            </a:r>
          </a:p>
          <a:p>
            <a:pPr marL="1143000" lvl="2" indent="-228600">
              <a:buSzPct val="50000"/>
              <a:buFont typeface="Wingdings" pitchFamily="2" charset="2"/>
              <a:buChar char="§"/>
              <a:tabLst>
                <a:tab pos="971550" algn="l"/>
              </a:tabLst>
            </a:pPr>
            <a:r>
              <a:rPr lang="en-US" sz="1800" b="0" dirty="0">
                <a:latin typeface="Arial" charset="0"/>
              </a:rPr>
              <a:t>Re-design of the Regional Basic Observing Network (RBON) – a WIGOS Demonstration Project (</a:t>
            </a:r>
            <a:r>
              <a:rPr lang="en-US" sz="1800" b="0" dirty="0">
                <a:latin typeface="Arial" charset="0"/>
                <a:hlinkClick r:id="rId8"/>
              </a:rPr>
              <a:t>link</a:t>
            </a:r>
            <a:r>
              <a:rPr lang="en-US" sz="1800" b="0" dirty="0">
                <a:latin typeface="Arial" charset="0"/>
              </a:rPr>
              <a:t>)</a:t>
            </a:r>
          </a:p>
          <a:p>
            <a:pPr marL="1143000" lvl="2" indent="-228600">
              <a:buSzPct val="50000"/>
              <a:buFont typeface="Wingdings" pitchFamily="2" charset="2"/>
              <a:buChar char="§"/>
              <a:tabLst>
                <a:tab pos="971550" algn="l"/>
              </a:tabLst>
            </a:pPr>
            <a:r>
              <a:rPr lang="en-US" sz="1800" b="0" dirty="0">
                <a:latin typeface="Arial" charset="0"/>
              </a:rPr>
              <a:t>RA VI Implementation of WIS (</a:t>
            </a:r>
            <a:r>
              <a:rPr lang="en-US" sz="1800" b="0" dirty="0">
                <a:latin typeface="Arial" charset="0"/>
                <a:hlinkClick r:id="rId9"/>
              </a:rPr>
              <a:t>link</a:t>
            </a:r>
            <a:r>
              <a:rPr lang="en-US" sz="1800" b="0" dirty="0">
                <a:latin typeface="Arial" charset="0"/>
              </a:rPr>
              <a:t>)</a:t>
            </a:r>
          </a:p>
          <a:p>
            <a:pPr marL="800100" lvl="1" indent="-342900">
              <a:buSzPct val="50000"/>
              <a:buFont typeface="Wingdings" pitchFamily="2" charset="2"/>
              <a:buChar char="q"/>
              <a:tabLst>
                <a:tab pos="971550" algn="l"/>
              </a:tabLst>
            </a:pPr>
            <a:r>
              <a:rPr lang="en-US" sz="2000" b="0" dirty="0">
                <a:latin typeface="Arial" charset="0"/>
              </a:rPr>
              <a:t>Tasks on furthering RMDCN, DPFS, Instruments </a:t>
            </a:r>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custDataLst>
              <p:tags r:id="rId2"/>
            </p:custDataLst>
          </p:nvPr>
        </p:nvSpPr>
        <p:spPr bwMode="auto">
          <a:xfrm>
            <a:off x="5486400" y="6477000"/>
            <a:ext cx="3581400" cy="304800"/>
          </a:xfrm>
          <a:prstGeom prst="rect">
            <a:avLst/>
          </a:prstGeom>
          <a:noFill/>
          <a:ln w="9525">
            <a:noFill/>
            <a:miter lim="800000"/>
            <a:headEnd/>
            <a:tailEnd/>
          </a:ln>
          <a:effectLst/>
        </p:spPr>
        <p:txBody>
          <a:bodyPr anchor="ctr"/>
          <a:lstStyle/>
          <a:p>
            <a:pPr algn="r" eaLnBrk="1" hangingPunct="1">
              <a:spcBef>
                <a:spcPct val="20000"/>
              </a:spcBef>
            </a:pPr>
            <a:fld id="{2821AB97-C8C9-495E-BA99-2D541B7FB040}" type="slidenum">
              <a:rPr lang="en-US" sz="1400" b="0">
                <a:latin typeface="Arial" charset="0"/>
              </a:rPr>
              <a:pPr algn="r" eaLnBrk="1" hangingPunct="1">
                <a:spcBef>
                  <a:spcPct val="20000"/>
                </a:spcBef>
              </a:pPr>
              <a:t>12</a:t>
            </a:fld>
            <a:endParaRPr lang="en-US" sz="1400" b="0">
              <a:latin typeface="Arial" charset="0"/>
            </a:endParaRPr>
          </a:p>
        </p:txBody>
      </p:sp>
      <p:sp>
        <p:nvSpPr>
          <p:cNvPr id="39939" name="Rectangle 3"/>
          <p:cNvSpPr>
            <a:spLocks noChangeArrowheads="1"/>
          </p:cNvSpPr>
          <p:nvPr>
            <p:custDataLst>
              <p:tags r:id="rId3"/>
            </p:custDataLst>
          </p:nvPr>
        </p:nvSpPr>
        <p:spPr bwMode="auto">
          <a:xfrm>
            <a:off x="228600" y="914400"/>
            <a:ext cx="990600" cy="304800"/>
          </a:xfrm>
          <a:prstGeom prst="rect">
            <a:avLst/>
          </a:prstGeom>
          <a:noFill/>
          <a:ln w="9525">
            <a:noFill/>
            <a:miter lim="800000"/>
            <a:headEnd/>
            <a:tailEnd/>
          </a:ln>
          <a:effectLst/>
        </p:spPr>
        <p:txBody>
          <a:bodyPr anchor="ctr"/>
          <a:lstStyle/>
          <a:p>
            <a:pPr algn="ctr" eaLnBrk="1" hangingPunct="1">
              <a:spcBef>
                <a:spcPct val="20000"/>
              </a:spcBef>
            </a:pPr>
            <a:r>
              <a:rPr lang="en-US" sz="1200" b="0">
                <a:solidFill>
                  <a:schemeClr val="bg1"/>
                </a:solidFill>
                <a:latin typeface="Arial Black" pitchFamily="34" charset="0"/>
              </a:rPr>
              <a:t>WMO</a:t>
            </a:r>
          </a:p>
        </p:txBody>
      </p:sp>
      <p:sp>
        <p:nvSpPr>
          <p:cNvPr id="39940" name="Rectangle 4"/>
          <p:cNvSpPr>
            <a:spLocks noChangeArrowheads="1"/>
          </p:cNvSpPr>
          <p:nvPr>
            <p:custDataLst>
              <p:tags r:id="rId4"/>
            </p:custDataLst>
          </p:nvPr>
        </p:nvSpPr>
        <p:spPr bwMode="auto">
          <a:xfrm>
            <a:off x="1371600" y="304800"/>
            <a:ext cx="7467600" cy="838200"/>
          </a:xfrm>
          <a:prstGeom prst="rect">
            <a:avLst/>
          </a:prstGeom>
          <a:noFill/>
          <a:ln w="9525">
            <a:noFill/>
            <a:miter lim="800000"/>
            <a:headEnd/>
            <a:tailEnd/>
          </a:ln>
          <a:effectLst/>
        </p:spPr>
        <p:txBody>
          <a:bodyPr anchor="ctr"/>
          <a:lstStyle/>
          <a:p>
            <a:pPr marL="342900" indent="-342900" eaLnBrk="1" hangingPunct="1">
              <a:spcBef>
                <a:spcPct val="20000"/>
              </a:spcBef>
            </a:pPr>
            <a:r>
              <a:rPr lang="en-US" sz="3200" dirty="0" smtClean="0">
                <a:solidFill>
                  <a:srgbClr val="050153"/>
                </a:solidFill>
                <a:latin typeface="Arial Narrow" pitchFamily="34" charset="0"/>
              </a:rPr>
              <a:t>Briefing </a:t>
            </a:r>
            <a:r>
              <a:rPr lang="en-US" sz="3200" dirty="0">
                <a:solidFill>
                  <a:srgbClr val="050153"/>
                </a:solidFill>
                <a:latin typeface="Arial Narrow" pitchFamily="34" charset="0"/>
              </a:rPr>
              <a:t>on RA VI Activities</a:t>
            </a:r>
          </a:p>
        </p:txBody>
      </p:sp>
      <p:sp>
        <p:nvSpPr>
          <p:cNvPr id="39941" name="Text Box 5"/>
          <p:cNvSpPr txBox="1">
            <a:spLocks noChangeArrowheads="1"/>
          </p:cNvSpPr>
          <p:nvPr>
            <p:custDataLst>
              <p:tags r:id="rId5"/>
            </p:custDataLst>
          </p:nvPr>
        </p:nvSpPr>
        <p:spPr bwMode="auto">
          <a:xfrm>
            <a:off x="533400" y="1447800"/>
            <a:ext cx="8016875" cy="4270375"/>
          </a:xfrm>
          <a:prstGeom prst="rect">
            <a:avLst/>
          </a:prstGeom>
          <a:noFill/>
          <a:ln w="9525">
            <a:noFill/>
            <a:miter lim="800000"/>
            <a:headEnd/>
            <a:tailEnd/>
          </a:ln>
          <a:effectLst/>
        </p:spPr>
        <p:txBody>
          <a:bodyPr>
            <a:spAutoFit/>
          </a:bodyPr>
          <a:lstStyle/>
          <a:p>
            <a:pPr marL="342900" indent="-342900">
              <a:tabLst>
                <a:tab pos="971550" algn="l"/>
              </a:tabLst>
            </a:pPr>
            <a:r>
              <a:rPr lang="en-US" sz="2000" dirty="0">
                <a:latin typeface="Arial" charset="0"/>
              </a:rPr>
              <a:t>Progress with the Action Plan:</a:t>
            </a:r>
          </a:p>
          <a:p>
            <a:pPr marL="342900" indent="-342900">
              <a:tabLst>
                <a:tab pos="971550" algn="l"/>
              </a:tabLst>
            </a:pPr>
            <a:endParaRPr lang="en-US" sz="2000" b="0" dirty="0">
              <a:latin typeface="Arial" charset="0"/>
            </a:endParaRPr>
          </a:p>
          <a:p>
            <a:pPr marL="342900" indent="-342900">
              <a:buFontTx/>
              <a:buChar char="•"/>
              <a:tabLst>
                <a:tab pos="971550" algn="l"/>
              </a:tabLst>
            </a:pPr>
            <a:r>
              <a:rPr lang="en-US" sz="2000" dirty="0">
                <a:latin typeface="Arial" charset="0"/>
              </a:rPr>
              <a:t>WG-CH:</a:t>
            </a:r>
          </a:p>
          <a:p>
            <a:pPr marL="342900" indent="-342900">
              <a:tabLst>
                <a:tab pos="971550" algn="l"/>
              </a:tabLst>
            </a:pPr>
            <a:endParaRPr lang="en-US" sz="1000" dirty="0">
              <a:latin typeface="Arial" charset="0"/>
            </a:endParaRPr>
          </a:p>
          <a:p>
            <a:pPr marL="800100" lvl="1" indent="-342900">
              <a:buSzPct val="50000"/>
              <a:buFont typeface="Wingdings" pitchFamily="2" charset="2"/>
              <a:buChar char="q"/>
              <a:tabLst>
                <a:tab pos="971550" algn="l"/>
              </a:tabLst>
            </a:pPr>
            <a:r>
              <a:rPr lang="en-US" sz="2000" b="0" dirty="0">
                <a:latin typeface="Arial" charset="0"/>
              </a:rPr>
              <a:t>Projects: </a:t>
            </a:r>
          </a:p>
          <a:p>
            <a:pPr marL="1143000" lvl="2" indent="-228600">
              <a:buSzPct val="50000"/>
              <a:buFontTx/>
              <a:buChar char="•"/>
              <a:tabLst>
                <a:tab pos="971550" algn="l"/>
              </a:tabLst>
            </a:pPr>
            <a:r>
              <a:rPr lang="en-US" sz="1800" b="0" dirty="0">
                <a:latin typeface="Arial" charset="0"/>
              </a:rPr>
              <a:t>RA VI Pilot RCC Network – preoperational phase (</a:t>
            </a:r>
            <a:r>
              <a:rPr lang="en-US" sz="1800" b="0" dirty="0">
                <a:latin typeface="Arial" charset="0"/>
                <a:hlinkClick r:id="rId7"/>
              </a:rPr>
              <a:t>link</a:t>
            </a:r>
            <a:r>
              <a:rPr lang="en-US" sz="1800" b="0" dirty="0">
                <a:latin typeface="Arial" charset="0"/>
              </a:rPr>
              <a:t>)</a:t>
            </a:r>
          </a:p>
          <a:p>
            <a:pPr marL="1143000" lvl="2" indent="-228600">
              <a:buSzPct val="50000"/>
              <a:buFontTx/>
              <a:buChar char="•"/>
              <a:tabLst>
                <a:tab pos="971550" algn="l"/>
              </a:tabLst>
            </a:pPr>
            <a:r>
              <a:rPr lang="en-US" sz="1800" b="0" dirty="0">
                <a:latin typeface="Arial" charset="0"/>
              </a:rPr>
              <a:t>RCOFs – SEECOF (SE Europe)  and NEACOF (North Eurasia) (</a:t>
            </a:r>
            <a:r>
              <a:rPr lang="en-US" sz="1800" b="0" dirty="0">
                <a:latin typeface="Arial" charset="0"/>
                <a:hlinkClick r:id="rId8"/>
              </a:rPr>
              <a:t>link</a:t>
            </a:r>
            <a:r>
              <a:rPr lang="en-US" sz="1800" b="0" dirty="0">
                <a:latin typeface="Arial" charset="0"/>
              </a:rPr>
              <a:t>)</a:t>
            </a:r>
          </a:p>
          <a:p>
            <a:pPr marL="1143000" lvl="2" indent="-228600">
              <a:buSzPct val="50000"/>
              <a:buFontTx/>
              <a:buChar char="•"/>
              <a:tabLst>
                <a:tab pos="971550" algn="l"/>
              </a:tabLst>
            </a:pPr>
            <a:r>
              <a:rPr lang="en-US" sz="1800" b="0" dirty="0">
                <a:latin typeface="Arial" charset="0"/>
              </a:rPr>
              <a:t>Climate Watch – kick-off Workshop in Oct 2010</a:t>
            </a:r>
          </a:p>
          <a:p>
            <a:pPr marL="800100" lvl="1" indent="-342900">
              <a:buSzPct val="50000"/>
              <a:buFont typeface="Wingdings" pitchFamily="2" charset="2"/>
              <a:buChar char="q"/>
              <a:tabLst>
                <a:tab pos="971550" algn="l"/>
              </a:tabLst>
            </a:pPr>
            <a:r>
              <a:rPr lang="en-US" sz="2000" b="0" dirty="0">
                <a:latin typeface="Arial" charset="0"/>
              </a:rPr>
              <a:t>Tasks on DARE, Drought Management, </a:t>
            </a:r>
            <a:r>
              <a:rPr lang="en-US" sz="2000" b="0" dirty="0" err="1">
                <a:latin typeface="Arial" charset="0"/>
              </a:rPr>
              <a:t>Agromet</a:t>
            </a:r>
            <a:endParaRPr lang="en-US" sz="2000" b="0" dirty="0">
              <a:latin typeface="Arial" charset="0"/>
            </a:endParaRPr>
          </a:p>
          <a:p>
            <a:pPr marL="800100" lvl="1" indent="-342900">
              <a:buSzPct val="50000"/>
              <a:buFont typeface="Wingdings" pitchFamily="2" charset="2"/>
              <a:buChar char="q"/>
              <a:tabLst>
                <a:tab pos="971550" algn="l"/>
              </a:tabLst>
            </a:pPr>
            <a:r>
              <a:rPr lang="en-US" sz="2000" b="0" dirty="0">
                <a:latin typeface="Arial" charset="0"/>
              </a:rPr>
              <a:t>Hydrology – tasks related to: </a:t>
            </a:r>
          </a:p>
          <a:p>
            <a:pPr marL="1143000" lvl="2" indent="-228600">
              <a:buSzPct val="50000"/>
              <a:buFont typeface="Wingdings" pitchFamily="2" charset="2"/>
              <a:buChar char="§"/>
              <a:tabLst>
                <a:tab pos="971550" algn="l"/>
              </a:tabLst>
            </a:pPr>
            <a:r>
              <a:rPr lang="en-US" sz="1800" b="0" dirty="0">
                <a:latin typeface="Arial" charset="0"/>
              </a:rPr>
              <a:t>Floods Forecasting and Warnings</a:t>
            </a:r>
          </a:p>
          <a:p>
            <a:pPr marL="1143000" lvl="2" indent="-228600">
              <a:buSzPct val="50000"/>
              <a:buFont typeface="Wingdings" pitchFamily="2" charset="2"/>
              <a:buChar char="§"/>
              <a:tabLst>
                <a:tab pos="971550" algn="l"/>
              </a:tabLst>
            </a:pPr>
            <a:r>
              <a:rPr lang="en-US" sz="1800" b="0" dirty="0">
                <a:latin typeface="Arial" charset="0"/>
              </a:rPr>
              <a:t>Potential Extreme Floods</a:t>
            </a:r>
          </a:p>
          <a:p>
            <a:pPr marL="1143000" lvl="2" indent="-228600">
              <a:buSzPct val="50000"/>
              <a:buFont typeface="Wingdings" pitchFamily="2" charset="2"/>
              <a:buChar char="§"/>
              <a:tabLst>
                <a:tab pos="971550" algn="l"/>
              </a:tabLst>
            </a:pPr>
            <a:r>
              <a:rPr lang="en-US" sz="1800" b="0" dirty="0">
                <a:latin typeface="Arial" charset="0"/>
              </a:rPr>
              <a:t>EWS, Water Scarcity and Drought, </a:t>
            </a:r>
            <a:r>
              <a:rPr lang="en-US" sz="1800" b="0" dirty="0" err="1">
                <a:latin typeface="Arial" charset="0"/>
              </a:rPr>
              <a:t>Hydrometry</a:t>
            </a:r>
            <a:endParaRPr lang="en-US" sz="1800" b="0" dirty="0">
              <a:latin typeface="Arial" charset="0"/>
            </a:endParaRPr>
          </a:p>
          <a:p>
            <a:pPr marL="1143000" lvl="2" indent="-228600">
              <a:buSzPct val="50000"/>
              <a:buFont typeface="Wingdings" pitchFamily="2" charset="2"/>
              <a:buChar char="q"/>
              <a:tabLst>
                <a:tab pos="971550" algn="l"/>
              </a:tabLst>
            </a:pPr>
            <a:endParaRPr lang="en-US" sz="1800" b="0" dirty="0">
              <a:latin typeface="Arial" charset="0"/>
            </a:endParaRPr>
          </a:p>
        </p:txBody>
      </p:sp>
    </p:spTree>
    <p:custDataLst>
      <p:tags r:id="rId1"/>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p:cNvSpPr>
          <p:nvPr>
            <p:custDataLst>
              <p:tags r:id="rId2"/>
            </p:custDataLst>
          </p:nvPr>
        </p:nvSpPr>
        <p:spPr bwMode="auto">
          <a:xfrm>
            <a:off x="5486400" y="6477000"/>
            <a:ext cx="3581400" cy="304800"/>
          </a:xfrm>
          <a:prstGeom prst="rect">
            <a:avLst/>
          </a:prstGeom>
          <a:noFill/>
          <a:ln w="9525">
            <a:noFill/>
            <a:miter lim="800000"/>
            <a:headEnd/>
            <a:tailEnd/>
          </a:ln>
          <a:effectLst/>
        </p:spPr>
        <p:txBody>
          <a:bodyPr anchor="ctr"/>
          <a:lstStyle/>
          <a:p>
            <a:pPr algn="r" eaLnBrk="1" hangingPunct="1">
              <a:spcBef>
                <a:spcPct val="20000"/>
              </a:spcBef>
            </a:pPr>
            <a:fld id="{C40F892E-58E1-4FD0-BF09-F5CB60E85975}" type="slidenum">
              <a:rPr lang="en-US" sz="1400" b="0">
                <a:latin typeface="Arial" charset="0"/>
              </a:rPr>
              <a:pPr algn="r" eaLnBrk="1" hangingPunct="1">
                <a:spcBef>
                  <a:spcPct val="20000"/>
                </a:spcBef>
              </a:pPr>
              <a:t>13</a:t>
            </a:fld>
            <a:endParaRPr lang="en-US" sz="1400" b="0">
              <a:latin typeface="Arial" charset="0"/>
            </a:endParaRPr>
          </a:p>
        </p:txBody>
      </p:sp>
      <p:sp>
        <p:nvSpPr>
          <p:cNvPr id="40963" name="Rectangle 3"/>
          <p:cNvSpPr>
            <a:spLocks noChangeArrowheads="1"/>
          </p:cNvSpPr>
          <p:nvPr>
            <p:custDataLst>
              <p:tags r:id="rId3"/>
            </p:custDataLst>
          </p:nvPr>
        </p:nvSpPr>
        <p:spPr bwMode="auto">
          <a:xfrm>
            <a:off x="228600" y="914400"/>
            <a:ext cx="990600" cy="304800"/>
          </a:xfrm>
          <a:prstGeom prst="rect">
            <a:avLst/>
          </a:prstGeom>
          <a:noFill/>
          <a:ln w="9525">
            <a:noFill/>
            <a:miter lim="800000"/>
            <a:headEnd/>
            <a:tailEnd/>
          </a:ln>
          <a:effectLst/>
        </p:spPr>
        <p:txBody>
          <a:bodyPr anchor="ctr"/>
          <a:lstStyle/>
          <a:p>
            <a:pPr algn="ctr" eaLnBrk="1" hangingPunct="1">
              <a:spcBef>
                <a:spcPct val="20000"/>
              </a:spcBef>
            </a:pPr>
            <a:r>
              <a:rPr lang="en-US" sz="1200" b="0">
                <a:solidFill>
                  <a:schemeClr val="bg1"/>
                </a:solidFill>
                <a:latin typeface="Arial Black" pitchFamily="34" charset="0"/>
              </a:rPr>
              <a:t>WMO</a:t>
            </a:r>
          </a:p>
        </p:txBody>
      </p:sp>
      <p:sp>
        <p:nvSpPr>
          <p:cNvPr id="40964" name="Rectangle 4"/>
          <p:cNvSpPr>
            <a:spLocks noChangeArrowheads="1"/>
          </p:cNvSpPr>
          <p:nvPr>
            <p:custDataLst>
              <p:tags r:id="rId4"/>
            </p:custDataLst>
          </p:nvPr>
        </p:nvSpPr>
        <p:spPr bwMode="auto">
          <a:xfrm>
            <a:off x="1371600" y="304800"/>
            <a:ext cx="7467600" cy="838200"/>
          </a:xfrm>
          <a:prstGeom prst="rect">
            <a:avLst/>
          </a:prstGeom>
          <a:noFill/>
          <a:ln w="9525">
            <a:noFill/>
            <a:miter lim="800000"/>
            <a:headEnd/>
            <a:tailEnd/>
          </a:ln>
          <a:effectLst/>
        </p:spPr>
        <p:txBody>
          <a:bodyPr anchor="ctr"/>
          <a:lstStyle/>
          <a:p>
            <a:pPr marL="342900" indent="-342900" eaLnBrk="1" hangingPunct="1">
              <a:spcBef>
                <a:spcPct val="20000"/>
              </a:spcBef>
            </a:pPr>
            <a:r>
              <a:rPr lang="en-US" sz="3200" dirty="0" smtClean="0">
                <a:solidFill>
                  <a:srgbClr val="050153"/>
                </a:solidFill>
                <a:latin typeface="Arial Narrow" pitchFamily="34" charset="0"/>
              </a:rPr>
              <a:t>Briefing </a:t>
            </a:r>
            <a:r>
              <a:rPr lang="en-US" sz="3200" dirty="0">
                <a:solidFill>
                  <a:srgbClr val="050153"/>
                </a:solidFill>
                <a:latin typeface="Arial Narrow" pitchFamily="34" charset="0"/>
              </a:rPr>
              <a:t>on RA VI Activities</a:t>
            </a:r>
          </a:p>
        </p:txBody>
      </p:sp>
      <p:sp>
        <p:nvSpPr>
          <p:cNvPr id="40965" name="Text Box 5"/>
          <p:cNvSpPr txBox="1">
            <a:spLocks noChangeArrowheads="1"/>
          </p:cNvSpPr>
          <p:nvPr>
            <p:custDataLst>
              <p:tags r:id="rId5"/>
            </p:custDataLst>
          </p:nvPr>
        </p:nvSpPr>
        <p:spPr bwMode="auto">
          <a:xfrm>
            <a:off x="533400" y="1447800"/>
            <a:ext cx="8016875" cy="3597275"/>
          </a:xfrm>
          <a:prstGeom prst="rect">
            <a:avLst/>
          </a:prstGeom>
          <a:noFill/>
          <a:ln w="9525">
            <a:noFill/>
            <a:miter lim="800000"/>
            <a:headEnd/>
            <a:tailEnd/>
          </a:ln>
          <a:effectLst/>
        </p:spPr>
        <p:txBody>
          <a:bodyPr>
            <a:spAutoFit/>
          </a:bodyPr>
          <a:lstStyle/>
          <a:p>
            <a:pPr marL="342900" indent="-342900">
              <a:tabLst>
                <a:tab pos="971550" algn="l"/>
              </a:tabLst>
            </a:pPr>
            <a:r>
              <a:rPr lang="en-US" sz="2000" dirty="0">
                <a:latin typeface="Arial" charset="0"/>
              </a:rPr>
              <a:t>Progress with the Action Plan:</a:t>
            </a:r>
          </a:p>
          <a:p>
            <a:pPr marL="342900" indent="-342900">
              <a:tabLst>
                <a:tab pos="971550" algn="l"/>
              </a:tabLst>
            </a:pPr>
            <a:endParaRPr lang="en-US" sz="2000" b="0" dirty="0">
              <a:latin typeface="Arial" charset="0"/>
            </a:endParaRPr>
          </a:p>
          <a:p>
            <a:pPr marL="342900" indent="-342900">
              <a:buFontTx/>
              <a:buChar char="•"/>
              <a:tabLst>
                <a:tab pos="971550" algn="l"/>
              </a:tabLst>
            </a:pPr>
            <a:r>
              <a:rPr lang="en-US" sz="2000" dirty="0">
                <a:latin typeface="Arial" charset="0"/>
              </a:rPr>
              <a:t>WG-SDP:</a:t>
            </a:r>
          </a:p>
          <a:p>
            <a:pPr marL="342900" indent="-342900">
              <a:tabLst>
                <a:tab pos="971550" algn="l"/>
              </a:tabLst>
            </a:pPr>
            <a:endParaRPr lang="en-US" sz="1000" dirty="0">
              <a:latin typeface="Arial" charset="0"/>
            </a:endParaRPr>
          </a:p>
          <a:p>
            <a:pPr marL="800100" lvl="1" indent="-342900">
              <a:buSzPct val="50000"/>
              <a:buFont typeface="Wingdings" pitchFamily="2" charset="2"/>
              <a:buChar char="q"/>
              <a:tabLst>
                <a:tab pos="971550" algn="l"/>
              </a:tabLst>
            </a:pPr>
            <a:r>
              <a:rPr lang="en-US" sz="2000" b="0" dirty="0">
                <a:latin typeface="Arial" charset="0"/>
              </a:rPr>
              <a:t>Socio-Economic Benefits – Regional Conference Oct 2011 (</a:t>
            </a:r>
            <a:r>
              <a:rPr lang="en-US" sz="2000" b="0" dirty="0">
                <a:latin typeface="Arial" charset="0"/>
                <a:hlinkClick r:id="rId7"/>
              </a:rPr>
              <a:t>link</a:t>
            </a:r>
            <a:r>
              <a:rPr lang="en-US" sz="2000" b="0" dirty="0">
                <a:latin typeface="Arial" charset="0"/>
              </a:rPr>
              <a:t>)</a:t>
            </a:r>
          </a:p>
          <a:p>
            <a:pPr marL="800100" lvl="1" indent="-342900">
              <a:buSzPct val="50000"/>
              <a:buFont typeface="Wingdings" pitchFamily="2" charset="2"/>
              <a:buChar char="q"/>
              <a:tabLst>
                <a:tab pos="971550" algn="l"/>
              </a:tabLst>
            </a:pPr>
            <a:r>
              <a:rPr lang="en-US" sz="2000" b="0" dirty="0">
                <a:latin typeface="Arial" charset="0"/>
              </a:rPr>
              <a:t>Media and Communications – Workshop for Media Advisors, Poland</a:t>
            </a:r>
          </a:p>
          <a:p>
            <a:pPr marL="800100" lvl="1" indent="-342900">
              <a:buSzPct val="50000"/>
              <a:buFont typeface="Wingdings" pitchFamily="2" charset="2"/>
              <a:buChar char="q"/>
              <a:tabLst>
                <a:tab pos="971550" algn="l"/>
              </a:tabLst>
            </a:pPr>
            <a:r>
              <a:rPr lang="en-US" sz="2000" b="0" dirty="0">
                <a:latin typeface="Arial" charset="0"/>
              </a:rPr>
              <a:t>DRR – partnership with relevant stakeholders</a:t>
            </a:r>
          </a:p>
          <a:p>
            <a:pPr marL="800100" lvl="1" indent="-342900">
              <a:buSzPct val="50000"/>
              <a:buFont typeface="Wingdings" pitchFamily="2" charset="2"/>
              <a:buChar char="q"/>
              <a:tabLst>
                <a:tab pos="971550" algn="l"/>
              </a:tabLst>
            </a:pPr>
            <a:r>
              <a:rPr lang="en-US" sz="2000" b="0" dirty="0">
                <a:latin typeface="Arial" charset="0"/>
              </a:rPr>
              <a:t>Tasks in Service </a:t>
            </a:r>
            <a:r>
              <a:rPr lang="en-US" sz="2000" b="0" dirty="0" smtClean="0">
                <a:latin typeface="Arial" charset="0"/>
              </a:rPr>
              <a:t>Improvements, Warning </a:t>
            </a:r>
            <a:r>
              <a:rPr lang="en-US" sz="2000" b="0" dirty="0">
                <a:latin typeface="Arial" charset="0"/>
              </a:rPr>
              <a:t>Services, Partnership with the European Union   </a:t>
            </a:r>
          </a:p>
          <a:p>
            <a:pPr marL="1143000" lvl="2" indent="-228600">
              <a:buSzPct val="50000"/>
              <a:buFont typeface="Wingdings" pitchFamily="2" charset="2"/>
              <a:buChar char="q"/>
              <a:tabLst>
                <a:tab pos="971550" algn="l"/>
              </a:tabLst>
            </a:pPr>
            <a:endParaRPr lang="en-US" sz="2000" b="0" dirty="0">
              <a:latin typeface="Arial" charset="0"/>
            </a:endParaRPr>
          </a:p>
        </p:txBody>
      </p:sp>
    </p:spTree>
    <p:custDataLst>
      <p:tags r:id="rId1"/>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custDataLst>
              <p:tags r:id="rId2"/>
            </p:custDataLst>
          </p:nvPr>
        </p:nvSpPr>
        <p:spPr bwMode="auto">
          <a:xfrm>
            <a:off x="5486400" y="6477000"/>
            <a:ext cx="3581400" cy="304800"/>
          </a:xfrm>
          <a:prstGeom prst="rect">
            <a:avLst/>
          </a:prstGeom>
          <a:noFill/>
          <a:ln w="9525">
            <a:noFill/>
            <a:miter lim="800000"/>
            <a:headEnd/>
            <a:tailEnd/>
          </a:ln>
          <a:effectLst/>
        </p:spPr>
        <p:txBody>
          <a:bodyPr anchor="ctr"/>
          <a:lstStyle/>
          <a:p>
            <a:pPr algn="r" eaLnBrk="1" hangingPunct="1">
              <a:spcBef>
                <a:spcPct val="20000"/>
              </a:spcBef>
            </a:pPr>
            <a:fld id="{1FD3BB74-9882-46B6-B2B2-489EDF619019}" type="slidenum">
              <a:rPr lang="en-US" sz="1400" b="0">
                <a:latin typeface="Arial" charset="0"/>
              </a:rPr>
              <a:pPr algn="r" eaLnBrk="1" hangingPunct="1">
                <a:spcBef>
                  <a:spcPct val="20000"/>
                </a:spcBef>
              </a:pPr>
              <a:t>14</a:t>
            </a:fld>
            <a:endParaRPr lang="en-US" sz="1400" b="0">
              <a:latin typeface="Arial" charset="0"/>
            </a:endParaRPr>
          </a:p>
        </p:txBody>
      </p:sp>
      <p:sp>
        <p:nvSpPr>
          <p:cNvPr id="41987" name="Rectangle 3"/>
          <p:cNvSpPr>
            <a:spLocks noChangeArrowheads="1"/>
          </p:cNvSpPr>
          <p:nvPr>
            <p:custDataLst>
              <p:tags r:id="rId3"/>
            </p:custDataLst>
          </p:nvPr>
        </p:nvSpPr>
        <p:spPr bwMode="auto">
          <a:xfrm>
            <a:off x="228600" y="914400"/>
            <a:ext cx="990600" cy="304800"/>
          </a:xfrm>
          <a:prstGeom prst="rect">
            <a:avLst/>
          </a:prstGeom>
          <a:noFill/>
          <a:ln w="9525">
            <a:noFill/>
            <a:miter lim="800000"/>
            <a:headEnd/>
            <a:tailEnd/>
          </a:ln>
          <a:effectLst/>
        </p:spPr>
        <p:txBody>
          <a:bodyPr anchor="ctr"/>
          <a:lstStyle/>
          <a:p>
            <a:pPr algn="ctr" eaLnBrk="1" hangingPunct="1">
              <a:spcBef>
                <a:spcPct val="20000"/>
              </a:spcBef>
            </a:pPr>
            <a:r>
              <a:rPr lang="en-US" sz="1200" b="0">
                <a:solidFill>
                  <a:schemeClr val="bg1"/>
                </a:solidFill>
                <a:latin typeface="Arial Black" pitchFamily="34" charset="0"/>
              </a:rPr>
              <a:t>WMO</a:t>
            </a:r>
          </a:p>
        </p:txBody>
      </p:sp>
      <p:sp>
        <p:nvSpPr>
          <p:cNvPr id="41988" name="Rectangle 4"/>
          <p:cNvSpPr>
            <a:spLocks noChangeArrowheads="1"/>
          </p:cNvSpPr>
          <p:nvPr>
            <p:custDataLst>
              <p:tags r:id="rId4"/>
            </p:custDataLst>
          </p:nvPr>
        </p:nvSpPr>
        <p:spPr bwMode="auto">
          <a:xfrm>
            <a:off x="1371600" y="304800"/>
            <a:ext cx="7467600" cy="838200"/>
          </a:xfrm>
          <a:prstGeom prst="rect">
            <a:avLst/>
          </a:prstGeom>
          <a:noFill/>
          <a:ln w="9525">
            <a:noFill/>
            <a:miter lim="800000"/>
            <a:headEnd/>
            <a:tailEnd/>
          </a:ln>
          <a:effectLst/>
        </p:spPr>
        <p:txBody>
          <a:bodyPr anchor="ctr"/>
          <a:lstStyle/>
          <a:p>
            <a:pPr marL="342900" indent="-342900" eaLnBrk="1" hangingPunct="1">
              <a:spcBef>
                <a:spcPct val="20000"/>
              </a:spcBef>
            </a:pPr>
            <a:r>
              <a:rPr lang="en-US" sz="3200" dirty="0" smtClean="0">
                <a:solidFill>
                  <a:srgbClr val="050153"/>
                </a:solidFill>
                <a:latin typeface="Arial Narrow" pitchFamily="34" charset="0"/>
              </a:rPr>
              <a:t>Regional </a:t>
            </a:r>
            <a:r>
              <a:rPr lang="en-US" sz="3200" dirty="0">
                <a:solidFill>
                  <a:srgbClr val="050153"/>
                </a:solidFill>
                <a:latin typeface="Arial Narrow" pitchFamily="34" charset="0"/>
              </a:rPr>
              <a:t>Events</a:t>
            </a:r>
          </a:p>
        </p:txBody>
      </p:sp>
      <p:sp>
        <p:nvSpPr>
          <p:cNvPr id="41989" name="Text Box 5"/>
          <p:cNvSpPr txBox="1">
            <a:spLocks noChangeArrowheads="1"/>
          </p:cNvSpPr>
          <p:nvPr>
            <p:custDataLst>
              <p:tags r:id="rId5"/>
            </p:custDataLst>
          </p:nvPr>
        </p:nvSpPr>
        <p:spPr bwMode="auto">
          <a:xfrm>
            <a:off x="533400" y="1600200"/>
            <a:ext cx="8016875" cy="4247317"/>
          </a:xfrm>
          <a:prstGeom prst="rect">
            <a:avLst/>
          </a:prstGeom>
          <a:noFill/>
          <a:ln w="9525">
            <a:noFill/>
            <a:miter lim="800000"/>
            <a:headEnd/>
            <a:tailEnd/>
          </a:ln>
          <a:effectLst/>
        </p:spPr>
        <p:txBody>
          <a:bodyPr>
            <a:spAutoFit/>
          </a:bodyPr>
          <a:lstStyle/>
          <a:p>
            <a:pPr marL="342900" indent="-342900">
              <a:tabLst>
                <a:tab pos="971550" algn="l"/>
              </a:tabLst>
            </a:pPr>
            <a:r>
              <a:rPr lang="en-US" sz="1800" dirty="0">
                <a:latin typeface="Arial" charset="0"/>
              </a:rPr>
              <a:t>2010:</a:t>
            </a:r>
            <a:endParaRPr lang="en-US" sz="1800" b="0" dirty="0">
              <a:latin typeface="Arial" charset="0"/>
            </a:endParaRPr>
          </a:p>
          <a:p>
            <a:pPr marL="342900" indent="-342900">
              <a:buFont typeface="Arial" pitchFamily="34" charset="0"/>
              <a:buChar char="•"/>
              <a:tabLst>
                <a:tab pos="971550" algn="l"/>
              </a:tabLst>
            </a:pPr>
            <a:r>
              <a:rPr lang="en-US" sz="1800" b="0" dirty="0">
                <a:latin typeface="Arial" charset="0"/>
              </a:rPr>
              <a:t>Climate Watch Workshop</a:t>
            </a:r>
          </a:p>
          <a:p>
            <a:pPr marL="342900" indent="-342900">
              <a:buFont typeface="Arial" pitchFamily="34" charset="0"/>
              <a:buChar char="•"/>
              <a:tabLst>
                <a:tab pos="971550" algn="l"/>
              </a:tabLst>
            </a:pPr>
            <a:r>
              <a:rPr lang="en-US" sz="1800" b="0" dirty="0">
                <a:latin typeface="Arial" charset="0"/>
              </a:rPr>
              <a:t>Workshops and Trainings of the DRR/SEE Project</a:t>
            </a:r>
          </a:p>
          <a:p>
            <a:pPr marL="342900" indent="-342900">
              <a:buFont typeface="Arial" pitchFamily="34" charset="0"/>
              <a:buChar char="•"/>
              <a:tabLst>
                <a:tab pos="971550" algn="l"/>
              </a:tabLst>
            </a:pPr>
            <a:r>
              <a:rPr lang="en-US" sz="1800" b="0" dirty="0" smtClean="0">
                <a:latin typeface="Arial" charset="0"/>
              </a:rPr>
              <a:t>SEECOF 3 and 4</a:t>
            </a:r>
            <a:endParaRPr lang="en-US" sz="1800" b="0" dirty="0">
              <a:latin typeface="Arial" charset="0"/>
            </a:endParaRPr>
          </a:p>
          <a:p>
            <a:pPr marL="342900" indent="-342900">
              <a:tabLst>
                <a:tab pos="971550" algn="l"/>
              </a:tabLst>
            </a:pPr>
            <a:r>
              <a:rPr lang="en-US" sz="1800" dirty="0">
                <a:latin typeface="Arial" charset="0"/>
              </a:rPr>
              <a:t>2011:</a:t>
            </a:r>
          </a:p>
          <a:p>
            <a:pPr marL="342900" indent="-342900">
              <a:buFont typeface="Arial" pitchFamily="34" charset="0"/>
              <a:buChar char="•"/>
              <a:tabLst>
                <a:tab pos="971550" algn="l"/>
              </a:tabLst>
            </a:pPr>
            <a:r>
              <a:rPr lang="en-US" sz="1800" b="0" dirty="0">
                <a:latin typeface="Arial" charset="0"/>
              </a:rPr>
              <a:t>SEB Conference – 3-4 October, Lucerne, Switzerland (co-sponsored by </a:t>
            </a:r>
            <a:r>
              <a:rPr lang="en-US" sz="1800" b="0" dirty="0" err="1">
                <a:latin typeface="Arial" charset="0"/>
              </a:rPr>
              <a:t>MeteoSwiss</a:t>
            </a:r>
            <a:r>
              <a:rPr lang="en-US" sz="1800" b="0" dirty="0">
                <a:latin typeface="Arial" charset="0"/>
              </a:rPr>
              <a:t>)</a:t>
            </a:r>
          </a:p>
          <a:p>
            <a:pPr marL="342900" indent="-342900">
              <a:buFont typeface="Arial" pitchFamily="34" charset="0"/>
              <a:buChar char="•"/>
              <a:tabLst>
                <a:tab pos="971550" algn="l"/>
              </a:tabLst>
            </a:pPr>
            <a:r>
              <a:rPr lang="en-US" sz="1800" b="0" dirty="0">
                <a:latin typeface="Arial" charset="0"/>
              </a:rPr>
              <a:t>WIS Implementation Workshop – </a:t>
            </a:r>
            <a:r>
              <a:rPr lang="en-US" sz="1800" b="0" dirty="0" smtClean="0">
                <a:latin typeface="Arial" charset="0"/>
              </a:rPr>
              <a:t>1-3 November 2011, </a:t>
            </a:r>
            <a:r>
              <a:rPr lang="en-US" sz="1800" b="0" dirty="0" smtClean="0">
                <a:latin typeface="Arial" charset="0"/>
              </a:rPr>
              <a:t>Sofia</a:t>
            </a:r>
          </a:p>
          <a:p>
            <a:pPr marL="342900" indent="-342900">
              <a:buFont typeface="Arial" pitchFamily="34" charset="0"/>
              <a:buChar char="•"/>
              <a:tabLst>
                <a:tab pos="971550" algn="l"/>
              </a:tabLst>
            </a:pPr>
            <a:r>
              <a:rPr lang="en-US" sz="1800" b="0" dirty="0" smtClean="0">
                <a:latin typeface="Arial" charset="0"/>
              </a:rPr>
              <a:t>SEECOF 5 and 6</a:t>
            </a:r>
          </a:p>
          <a:p>
            <a:pPr marL="342900" indent="-342900">
              <a:buFont typeface="Arial" pitchFamily="34" charset="0"/>
              <a:buChar char="•"/>
              <a:tabLst>
                <a:tab pos="971550" algn="l"/>
              </a:tabLst>
            </a:pPr>
            <a:r>
              <a:rPr lang="en-US" sz="1800" b="0" dirty="0" smtClean="0">
                <a:latin typeface="Arial" charset="0"/>
              </a:rPr>
              <a:t>NEACOF 1</a:t>
            </a:r>
            <a:endParaRPr lang="en-US" sz="1800" b="0" dirty="0">
              <a:latin typeface="Arial" charset="0"/>
            </a:endParaRPr>
          </a:p>
          <a:p>
            <a:pPr marL="342900" indent="-342900">
              <a:tabLst>
                <a:tab pos="971550" algn="l"/>
              </a:tabLst>
            </a:pPr>
            <a:r>
              <a:rPr lang="en-US" sz="1800" dirty="0">
                <a:latin typeface="Arial" charset="0"/>
              </a:rPr>
              <a:t>2012:</a:t>
            </a:r>
          </a:p>
          <a:p>
            <a:pPr marL="342900" indent="-342900">
              <a:buFont typeface="Arial" pitchFamily="34" charset="0"/>
              <a:buChar char="•"/>
              <a:tabLst>
                <a:tab pos="971550" algn="l"/>
              </a:tabLst>
            </a:pPr>
            <a:r>
              <a:rPr lang="en-US" sz="1800" b="0" dirty="0" smtClean="0">
                <a:latin typeface="Arial" charset="0"/>
              </a:rPr>
              <a:t>EUR Hydrology Forum, May 2012, Koblenz, Germany</a:t>
            </a:r>
            <a:endParaRPr lang="en-US" sz="1800" b="0" dirty="0">
              <a:latin typeface="Arial" charset="0"/>
            </a:endParaRPr>
          </a:p>
          <a:p>
            <a:pPr marL="342900" indent="-342900">
              <a:tabLst>
                <a:tab pos="971550" algn="l"/>
              </a:tabLst>
            </a:pPr>
            <a:r>
              <a:rPr lang="en-US" sz="1800" dirty="0">
                <a:latin typeface="Arial" charset="0"/>
              </a:rPr>
              <a:t>2013:</a:t>
            </a:r>
          </a:p>
          <a:p>
            <a:pPr marL="342900" indent="-342900">
              <a:buFont typeface="Arial" pitchFamily="34" charset="0"/>
              <a:buChar char="•"/>
              <a:tabLst>
                <a:tab pos="971550" algn="l"/>
              </a:tabLst>
            </a:pPr>
            <a:r>
              <a:rPr lang="en-US" sz="1800" b="0" dirty="0">
                <a:latin typeface="Arial" charset="0"/>
              </a:rPr>
              <a:t>XVI RA VI Session – </a:t>
            </a:r>
            <a:r>
              <a:rPr lang="en-US" sz="1800" b="0" dirty="0" smtClean="0">
                <a:latin typeface="Arial" charset="0"/>
              </a:rPr>
              <a:t>September, Belgrade, Serbia</a:t>
            </a:r>
            <a:endParaRPr lang="en-US" sz="1800" b="0" dirty="0">
              <a:latin typeface="Arial" charset="0"/>
            </a:endParaRPr>
          </a:p>
          <a:p>
            <a:pPr marL="342900" indent="-342900">
              <a:buFont typeface="Arial" pitchFamily="34" charset="0"/>
              <a:buChar char="•"/>
              <a:tabLst>
                <a:tab pos="971550" algn="l"/>
              </a:tabLst>
            </a:pPr>
            <a:r>
              <a:rPr lang="en-US" sz="1800" b="0" dirty="0">
                <a:latin typeface="Arial" charset="0"/>
              </a:rPr>
              <a:t>Regional Conference (subject and format – to be decided)</a:t>
            </a:r>
          </a:p>
        </p:txBody>
      </p:sp>
    </p:spTree>
    <p:custDataLst>
      <p:tags r:id="rId1"/>
    </p:custData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custDataLst>
              <p:tags r:id="rId2"/>
            </p:custDataLst>
          </p:nvPr>
        </p:nvSpPr>
        <p:spPr bwMode="auto">
          <a:xfrm>
            <a:off x="5486400" y="6477000"/>
            <a:ext cx="3581400" cy="304800"/>
          </a:xfrm>
          <a:prstGeom prst="rect">
            <a:avLst/>
          </a:prstGeom>
          <a:noFill/>
          <a:ln w="9525">
            <a:noFill/>
            <a:miter lim="800000"/>
            <a:headEnd/>
            <a:tailEnd/>
          </a:ln>
          <a:effectLst/>
        </p:spPr>
        <p:txBody>
          <a:bodyPr anchor="ctr"/>
          <a:lstStyle/>
          <a:p>
            <a:pPr algn="r" eaLnBrk="1" hangingPunct="1">
              <a:spcBef>
                <a:spcPct val="20000"/>
              </a:spcBef>
            </a:pPr>
            <a:fld id="{1FD3BB74-9882-46B6-B2B2-489EDF619019}" type="slidenum">
              <a:rPr lang="en-US" sz="1400" b="0">
                <a:latin typeface="Arial" charset="0"/>
              </a:rPr>
              <a:pPr algn="r" eaLnBrk="1" hangingPunct="1">
                <a:spcBef>
                  <a:spcPct val="20000"/>
                </a:spcBef>
              </a:pPr>
              <a:t>15</a:t>
            </a:fld>
            <a:endParaRPr lang="en-US" sz="1400" b="0">
              <a:latin typeface="Arial" charset="0"/>
            </a:endParaRPr>
          </a:p>
        </p:txBody>
      </p:sp>
      <p:sp>
        <p:nvSpPr>
          <p:cNvPr id="41987" name="Rectangle 3"/>
          <p:cNvSpPr>
            <a:spLocks noChangeArrowheads="1"/>
          </p:cNvSpPr>
          <p:nvPr>
            <p:custDataLst>
              <p:tags r:id="rId3"/>
            </p:custDataLst>
          </p:nvPr>
        </p:nvSpPr>
        <p:spPr bwMode="auto">
          <a:xfrm>
            <a:off x="228600" y="914400"/>
            <a:ext cx="990600" cy="304800"/>
          </a:xfrm>
          <a:prstGeom prst="rect">
            <a:avLst/>
          </a:prstGeom>
          <a:noFill/>
          <a:ln w="9525">
            <a:noFill/>
            <a:miter lim="800000"/>
            <a:headEnd/>
            <a:tailEnd/>
          </a:ln>
          <a:effectLst/>
        </p:spPr>
        <p:txBody>
          <a:bodyPr anchor="ctr"/>
          <a:lstStyle/>
          <a:p>
            <a:pPr algn="ctr" eaLnBrk="1" hangingPunct="1">
              <a:spcBef>
                <a:spcPct val="20000"/>
              </a:spcBef>
            </a:pPr>
            <a:r>
              <a:rPr lang="en-US" sz="1200" b="0">
                <a:solidFill>
                  <a:schemeClr val="bg1"/>
                </a:solidFill>
                <a:latin typeface="Arial Black" pitchFamily="34" charset="0"/>
              </a:rPr>
              <a:t>WMO</a:t>
            </a:r>
          </a:p>
        </p:txBody>
      </p:sp>
      <p:sp>
        <p:nvSpPr>
          <p:cNvPr id="41988" name="Rectangle 4"/>
          <p:cNvSpPr>
            <a:spLocks noChangeArrowheads="1"/>
          </p:cNvSpPr>
          <p:nvPr>
            <p:custDataLst>
              <p:tags r:id="rId4"/>
            </p:custDataLst>
          </p:nvPr>
        </p:nvSpPr>
        <p:spPr bwMode="auto">
          <a:xfrm>
            <a:off x="1371600" y="304800"/>
            <a:ext cx="7467600" cy="838200"/>
          </a:xfrm>
          <a:prstGeom prst="rect">
            <a:avLst/>
          </a:prstGeom>
          <a:noFill/>
          <a:ln w="9525">
            <a:noFill/>
            <a:miter lim="800000"/>
            <a:headEnd/>
            <a:tailEnd/>
          </a:ln>
          <a:effectLst/>
        </p:spPr>
        <p:txBody>
          <a:bodyPr anchor="ctr"/>
          <a:lstStyle/>
          <a:p>
            <a:pPr marL="342900" indent="-342900" eaLnBrk="1" hangingPunct="1">
              <a:spcBef>
                <a:spcPct val="20000"/>
              </a:spcBef>
            </a:pPr>
            <a:endParaRPr lang="en-US" sz="3200" dirty="0">
              <a:solidFill>
                <a:srgbClr val="050153"/>
              </a:solidFill>
              <a:latin typeface="Arial Narrow" pitchFamily="34" charset="0"/>
            </a:endParaRPr>
          </a:p>
        </p:txBody>
      </p:sp>
      <p:sp>
        <p:nvSpPr>
          <p:cNvPr id="6" name="Rectangle 5"/>
          <p:cNvSpPr/>
          <p:nvPr/>
        </p:nvSpPr>
        <p:spPr>
          <a:xfrm>
            <a:off x="2209800" y="2438400"/>
            <a:ext cx="4640950" cy="923330"/>
          </a:xfrm>
          <a:prstGeom prst="rect">
            <a:avLst/>
          </a:prstGeom>
          <a:noFill/>
        </p:spPr>
        <p:txBody>
          <a:bodyPr wrap="none" lIns="91440" tIns="45720" rIns="91440" bIns="45720">
            <a:spAutoFit/>
          </a:bodyPr>
          <a:lstStyle/>
          <a:p>
            <a:pPr algn="ct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THANK YOU!</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custDataLst>
              <p:tags r:id="rId2"/>
            </p:custDataLst>
          </p:nvPr>
        </p:nvSpPr>
        <p:spPr bwMode="auto">
          <a:xfrm>
            <a:off x="5486400" y="6477000"/>
            <a:ext cx="3581400" cy="304800"/>
          </a:xfrm>
          <a:prstGeom prst="rect">
            <a:avLst/>
          </a:prstGeom>
          <a:noFill/>
          <a:ln w="9525">
            <a:noFill/>
            <a:miter lim="800000"/>
            <a:headEnd/>
            <a:tailEnd/>
          </a:ln>
          <a:effectLst/>
        </p:spPr>
        <p:txBody>
          <a:bodyPr anchor="ctr"/>
          <a:lstStyle/>
          <a:p>
            <a:pPr algn="r" eaLnBrk="1" hangingPunct="1">
              <a:spcBef>
                <a:spcPct val="20000"/>
              </a:spcBef>
            </a:pPr>
            <a:fld id="{9D927C5C-11C2-437F-9C99-410223E466C2}" type="slidenum">
              <a:rPr lang="en-US" sz="1400" b="0">
                <a:latin typeface="Arial" charset="0"/>
              </a:rPr>
              <a:pPr algn="r" eaLnBrk="1" hangingPunct="1">
                <a:spcBef>
                  <a:spcPct val="20000"/>
                </a:spcBef>
              </a:pPr>
              <a:t>2</a:t>
            </a:fld>
            <a:endParaRPr lang="en-US" sz="1400" b="0" dirty="0">
              <a:latin typeface="Arial" charset="0"/>
            </a:endParaRPr>
          </a:p>
        </p:txBody>
      </p:sp>
      <p:sp>
        <p:nvSpPr>
          <p:cNvPr id="6148" name="Rectangle 4"/>
          <p:cNvSpPr>
            <a:spLocks noChangeArrowheads="1"/>
          </p:cNvSpPr>
          <p:nvPr>
            <p:custDataLst>
              <p:tags r:id="rId3"/>
            </p:custDataLst>
          </p:nvPr>
        </p:nvSpPr>
        <p:spPr bwMode="auto">
          <a:xfrm>
            <a:off x="228600" y="914400"/>
            <a:ext cx="990600" cy="304800"/>
          </a:xfrm>
          <a:prstGeom prst="rect">
            <a:avLst/>
          </a:prstGeom>
          <a:noFill/>
          <a:ln w="9525">
            <a:noFill/>
            <a:miter lim="800000"/>
            <a:headEnd/>
            <a:tailEnd/>
          </a:ln>
          <a:effectLst/>
        </p:spPr>
        <p:txBody>
          <a:bodyPr anchor="ctr"/>
          <a:lstStyle/>
          <a:p>
            <a:pPr algn="ctr" eaLnBrk="1" hangingPunct="1">
              <a:spcBef>
                <a:spcPct val="20000"/>
              </a:spcBef>
            </a:pPr>
            <a:r>
              <a:rPr lang="en-US" sz="1200" b="0" dirty="0">
                <a:solidFill>
                  <a:schemeClr val="bg1"/>
                </a:solidFill>
                <a:latin typeface="Arial Black" pitchFamily="34" charset="0"/>
              </a:rPr>
              <a:t>WMO</a:t>
            </a:r>
          </a:p>
        </p:txBody>
      </p:sp>
      <p:sp>
        <p:nvSpPr>
          <p:cNvPr id="6149" name="Rectangle 5"/>
          <p:cNvSpPr>
            <a:spLocks noChangeArrowheads="1"/>
          </p:cNvSpPr>
          <p:nvPr>
            <p:custDataLst>
              <p:tags r:id="rId4"/>
            </p:custDataLst>
          </p:nvPr>
        </p:nvSpPr>
        <p:spPr bwMode="auto">
          <a:xfrm>
            <a:off x="1371600" y="304800"/>
            <a:ext cx="7467600" cy="838200"/>
          </a:xfrm>
          <a:prstGeom prst="rect">
            <a:avLst/>
          </a:prstGeom>
          <a:noFill/>
          <a:ln w="9525">
            <a:noFill/>
            <a:miter lim="800000"/>
            <a:headEnd/>
            <a:tailEnd/>
          </a:ln>
          <a:effectLst/>
        </p:spPr>
        <p:txBody>
          <a:bodyPr anchor="ctr"/>
          <a:lstStyle/>
          <a:p>
            <a:pPr marL="342900" indent="-342900" eaLnBrk="1" hangingPunct="1">
              <a:spcBef>
                <a:spcPct val="20000"/>
              </a:spcBef>
            </a:pPr>
            <a:r>
              <a:rPr lang="en-US" sz="3200" dirty="0">
                <a:solidFill>
                  <a:srgbClr val="050153"/>
                </a:solidFill>
                <a:latin typeface="Arial Narrow" pitchFamily="34" charset="0"/>
              </a:rPr>
              <a:t>Outline</a:t>
            </a:r>
          </a:p>
        </p:txBody>
      </p:sp>
      <p:sp>
        <p:nvSpPr>
          <p:cNvPr id="6150" name="Text Box 6"/>
          <p:cNvSpPr txBox="1">
            <a:spLocks noChangeArrowheads="1"/>
          </p:cNvSpPr>
          <p:nvPr>
            <p:custDataLst>
              <p:tags r:id="rId5"/>
            </p:custDataLst>
          </p:nvPr>
        </p:nvSpPr>
        <p:spPr bwMode="auto">
          <a:xfrm>
            <a:off x="533400" y="1524000"/>
            <a:ext cx="8016875" cy="3046988"/>
          </a:xfrm>
          <a:prstGeom prst="rect">
            <a:avLst/>
          </a:prstGeom>
          <a:noFill/>
          <a:ln w="9525">
            <a:noFill/>
            <a:miter lim="800000"/>
            <a:headEnd/>
            <a:tailEnd/>
          </a:ln>
          <a:effectLst/>
        </p:spPr>
        <p:txBody>
          <a:bodyPr>
            <a:spAutoFit/>
          </a:bodyPr>
          <a:lstStyle/>
          <a:p>
            <a:pPr marL="971550" lvl="1" indent="-457200">
              <a:lnSpc>
                <a:spcPct val="160000"/>
              </a:lnSpc>
              <a:buFontTx/>
              <a:buChar char="•"/>
              <a:tabLst>
                <a:tab pos="914400" algn="l"/>
              </a:tabLst>
            </a:pPr>
            <a:r>
              <a:rPr lang="en-US" dirty="0" smtClean="0">
                <a:solidFill>
                  <a:srgbClr val="050153"/>
                </a:solidFill>
                <a:latin typeface="Arial" charset="0"/>
              </a:rPr>
              <a:t>WMO Strategic Plan</a:t>
            </a:r>
            <a:endParaRPr lang="hr-HR" dirty="0">
              <a:solidFill>
                <a:srgbClr val="050153"/>
              </a:solidFill>
              <a:latin typeface="Arial" charset="0"/>
            </a:endParaRPr>
          </a:p>
          <a:p>
            <a:pPr marL="971550" lvl="1" indent="-457200">
              <a:lnSpc>
                <a:spcPct val="160000"/>
              </a:lnSpc>
              <a:buFontTx/>
              <a:buChar char="•"/>
              <a:tabLst>
                <a:tab pos="914400" algn="l"/>
              </a:tabLst>
            </a:pPr>
            <a:r>
              <a:rPr lang="en-US" dirty="0" smtClean="0">
                <a:solidFill>
                  <a:srgbClr val="050153"/>
                </a:solidFill>
                <a:latin typeface="Arial" charset="0"/>
              </a:rPr>
              <a:t>WMO Priorities </a:t>
            </a:r>
            <a:r>
              <a:rPr lang="en-US" dirty="0" smtClean="0">
                <a:solidFill>
                  <a:srgbClr val="050153"/>
                </a:solidFill>
                <a:latin typeface="Arial" charset="0"/>
              </a:rPr>
              <a:t>2012-2015</a:t>
            </a:r>
            <a:endParaRPr lang="hr-HR" dirty="0">
              <a:solidFill>
                <a:srgbClr val="050153"/>
              </a:solidFill>
              <a:latin typeface="Arial" charset="0"/>
            </a:endParaRPr>
          </a:p>
          <a:p>
            <a:pPr marL="971550" lvl="1" indent="-457200">
              <a:lnSpc>
                <a:spcPct val="160000"/>
              </a:lnSpc>
              <a:buFontTx/>
              <a:buChar char="•"/>
              <a:tabLst>
                <a:tab pos="914400" algn="l"/>
              </a:tabLst>
            </a:pPr>
            <a:r>
              <a:rPr lang="en-US" dirty="0" smtClean="0">
                <a:solidFill>
                  <a:srgbClr val="050153"/>
                </a:solidFill>
                <a:latin typeface="Arial" charset="0"/>
              </a:rPr>
              <a:t>WMO and RA </a:t>
            </a:r>
            <a:r>
              <a:rPr lang="en-US" dirty="0" smtClean="0">
                <a:solidFill>
                  <a:srgbClr val="050153"/>
                </a:solidFill>
                <a:latin typeface="Arial" charset="0"/>
              </a:rPr>
              <a:t>VI Operating Plan</a:t>
            </a:r>
            <a:endParaRPr lang="hr-HR" dirty="0">
              <a:solidFill>
                <a:srgbClr val="050153"/>
              </a:solidFill>
              <a:latin typeface="Arial" charset="0"/>
            </a:endParaRPr>
          </a:p>
          <a:p>
            <a:pPr marL="971550" lvl="1" indent="-457200">
              <a:lnSpc>
                <a:spcPct val="160000"/>
              </a:lnSpc>
              <a:buFontTx/>
              <a:buChar char="•"/>
              <a:tabLst>
                <a:tab pos="914400" algn="l"/>
              </a:tabLst>
            </a:pPr>
            <a:r>
              <a:rPr lang="hr-HR" dirty="0">
                <a:solidFill>
                  <a:srgbClr val="050153"/>
                </a:solidFill>
                <a:latin typeface="Arial" charset="0"/>
              </a:rPr>
              <a:t>Information </a:t>
            </a:r>
            <a:r>
              <a:rPr lang="en-US" dirty="0" smtClean="0">
                <a:solidFill>
                  <a:srgbClr val="050153"/>
                </a:solidFill>
                <a:latin typeface="Arial" charset="0"/>
              </a:rPr>
              <a:t>on</a:t>
            </a:r>
            <a:r>
              <a:rPr lang="hr-HR" dirty="0" smtClean="0">
                <a:solidFill>
                  <a:srgbClr val="050153"/>
                </a:solidFill>
                <a:latin typeface="Arial" charset="0"/>
              </a:rPr>
              <a:t> </a:t>
            </a:r>
            <a:r>
              <a:rPr lang="hr-HR" dirty="0">
                <a:solidFill>
                  <a:srgbClr val="050153"/>
                </a:solidFill>
                <a:latin typeface="Arial" charset="0"/>
              </a:rPr>
              <a:t>regional </a:t>
            </a:r>
            <a:r>
              <a:rPr lang="en-US" dirty="0" smtClean="0">
                <a:solidFill>
                  <a:srgbClr val="050153"/>
                </a:solidFill>
                <a:latin typeface="Arial" charset="0"/>
              </a:rPr>
              <a:t>activities and </a:t>
            </a:r>
            <a:r>
              <a:rPr lang="hr-HR" dirty="0" smtClean="0">
                <a:solidFill>
                  <a:srgbClr val="050153"/>
                </a:solidFill>
                <a:latin typeface="Arial" charset="0"/>
              </a:rPr>
              <a:t>events</a:t>
            </a:r>
            <a:endParaRPr lang="en-US" dirty="0" smtClean="0">
              <a:solidFill>
                <a:srgbClr val="050153"/>
              </a:solidFill>
              <a:latin typeface="Arial" charset="0"/>
            </a:endParaRPr>
          </a:p>
          <a:p>
            <a:pPr marL="971550" lvl="1" indent="-457200">
              <a:lnSpc>
                <a:spcPct val="160000"/>
              </a:lnSpc>
              <a:buFontTx/>
              <a:buChar char="•"/>
              <a:tabLst>
                <a:tab pos="914400" algn="l"/>
              </a:tabLst>
            </a:pPr>
            <a:endParaRPr lang="hr-HR" dirty="0">
              <a:solidFill>
                <a:srgbClr val="050153"/>
              </a:solidFill>
              <a:latin typeface="Arial" charset="0"/>
            </a:endParaRPr>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custDataLst>
              <p:tags r:id="rId2"/>
            </p:custDataLst>
          </p:nvPr>
        </p:nvSpPr>
        <p:spPr bwMode="auto">
          <a:xfrm>
            <a:off x="5486400" y="6477000"/>
            <a:ext cx="3581400" cy="304800"/>
          </a:xfrm>
          <a:prstGeom prst="rect">
            <a:avLst/>
          </a:prstGeom>
          <a:noFill/>
          <a:ln w="9525">
            <a:noFill/>
            <a:miter lim="800000"/>
            <a:headEnd/>
            <a:tailEnd/>
          </a:ln>
          <a:effectLst/>
        </p:spPr>
        <p:txBody>
          <a:bodyPr anchor="ctr"/>
          <a:lstStyle/>
          <a:p>
            <a:pPr algn="r" eaLnBrk="1" hangingPunct="1">
              <a:spcBef>
                <a:spcPct val="20000"/>
              </a:spcBef>
            </a:pPr>
            <a:fld id="{DEA30DDE-F428-4FE0-9087-B7751D6E9A9F}" type="slidenum">
              <a:rPr lang="en-US" sz="1400" b="0">
                <a:latin typeface="Arial" charset="0"/>
              </a:rPr>
              <a:pPr algn="r" eaLnBrk="1" hangingPunct="1">
                <a:spcBef>
                  <a:spcPct val="20000"/>
                </a:spcBef>
              </a:pPr>
              <a:t>3</a:t>
            </a:fld>
            <a:endParaRPr lang="en-US" sz="1400" b="0" dirty="0">
              <a:latin typeface="Arial" charset="0"/>
            </a:endParaRPr>
          </a:p>
        </p:txBody>
      </p:sp>
      <p:sp>
        <p:nvSpPr>
          <p:cNvPr id="8196" name="Rectangle 4"/>
          <p:cNvSpPr>
            <a:spLocks noChangeArrowheads="1"/>
          </p:cNvSpPr>
          <p:nvPr>
            <p:custDataLst>
              <p:tags r:id="rId3"/>
            </p:custDataLst>
          </p:nvPr>
        </p:nvSpPr>
        <p:spPr bwMode="auto">
          <a:xfrm>
            <a:off x="228600" y="914400"/>
            <a:ext cx="990600" cy="304800"/>
          </a:xfrm>
          <a:prstGeom prst="rect">
            <a:avLst/>
          </a:prstGeom>
          <a:noFill/>
          <a:ln w="9525">
            <a:noFill/>
            <a:miter lim="800000"/>
            <a:headEnd/>
            <a:tailEnd/>
          </a:ln>
          <a:effectLst/>
        </p:spPr>
        <p:txBody>
          <a:bodyPr anchor="ctr"/>
          <a:lstStyle/>
          <a:p>
            <a:pPr algn="ctr" eaLnBrk="1" hangingPunct="1">
              <a:spcBef>
                <a:spcPct val="20000"/>
              </a:spcBef>
            </a:pPr>
            <a:r>
              <a:rPr lang="en-US" sz="1200" b="0" dirty="0">
                <a:solidFill>
                  <a:schemeClr val="bg1"/>
                </a:solidFill>
                <a:latin typeface="Arial Black" pitchFamily="34" charset="0"/>
              </a:rPr>
              <a:t>WMO</a:t>
            </a:r>
          </a:p>
        </p:txBody>
      </p:sp>
      <p:sp>
        <p:nvSpPr>
          <p:cNvPr id="8197" name="Rectangle 5"/>
          <p:cNvSpPr>
            <a:spLocks noChangeArrowheads="1"/>
          </p:cNvSpPr>
          <p:nvPr>
            <p:custDataLst>
              <p:tags r:id="rId4"/>
            </p:custDataLst>
          </p:nvPr>
        </p:nvSpPr>
        <p:spPr bwMode="auto">
          <a:xfrm>
            <a:off x="1371600" y="304800"/>
            <a:ext cx="7467600" cy="838200"/>
          </a:xfrm>
          <a:prstGeom prst="rect">
            <a:avLst/>
          </a:prstGeom>
          <a:noFill/>
          <a:ln w="9525">
            <a:noFill/>
            <a:miter lim="800000"/>
            <a:headEnd/>
            <a:tailEnd/>
          </a:ln>
          <a:effectLst/>
        </p:spPr>
        <p:txBody>
          <a:bodyPr anchor="ctr"/>
          <a:lstStyle/>
          <a:p>
            <a:pPr marL="342900" indent="-342900" eaLnBrk="1" hangingPunct="1">
              <a:spcBef>
                <a:spcPct val="20000"/>
              </a:spcBef>
            </a:pPr>
            <a:r>
              <a:rPr lang="en-US" sz="3200" dirty="0" smtClean="0">
                <a:solidFill>
                  <a:srgbClr val="050153"/>
                </a:solidFill>
                <a:latin typeface="Arial Narrow" pitchFamily="34" charset="0"/>
              </a:rPr>
              <a:t>WMO Strategic Plan 2012-2015</a:t>
            </a:r>
            <a:endParaRPr lang="en-US" sz="3200" dirty="0">
              <a:solidFill>
                <a:srgbClr val="050153"/>
              </a:solidFill>
              <a:latin typeface="Arial Narrow" pitchFamily="34" charset="0"/>
            </a:endParaRPr>
          </a:p>
        </p:txBody>
      </p:sp>
      <p:graphicFrame>
        <p:nvGraphicFramePr>
          <p:cNvPr id="6" name="Table 5"/>
          <p:cNvGraphicFramePr>
            <a:graphicFrameLocks noGrp="1"/>
          </p:cNvGraphicFramePr>
          <p:nvPr/>
        </p:nvGraphicFramePr>
        <p:xfrm>
          <a:off x="457200" y="1447800"/>
          <a:ext cx="8305800" cy="4511040"/>
        </p:xfrm>
        <a:graphic>
          <a:graphicData uri="http://schemas.openxmlformats.org/drawingml/2006/table">
            <a:tbl>
              <a:tblPr firstRow="1" bandRow="1">
                <a:tableStyleId>{5C22544A-7EE6-4342-B048-85BDC9FD1C3A}</a:tableStyleId>
              </a:tblPr>
              <a:tblGrid>
                <a:gridCol w="2209800"/>
                <a:gridCol w="6096000"/>
              </a:tblGrid>
              <a:tr h="601133">
                <a:tc rowSpan="2">
                  <a:txBody>
                    <a:bodyPr/>
                    <a:lstStyle/>
                    <a:p>
                      <a:r>
                        <a:rPr lang="en-US" sz="1800" b="1" kern="1200" baseline="0" dirty="0" smtClean="0">
                          <a:solidFill>
                            <a:schemeClr val="lt1"/>
                          </a:solidFill>
                          <a:latin typeface="Arial" pitchFamily="34" charset="0"/>
                          <a:ea typeface="+mn-ea"/>
                          <a:cs typeface="Arial" pitchFamily="34" charset="0"/>
                        </a:rPr>
                        <a:t>ST1</a:t>
                      </a:r>
                      <a:r>
                        <a:rPr lang="en-US" sz="1400" b="1" kern="1200" baseline="0" dirty="0" smtClean="0">
                          <a:solidFill>
                            <a:schemeClr val="lt1"/>
                          </a:solidFill>
                          <a:latin typeface="Arial" pitchFamily="34" charset="0"/>
                          <a:ea typeface="+mn-ea"/>
                          <a:cs typeface="Arial" pitchFamily="34" charset="0"/>
                        </a:rPr>
                        <a:t/>
                      </a:r>
                      <a:br>
                        <a:rPr lang="en-US" sz="1400" b="1" kern="1200" baseline="0" dirty="0" smtClean="0">
                          <a:solidFill>
                            <a:schemeClr val="lt1"/>
                          </a:solidFill>
                          <a:latin typeface="Arial" pitchFamily="34" charset="0"/>
                          <a:ea typeface="+mn-ea"/>
                          <a:cs typeface="Arial" pitchFamily="34" charset="0"/>
                        </a:rPr>
                      </a:br>
                      <a:endParaRPr lang="en-US" sz="1400" b="1" kern="1200" baseline="0" dirty="0" smtClean="0">
                        <a:solidFill>
                          <a:schemeClr val="lt1"/>
                        </a:solidFill>
                        <a:latin typeface="Arial" pitchFamily="34" charset="0"/>
                        <a:ea typeface="+mn-ea"/>
                        <a:cs typeface="Arial" pitchFamily="34" charset="0"/>
                      </a:endParaRPr>
                    </a:p>
                    <a:p>
                      <a:r>
                        <a:rPr lang="en-US" sz="1400" b="1" kern="1200" baseline="0" dirty="0" smtClean="0">
                          <a:solidFill>
                            <a:schemeClr val="lt1"/>
                          </a:solidFill>
                          <a:latin typeface="Arial" pitchFamily="34" charset="0"/>
                          <a:ea typeface="+mn-ea"/>
                          <a:cs typeface="Arial" pitchFamily="34" charset="0"/>
                        </a:rPr>
                        <a:t>Improving </a:t>
                      </a:r>
                      <a:r>
                        <a:rPr lang="en-US" sz="1400" b="1" kern="1200" baseline="0" dirty="0" smtClean="0">
                          <a:solidFill>
                            <a:srgbClr val="FF0000"/>
                          </a:solidFill>
                          <a:latin typeface="Arial" pitchFamily="34" charset="0"/>
                          <a:ea typeface="+mn-ea"/>
                          <a:cs typeface="Arial" pitchFamily="34" charset="0"/>
                        </a:rPr>
                        <a:t>service</a:t>
                      </a:r>
                    </a:p>
                    <a:p>
                      <a:r>
                        <a:rPr lang="en-US" sz="1400" b="1" kern="1200" baseline="0" dirty="0" smtClean="0">
                          <a:solidFill>
                            <a:srgbClr val="FF0000"/>
                          </a:solidFill>
                          <a:latin typeface="Arial" pitchFamily="34" charset="0"/>
                          <a:ea typeface="+mn-ea"/>
                          <a:cs typeface="Arial" pitchFamily="34" charset="0"/>
                        </a:rPr>
                        <a:t>quality and service</a:t>
                      </a:r>
                    </a:p>
                    <a:p>
                      <a:pPr algn="l"/>
                      <a:r>
                        <a:rPr lang="en-US" sz="1400" b="1" kern="1200" baseline="0" dirty="0" smtClean="0">
                          <a:solidFill>
                            <a:srgbClr val="FF0000"/>
                          </a:solidFill>
                          <a:latin typeface="Arial" pitchFamily="34" charset="0"/>
                          <a:ea typeface="+mn-ea"/>
                          <a:cs typeface="Arial" pitchFamily="34" charset="0"/>
                        </a:rPr>
                        <a:t>delivery</a:t>
                      </a:r>
                      <a:endParaRPr lang="en-US" sz="1400" dirty="0">
                        <a:solidFill>
                          <a:srgbClr val="FF0000"/>
                        </a:solidFill>
                        <a:latin typeface="Arial" pitchFamily="34" charset="0"/>
                        <a:cs typeface="Arial"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60000"/>
                        <a:lumOff val="40000"/>
                      </a:schemeClr>
                    </a:solidFill>
                  </a:tcPr>
                </a:tc>
                <a:tc>
                  <a:txBody>
                    <a:bodyPr/>
                    <a:lstStyle/>
                    <a:p>
                      <a:r>
                        <a:rPr lang="en-US" sz="1400" b="1" kern="1200" baseline="0" dirty="0" smtClean="0">
                          <a:solidFill>
                            <a:schemeClr val="tx1"/>
                          </a:solidFill>
                          <a:latin typeface="Arial" pitchFamily="34" charset="0"/>
                          <a:ea typeface="+mn-ea"/>
                          <a:cs typeface="Arial" pitchFamily="34" charset="0"/>
                        </a:rPr>
                        <a:t>ER1:  </a:t>
                      </a:r>
                      <a:r>
                        <a:rPr lang="en-US" sz="1400" b="0" kern="1200" baseline="0" dirty="0" smtClean="0">
                          <a:solidFill>
                            <a:schemeClr val="tx1"/>
                          </a:solidFill>
                          <a:latin typeface="Arial" pitchFamily="34" charset="0"/>
                          <a:ea typeface="+mn-ea"/>
                          <a:cs typeface="Arial" pitchFamily="34" charset="0"/>
                        </a:rPr>
                        <a:t>Enhanced capabilities of Members to </a:t>
                      </a:r>
                      <a:r>
                        <a:rPr lang="en-US" sz="1400" b="0" kern="1200" baseline="0" dirty="0" smtClean="0">
                          <a:solidFill>
                            <a:srgbClr val="FF0000"/>
                          </a:solidFill>
                          <a:latin typeface="Arial" pitchFamily="34" charset="0"/>
                          <a:ea typeface="+mn-ea"/>
                          <a:cs typeface="Arial" pitchFamily="34" charset="0"/>
                        </a:rPr>
                        <a:t>deliver and improve access to high-quality weather, climate, water and related environmental predictions, information, warnings and services</a:t>
                      </a:r>
                      <a:r>
                        <a:rPr lang="en-US" sz="1400" b="0" kern="1200" baseline="0" dirty="0" smtClean="0">
                          <a:solidFill>
                            <a:schemeClr val="tx1"/>
                          </a:solidFill>
                          <a:latin typeface="Arial" pitchFamily="34" charset="0"/>
                          <a:ea typeface="+mn-ea"/>
                          <a:cs typeface="Arial" pitchFamily="34" charset="0"/>
                        </a:rPr>
                        <a:t> in response to users’ needs, and to enable their use in decision-making by relevant societal sectors.</a:t>
                      </a:r>
                      <a:endParaRPr lang="en-US" sz="1400" b="0" dirty="0">
                        <a:solidFill>
                          <a:schemeClr val="tx1"/>
                        </a:solidFill>
                        <a:latin typeface="Arial" pitchFamily="34" charset="0"/>
                        <a:cs typeface="Arial"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r>
              <a:tr h="601133">
                <a:tc vMerge="1">
                  <a:txBody>
                    <a:bodyPr/>
                    <a:lstStyle/>
                    <a:p>
                      <a:endParaRPr lang="en-US" dirty="0"/>
                    </a:p>
                  </a:txBody>
                  <a:tcPr/>
                </a:tc>
                <a:tc>
                  <a:txBody>
                    <a:bodyPr/>
                    <a:lstStyle/>
                    <a:p>
                      <a:r>
                        <a:rPr lang="en-US" sz="1400" b="1" kern="1200" baseline="0" dirty="0" smtClean="0">
                          <a:solidFill>
                            <a:schemeClr val="dk1"/>
                          </a:solidFill>
                          <a:latin typeface="Arial" pitchFamily="34" charset="0"/>
                          <a:ea typeface="+mn-ea"/>
                          <a:cs typeface="Arial" pitchFamily="34" charset="0"/>
                        </a:rPr>
                        <a:t>ER2:  </a:t>
                      </a:r>
                      <a:r>
                        <a:rPr lang="en-US" sz="1400" kern="1200" baseline="0" dirty="0" smtClean="0">
                          <a:solidFill>
                            <a:schemeClr val="dk1"/>
                          </a:solidFill>
                          <a:latin typeface="Arial" pitchFamily="34" charset="0"/>
                          <a:ea typeface="+mn-ea"/>
                          <a:cs typeface="Arial" pitchFamily="34" charset="0"/>
                        </a:rPr>
                        <a:t>Enhanced capabilities of Members to </a:t>
                      </a:r>
                      <a:r>
                        <a:rPr lang="en-US" sz="1400" kern="1200" baseline="0" dirty="0" smtClean="0">
                          <a:solidFill>
                            <a:srgbClr val="FF0000"/>
                          </a:solidFill>
                          <a:latin typeface="Arial" pitchFamily="34" charset="0"/>
                          <a:ea typeface="+mn-ea"/>
                          <a:cs typeface="Arial" pitchFamily="34" charset="0"/>
                        </a:rPr>
                        <a:t>reduce risks and potential impacts of hazards</a:t>
                      </a:r>
                      <a:r>
                        <a:rPr lang="en-US" sz="1400" kern="1200" baseline="0" dirty="0" smtClean="0">
                          <a:solidFill>
                            <a:schemeClr val="dk1"/>
                          </a:solidFill>
                          <a:latin typeface="Arial" pitchFamily="34" charset="0"/>
                          <a:ea typeface="+mn-ea"/>
                          <a:cs typeface="Arial" pitchFamily="34" charset="0"/>
                        </a:rPr>
                        <a:t> caused by weather, climate, water and related environmental elements.</a:t>
                      </a:r>
                      <a:endParaRPr lang="en-US" sz="1400" dirty="0">
                        <a:latin typeface="Arial" pitchFamily="34" charset="0"/>
                        <a:cs typeface="Arial"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r>
              <a:tr h="601133">
                <a:tc rowSpan="3">
                  <a:txBody>
                    <a:bodyPr/>
                    <a:lstStyle/>
                    <a:p>
                      <a:r>
                        <a:rPr lang="en-US" sz="1800" b="1" kern="1200" baseline="0" dirty="0" smtClean="0">
                          <a:solidFill>
                            <a:schemeClr val="bg1"/>
                          </a:solidFill>
                          <a:latin typeface="Arial" pitchFamily="34" charset="0"/>
                          <a:ea typeface="+mn-ea"/>
                          <a:cs typeface="Arial" pitchFamily="34" charset="0"/>
                        </a:rPr>
                        <a:t>ST2</a:t>
                      </a:r>
                      <a:r>
                        <a:rPr lang="en-US" sz="1400" b="1" kern="1200" baseline="0" dirty="0" smtClean="0">
                          <a:solidFill>
                            <a:schemeClr val="bg1"/>
                          </a:solidFill>
                          <a:latin typeface="Arial" pitchFamily="34" charset="0"/>
                          <a:ea typeface="+mn-ea"/>
                          <a:cs typeface="Arial" pitchFamily="34" charset="0"/>
                        </a:rPr>
                        <a:t/>
                      </a:r>
                      <a:br>
                        <a:rPr lang="en-US" sz="1400" b="1" kern="1200" baseline="0" dirty="0" smtClean="0">
                          <a:solidFill>
                            <a:schemeClr val="bg1"/>
                          </a:solidFill>
                          <a:latin typeface="Arial" pitchFamily="34" charset="0"/>
                          <a:ea typeface="+mn-ea"/>
                          <a:cs typeface="Arial" pitchFamily="34" charset="0"/>
                        </a:rPr>
                      </a:br>
                      <a:r>
                        <a:rPr lang="en-US" sz="1400" b="1" kern="1200" baseline="0" dirty="0" smtClean="0">
                          <a:solidFill>
                            <a:schemeClr val="bg1"/>
                          </a:solidFill>
                          <a:latin typeface="Arial" pitchFamily="34" charset="0"/>
                          <a:ea typeface="+mn-ea"/>
                          <a:cs typeface="Arial" pitchFamily="34" charset="0"/>
                        </a:rPr>
                        <a:t/>
                      </a:r>
                      <a:br>
                        <a:rPr lang="en-US" sz="1400" b="1" kern="1200" baseline="0" dirty="0" smtClean="0">
                          <a:solidFill>
                            <a:schemeClr val="bg1"/>
                          </a:solidFill>
                          <a:latin typeface="Arial" pitchFamily="34" charset="0"/>
                          <a:ea typeface="+mn-ea"/>
                          <a:cs typeface="Arial" pitchFamily="34" charset="0"/>
                        </a:rPr>
                      </a:br>
                      <a:r>
                        <a:rPr lang="en-US" sz="1400" b="1" kern="1200" baseline="0" dirty="0" smtClean="0">
                          <a:solidFill>
                            <a:schemeClr val="bg1"/>
                          </a:solidFill>
                          <a:latin typeface="Arial" pitchFamily="34" charset="0"/>
                          <a:ea typeface="+mn-ea"/>
                          <a:cs typeface="Arial" pitchFamily="34" charset="0"/>
                        </a:rPr>
                        <a:t>Advancing</a:t>
                      </a:r>
                    </a:p>
                    <a:p>
                      <a:r>
                        <a:rPr lang="en-US" sz="1400" b="1" kern="1200" baseline="0" dirty="0" smtClean="0">
                          <a:solidFill>
                            <a:srgbClr val="FF0000"/>
                          </a:solidFill>
                          <a:latin typeface="Arial" pitchFamily="34" charset="0"/>
                          <a:ea typeface="+mn-ea"/>
                          <a:cs typeface="Arial" pitchFamily="34" charset="0"/>
                        </a:rPr>
                        <a:t>scientific research</a:t>
                      </a:r>
                    </a:p>
                    <a:p>
                      <a:r>
                        <a:rPr lang="en-US" sz="1400" b="1" kern="1200" baseline="0" dirty="0" smtClean="0">
                          <a:solidFill>
                            <a:srgbClr val="FF0000"/>
                          </a:solidFill>
                          <a:latin typeface="Arial" pitchFamily="34" charset="0"/>
                          <a:ea typeface="+mn-ea"/>
                          <a:cs typeface="Arial" pitchFamily="34" charset="0"/>
                        </a:rPr>
                        <a:t>and application</a:t>
                      </a:r>
                      <a:r>
                        <a:rPr lang="en-US" sz="1400" b="1" kern="1200" baseline="0" dirty="0" smtClean="0">
                          <a:solidFill>
                            <a:schemeClr val="bg1"/>
                          </a:solidFill>
                          <a:latin typeface="Arial" pitchFamily="34" charset="0"/>
                          <a:ea typeface="+mn-ea"/>
                          <a:cs typeface="Arial" pitchFamily="34" charset="0"/>
                        </a:rPr>
                        <a:t>,</a:t>
                      </a:r>
                    </a:p>
                    <a:p>
                      <a:r>
                        <a:rPr lang="en-US" sz="1400" b="1" kern="1200" baseline="0" dirty="0" smtClean="0">
                          <a:solidFill>
                            <a:schemeClr val="bg1"/>
                          </a:solidFill>
                          <a:latin typeface="Arial" pitchFamily="34" charset="0"/>
                          <a:ea typeface="+mn-ea"/>
                          <a:cs typeface="Arial" pitchFamily="34" charset="0"/>
                        </a:rPr>
                        <a:t>as well as</a:t>
                      </a:r>
                    </a:p>
                    <a:p>
                      <a:r>
                        <a:rPr lang="en-US" sz="1400" b="1" kern="1200" baseline="0" dirty="0" smtClean="0">
                          <a:solidFill>
                            <a:srgbClr val="FF0000"/>
                          </a:solidFill>
                          <a:latin typeface="Arial" pitchFamily="34" charset="0"/>
                          <a:ea typeface="+mn-ea"/>
                          <a:cs typeface="Arial" pitchFamily="34" charset="0"/>
                        </a:rPr>
                        <a:t>development and</a:t>
                      </a:r>
                    </a:p>
                    <a:p>
                      <a:r>
                        <a:rPr lang="en-US" sz="1400" b="1" kern="1200" baseline="0" dirty="0" smtClean="0">
                          <a:solidFill>
                            <a:srgbClr val="FF0000"/>
                          </a:solidFill>
                          <a:latin typeface="Arial" pitchFamily="34" charset="0"/>
                          <a:ea typeface="+mn-ea"/>
                          <a:cs typeface="Arial" pitchFamily="34" charset="0"/>
                        </a:rPr>
                        <a:t>implementation of</a:t>
                      </a:r>
                    </a:p>
                    <a:p>
                      <a:r>
                        <a:rPr lang="en-US" sz="1400" b="1" kern="1200" baseline="0" dirty="0" smtClean="0">
                          <a:solidFill>
                            <a:srgbClr val="FF0000"/>
                          </a:solidFill>
                          <a:latin typeface="Arial" pitchFamily="34" charset="0"/>
                          <a:ea typeface="+mn-ea"/>
                          <a:cs typeface="Arial" pitchFamily="34" charset="0"/>
                        </a:rPr>
                        <a:t>technology</a:t>
                      </a:r>
                      <a:endParaRPr lang="en-US" sz="1400" dirty="0">
                        <a:solidFill>
                          <a:srgbClr val="FF0000"/>
                        </a:solidFill>
                        <a:latin typeface="Arial" pitchFamily="34" charset="0"/>
                        <a:cs typeface="Arial"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2D050"/>
                    </a:solidFill>
                  </a:tcPr>
                </a:tc>
                <a:tc>
                  <a:txBody>
                    <a:bodyPr/>
                    <a:lstStyle/>
                    <a:p>
                      <a:r>
                        <a:rPr lang="en-US" sz="1400" b="1" kern="1200" baseline="0" dirty="0" smtClean="0">
                          <a:solidFill>
                            <a:schemeClr val="dk1"/>
                          </a:solidFill>
                          <a:latin typeface="Arial" pitchFamily="34" charset="0"/>
                          <a:ea typeface="+mn-ea"/>
                          <a:cs typeface="Arial" pitchFamily="34" charset="0"/>
                        </a:rPr>
                        <a:t>ER3:  </a:t>
                      </a:r>
                      <a:r>
                        <a:rPr lang="en-US" sz="1400" kern="1200" baseline="0" dirty="0" smtClean="0">
                          <a:solidFill>
                            <a:schemeClr val="dk1"/>
                          </a:solidFill>
                          <a:latin typeface="Arial" pitchFamily="34" charset="0"/>
                          <a:ea typeface="+mn-ea"/>
                          <a:cs typeface="Arial" pitchFamily="34" charset="0"/>
                        </a:rPr>
                        <a:t>Enhanced capabilities of NMHSs to produce </a:t>
                      </a:r>
                      <a:r>
                        <a:rPr lang="en-US" sz="1400" kern="1200" baseline="0" dirty="0" smtClean="0">
                          <a:solidFill>
                            <a:srgbClr val="FF0000"/>
                          </a:solidFill>
                          <a:latin typeface="Arial" pitchFamily="34" charset="0"/>
                          <a:ea typeface="+mn-ea"/>
                          <a:cs typeface="Arial" pitchFamily="34" charset="0"/>
                        </a:rPr>
                        <a:t>better weather, climate, water and related environmental information, predictions and warnings </a:t>
                      </a:r>
                      <a:r>
                        <a:rPr lang="en-US" sz="1400" kern="1200" baseline="0" dirty="0" smtClean="0">
                          <a:solidFill>
                            <a:schemeClr val="dk1"/>
                          </a:solidFill>
                          <a:latin typeface="Arial" pitchFamily="34" charset="0"/>
                          <a:ea typeface="+mn-ea"/>
                          <a:cs typeface="Arial" pitchFamily="34" charset="0"/>
                        </a:rPr>
                        <a:t>to support in particular </a:t>
                      </a:r>
                      <a:r>
                        <a:rPr lang="en-US" sz="1400" kern="1200" baseline="0" dirty="0" smtClean="0">
                          <a:solidFill>
                            <a:srgbClr val="FF0000"/>
                          </a:solidFill>
                          <a:latin typeface="Arial" pitchFamily="34" charset="0"/>
                          <a:ea typeface="+mn-ea"/>
                          <a:cs typeface="Arial" pitchFamily="34" charset="0"/>
                        </a:rPr>
                        <a:t>disaster risk reduction and climate impact and adaptation strategies</a:t>
                      </a:r>
                      <a:r>
                        <a:rPr lang="en-US" sz="1400" kern="1200" baseline="0" dirty="0" smtClean="0">
                          <a:solidFill>
                            <a:schemeClr val="dk1"/>
                          </a:solidFill>
                          <a:latin typeface="Arial" pitchFamily="34" charset="0"/>
                          <a:ea typeface="+mn-ea"/>
                          <a:cs typeface="Arial" pitchFamily="34" charset="0"/>
                        </a:rPr>
                        <a:t>.</a:t>
                      </a:r>
                      <a:endParaRPr lang="en-US" sz="1400" dirty="0">
                        <a:latin typeface="Arial" pitchFamily="34" charset="0"/>
                        <a:cs typeface="Arial"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CFFCC"/>
                    </a:solidFill>
                  </a:tcPr>
                </a:tc>
              </a:tr>
              <a:tr h="601133">
                <a:tc vMerge="1">
                  <a:txBody>
                    <a:bodyPr/>
                    <a:lstStyle/>
                    <a:p>
                      <a:endParaRPr lang="en-US"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solidFill>
                  </a:tcPr>
                </a:tc>
                <a:tc>
                  <a:txBody>
                    <a:bodyPr/>
                    <a:lstStyle/>
                    <a:p>
                      <a:r>
                        <a:rPr lang="en-US" sz="1400" b="1" kern="1200" baseline="0" dirty="0" smtClean="0">
                          <a:solidFill>
                            <a:schemeClr val="dk1"/>
                          </a:solidFill>
                          <a:latin typeface="Arial" pitchFamily="34" charset="0"/>
                          <a:ea typeface="+mn-ea"/>
                          <a:cs typeface="Arial" pitchFamily="34" charset="0"/>
                        </a:rPr>
                        <a:t>ER4: </a:t>
                      </a:r>
                      <a:r>
                        <a:rPr lang="en-US" sz="1400" kern="1200" baseline="0" dirty="0" smtClean="0">
                          <a:solidFill>
                            <a:schemeClr val="dk1"/>
                          </a:solidFill>
                          <a:latin typeface="Arial" pitchFamily="34" charset="0"/>
                          <a:ea typeface="+mn-ea"/>
                          <a:cs typeface="Arial" pitchFamily="34" charset="0"/>
                        </a:rPr>
                        <a:t> Enhanced capabilities of Members to access, develop, implement and use </a:t>
                      </a:r>
                      <a:r>
                        <a:rPr lang="en-US" sz="1400" kern="1200" baseline="0" dirty="0" smtClean="0">
                          <a:solidFill>
                            <a:srgbClr val="FF0000"/>
                          </a:solidFill>
                          <a:latin typeface="Arial" pitchFamily="34" charset="0"/>
                          <a:ea typeface="+mn-ea"/>
                          <a:cs typeface="Arial" pitchFamily="34" charset="0"/>
                        </a:rPr>
                        <a:t>integrated and interoperable Earth- and space based observation systems</a:t>
                      </a:r>
                      <a:r>
                        <a:rPr lang="en-US" sz="1400" kern="1200" baseline="0" dirty="0" smtClean="0">
                          <a:solidFill>
                            <a:schemeClr val="dk1"/>
                          </a:solidFill>
                          <a:latin typeface="Arial" pitchFamily="34" charset="0"/>
                          <a:ea typeface="+mn-ea"/>
                          <a:cs typeface="Arial" pitchFamily="34" charset="0"/>
                        </a:rPr>
                        <a:t> for weather, climate and hydrological observations, as well as related environmental and space weather observations, based on </a:t>
                      </a:r>
                      <a:r>
                        <a:rPr lang="en-US" sz="1400" kern="1200" baseline="0" dirty="0" smtClean="0">
                          <a:solidFill>
                            <a:srgbClr val="FF0000"/>
                          </a:solidFill>
                          <a:latin typeface="Arial" pitchFamily="34" charset="0"/>
                          <a:ea typeface="+mn-ea"/>
                          <a:cs typeface="Arial" pitchFamily="34" charset="0"/>
                        </a:rPr>
                        <a:t>world standards set by WMO</a:t>
                      </a:r>
                      <a:r>
                        <a:rPr lang="en-US" sz="1400" kern="1200" baseline="0" dirty="0" smtClean="0">
                          <a:solidFill>
                            <a:schemeClr val="dk1"/>
                          </a:solidFill>
                          <a:latin typeface="Arial" pitchFamily="34" charset="0"/>
                          <a:ea typeface="+mn-ea"/>
                          <a:cs typeface="Arial" pitchFamily="34" charset="0"/>
                        </a:rPr>
                        <a:t>.</a:t>
                      </a:r>
                      <a:endParaRPr lang="en-US" sz="1400" dirty="0">
                        <a:latin typeface="Arial" pitchFamily="34" charset="0"/>
                        <a:cs typeface="Arial"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CFFCC"/>
                    </a:solidFill>
                  </a:tcPr>
                </a:tc>
              </a:tr>
              <a:tr h="601133">
                <a:tc vMerge="1">
                  <a:txBody>
                    <a:bodyPr/>
                    <a:lstStyle/>
                    <a:p>
                      <a:endParaRPr lang="en-US"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solidFill>
                  </a:tcPr>
                </a:tc>
                <a:tc>
                  <a:txBody>
                    <a:bodyPr/>
                    <a:lstStyle/>
                    <a:p>
                      <a:r>
                        <a:rPr lang="en-US" sz="1400" b="1" kern="1200" baseline="0" dirty="0" smtClean="0">
                          <a:solidFill>
                            <a:schemeClr val="dk1"/>
                          </a:solidFill>
                          <a:latin typeface="Arial" pitchFamily="34" charset="0"/>
                          <a:ea typeface="+mn-ea"/>
                          <a:cs typeface="Arial" pitchFamily="34" charset="0"/>
                        </a:rPr>
                        <a:t>ER5: </a:t>
                      </a:r>
                      <a:r>
                        <a:rPr lang="en-US" sz="1400" kern="1200" baseline="0" dirty="0" smtClean="0">
                          <a:solidFill>
                            <a:schemeClr val="dk1"/>
                          </a:solidFill>
                          <a:latin typeface="Arial" pitchFamily="34" charset="0"/>
                          <a:ea typeface="+mn-ea"/>
                          <a:cs typeface="Arial" pitchFamily="34" charset="0"/>
                        </a:rPr>
                        <a:t> Enhanced capabilities of Members to </a:t>
                      </a:r>
                      <a:r>
                        <a:rPr lang="en-US" sz="1400" kern="1200" baseline="0" dirty="0" smtClean="0">
                          <a:solidFill>
                            <a:srgbClr val="FF0000"/>
                          </a:solidFill>
                          <a:latin typeface="Arial" pitchFamily="34" charset="0"/>
                          <a:ea typeface="+mn-ea"/>
                          <a:cs typeface="Arial" pitchFamily="34" charset="0"/>
                        </a:rPr>
                        <a:t>contribute to and draw benefits from the global research capacity</a:t>
                      </a:r>
                      <a:r>
                        <a:rPr lang="en-US" sz="1400" kern="1200" baseline="0" dirty="0" smtClean="0">
                          <a:solidFill>
                            <a:schemeClr val="dk1"/>
                          </a:solidFill>
                          <a:latin typeface="Arial" pitchFamily="34" charset="0"/>
                          <a:ea typeface="+mn-ea"/>
                          <a:cs typeface="Arial" pitchFamily="34" charset="0"/>
                        </a:rPr>
                        <a:t> for weather, climate,  water and the related environmental </a:t>
                      </a:r>
                      <a:r>
                        <a:rPr lang="en-US" sz="1400" kern="1200" baseline="0" dirty="0" smtClean="0">
                          <a:solidFill>
                            <a:srgbClr val="FF0000"/>
                          </a:solidFill>
                          <a:latin typeface="Arial" pitchFamily="34" charset="0"/>
                          <a:ea typeface="+mn-ea"/>
                          <a:cs typeface="Arial" pitchFamily="34" charset="0"/>
                        </a:rPr>
                        <a:t>science and technology development</a:t>
                      </a:r>
                      <a:r>
                        <a:rPr lang="en-US" sz="1400" kern="1200" baseline="0" dirty="0" smtClean="0">
                          <a:solidFill>
                            <a:schemeClr val="dk1"/>
                          </a:solidFill>
                          <a:latin typeface="Arial" pitchFamily="34" charset="0"/>
                          <a:ea typeface="+mn-ea"/>
                          <a:cs typeface="Arial" pitchFamily="34" charset="0"/>
                        </a:rPr>
                        <a:t>.</a:t>
                      </a:r>
                      <a:endParaRPr lang="en-US" sz="1400" dirty="0">
                        <a:latin typeface="Arial" pitchFamily="34" charset="0"/>
                        <a:cs typeface="Arial"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CFFCC"/>
                    </a:solidFill>
                  </a:tcPr>
                </a:tc>
              </a:tr>
            </a:tbl>
          </a:graphicData>
        </a:graphic>
      </p:graphicFrame>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custDataLst>
              <p:tags r:id="rId2"/>
            </p:custDataLst>
          </p:nvPr>
        </p:nvSpPr>
        <p:spPr bwMode="auto">
          <a:xfrm>
            <a:off x="5486400" y="6477000"/>
            <a:ext cx="3581400" cy="304800"/>
          </a:xfrm>
          <a:prstGeom prst="rect">
            <a:avLst/>
          </a:prstGeom>
          <a:noFill/>
          <a:ln w="9525">
            <a:noFill/>
            <a:miter lim="800000"/>
            <a:headEnd/>
            <a:tailEnd/>
          </a:ln>
          <a:effectLst/>
        </p:spPr>
        <p:txBody>
          <a:bodyPr anchor="ctr"/>
          <a:lstStyle/>
          <a:p>
            <a:pPr algn="r" eaLnBrk="1" hangingPunct="1">
              <a:spcBef>
                <a:spcPct val="20000"/>
              </a:spcBef>
            </a:pPr>
            <a:fld id="{DEA30DDE-F428-4FE0-9087-B7751D6E9A9F}" type="slidenum">
              <a:rPr lang="en-US" sz="1400" b="0">
                <a:latin typeface="Arial" charset="0"/>
              </a:rPr>
              <a:pPr algn="r" eaLnBrk="1" hangingPunct="1">
                <a:spcBef>
                  <a:spcPct val="20000"/>
                </a:spcBef>
              </a:pPr>
              <a:t>4</a:t>
            </a:fld>
            <a:endParaRPr lang="en-US" sz="1400" b="0" dirty="0">
              <a:latin typeface="Arial" charset="0"/>
            </a:endParaRPr>
          </a:p>
        </p:txBody>
      </p:sp>
      <p:sp>
        <p:nvSpPr>
          <p:cNvPr id="8196" name="Rectangle 4"/>
          <p:cNvSpPr>
            <a:spLocks noChangeArrowheads="1"/>
          </p:cNvSpPr>
          <p:nvPr>
            <p:custDataLst>
              <p:tags r:id="rId3"/>
            </p:custDataLst>
          </p:nvPr>
        </p:nvSpPr>
        <p:spPr bwMode="auto">
          <a:xfrm>
            <a:off x="228600" y="914400"/>
            <a:ext cx="990600" cy="304800"/>
          </a:xfrm>
          <a:prstGeom prst="rect">
            <a:avLst/>
          </a:prstGeom>
          <a:noFill/>
          <a:ln w="9525">
            <a:noFill/>
            <a:miter lim="800000"/>
            <a:headEnd/>
            <a:tailEnd/>
          </a:ln>
          <a:effectLst/>
        </p:spPr>
        <p:txBody>
          <a:bodyPr anchor="ctr"/>
          <a:lstStyle/>
          <a:p>
            <a:pPr algn="ctr" eaLnBrk="1" hangingPunct="1">
              <a:spcBef>
                <a:spcPct val="20000"/>
              </a:spcBef>
            </a:pPr>
            <a:r>
              <a:rPr lang="en-US" sz="1200" b="0" dirty="0">
                <a:solidFill>
                  <a:schemeClr val="bg1"/>
                </a:solidFill>
                <a:latin typeface="Arial Black" pitchFamily="34" charset="0"/>
              </a:rPr>
              <a:t>WMO</a:t>
            </a:r>
          </a:p>
        </p:txBody>
      </p:sp>
      <p:sp>
        <p:nvSpPr>
          <p:cNvPr id="8197" name="Rectangle 5"/>
          <p:cNvSpPr>
            <a:spLocks noChangeArrowheads="1"/>
          </p:cNvSpPr>
          <p:nvPr>
            <p:custDataLst>
              <p:tags r:id="rId4"/>
            </p:custDataLst>
          </p:nvPr>
        </p:nvSpPr>
        <p:spPr bwMode="auto">
          <a:xfrm>
            <a:off x="1371600" y="304800"/>
            <a:ext cx="7467600" cy="838200"/>
          </a:xfrm>
          <a:prstGeom prst="rect">
            <a:avLst/>
          </a:prstGeom>
          <a:noFill/>
          <a:ln w="9525">
            <a:noFill/>
            <a:miter lim="800000"/>
            <a:headEnd/>
            <a:tailEnd/>
          </a:ln>
          <a:effectLst/>
        </p:spPr>
        <p:txBody>
          <a:bodyPr anchor="ctr"/>
          <a:lstStyle/>
          <a:p>
            <a:pPr marL="342900" indent="-342900" eaLnBrk="1" hangingPunct="1">
              <a:spcBef>
                <a:spcPct val="20000"/>
              </a:spcBef>
            </a:pPr>
            <a:r>
              <a:rPr lang="en-US" sz="3200" dirty="0" smtClean="0">
                <a:solidFill>
                  <a:srgbClr val="050153"/>
                </a:solidFill>
                <a:latin typeface="Arial Narrow" pitchFamily="34" charset="0"/>
              </a:rPr>
              <a:t>WMO Strategic Plan 2012-2015</a:t>
            </a:r>
            <a:endParaRPr lang="en-US" sz="3200" dirty="0">
              <a:solidFill>
                <a:srgbClr val="050153"/>
              </a:solidFill>
              <a:latin typeface="Arial Narrow" pitchFamily="34" charset="0"/>
            </a:endParaRPr>
          </a:p>
        </p:txBody>
      </p:sp>
      <p:graphicFrame>
        <p:nvGraphicFramePr>
          <p:cNvPr id="6" name="Table 5"/>
          <p:cNvGraphicFramePr>
            <a:graphicFrameLocks noGrp="1"/>
          </p:cNvGraphicFramePr>
          <p:nvPr/>
        </p:nvGraphicFramePr>
        <p:xfrm>
          <a:off x="457200" y="1447800"/>
          <a:ext cx="8305800" cy="3291840"/>
        </p:xfrm>
        <a:graphic>
          <a:graphicData uri="http://schemas.openxmlformats.org/drawingml/2006/table">
            <a:tbl>
              <a:tblPr firstRow="1" bandRow="1">
                <a:tableStyleId>{5C22544A-7EE6-4342-B048-85BDC9FD1C3A}</a:tableStyleId>
              </a:tblPr>
              <a:tblGrid>
                <a:gridCol w="2209800"/>
                <a:gridCol w="6096000"/>
              </a:tblGrid>
              <a:tr h="601133">
                <a:tc rowSpan="2">
                  <a:txBody>
                    <a:bodyPr/>
                    <a:lstStyle/>
                    <a:p>
                      <a:r>
                        <a:rPr lang="en-US" sz="1800" b="1" kern="1200" baseline="0" dirty="0" smtClean="0">
                          <a:solidFill>
                            <a:schemeClr val="lt1"/>
                          </a:solidFill>
                          <a:latin typeface="Arial" pitchFamily="34" charset="0"/>
                          <a:ea typeface="+mn-ea"/>
                          <a:cs typeface="Arial" pitchFamily="34" charset="0"/>
                        </a:rPr>
                        <a:t>ST1</a:t>
                      </a:r>
                      <a:r>
                        <a:rPr lang="en-US" sz="1400" b="1" kern="1200" baseline="0" dirty="0" smtClean="0">
                          <a:solidFill>
                            <a:schemeClr val="lt1"/>
                          </a:solidFill>
                          <a:latin typeface="Arial" pitchFamily="34" charset="0"/>
                          <a:ea typeface="+mn-ea"/>
                          <a:cs typeface="Arial" pitchFamily="34" charset="0"/>
                        </a:rPr>
                        <a:t/>
                      </a:r>
                      <a:br>
                        <a:rPr lang="en-US" sz="1400" b="1" kern="1200" baseline="0" dirty="0" smtClean="0">
                          <a:solidFill>
                            <a:schemeClr val="lt1"/>
                          </a:solidFill>
                          <a:latin typeface="Arial" pitchFamily="34" charset="0"/>
                          <a:ea typeface="+mn-ea"/>
                          <a:cs typeface="Arial" pitchFamily="34" charset="0"/>
                        </a:rPr>
                      </a:br>
                      <a:endParaRPr lang="en-US" sz="1400" b="1" kern="1200" baseline="0" dirty="0" smtClean="0">
                        <a:solidFill>
                          <a:schemeClr val="lt1"/>
                        </a:solidFill>
                        <a:latin typeface="Arial" pitchFamily="34" charset="0"/>
                        <a:ea typeface="+mn-ea"/>
                        <a:cs typeface="Arial" pitchFamily="34" charset="0"/>
                      </a:endParaRPr>
                    </a:p>
                    <a:p>
                      <a:r>
                        <a:rPr lang="en-US" sz="1400" b="1" kern="1200" baseline="0" dirty="0" smtClean="0">
                          <a:solidFill>
                            <a:schemeClr val="lt1"/>
                          </a:solidFill>
                          <a:latin typeface="Arial" pitchFamily="34" charset="0"/>
                          <a:ea typeface="+mn-ea"/>
                          <a:cs typeface="Arial" pitchFamily="34" charset="0"/>
                        </a:rPr>
                        <a:t>Improving </a:t>
                      </a:r>
                      <a:r>
                        <a:rPr lang="en-US" sz="1400" b="1" kern="1200" baseline="0" dirty="0" smtClean="0">
                          <a:solidFill>
                            <a:srgbClr val="FF0000"/>
                          </a:solidFill>
                          <a:latin typeface="Arial" pitchFamily="34" charset="0"/>
                          <a:ea typeface="+mn-ea"/>
                          <a:cs typeface="Arial" pitchFamily="34" charset="0"/>
                        </a:rPr>
                        <a:t>service</a:t>
                      </a:r>
                    </a:p>
                    <a:p>
                      <a:r>
                        <a:rPr lang="en-US" sz="1400" b="1" kern="1200" baseline="0" dirty="0" smtClean="0">
                          <a:solidFill>
                            <a:srgbClr val="FF0000"/>
                          </a:solidFill>
                          <a:latin typeface="Arial" pitchFamily="34" charset="0"/>
                          <a:ea typeface="+mn-ea"/>
                          <a:cs typeface="Arial" pitchFamily="34" charset="0"/>
                        </a:rPr>
                        <a:t>quality and service</a:t>
                      </a:r>
                    </a:p>
                    <a:p>
                      <a:pPr algn="l"/>
                      <a:r>
                        <a:rPr lang="en-US" sz="1400" b="1" kern="1200" baseline="0" dirty="0" smtClean="0">
                          <a:solidFill>
                            <a:srgbClr val="FF0000"/>
                          </a:solidFill>
                          <a:latin typeface="Arial" pitchFamily="34" charset="0"/>
                          <a:ea typeface="+mn-ea"/>
                          <a:cs typeface="Arial" pitchFamily="34" charset="0"/>
                        </a:rPr>
                        <a:t>delivery</a:t>
                      </a:r>
                      <a:endParaRPr lang="en-US" sz="1400" dirty="0">
                        <a:solidFill>
                          <a:srgbClr val="FF0000"/>
                        </a:solidFill>
                        <a:latin typeface="Arial" pitchFamily="34" charset="0"/>
                        <a:cs typeface="Arial"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60000"/>
                        <a:lumOff val="40000"/>
                      </a:schemeClr>
                    </a:solidFill>
                  </a:tcPr>
                </a:tc>
                <a:tc>
                  <a:txBody>
                    <a:bodyPr/>
                    <a:lstStyle/>
                    <a:p>
                      <a:r>
                        <a:rPr lang="en-US" sz="1600" b="1" kern="1200" baseline="0" dirty="0" smtClean="0">
                          <a:solidFill>
                            <a:schemeClr val="accent6"/>
                          </a:solidFill>
                          <a:latin typeface="Arial" pitchFamily="34" charset="0"/>
                          <a:ea typeface="+mn-ea"/>
                          <a:cs typeface="Arial" pitchFamily="34" charset="0"/>
                        </a:rPr>
                        <a:t>ER1:  </a:t>
                      </a:r>
                      <a:r>
                        <a:rPr lang="en-US" sz="1600" b="0" kern="1200" baseline="0" dirty="0" smtClean="0">
                          <a:solidFill>
                            <a:schemeClr val="accent6"/>
                          </a:solidFill>
                          <a:latin typeface="Arial" pitchFamily="34" charset="0"/>
                          <a:ea typeface="+mn-ea"/>
                          <a:cs typeface="Arial" pitchFamily="34" charset="0"/>
                        </a:rPr>
                        <a:t>high-quality service delivery [to support] decision-making.</a:t>
                      </a:r>
                      <a:endParaRPr lang="en-US" sz="1600" b="0" dirty="0">
                        <a:solidFill>
                          <a:schemeClr val="accent6"/>
                        </a:solidFill>
                        <a:latin typeface="Arial" pitchFamily="34" charset="0"/>
                        <a:cs typeface="Arial"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r>
              <a:tr h="601133">
                <a:tc vMerge="1">
                  <a:txBody>
                    <a:bodyPr/>
                    <a:lstStyle/>
                    <a:p>
                      <a:endParaRPr lang="en-US" dirty="0"/>
                    </a:p>
                  </a:txBody>
                  <a:tcPr/>
                </a:tc>
                <a:tc>
                  <a:txBody>
                    <a:bodyPr/>
                    <a:lstStyle/>
                    <a:p>
                      <a:r>
                        <a:rPr lang="en-US" sz="1600" b="1" kern="1200" baseline="0" dirty="0" smtClean="0">
                          <a:solidFill>
                            <a:schemeClr val="accent6"/>
                          </a:solidFill>
                          <a:latin typeface="Arial" pitchFamily="34" charset="0"/>
                          <a:ea typeface="+mn-ea"/>
                          <a:cs typeface="Arial" pitchFamily="34" charset="0"/>
                        </a:rPr>
                        <a:t>ER2:  </a:t>
                      </a:r>
                      <a:r>
                        <a:rPr lang="en-US" sz="1600" kern="1200" baseline="0" dirty="0" smtClean="0">
                          <a:solidFill>
                            <a:schemeClr val="accent6"/>
                          </a:solidFill>
                          <a:latin typeface="Arial" pitchFamily="34" charset="0"/>
                          <a:ea typeface="+mn-ea"/>
                          <a:cs typeface="Arial" pitchFamily="34" charset="0"/>
                        </a:rPr>
                        <a:t>reduce risks and potential impacts of hazard.  (DRR)</a:t>
                      </a:r>
                      <a:endParaRPr lang="en-US" sz="1600" dirty="0">
                        <a:solidFill>
                          <a:schemeClr val="accent6"/>
                        </a:solidFill>
                        <a:latin typeface="Arial" pitchFamily="34" charset="0"/>
                        <a:cs typeface="Arial"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r>
              <a:tr h="601133">
                <a:tc rowSpan="3">
                  <a:txBody>
                    <a:bodyPr/>
                    <a:lstStyle/>
                    <a:p>
                      <a:r>
                        <a:rPr lang="en-US" sz="1800" b="1" kern="1200" baseline="0" dirty="0" smtClean="0">
                          <a:solidFill>
                            <a:schemeClr val="bg1"/>
                          </a:solidFill>
                          <a:latin typeface="Arial" pitchFamily="34" charset="0"/>
                          <a:ea typeface="+mn-ea"/>
                          <a:cs typeface="Arial" pitchFamily="34" charset="0"/>
                        </a:rPr>
                        <a:t>ST2</a:t>
                      </a:r>
                      <a:r>
                        <a:rPr lang="en-US" sz="1400" b="1" kern="1200" baseline="0" dirty="0" smtClean="0">
                          <a:solidFill>
                            <a:schemeClr val="bg1"/>
                          </a:solidFill>
                          <a:latin typeface="Arial" pitchFamily="34" charset="0"/>
                          <a:ea typeface="+mn-ea"/>
                          <a:cs typeface="Arial" pitchFamily="34" charset="0"/>
                        </a:rPr>
                        <a:t/>
                      </a:r>
                      <a:br>
                        <a:rPr lang="en-US" sz="1400" b="1" kern="1200" baseline="0" dirty="0" smtClean="0">
                          <a:solidFill>
                            <a:schemeClr val="bg1"/>
                          </a:solidFill>
                          <a:latin typeface="Arial" pitchFamily="34" charset="0"/>
                          <a:ea typeface="+mn-ea"/>
                          <a:cs typeface="Arial" pitchFamily="34" charset="0"/>
                        </a:rPr>
                      </a:br>
                      <a:r>
                        <a:rPr lang="en-US" sz="1400" b="1" kern="1200" baseline="0" dirty="0" smtClean="0">
                          <a:solidFill>
                            <a:schemeClr val="bg1"/>
                          </a:solidFill>
                          <a:latin typeface="Arial" pitchFamily="34" charset="0"/>
                          <a:ea typeface="+mn-ea"/>
                          <a:cs typeface="Arial" pitchFamily="34" charset="0"/>
                        </a:rPr>
                        <a:t/>
                      </a:r>
                      <a:br>
                        <a:rPr lang="en-US" sz="1400" b="1" kern="1200" baseline="0" dirty="0" smtClean="0">
                          <a:solidFill>
                            <a:schemeClr val="bg1"/>
                          </a:solidFill>
                          <a:latin typeface="Arial" pitchFamily="34" charset="0"/>
                          <a:ea typeface="+mn-ea"/>
                          <a:cs typeface="Arial" pitchFamily="34" charset="0"/>
                        </a:rPr>
                      </a:br>
                      <a:r>
                        <a:rPr lang="en-US" sz="1400" b="1" kern="1200" baseline="0" dirty="0" smtClean="0">
                          <a:solidFill>
                            <a:schemeClr val="bg1"/>
                          </a:solidFill>
                          <a:latin typeface="Arial" pitchFamily="34" charset="0"/>
                          <a:ea typeface="+mn-ea"/>
                          <a:cs typeface="Arial" pitchFamily="34" charset="0"/>
                        </a:rPr>
                        <a:t>Advancing</a:t>
                      </a:r>
                    </a:p>
                    <a:p>
                      <a:r>
                        <a:rPr lang="en-US" sz="1400" b="1" kern="1200" baseline="0" dirty="0" smtClean="0">
                          <a:solidFill>
                            <a:srgbClr val="FF0000"/>
                          </a:solidFill>
                          <a:latin typeface="Arial" pitchFamily="34" charset="0"/>
                          <a:ea typeface="+mn-ea"/>
                          <a:cs typeface="Arial" pitchFamily="34" charset="0"/>
                        </a:rPr>
                        <a:t>scientific research</a:t>
                      </a:r>
                    </a:p>
                    <a:p>
                      <a:r>
                        <a:rPr lang="en-US" sz="1400" b="1" kern="1200" baseline="0" dirty="0" smtClean="0">
                          <a:solidFill>
                            <a:srgbClr val="FF0000"/>
                          </a:solidFill>
                          <a:latin typeface="Arial" pitchFamily="34" charset="0"/>
                          <a:ea typeface="+mn-ea"/>
                          <a:cs typeface="Arial" pitchFamily="34" charset="0"/>
                        </a:rPr>
                        <a:t>and application</a:t>
                      </a:r>
                      <a:r>
                        <a:rPr lang="en-US" sz="1400" b="1" kern="1200" baseline="0" dirty="0" smtClean="0">
                          <a:solidFill>
                            <a:schemeClr val="bg1"/>
                          </a:solidFill>
                          <a:latin typeface="Arial" pitchFamily="34" charset="0"/>
                          <a:ea typeface="+mn-ea"/>
                          <a:cs typeface="Arial" pitchFamily="34" charset="0"/>
                        </a:rPr>
                        <a:t>,</a:t>
                      </a:r>
                    </a:p>
                    <a:p>
                      <a:r>
                        <a:rPr lang="en-US" sz="1400" b="1" kern="1200" baseline="0" dirty="0" smtClean="0">
                          <a:solidFill>
                            <a:schemeClr val="bg1"/>
                          </a:solidFill>
                          <a:latin typeface="Arial" pitchFamily="34" charset="0"/>
                          <a:ea typeface="+mn-ea"/>
                          <a:cs typeface="Arial" pitchFamily="34" charset="0"/>
                        </a:rPr>
                        <a:t>as well as</a:t>
                      </a:r>
                    </a:p>
                    <a:p>
                      <a:r>
                        <a:rPr lang="en-US" sz="1400" b="1" kern="1200" baseline="0" dirty="0" smtClean="0">
                          <a:solidFill>
                            <a:srgbClr val="FF0000"/>
                          </a:solidFill>
                          <a:latin typeface="Arial" pitchFamily="34" charset="0"/>
                          <a:ea typeface="+mn-ea"/>
                          <a:cs typeface="Arial" pitchFamily="34" charset="0"/>
                        </a:rPr>
                        <a:t>development and</a:t>
                      </a:r>
                    </a:p>
                    <a:p>
                      <a:r>
                        <a:rPr lang="en-US" sz="1400" b="1" kern="1200" baseline="0" dirty="0" smtClean="0">
                          <a:solidFill>
                            <a:srgbClr val="FF0000"/>
                          </a:solidFill>
                          <a:latin typeface="Arial" pitchFamily="34" charset="0"/>
                          <a:ea typeface="+mn-ea"/>
                          <a:cs typeface="Arial" pitchFamily="34" charset="0"/>
                        </a:rPr>
                        <a:t>implementation of</a:t>
                      </a:r>
                    </a:p>
                    <a:p>
                      <a:r>
                        <a:rPr lang="en-US" sz="1400" b="1" kern="1200" baseline="0" dirty="0" smtClean="0">
                          <a:solidFill>
                            <a:srgbClr val="FF0000"/>
                          </a:solidFill>
                          <a:latin typeface="Arial" pitchFamily="34" charset="0"/>
                          <a:ea typeface="+mn-ea"/>
                          <a:cs typeface="Arial" pitchFamily="34" charset="0"/>
                        </a:rPr>
                        <a:t>technology</a:t>
                      </a:r>
                      <a:endParaRPr lang="en-US" sz="1400" dirty="0">
                        <a:solidFill>
                          <a:srgbClr val="FF0000"/>
                        </a:solidFill>
                        <a:latin typeface="Arial" pitchFamily="34" charset="0"/>
                        <a:cs typeface="Arial"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92D050"/>
                    </a:solidFill>
                  </a:tcPr>
                </a:tc>
                <a:tc>
                  <a:txBody>
                    <a:bodyPr/>
                    <a:lstStyle/>
                    <a:p>
                      <a:r>
                        <a:rPr lang="en-US" sz="1600" b="1" kern="1200" baseline="0" dirty="0" smtClean="0">
                          <a:solidFill>
                            <a:schemeClr val="accent6"/>
                          </a:solidFill>
                          <a:latin typeface="Arial" pitchFamily="34" charset="0"/>
                          <a:ea typeface="+mn-ea"/>
                          <a:cs typeface="Arial" pitchFamily="34" charset="0"/>
                        </a:rPr>
                        <a:t>ER3:  </a:t>
                      </a:r>
                      <a:r>
                        <a:rPr lang="en-US" sz="1600" kern="1200" baseline="0" dirty="0" smtClean="0">
                          <a:solidFill>
                            <a:schemeClr val="accent6"/>
                          </a:solidFill>
                          <a:latin typeface="Arial" pitchFamily="34" charset="0"/>
                          <a:ea typeface="+mn-ea"/>
                          <a:cs typeface="Arial" pitchFamily="34" charset="0"/>
                        </a:rPr>
                        <a:t>better [products and services] to support in particular DRR and climate impact and adaptation strategies.</a:t>
                      </a:r>
                      <a:endParaRPr lang="en-US" sz="1600" dirty="0">
                        <a:solidFill>
                          <a:schemeClr val="accent6"/>
                        </a:solidFill>
                        <a:latin typeface="Arial" pitchFamily="34" charset="0"/>
                        <a:cs typeface="Arial"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CFFCC"/>
                    </a:solidFill>
                  </a:tcPr>
                </a:tc>
              </a:tr>
              <a:tr h="601133">
                <a:tc vMerge="1">
                  <a:txBody>
                    <a:bodyPr/>
                    <a:lstStyle/>
                    <a:p>
                      <a:endParaRPr lang="en-US"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solidFill>
                  </a:tcPr>
                </a:tc>
                <a:tc>
                  <a:txBody>
                    <a:bodyPr/>
                    <a:lstStyle/>
                    <a:p>
                      <a:r>
                        <a:rPr lang="en-US" sz="1600" b="1" kern="1200" baseline="0" dirty="0" smtClean="0">
                          <a:solidFill>
                            <a:schemeClr val="accent6"/>
                          </a:solidFill>
                          <a:latin typeface="Arial" pitchFamily="34" charset="0"/>
                          <a:ea typeface="+mn-ea"/>
                          <a:cs typeface="Arial" pitchFamily="34" charset="0"/>
                        </a:rPr>
                        <a:t>ER4: </a:t>
                      </a:r>
                      <a:r>
                        <a:rPr lang="en-US" sz="1600" kern="1200" baseline="0" dirty="0" smtClean="0">
                          <a:solidFill>
                            <a:schemeClr val="accent6"/>
                          </a:solidFill>
                          <a:latin typeface="Arial" pitchFamily="34" charset="0"/>
                          <a:ea typeface="+mn-ea"/>
                          <a:cs typeface="Arial" pitchFamily="34" charset="0"/>
                        </a:rPr>
                        <a:t> WIGOS and WIS</a:t>
                      </a:r>
                      <a:endParaRPr lang="en-US" sz="1600" dirty="0">
                        <a:solidFill>
                          <a:schemeClr val="accent6"/>
                        </a:solidFill>
                        <a:latin typeface="Arial" pitchFamily="34" charset="0"/>
                        <a:cs typeface="Arial"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CFFCC"/>
                    </a:solidFill>
                  </a:tcPr>
                </a:tc>
              </a:tr>
              <a:tr h="601133">
                <a:tc vMerge="1">
                  <a:txBody>
                    <a:bodyPr/>
                    <a:lstStyle/>
                    <a:p>
                      <a:endParaRPr lang="en-US"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solidFill>
                  </a:tcPr>
                </a:tc>
                <a:tc>
                  <a:txBody>
                    <a:bodyPr/>
                    <a:lstStyle/>
                    <a:p>
                      <a:r>
                        <a:rPr lang="en-US" sz="1600" b="1" kern="1200" baseline="0" dirty="0" smtClean="0">
                          <a:solidFill>
                            <a:schemeClr val="accent6"/>
                          </a:solidFill>
                          <a:latin typeface="Arial" pitchFamily="34" charset="0"/>
                          <a:ea typeface="+mn-ea"/>
                          <a:cs typeface="Arial" pitchFamily="34" charset="0"/>
                        </a:rPr>
                        <a:t>ER5: </a:t>
                      </a:r>
                      <a:r>
                        <a:rPr lang="en-US" sz="1600" kern="1200" baseline="0" dirty="0" smtClean="0">
                          <a:solidFill>
                            <a:schemeClr val="accent6"/>
                          </a:solidFill>
                          <a:latin typeface="Arial" pitchFamily="34" charset="0"/>
                          <a:ea typeface="+mn-ea"/>
                          <a:cs typeface="Arial" pitchFamily="34" charset="0"/>
                        </a:rPr>
                        <a:t> research, science and technology development.</a:t>
                      </a:r>
                      <a:endParaRPr lang="en-US" sz="1600" dirty="0">
                        <a:solidFill>
                          <a:schemeClr val="accent6"/>
                        </a:solidFill>
                        <a:latin typeface="Arial" pitchFamily="34" charset="0"/>
                        <a:cs typeface="Arial"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CFFCC"/>
                    </a:solidFill>
                  </a:tcPr>
                </a:tc>
              </a:tr>
            </a:tbl>
          </a:graphicData>
        </a:graphic>
      </p:graphicFrame>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custDataLst>
              <p:tags r:id="rId2"/>
            </p:custDataLst>
          </p:nvPr>
        </p:nvSpPr>
        <p:spPr bwMode="auto">
          <a:xfrm>
            <a:off x="5486400" y="6477000"/>
            <a:ext cx="3581400" cy="304800"/>
          </a:xfrm>
          <a:prstGeom prst="rect">
            <a:avLst/>
          </a:prstGeom>
          <a:noFill/>
          <a:ln w="9525">
            <a:noFill/>
            <a:miter lim="800000"/>
            <a:headEnd/>
            <a:tailEnd/>
          </a:ln>
          <a:effectLst/>
        </p:spPr>
        <p:txBody>
          <a:bodyPr anchor="ctr"/>
          <a:lstStyle/>
          <a:p>
            <a:pPr algn="r" eaLnBrk="1" hangingPunct="1">
              <a:spcBef>
                <a:spcPct val="20000"/>
              </a:spcBef>
            </a:pPr>
            <a:fld id="{DEA30DDE-F428-4FE0-9087-B7751D6E9A9F}" type="slidenum">
              <a:rPr lang="en-US" sz="1400" b="0">
                <a:latin typeface="Arial" charset="0"/>
              </a:rPr>
              <a:pPr algn="r" eaLnBrk="1" hangingPunct="1">
                <a:spcBef>
                  <a:spcPct val="20000"/>
                </a:spcBef>
              </a:pPr>
              <a:t>5</a:t>
            </a:fld>
            <a:endParaRPr lang="en-US" sz="1400" b="0" dirty="0">
              <a:latin typeface="Arial" charset="0"/>
            </a:endParaRPr>
          </a:p>
        </p:txBody>
      </p:sp>
      <p:sp>
        <p:nvSpPr>
          <p:cNvPr id="8196" name="Rectangle 4"/>
          <p:cNvSpPr>
            <a:spLocks noChangeArrowheads="1"/>
          </p:cNvSpPr>
          <p:nvPr>
            <p:custDataLst>
              <p:tags r:id="rId3"/>
            </p:custDataLst>
          </p:nvPr>
        </p:nvSpPr>
        <p:spPr bwMode="auto">
          <a:xfrm>
            <a:off x="228600" y="914400"/>
            <a:ext cx="990600" cy="304800"/>
          </a:xfrm>
          <a:prstGeom prst="rect">
            <a:avLst/>
          </a:prstGeom>
          <a:noFill/>
          <a:ln w="9525">
            <a:noFill/>
            <a:miter lim="800000"/>
            <a:headEnd/>
            <a:tailEnd/>
          </a:ln>
          <a:effectLst/>
        </p:spPr>
        <p:txBody>
          <a:bodyPr anchor="ctr"/>
          <a:lstStyle/>
          <a:p>
            <a:pPr algn="ctr" eaLnBrk="1" hangingPunct="1">
              <a:spcBef>
                <a:spcPct val="20000"/>
              </a:spcBef>
            </a:pPr>
            <a:r>
              <a:rPr lang="en-US" sz="1200" b="0" dirty="0">
                <a:solidFill>
                  <a:schemeClr val="bg1"/>
                </a:solidFill>
                <a:latin typeface="Arial Black" pitchFamily="34" charset="0"/>
              </a:rPr>
              <a:t>WMO</a:t>
            </a:r>
          </a:p>
        </p:txBody>
      </p:sp>
      <p:sp>
        <p:nvSpPr>
          <p:cNvPr id="8197" name="Rectangle 5"/>
          <p:cNvSpPr>
            <a:spLocks noChangeArrowheads="1"/>
          </p:cNvSpPr>
          <p:nvPr>
            <p:custDataLst>
              <p:tags r:id="rId4"/>
            </p:custDataLst>
          </p:nvPr>
        </p:nvSpPr>
        <p:spPr bwMode="auto">
          <a:xfrm>
            <a:off x="1371600" y="304800"/>
            <a:ext cx="7467600" cy="838200"/>
          </a:xfrm>
          <a:prstGeom prst="rect">
            <a:avLst/>
          </a:prstGeom>
          <a:noFill/>
          <a:ln w="9525">
            <a:noFill/>
            <a:miter lim="800000"/>
            <a:headEnd/>
            <a:tailEnd/>
          </a:ln>
          <a:effectLst/>
        </p:spPr>
        <p:txBody>
          <a:bodyPr anchor="ctr"/>
          <a:lstStyle/>
          <a:p>
            <a:pPr marL="342900" indent="-342900" eaLnBrk="1" hangingPunct="1">
              <a:spcBef>
                <a:spcPct val="20000"/>
              </a:spcBef>
            </a:pPr>
            <a:r>
              <a:rPr lang="en-US" sz="3200" dirty="0" smtClean="0">
                <a:solidFill>
                  <a:srgbClr val="050153"/>
                </a:solidFill>
                <a:latin typeface="Arial Narrow" pitchFamily="34" charset="0"/>
              </a:rPr>
              <a:t>WMO Strategic Plan 2012-2015</a:t>
            </a:r>
            <a:endParaRPr lang="en-US" sz="3200" dirty="0">
              <a:solidFill>
                <a:srgbClr val="050153"/>
              </a:solidFill>
              <a:latin typeface="Arial Narrow" pitchFamily="34" charset="0"/>
            </a:endParaRPr>
          </a:p>
        </p:txBody>
      </p:sp>
      <p:graphicFrame>
        <p:nvGraphicFramePr>
          <p:cNvPr id="7" name="Table 6"/>
          <p:cNvGraphicFramePr>
            <a:graphicFrameLocks noGrp="1"/>
          </p:cNvGraphicFramePr>
          <p:nvPr/>
        </p:nvGraphicFramePr>
        <p:xfrm>
          <a:off x="381000" y="1752600"/>
          <a:ext cx="8305800" cy="3291840"/>
        </p:xfrm>
        <a:graphic>
          <a:graphicData uri="http://schemas.openxmlformats.org/drawingml/2006/table">
            <a:tbl>
              <a:tblPr firstRow="1" bandRow="1">
                <a:tableStyleId>{5C22544A-7EE6-4342-B048-85BDC9FD1C3A}</a:tableStyleId>
              </a:tblPr>
              <a:tblGrid>
                <a:gridCol w="2209800"/>
                <a:gridCol w="6096000"/>
              </a:tblGrid>
              <a:tr h="601133">
                <a:tc>
                  <a:txBody>
                    <a:bodyPr/>
                    <a:lstStyle/>
                    <a:p>
                      <a:r>
                        <a:rPr lang="en-US" sz="1800" b="1" kern="1200" baseline="0" dirty="0" smtClean="0">
                          <a:solidFill>
                            <a:schemeClr val="lt1"/>
                          </a:solidFill>
                          <a:latin typeface="Arial" pitchFamily="34" charset="0"/>
                          <a:ea typeface="+mn-ea"/>
                          <a:cs typeface="Arial" pitchFamily="34" charset="0"/>
                        </a:rPr>
                        <a:t>ST3</a:t>
                      </a:r>
                    </a:p>
                    <a:p>
                      <a:r>
                        <a:rPr lang="en-US" sz="1800" b="1" kern="1200" baseline="0" dirty="0" smtClean="0">
                          <a:solidFill>
                            <a:schemeClr val="lt1"/>
                          </a:solidFill>
                          <a:latin typeface="Arial" pitchFamily="34" charset="0"/>
                          <a:ea typeface="+mn-ea"/>
                          <a:cs typeface="Arial" pitchFamily="34" charset="0"/>
                        </a:rPr>
                        <a:t>Strengthening</a:t>
                      </a:r>
                    </a:p>
                    <a:p>
                      <a:r>
                        <a:rPr lang="en-US" sz="1800" b="1" kern="1200" baseline="0" dirty="0" smtClean="0">
                          <a:solidFill>
                            <a:schemeClr val="lt1"/>
                          </a:solidFill>
                          <a:latin typeface="Arial" pitchFamily="34" charset="0"/>
                          <a:ea typeface="+mn-ea"/>
                          <a:cs typeface="Arial" pitchFamily="34" charset="0"/>
                        </a:rPr>
                        <a:t>capacity-building</a:t>
                      </a:r>
                      <a:endParaRPr lang="en-US" sz="1400" dirty="0">
                        <a:latin typeface="Arial" pitchFamily="34" charset="0"/>
                        <a:cs typeface="Arial"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6">
                        <a:lumMod val="50000"/>
                      </a:schemeClr>
                    </a:solidFill>
                  </a:tcPr>
                </a:tc>
                <a:tc>
                  <a:txBody>
                    <a:bodyPr/>
                    <a:lstStyle/>
                    <a:p>
                      <a:r>
                        <a:rPr lang="en-US" sz="1400" b="1" kern="1200" baseline="0" dirty="0" smtClean="0">
                          <a:solidFill>
                            <a:schemeClr val="dk1"/>
                          </a:solidFill>
                          <a:latin typeface="Arial" pitchFamily="34" charset="0"/>
                          <a:ea typeface="+mn-ea"/>
                          <a:cs typeface="Arial" pitchFamily="34" charset="0"/>
                        </a:rPr>
                        <a:t>ER6:</a:t>
                      </a:r>
                      <a:r>
                        <a:rPr lang="en-US" sz="1400" b="0" dirty="0" smtClean="0">
                          <a:solidFill>
                            <a:schemeClr val="tx1"/>
                          </a:solidFill>
                          <a:latin typeface="Arial" pitchFamily="34" charset="0"/>
                          <a:cs typeface="Arial" pitchFamily="34" charset="0"/>
                        </a:rPr>
                        <a:t>  Enhanced capabilities of NMHSs, in particular in developing and least developed countries, to fulfill their mandates.  (CB)</a:t>
                      </a:r>
                      <a:endParaRPr lang="en-US" sz="1400" b="0" dirty="0">
                        <a:solidFill>
                          <a:schemeClr val="tx1"/>
                        </a:solidFill>
                        <a:latin typeface="Arial" pitchFamily="34" charset="0"/>
                        <a:cs typeface="Arial"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r>
              <a:tr h="601133">
                <a:tc>
                  <a:txBody>
                    <a:bodyPr/>
                    <a:lstStyle/>
                    <a:p>
                      <a:r>
                        <a:rPr lang="en-US" sz="1800" b="1" kern="1200" baseline="0" dirty="0" smtClean="0">
                          <a:solidFill>
                            <a:schemeClr val="bg1"/>
                          </a:solidFill>
                          <a:latin typeface="Arial" pitchFamily="34" charset="0"/>
                          <a:ea typeface="+mn-ea"/>
                          <a:cs typeface="Arial" pitchFamily="34" charset="0"/>
                        </a:rPr>
                        <a:t>ST4</a:t>
                      </a:r>
                    </a:p>
                    <a:p>
                      <a:r>
                        <a:rPr lang="en-US" sz="1800" b="1" kern="1200" baseline="0" dirty="0" smtClean="0">
                          <a:solidFill>
                            <a:schemeClr val="bg1"/>
                          </a:solidFill>
                          <a:latin typeface="Arial" pitchFamily="34" charset="0"/>
                          <a:ea typeface="+mn-ea"/>
                          <a:cs typeface="Arial" pitchFamily="34" charset="0"/>
                        </a:rPr>
                        <a:t>Building and</a:t>
                      </a:r>
                    </a:p>
                    <a:p>
                      <a:r>
                        <a:rPr lang="en-US" sz="1800" b="1" kern="1200" baseline="0" dirty="0" smtClean="0">
                          <a:solidFill>
                            <a:schemeClr val="bg1"/>
                          </a:solidFill>
                          <a:latin typeface="Arial" pitchFamily="34" charset="0"/>
                          <a:ea typeface="+mn-ea"/>
                          <a:cs typeface="Arial" pitchFamily="34" charset="0"/>
                        </a:rPr>
                        <a:t>enhancing</a:t>
                      </a:r>
                    </a:p>
                    <a:p>
                      <a:r>
                        <a:rPr lang="en-US" sz="1800" b="1" kern="1200" baseline="0" dirty="0" smtClean="0">
                          <a:solidFill>
                            <a:schemeClr val="bg1"/>
                          </a:solidFill>
                          <a:latin typeface="Arial" pitchFamily="34" charset="0"/>
                          <a:ea typeface="+mn-ea"/>
                          <a:cs typeface="Arial" pitchFamily="34" charset="0"/>
                        </a:rPr>
                        <a:t>partnerships and</a:t>
                      </a:r>
                    </a:p>
                    <a:p>
                      <a:r>
                        <a:rPr lang="en-US" sz="1800" b="1" kern="1200" baseline="0" dirty="0" smtClean="0">
                          <a:solidFill>
                            <a:schemeClr val="bg1"/>
                          </a:solidFill>
                          <a:latin typeface="Arial" pitchFamily="34" charset="0"/>
                          <a:ea typeface="+mn-ea"/>
                          <a:cs typeface="Arial" pitchFamily="34" charset="0"/>
                        </a:rPr>
                        <a:t>cooperation</a:t>
                      </a:r>
                      <a:endParaRPr lang="en-US" sz="1400" dirty="0">
                        <a:solidFill>
                          <a:schemeClr val="bg1"/>
                        </a:solidFill>
                        <a:latin typeface="Arial" pitchFamily="34" charset="0"/>
                        <a:cs typeface="Arial" pitchFamily="34"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75000"/>
                      </a:schemeClr>
                    </a:solidFill>
                  </a:tcPr>
                </a:tc>
                <a:tc>
                  <a:txBody>
                    <a:bodyPr/>
                    <a:lstStyle/>
                    <a:p>
                      <a:r>
                        <a:rPr lang="en-US" sz="1400" b="1" kern="1200" baseline="0" dirty="0" smtClean="0">
                          <a:solidFill>
                            <a:schemeClr val="dk1"/>
                          </a:solidFill>
                          <a:latin typeface="Arial" pitchFamily="34" charset="0"/>
                          <a:ea typeface="+mn-ea"/>
                          <a:cs typeface="Arial" pitchFamily="34" charset="0"/>
                        </a:rPr>
                        <a:t>ER7:</a:t>
                      </a:r>
                      <a:r>
                        <a:rPr lang="en-US" sz="1400" dirty="0" smtClean="0">
                          <a:latin typeface="Arial" pitchFamily="34" charset="0"/>
                          <a:cs typeface="Arial" pitchFamily="34" charset="0"/>
                        </a:rPr>
                        <a:t>  New and strengthened partnerships and cooperation activities to improve NMHSs’ performance in delivering services and to increase the value of the contributions of WMO within the United Nations system, relevant international conventions and national strategic issues. (Partnership)</a:t>
                      </a:r>
                      <a:endParaRPr lang="en-US" sz="1400" dirty="0">
                        <a:latin typeface="Arial" pitchFamily="34" charset="0"/>
                        <a:cs typeface="Arial"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r>
              <a:tr h="601133">
                <a:tc>
                  <a:txBody>
                    <a:bodyPr/>
                    <a:lstStyle/>
                    <a:p>
                      <a:r>
                        <a:rPr lang="en-US" sz="1800" b="1" kern="1200" baseline="0" dirty="0" smtClean="0">
                          <a:solidFill>
                            <a:schemeClr val="bg1"/>
                          </a:solidFill>
                          <a:latin typeface="Arial" pitchFamily="34" charset="0"/>
                          <a:ea typeface="+mn-ea"/>
                          <a:cs typeface="Arial" pitchFamily="34" charset="0"/>
                        </a:rPr>
                        <a:t>ST5</a:t>
                      </a:r>
                    </a:p>
                    <a:p>
                      <a:r>
                        <a:rPr lang="en-US" sz="1800" b="1" kern="1200" baseline="0" dirty="0" smtClean="0">
                          <a:solidFill>
                            <a:schemeClr val="bg1"/>
                          </a:solidFill>
                          <a:latin typeface="Arial" pitchFamily="34" charset="0"/>
                          <a:ea typeface="+mn-ea"/>
                          <a:cs typeface="Arial" pitchFamily="34" charset="0"/>
                        </a:rPr>
                        <a:t>Strengthening</a:t>
                      </a:r>
                    </a:p>
                    <a:p>
                      <a:r>
                        <a:rPr lang="en-US" sz="1800" b="1" kern="1200" baseline="0" dirty="0" smtClean="0">
                          <a:solidFill>
                            <a:schemeClr val="bg1"/>
                          </a:solidFill>
                          <a:latin typeface="Arial" pitchFamily="34" charset="0"/>
                          <a:ea typeface="+mn-ea"/>
                          <a:cs typeface="Arial" pitchFamily="34" charset="0"/>
                        </a:rPr>
                        <a:t>good governance</a:t>
                      </a:r>
                      <a:endParaRPr lang="en-US" sz="1400" dirty="0">
                        <a:solidFill>
                          <a:schemeClr val="bg1"/>
                        </a:solidFill>
                        <a:latin typeface="Arial" pitchFamily="34" charset="0"/>
                        <a:cs typeface="Arial"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50000"/>
                      </a:schemeClr>
                    </a:solidFill>
                  </a:tcPr>
                </a:tc>
                <a:tc>
                  <a:txBody>
                    <a:bodyPr/>
                    <a:lstStyle/>
                    <a:p>
                      <a:r>
                        <a:rPr lang="en-US" sz="1400" b="1" kern="1200" baseline="0" dirty="0" smtClean="0">
                          <a:solidFill>
                            <a:schemeClr val="dk1"/>
                          </a:solidFill>
                          <a:latin typeface="Arial" pitchFamily="34" charset="0"/>
                          <a:ea typeface="+mn-ea"/>
                          <a:cs typeface="Arial" pitchFamily="34" charset="0"/>
                        </a:rPr>
                        <a:t>ER8:</a:t>
                      </a:r>
                      <a:r>
                        <a:rPr lang="en-US" sz="1400" dirty="0" smtClean="0">
                          <a:latin typeface="Arial" pitchFamily="34" charset="0"/>
                          <a:cs typeface="Arial" pitchFamily="34" charset="0"/>
                        </a:rPr>
                        <a:t>  An effective and efficient Organization.</a:t>
                      </a:r>
                      <a:endParaRPr lang="en-US" sz="1400" dirty="0">
                        <a:latin typeface="Arial" pitchFamily="34" charset="0"/>
                        <a:cs typeface="Arial"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75000"/>
                      </a:schemeClr>
                    </a:solidFill>
                  </a:tcPr>
                </a:tc>
              </a:tr>
            </a:tbl>
          </a:graphicData>
        </a:graphic>
      </p:graphicFrame>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custDataLst>
              <p:tags r:id="rId2"/>
            </p:custDataLst>
          </p:nvPr>
        </p:nvSpPr>
        <p:spPr bwMode="auto">
          <a:xfrm>
            <a:off x="5486400" y="6477000"/>
            <a:ext cx="3581400" cy="304800"/>
          </a:xfrm>
          <a:prstGeom prst="rect">
            <a:avLst/>
          </a:prstGeom>
          <a:noFill/>
          <a:ln w="9525">
            <a:noFill/>
            <a:miter lim="800000"/>
            <a:headEnd/>
            <a:tailEnd/>
          </a:ln>
          <a:effectLst/>
        </p:spPr>
        <p:txBody>
          <a:bodyPr anchor="ctr"/>
          <a:lstStyle/>
          <a:p>
            <a:pPr algn="r" eaLnBrk="1" hangingPunct="1">
              <a:spcBef>
                <a:spcPct val="20000"/>
              </a:spcBef>
            </a:pPr>
            <a:fld id="{D55095FE-77BB-488A-966A-351C929141B8}" type="slidenum">
              <a:rPr lang="en-US" sz="1400" b="0">
                <a:latin typeface="Arial" charset="0"/>
              </a:rPr>
              <a:pPr algn="r" eaLnBrk="1" hangingPunct="1">
                <a:spcBef>
                  <a:spcPct val="20000"/>
                </a:spcBef>
              </a:pPr>
              <a:t>6</a:t>
            </a:fld>
            <a:endParaRPr lang="en-US" sz="1400" b="0" dirty="0">
              <a:latin typeface="Arial" charset="0"/>
            </a:endParaRPr>
          </a:p>
        </p:txBody>
      </p:sp>
      <p:sp>
        <p:nvSpPr>
          <p:cNvPr id="36867" name="Rectangle 3"/>
          <p:cNvSpPr>
            <a:spLocks noChangeArrowheads="1"/>
          </p:cNvSpPr>
          <p:nvPr>
            <p:custDataLst>
              <p:tags r:id="rId3"/>
            </p:custDataLst>
          </p:nvPr>
        </p:nvSpPr>
        <p:spPr bwMode="auto">
          <a:xfrm>
            <a:off x="228600" y="914400"/>
            <a:ext cx="990600" cy="304800"/>
          </a:xfrm>
          <a:prstGeom prst="rect">
            <a:avLst/>
          </a:prstGeom>
          <a:noFill/>
          <a:ln w="9525">
            <a:noFill/>
            <a:miter lim="800000"/>
            <a:headEnd/>
            <a:tailEnd/>
          </a:ln>
          <a:effectLst/>
        </p:spPr>
        <p:txBody>
          <a:bodyPr anchor="ctr"/>
          <a:lstStyle/>
          <a:p>
            <a:pPr algn="ctr" eaLnBrk="1" hangingPunct="1">
              <a:spcBef>
                <a:spcPct val="20000"/>
              </a:spcBef>
            </a:pPr>
            <a:r>
              <a:rPr lang="en-US" sz="1200" b="0" dirty="0">
                <a:solidFill>
                  <a:schemeClr val="bg1"/>
                </a:solidFill>
                <a:latin typeface="Arial Black" pitchFamily="34" charset="0"/>
              </a:rPr>
              <a:t>WMO</a:t>
            </a:r>
          </a:p>
        </p:txBody>
      </p:sp>
      <p:sp>
        <p:nvSpPr>
          <p:cNvPr id="36868" name="Rectangle 4"/>
          <p:cNvSpPr>
            <a:spLocks noChangeArrowheads="1"/>
          </p:cNvSpPr>
          <p:nvPr>
            <p:custDataLst>
              <p:tags r:id="rId4"/>
            </p:custDataLst>
          </p:nvPr>
        </p:nvSpPr>
        <p:spPr bwMode="auto">
          <a:xfrm>
            <a:off x="1371600" y="304800"/>
            <a:ext cx="7467600" cy="838200"/>
          </a:xfrm>
          <a:prstGeom prst="rect">
            <a:avLst/>
          </a:prstGeom>
          <a:noFill/>
          <a:ln w="9525">
            <a:noFill/>
            <a:miter lim="800000"/>
            <a:headEnd/>
            <a:tailEnd/>
          </a:ln>
          <a:effectLst/>
        </p:spPr>
        <p:txBody>
          <a:bodyPr anchor="ctr"/>
          <a:lstStyle/>
          <a:p>
            <a:pPr marL="342900" indent="-342900" eaLnBrk="1" hangingPunct="1">
              <a:spcBef>
                <a:spcPct val="20000"/>
              </a:spcBef>
            </a:pPr>
            <a:r>
              <a:rPr lang="en-US" sz="3200" dirty="0" smtClean="0">
                <a:solidFill>
                  <a:srgbClr val="050153"/>
                </a:solidFill>
                <a:latin typeface="Arial Narrow" pitchFamily="34" charset="0"/>
              </a:rPr>
              <a:t>WMO Strategic Priorities 2012-2015</a:t>
            </a:r>
            <a:endParaRPr lang="en-US" sz="3200" dirty="0">
              <a:solidFill>
                <a:srgbClr val="050153"/>
              </a:solidFill>
              <a:latin typeface="Arial Narrow" pitchFamily="34" charset="0"/>
            </a:endParaRPr>
          </a:p>
        </p:txBody>
      </p:sp>
      <p:graphicFrame>
        <p:nvGraphicFramePr>
          <p:cNvPr id="6" name="Diagram 5"/>
          <p:cNvGraphicFramePr/>
          <p:nvPr/>
        </p:nvGraphicFramePr>
        <p:xfrm>
          <a:off x="762000" y="1447800"/>
          <a:ext cx="8016875" cy="47244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7" name="TextBox 6"/>
          <p:cNvSpPr txBox="1"/>
          <p:nvPr/>
        </p:nvSpPr>
        <p:spPr>
          <a:xfrm>
            <a:off x="338486" y="1676400"/>
            <a:ext cx="364202" cy="369332"/>
          </a:xfrm>
          <a:prstGeom prst="rect">
            <a:avLst/>
          </a:prstGeom>
          <a:noFill/>
        </p:spPr>
        <p:txBody>
          <a:bodyPr wrap="none" rtlCol="0">
            <a:spAutoFit/>
          </a:bodyPr>
          <a:lstStyle/>
          <a:p>
            <a:r>
              <a:rPr lang="en-US" dirty="0" smtClean="0">
                <a:solidFill>
                  <a:srgbClr val="0070C0"/>
                </a:solidFill>
                <a:latin typeface="Arial Black" pitchFamily="34" charset="0"/>
              </a:rPr>
              <a:t>A</a:t>
            </a:r>
            <a:endParaRPr lang="en-US" dirty="0">
              <a:solidFill>
                <a:srgbClr val="0070C0"/>
              </a:solidFill>
              <a:latin typeface="Arial Black" pitchFamily="34" charset="0"/>
            </a:endParaRPr>
          </a:p>
        </p:txBody>
      </p:sp>
      <p:sp>
        <p:nvSpPr>
          <p:cNvPr id="8" name="TextBox 7"/>
          <p:cNvSpPr txBox="1"/>
          <p:nvPr/>
        </p:nvSpPr>
        <p:spPr>
          <a:xfrm>
            <a:off x="381000" y="2667000"/>
            <a:ext cx="364202" cy="369332"/>
          </a:xfrm>
          <a:prstGeom prst="rect">
            <a:avLst/>
          </a:prstGeom>
          <a:noFill/>
        </p:spPr>
        <p:txBody>
          <a:bodyPr wrap="none" rtlCol="0">
            <a:spAutoFit/>
          </a:bodyPr>
          <a:lstStyle/>
          <a:p>
            <a:r>
              <a:rPr lang="en-US" dirty="0" smtClean="0">
                <a:solidFill>
                  <a:srgbClr val="0070C0"/>
                </a:solidFill>
                <a:latin typeface="Arial Black" pitchFamily="34" charset="0"/>
              </a:rPr>
              <a:t>B</a:t>
            </a:r>
            <a:endParaRPr lang="en-US" dirty="0">
              <a:solidFill>
                <a:srgbClr val="0070C0"/>
              </a:solidFill>
              <a:latin typeface="Arial Black" pitchFamily="34" charset="0"/>
            </a:endParaRPr>
          </a:p>
        </p:txBody>
      </p:sp>
      <p:sp>
        <p:nvSpPr>
          <p:cNvPr id="9" name="TextBox 8"/>
          <p:cNvSpPr txBox="1"/>
          <p:nvPr/>
        </p:nvSpPr>
        <p:spPr>
          <a:xfrm>
            <a:off x="381000" y="4495800"/>
            <a:ext cx="364202" cy="369332"/>
          </a:xfrm>
          <a:prstGeom prst="rect">
            <a:avLst/>
          </a:prstGeom>
          <a:noFill/>
        </p:spPr>
        <p:txBody>
          <a:bodyPr wrap="none" rtlCol="0">
            <a:spAutoFit/>
          </a:bodyPr>
          <a:lstStyle/>
          <a:p>
            <a:r>
              <a:rPr lang="en-US" dirty="0" smtClean="0">
                <a:solidFill>
                  <a:srgbClr val="0070C0"/>
                </a:solidFill>
                <a:latin typeface="Arial Black" pitchFamily="34" charset="0"/>
              </a:rPr>
              <a:t>D</a:t>
            </a:r>
            <a:endParaRPr lang="en-US" dirty="0">
              <a:solidFill>
                <a:srgbClr val="0070C0"/>
              </a:solidFill>
              <a:latin typeface="Arial Black" pitchFamily="34" charset="0"/>
            </a:endParaRPr>
          </a:p>
        </p:txBody>
      </p:sp>
      <p:sp>
        <p:nvSpPr>
          <p:cNvPr id="10" name="TextBox 9"/>
          <p:cNvSpPr txBox="1"/>
          <p:nvPr/>
        </p:nvSpPr>
        <p:spPr>
          <a:xfrm>
            <a:off x="381000" y="5410200"/>
            <a:ext cx="351378" cy="369332"/>
          </a:xfrm>
          <a:prstGeom prst="rect">
            <a:avLst/>
          </a:prstGeom>
          <a:noFill/>
        </p:spPr>
        <p:txBody>
          <a:bodyPr wrap="none" rtlCol="0">
            <a:spAutoFit/>
          </a:bodyPr>
          <a:lstStyle/>
          <a:p>
            <a:r>
              <a:rPr lang="en-US" dirty="0" smtClean="0">
                <a:solidFill>
                  <a:srgbClr val="0070C0"/>
                </a:solidFill>
                <a:latin typeface="Arial Black" pitchFamily="34" charset="0"/>
              </a:rPr>
              <a:t>E</a:t>
            </a:r>
            <a:endParaRPr lang="en-US" dirty="0">
              <a:solidFill>
                <a:srgbClr val="0070C0"/>
              </a:solidFill>
              <a:latin typeface="Arial Black" pitchFamily="34" charset="0"/>
            </a:endParaRPr>
          </a:p>
        </p:txBody>
      </p:sp>
      <p:sp>
        <p:nvSpPr>
          <p:cNvPr id="11" name="TextBox 10"/>
          <p:cNvSpPr txBox="1"/>
          <p:nvPr/>
        </p:nvSpPr>
        <p:spPr>
          <a:xfrm>
            <a:off x="381000" y="3576935"/>
            <a:ext cx="364202" cy="369332"/>
          </a:xfrm>
          <a:prstGeom prst="rect">
            <a:avLst/>
          </a:prstGeom>
          <a:noFill/>
        </p:spPr>
        <p:txBody>
          <a:bodyPr wrap="none" rtlCol="0">
            <a:spAutoFit/>
          </a:bodyPr>
          <a:lstStyle/>
          <a:p>
            <a:r>
              <a:rPr lang="en-US" dirty="0" smtClean="0">
                <a:solidFill>
                  <a:srgbClr val="0070C0"/>
                </a:solidFill>
                <a:latin typeface="Arial Black" pitchFamily="34" charset="0"/>
              </a:rPr>
              <a:t>C</a:t>
            </a:r>
            <a:endParaRPr lang="en-US" dirty="0">
              <a:solidFill>
                <a:srgbClr val="0070C0"/>
              </a:solidFill>
              <a:latin typeface="Arial Black" pitchFamily="34" charset="0"/>
            </a:endParaRPr>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custDataLst>
              <p:tags r:id="rId2"/>
            </p:custDataLst>
          </p:nvPr>
        </p:nvSpPr>
        <p:spPr bwMode="auto">
          <a:xfrm>
            <a:off x="5486400" y="6477000"/>
            <a:ext cx="3581400" cy="304800"/>
          </a:xfrm>
          <a:prstGeom prst="rect">
            <a:avLst/>
          </a:prstGeom>
          <a:noFill/>
          <a:ln w="9525">
            <a:noFill/>
            <a:miter lim="800000"/>
            <a:headEnd/>
            <a:tailEnd/>
          </a:ln>
          <a:effectLst/>
        </p:spPr>
        <p:txBody>
          <a:bodyPr anchor="ctr"/>
          <a:lstStyle/>
          <a:p>
            <a:pPr algn="r" eaLnBrk="1" hangingPunct="1">
              <a:spcBef>
                <a:spcPct val="20000"/>
              </a:spcBef>
            </a:pPr>
            <a:fld id="{61A6E35E-53F2-420D-A579-8123A466F544}" type="slidenum">
              <a:rPr lang="en-US" sz="1400" b="0">
                <a:latin typeface="Arial" charset="0"/>
              </a:rPr>
              <a:pPr algn="r" eaLnBrk="1" hangingPunct="1">
                <a:spcBef>
                  <a:spcPct val="20000"/>
                </a:spcBef>
              </a:pPr>
              <a:t>7</a:t>
            </a:fld>
            <a:endParaRPr lang="en-US" sz="1400" b="0" dirty="0">
              <a:latin typeface="Arial" charset="0"/>
            </a:endParaRPr>
          </a:p>
        </p:txBody>
      </p:sp>
      <p:sp>
        <p:nvSpPr>
          <p:cNvPr id="38915" name="Rectangle 3"/>
          <p:cNvSpPr>
            <a:spLocks noChangeArrowheads="1"/>
          </p:cNvSpPr>
          <p:nvPr>
            <p:custDataLst>
              <p:tags r:id="rId3"/>
            </p:custDataLst>
          </p:nvPr>
        </p:nvSpPr>
        <p:spPr bwMode="auto">
          <a:xfrm>
            <a:off x="228600" y="914400"/>
            <a:ext cx="990600" cy="304800"/>
          </a:xfrm>
          <a:prstGeom prst="rect">
            <a:avLst/>
          </a:prstGeom>
          <a:noFill/>
          <a:ln w="9525">
            <a:noFill/>
            <a:miter lim="800000"/>
            <a:headEnd/>
            <a:tailEnd/>
          </a:ln>
          <a:effectLst/>
        </p:spPr>
        <p:txBody>
          <a:bodyPr anchor="ctr"/>
          <a:lstStyle/>
          <a:p>
            <a:pPr algn="ctr" eaLnBrk="1" hangingPunct="1">
              <a:spcBef>
                <a:spcPct val="20000"/>
              </a:spcBef>
            </a:pPr>
            <a:r>
              <a:rPr lang="en-US" sz="1200" b="0" dirty="0">
                <a:solidFill>
                  <a:schemeClr val="bg1"/>
                </a:solidFill>
                <a:latin typeface="Arial Black" pitchFamily="34" charset="0"/>
              </a:rPr>
              <a:t>WMO</a:t>
            </a:r>
          </a:p>
        </p:txBody>
      </p:sp>
      <p:sp>
        <p:nvSpPr>
          <p:cNvPr id="38916" name="Rectangle 4"/>
          <p:cNvSpPr>
            <a:spLocks noChangeArrowheads="1"/>
          </p:cNvSpPr>
          <p:nvPr>
            <p:custDataLst>
              <p:tags r:id="rId4"/>
            </p:custDataLst>
          </p:nvPr>
        </p:nvSpPr>
        <p:spPr bwMode="auto">
          <a:xfrm>
            <a:off x="1371600" y="304800"/>
            <a:ext cx="7467600" cy="838200"/>
          </a:xfrm>
          <a:prstGeom prst="rect">
            <a:avLst/>
          </a:prstGeom>
          <a:noFill/>
          <a:ln w="9525">
            <a:noFill/>
            <a:miter lim="800000"/>
            <a:headEnd/>
            <a:tailEnd/>
          </a:ln>
          <a:effectLst/>
        </p:spPr>
        <p:txBody>
          <a:bodyPr anchor="ctr"/>
          <a:lstStyle/>
          <a:p>
            <a:pPr marL="342900" indent="-342900" eaLnBrk="1" hangingPunct="1">
              <a:spcBef>
                <a:spcPct val="20000"/>
              </a:spcBef>
            </a:pPr>
            <a:r>
              <a:rPr lang="en-US" sz="3200" dirty="0" smtClean="0">
                <a:solidFill>
                  <a:srgbClr val="050153"/>
                </a:solidFill>
                <a:latin typeface="Arial Narrow" pitchFamily="34" charset="0"/>
              </a:rPr>
              <a:t>Other Important Outcomes</a:t>
            </a:r>
            <a:endParaRPr lang="en-US" sz="3200" dirty="0">
              <a:solidFill>
                <a:srgbClr val="050153"/>
              </a:solidFill>
              <a:latin typeface="Arial Narrow" pitchFamily="34" charset="0"/>
            </a:endParaRPr>
          </a:p>
        </p:txBody>
      </p:sp>
      <p:sp>
        <p:nvSpPr>
          <p:cNvPr id="38917" name="Text Box 5"/>
          <p:cNvSpPr txBox="1">
            <a:spLocks noChangeArrowheads="1"/>
          </p:cNvSpPr>
          <p:nvPr>
            <p:custDataLst>
              <p:tags r:id="rId5"/>
            </p:custDataLst>
          </p:nvPr>
        </p:nvSpPr>
        <p:spPr bwMode="auto">
          <a:xfrm>
            <a:off x="533400" y="1447800"/>
            <a:ext cx="8016875" cy="4555093"/>
          </a:xfrm>
          <a:prstGeom prst="rect">
            <a:avLst/>
          </a:prstGeom>
          <a:noFill/>
          <a:ln w="9525">
            <a:noFill/>
            <a:miter lim="800000"/>
            <a:headEnd/>
            <a:tailEnd/>
          </a:ln>
          <a:effectLst/>
        </p:spPr>
        <p:txBody>
          <a:bodyPr>
            <a:spAutoFit/>
          </a:bodyPr>
          <a:lstStyle/>
          <a:p>
            <a:pPr marL="342900" indent="-342900">
              <a:tabLst>
                <a:tab pos="971550" algn="l"/>
              </a:tabLst>
            </a:pPr>
            <a:r>
              <a:rPr lang="en-US" sz="2000" dirty="0" smtClean="0">
                <a:latin typeface="Arial" charset="0"/>
              </a:rPr>
              <a:t>Regional Programme </a:t>
            </a:r>
            <a:r>
              <a:rPr lang="en-US" sz="2000" dirty="0" smtClean="0">
                <a:latin typeface="Arial" charset="0"/>
              </a:rPr>
              <a:t>- Res</a:t>
            </a:r>
            <a:r>
              <a:rPr lang="en-US" sz="2000" dirty="0" smtClean="0">
                <a:latin typeface="Arial" charset="0"/>
              </a:rPr>
              <a:t>. </a:t>
            </a:r>
            <a:r>
              <a:rPr lang="en-US" sz="2000" dirty="0" smtClean="0">
                <a:latin typeface="Arial" charset="0"/>
              </a:rPr>
              <a:t>6.4/1 </a:t>
            </a:r>
            <a:r>
              <a:rPr lang="en-US" sz="2000" dirty="0" smtClean="0">
                <a:latin typeface="Arial" charset="0"/>
              </a:rPr>
              <a:t>(Cg-XVI):</a:t>
            </a:r>
            <a:endParaRPr lang="en-US" sz="2000" dirty="0">
              <a:latin typeface="Arial" charset="0"/>
            </a:endParaRPr>
          </a:p>
          <a:p>
            <a:pPr marL="342900" indent="-342900">
              <a:tabLst>
                <a:tab pos="971550" algn="l"/>
              </a:tabLst>
            </a:pPr>
            <a:endParaRPr lang="en-US" sz="2000" dirty="0">
              <a:latin typeface="Arial" charset="0"/>
            </a:endParaRPr>
          </a:p>
          <a:p>
            <a:pPr marL="342900" indent="-342900">
              <a:buFontTx/>
              <a:buChar char="•"/>
              <a:tabLst>
                <a:tab pos="971550" algn="l"/>
              </a:tabLst>
            </a:pPr>
            <a:r>
              <a:rPr lang="en-US" sz="2000" b="0" dirty="0" smtClean="0">
                <a:latin typeface="Arial" charset="0"/>
              </a:rPr>
              <a:t>For the first time Cg-16 adopted a resolution on RP with new </a:t>
            </a:r>
            <a:r>
              <a:rPr lang="en-US" sz="2000" b="0" dirty="0" err="1" smtClean="0">
                <a:latin typeface="Arial" charset="0"/>
              </a:rPr>
              <a:t>programme</a:t>
            </a:r>
            <a:r>
              <a:rPr lang="en-US" sz="2000" b="0" dirty="0" smtClean="0">
                <a:latin typeface="Arial" charset="0"/>
              </a:rPr>
              <a:t> description. RP is a major cross-cutting </a:t>
            </a:r>
            <a:r>
              <a:rPr lang="en-US" sz="2000" b="0" dirty="0" err="1" smtClean="0">
                <a:latin typeface="Arial" charset="0"/>
              </a:rPr>
              <a:t>programme</a:t>
            </a:r>
            <a:r>
              <a:rPr lang="en-US" sz="2000" b="0" dirty="0" smtClean="0">
                <a:latin typeface="Arial" charset="0"/>
              </a:rPr>
              <a:t> focusing on:</a:t>
            </a:r>
            <a:endParaRPr lang="en-US" sz="1000" b="0" dirty="0">
              <a:latin typeface="Arial" charset="0"/>
            </a:endParaRPr>
          </a:p>
          <a:p>
            <a:pPr marL="800100" lvl="1" indent="-342900">
              <a:buSzPct val="50000"/>
              <a:buFont typeface="Wingdings" pitchFamily="2" charset="2"/>
              <a:buChar char="q"/>
              <a:tabLst>
                <a:tab pos="971550" algn="l"/>
              </a:tabLst>
            </a:pPr>
            <a:r>
              <a:rPr lang="en-US" sz="2000" b="0" dirty="0" smtClean="0">
                <a:latin typeface="Arial" charset="0"/>
              </a:rPr>
              <a:t>regional cooperation for implementation of the WMO </a:t>
            </a:r>
            <a:r>
              <a:rPr lang="en-US" sz="2000" b="0" dirty="0" err="1" smtClean="0">
                <a:latin typeface="Arial" charset="0"/>
              </a:rPr>
              <a:t>programmes</a:t>
            </a:r>
            <a:r>
              <a:rPr lang="en-US" sz="2000" b="0" dirty="0" smtClean="0">
                <a:latin typeface="Arial" charset="0"/>
              </a:rPr>
              <a:t>; </a:t>
            </a:r>
            <a:endParaRPr lang="en-US" sz="2000" b="0" dirty="0" smtClean="0">
              <a:latin typeface="Arial" charset="0"/>
            </a:endParaRPr>
          </a:p>
          <a:p>
            <a:pPr marL="800100" lvl="1" indent="-342900">
              <a:buSzPct val="50000"/>
              <a:buFont typeface="Wingdings" pitchFamily="2" charset="2"/>
              <a:buChar char="q"/>
              <a:tabLst>
                <a:tab pos="971550" algn="l"/>
              </a:tabLst>
            </a:pPr>
            <a:r>
              <a:rPr lang="en-US" sz="2000" b="0" dirty="0" smtClean="0">
                <a:latin typeface="Arial" charset="0"/>
              </a:rPr>
              <a:t>assistance </a:t>
            </a:r>
            <a:r>
              <a:rPr lang="en-US" sz="2000" b="0" dirty="0" smtClean="0">
                <a:latin typeface="Arial" charset="0"/>
              </a:rPr>
              <a:t>to Members; </a:t>
            </a:r>
            <a:endParaRPr lang="en-US" sz="2000" b="0" dirty="0" smtClean="0">
              <a:latin typeface="Arial" charset="0"/>
            </a:endParaRPr>
          </a:p>
          <a:p>
            <a:pPr marL="800100" lvl="1" indent="-342900">
              <a:buSzPct val="50000"/>
              <a:buFont typeface="Wingdings" pitchFamily="2" charset="2"/>
              <a:buChar char="q"/>
              <a:tabLst>
                <a:tab pos="971550" algn="l"/>
              </a:tabLst>
            </a:pPr>
            <a:r>
              <a:rPr lang="en-US" sz="2000" b="0" dirty="0" smtClean="0">
                <a:latin typeface="Arial" charset="0"/>
              </a:rPr>
              <a:t>building partnerships.</a:t>
            </a:r>
            <a:endParaRPr lang="en-US" sz="2000" b="0" dirty="0">
              <a:latin typeface="Arial" charset="0"/>
            </a:endParaRPr>
          </a:p>
          <a:p>
            <a:pPr marL="800100" lvl="1" indent="-342900">
              <a:buSzPct val="50000"/>
              <a:buFont typeface="Wingdings" pitchFamily="2" charset="2"/>
              <a:buNone/>
              <a:tabLst>
                <a:tab pos="971550" algn="l"/>
              </a:tabLst>
            </a:pPr>
            <a:endParaRPr lang="en-US" sz="2000" b="0" dirty="0">
              <a:latin typeface="Arial" charset="0"/>
            </a:endParaRPr>
          </a:p>
          <a:p>
            <a:pPr marL="342900" indent="-342900">
              <a:buFontTx/>
              <a:buChar char="•"/>
              <a:tabLst>
                <a:tab pos="971550" algn="l"/>
              </a:tabLst>
            </a:pPr>
            <a:r>
              <a:rPr lang="en-US" sz="2000" dirty="0" smtClean="0">
                <a:latin typeface="Arial" charset="0"/>
              </a:rPr>
              <a:t>Regional Offices:</a:t>
            </a:r>
            <a:endParaRPr lang="en-US" sz="2000" dirty="0">
              <a:latin typeface="Arial" charset="0"/>
            </a:endParaRPr>
          </a:p>
          <a:p>
            <a:pPr marL="342900" indent="-342900">
              <a:tabLst>
                <a:tab pos="971550" algn="l"/>
              </a:tabLst>
            </a:pPr>
            <a:endParaRPr lang="en-US" sz="1000" dirty="0">
              <a:latin typeface="Arial" charset="0"/>
            </a:endParaRPr>
          </a:p>
          <a:p>
            <a:pPr marL="800100" lvl="1" indent="-342900">
              <a:buSzPct val="50000"/>
              <a:buFont typeface="Wingdings" pitchFamily="2" charset="2"/>
              <a:buChar char="q"/>
              <a:tabLst>
                <a:tab pos="971550" algn="l"/>
              </a:tabLst>
            </a:pPr>
            <a:r>
              <a:rPr lang="en-US" sz="2000" b="0" dirty="0" smtClean="0">
                <a:latin typeface="Arial" charset="0"/>
              </a:rPr>
              <a:t>Improve their effectiveness and efficienc</a:t>
            </a:r>
            <a:r>
              <a:rPr lang="en-US" sz="2000" b="0" dirty="0" smtClean="0">
                <a:latin typeface="Arial" charset="0"/>
              </a:rPr>
              <a:t>y;</a:t>
            </a:r>
          </a:p>
          <a:p>
            <a:pPr marL="800100" lvl="1" indent="-342900">
              <a:buSzPct val="50000"/>
              <a:buFont typeface="Wingdings" pitchFamily="2" charset="2"/>
              <a:buChar char="q"/>
              <a:tabLst>
                <a:tab pos="971550" algn="l"/>
              </a:tabLst>
            </a:pPr>
            <a:r>
              <a:rPr lang="en-US" sz="2000" b="0" dirty="0" smtClean="0">
                <a:latin typeface="Arial" charset="0"/>
              </a:rPr>
              <a:t>Review the current set-up and propose appropriate relocation where necessary.</a:t>
            </a:r>
            <a:endParaRPr lang="en-US" sz="2000" b="0" dirty="0">
              <a:latin typeface="Arial" charset="0"/>
            </a:endParaRPr>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custDataLst>
              <p:tags r:id="rId2"/>
            </p:custDataLst>
          </p:nvPr>
        </p:nvSpPr>
        <p:spPr bwMode="auto">
          <a:xfrm>
            <a:off x="5486400" y="6477000"/>
            <a:ext cx="3581400" cy="304800"/>
          </a:xfrm>
          <a:prstGeom prst="rect">
            <a:avLst/>
          </a:prstGeom>
          <a:noFill/>
          <a:ln w="9525">
            <a:noFill/>
            <a:miter lim="800000"/>
            <a:headEnd/>
            <a:tailEnd/>
          </a:ln>
          <a:effectLst/>
        </p:spPr>
        <p:txBody>
          <a:bodyPr anchor="ctr"/>
          <a:lstStyle/>
          <a:p>
            <a:pPr algn="r" eaLnBrk="1" hangingPunct="1">
              <a:spcBef>
                <a:spcPct val="20000"/>
              </a:spcBef>
            </a:pPr>
            <a:fld id="{61A6E35E-53F2-420D-A579-8123A466F544}" type="slidenum">
              <a:rPr lang="en-US" sz="1400" b="0">
                <a:latin typeface="Arial" charset="0"/>
              </a:rPr>
              <a:pPr algn="r" eaLnBrk="1" hangingPunct="1">
                <a:spcBef>
                  <a:spcPct val="20000"/>
                </a:spcBef>
              </a:pPr>
              <a:t>8</a:t>
            </a:fld>
            <a:endParaRPr lang="en-US" sz="1400" b="0">
              <a:latin typeface="Arial" charset="0"/>
            </a:endParaRPr>
          </a:p>
        </p:txBody>
      </p:sp>
      <p:sp>
        <p:nvSpPr>
          <p:cNvPr id="38915" name="Rectangle 3"/>
          <p:cNvSpPr>
            <a:spLocks noChangeArrowheads="1"/>
          </p:cNvSpPr>
          <p:nvPr>
            <p:custDataLst>
              <p:tags r:id="rId3"/>
            </p:custDataLst>
          </p:nvPr>
        </p:nvSpPr>
        <p:spPr bwMode="auto">
          <a:xfrm>
            <a:off x="228600" y="914400"/>
            <a:ext cx="990600" cy="304800"/>
          </a:xfrm>
          <a:prstGeom prst="rect">
            <a:avLst/>
          </a:prstGeom>
          <a:noFill/>
          <a:ln w="9525">
            <a:noFill/>
            <a:miter lim="800000"/>
            <a:headEnd/>
            <a:tailEnd/>
          </a:ln>
          <a:effectLst/>
        </p:spPr>
        <p:txBody>
          <a:bodyPr anchor="ctr"/>
          <a:lstStyle/>
          <a:p>
            <a:pPr algn="ctr" eaLnBrk="1" hangingPunct="1">
              <a:spcBef>
                <a:spcPct val="20000"/>
              </a:spcBef>
            </a:pPr>
            <a:r>
              <a:rPr lang="en-US" sz="1200" b="0">
                <a:solidFill>
                  <a:schemeClr val="bg1"/>
                </a:solidFill>
                <a:latin typeface="Arial Black" pitchFamily="34" charset="0"/>
              </a:rPr>
              <a:t>WMO</a:t>
            </a:r>
          </a:p>
        </p:txBody>
      </p:sp>
      <p:sp>
        <p:nvSpPr>
          <p:cNvPr id="38916" name="Rectangle 4"/>
          <p:cNvSpPr>
            <a:spLocks noChangeArrowheads="1"/>
          </p:cNvSpPr>
          <p:nvPr>
            <p:custDataLst>
              <p:tags r:id="rId4"/>
            </p:custDataLst>
          </p:nvPr>
        </p:nvSpPr>
        <p:spPr bwMode="auto">
          <a:xfrm>
            <a:off x="1371600" y="304800"/>
            <a:ext cx="7467600" cy="838200"/>
          </a:xfrm>
          <a:prstGeom prst="rect">
            <a:avLst/>
          </a:prstGeom>
          <a:noFill/>
          <a:ln w="9525">
            <a:noFill/>
            <a:miter lim="800000"/>
            <a:headEnd/>
            <a:tailEnd/>
          </a:ln>
          <a:effectLst/>
        </p:spPr>
        <p:txBody>
          <a:bodyPr anchor="ctr"/>
          <a:lstStyle/>
          <a:p>
            <a:pPr marL="342900" indent="-342900" eaLnBrk="1" hangingPunct="1">
              <a:spcBef>
                <a:spcPct val="20000"/>
              </a:spcBef>
            </a:pPr>
            <a:r>
              <a:rPr lang="en-US" sz="3200" dirty="0" smtClean="0">
                <a:solidFill>
                  <a:srgbClr val="050153"/>
                </a:solidFill>
                <a:latin typeface="Arial Narrow" pitchFamily="34" charset="0"/>
              </a:rPr>
              <a:t>Other Important Outcomes</a:t>
            </a:r>
            <a:endParaRPr lang="en-US" sz="3200" dirty="0">
              <a:solidFill>
                <a:srgbClr val="050153"/>
              </a:solidFill>
              <a:latin typeface="Arial Narrow" pitchFamily="34" charset="0"/>
            </a:endParaRPr>
          </a:p>
        </p:txBody>
      </p:sp>
      <p:sp>
        <p:nvSpPr>
          <p:cNvPr id="38917" name="Text Box 5"/>
          <p:cNvSpPr txBox="1">
            <a:spLocks noChangeArrowheads="1"/>
          </p:cNvSpPr>
          <p:nvPr>
            <p:custDataLst>
              <p:tags r:id="rId5"/>
            </p:custDataLst>
          </p:nvPr>
        </p:nvSpPr>
        <p:spPr bwMode="auto">
          <a:xfrm>
            <a:off x="533400" y="1447800"/>
            <a:ext cx="8016875" cy="3631763"/>
          </a:xfrm>
          <a:prstGeom prst="rect">
            <a:avLst/>
          </a:prstGeom>
          <a:noFill/>
          <a:ln w="9525">
            <a:noFill/>
            <a:miter lim="800000"/>
            <a:headEnd/>
            <a:tailEnd/>
          </a:ln>
          <a:effectLst/>
        </p:spPr>
        <p:txBody>
          <a:bodyPr>
            <a:spAutoFit/>
          </a:bodyPr>
          <a:lstStyle/>
          <a:p>
            <a:pPr marL="342900" indent="-342900">
              <a:tabLst>
                <a:tab pos="971550" algn="l"/>
              </a:tabLst>
            </a:pPr>
            <a:r>
              <a:rPr lang="en-US" sz="2000" dirty="0" smtClean="0">
                <a:latin typeface="Arial" charset="0"/>
              </a:rPr>
              <a:t>Capacity Development - Res</a:t>
            </a:r>
            <a:r>
              <a:rPr lang="en-US" sz="2000" dirty="0" smtClean="0">
                <a:latin typeface="Arial" charset="0"/>
              </a:rPr>
              <a:t>. </a:t>
            </a:r>
            <a:r>
              <a:rPr lang="en-US" sz="2000" dirty="0" smtClean="0">
                <a:latin typeface="Arial" charset="0"/>
              </a:rPr>
              <a:t>11.2/1 </a:t>
            </a:r>
            <a:r>
              <a:rPr lang="en-US" sz="2000" dirty="0" smtClean="0">
                <a:latin typeface="Arial" charset="0"/>
              </a:rPr>
              <a:t>(Cg-XVI):</a:t>
            </a:r>
            <a:endParaRPr lang="en-US" sz="2000" dirty="0">
              <a:latin typeface="Arial" charset="0"/>
            </a:endParaRPr>
          </a:p>
          <a:p>
            <a:pPr marL="342900" indent="-342900">
              <a:tabLst>
                <a:tab pos="971550" algn="l"/>
              </a:tabLst>
            </a:pPr>
            <a:endParaRPr lang="en-US" sz="2000" dirty="0">
              <a:latin typeface="Arial" charset="0"/>
            </a:endParaRPr>
          </a:p>
          <a:p>
            <a:pPr marL="342900" indent="-342900">
              <a:buFontTx/>
              <a:buChar char="•"/>
              <a:tabLst>
                <a:tab pos="971550" algn="l"/>
              </a:tabLst>
            </a:pPr>
            <a:r>
              <a:rPr lang="en-US" sz="2000" b="0" dirty="0" smtClean="0">
                <a:latin typeface="Arial" charset="0"/>
              </a:rPr>
              <a:t>New approach </a:t>
            </a:r>
            <a:r>
              <a:rPr lang="en-US" sz="2000" b="0" dirty="0" smtClean="0">
                <a:latin typeface="Arial" charset="0"/>
              </a:rPr>
              <a:t>for a paradigm shift from CB to CD. </a:t>
            </a:r>
            <a:endParaRPr lang="en-US" sz="2000" b="0" dirty="0" smtClean="0">
              <a:latin typeface="Arial" charset="0"/>
            </a:endParaRPr>
          </a:p>
          <a:p>
            <a:pPr marL="342900" indent="-342900">
              <a:buFontTx/>
              <a:buChar char="•"/>
              <a:tabLst>
                <a:tab pos="971550" algn="l"/>
              </a:tabLst>
            </a:pPr>
            <a:r>
              <a:rPr lang="en-US" sz="2000" b="0" dirty="0" smtClean="0">
                <a:latin typeface="Arial" charset="0"/>
              </a:rPr>
              <a:t>Strategy </a:t>
            </a:r>
            <a:r>
              <a:rPr lang="en-US" sz="2000" b="0" dirty="0" smtClean="0">
                <a:latin typeface="Arial" charset="0"/>
              </a:rPr>
              <a:t>do be developed and presented to EC. </a:t>
            </a:r>
            <a:endParaRPr lang="en-US" sz="2000" b="0" dirty="0" smtClean="0">
              <a:latin typeface="Arial" charset="0"/>
            </a:endParaRPr>
          </a:p>
          <a:p>
            <a:pPr marL="342900" indent="-342900">
              <a:buFontTx/>
              <a:buChar char="•"/>
              <a:tabLst>
                <a:tab pos="971550" algn="l"/>
              </a:tabLst>
            </a:pPr>
            <a:r>
              <a:rPr lang="en-US" sz="2000" b="0" dirty="0" smtClean="0">
                <a:latin typeface="Arial" charset="0"/>
              </a:rPr>
              <a:t>Main </a:t>
            </a:r>
            <a:r>
              <a:rPr lang="en-US" sz="2000" b="0" dirty="0" smtClean="0">
                <a:latin typeface="Arial" charset="0"/>
              </a:rPr>
              <a:t>focus on </a:t>
            </a:r>
            <a:r>
              <a:rPr lang="en-US" sz="2000" b="0" dirty="0" smtClean="0">
                <a:latin typeface="Arial" charset="0"/>
              </a:rPr>
              <a:t>institutional </a:t>
            </a:r>
            <a:r>
              <a:rPr lang="en-US" sz="2000" b="0" dirty="0" smtClean="0">
                <a:latin typeface="Arial" charset="0"/>
              </a:rPr>
              <a:t>development and </a:t>
            </a:r>
            <a:r>
              <a:rPr lang="en-US" sz="2000" b="0" dirty="0" smtClean="0">
                <a:latin typeface="Arial" charset="0"/>
              </a:rPr>
              <a:t>sustainability</a:t>
            </a:r>
            <a:endParaRPr lang="en-US" sz="2000" b="0" dirty="0">
              <a:latin typeface="Arial" charset="0"/>
            </a:endParaRPr>
          </a:p>
          <a:p>
            <a:pPr marL="342900" indent="-342900">
              <a:buFontTx/>
              <a:buChar char="•"/>
              <a:tabLst>
                <a:tab pos="971550" algn="l"/>
              </a:tabLst>
            </a:pPr>
            <a:r>
              <a:rPr lang="en-US" sz="2000" dirty="0" smtClean="0">
                <a:latin typeface="Arial" charset="0"/>
              </a:rPr>
              <a:t>Overall objective: </a:t>
            </a:r>
          </a:p>
          <a:p>
            <a:pPr marL="800100" lvl="1" indent="-342900">
              <a:buSzPct val="50000"/>
              <a:buFont typeface="Wingdings" pitchFamily="2" charset="2"/>
              <a:buChar char="q"/>
              <a:tabLst>
                <a:tab pos="971550" algn="l"/>
              </a:tabLst>
            </a:pPr>
            <a:r>
              <a:rPr lang="en-US" sz="2000" b="0" dirty="0" smtClean="0">
                <a:latin typeface="Arial" charset="0"/>
              </a:rPr>
              <a:t>to </a:t>
            </a:r>
            <a:r>
              <a:rPr lang="en-US" sz="2000" b="0" dirty="0" smtClean="0">
                <a:latin typeface="Arial" charset="0"/>
              </a:rPr>
              <a:t>facilitate sustainable development of </a:t>
            </a:r>
            <a:r>
              <a:rPr lang="en-US" sz="2000" b="0" dirty="0" smtClean="0">
                <a:latin typeface="Arial" charset="0"/>
              </a:rPr>
              <a:t>NMHSs</a:t>
            </a:r>
          </a:p>
          <a:p>
            <a:pPr marL="800100" lvl="1" indent="-342900">
              <a:buSzPct val="50000"/>
              <a:buFont typeface="Wingdings" pitchFamily="2" charset="2"/>
              <a:buChar char="q"/>
              <a:tabLst>
                <a:tab pos="971550" algn="l"/>
              </a:tabLst>
            </a:pPr>
            <a:r>
              <a:rPr lang="en-US" sz="2000" b="0" dirty="0" smtClean="0">
                <a:latin typeface="Arial" charset="0"/>
              </a:rPr>
              <a:t>to </a:t>
            </a:r>
            <a:r>
              <a:rPr lang="en-US" sz="2000" b="0" dirty="0" smtClean="0">
                <a:latin typeface="Arial" charset="0"/>
              </a:rPr>
              <a:t>support the needs of its Members </a:t>
            </a:r>
            <a:r>
              <a:rPr lang="en-US" sz="2000" b="0" dirty="0" smtClean="0">
                <a:latin typeface="Arial" charset="0"/>
              </a:rPr>
              <a:t>to allow them fulfill their mandates and implement Congress decisions</a:t>
            </a:r>
          </a:p>
          <a:p>
            <a:pPr marL="342900" indent="-342900">
              <a:buSzPct val="100000"/>
              <a:buFont typeface="Arial" pitchFamily="34" charset="0"/>
              <a:buChar char="•"/>
              <a:tabLst>
                <a:tab pos="971550" algn="l"/>
              </a:tabLst>
            </a:pPr>
            <a:r>
              <a:rPr lang="en-US" sz="2000" b="0" dirty="0" smtClean="0">
                <a:latin typeface="Arial" charset="0"/>
              </a:rPr>
              <a:t>A detailed CD Strategy should be developed and presented to EC-LXIV (2012)</a:t>
            </a:r>
          </a:p>
          <a:p>
            <a:pPr marL="342900" indent="-342900">
              <a:buSzPct val="50000"/>
              <a:tabLst>
                <a:tab pos="971550" algn="l"/>
              </a:tabLst>
            </a:pPr>
            <a:endParaRPr lang="en-US" sz="1000" b="0" dirty="0">
              <a:latin typeface="Arial" charset="0"/>
            </a:endParaRPr>
          </a:p>
        </p:txBody>
      </p:sp>
    </p:spTree>
    <p:custDataLst>
      <p:tags r:id="rId1"/>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custDataLst>
              <p:tags r:id="rId2"/>
            </p:custDataLst>
          </p:nvPr>
        </p:nvSpPr>
        <p:spPr bwMode="auto">
          <a:xfrm>
            <a:off x="5486400" y="6477000"/>
            <a:ext cx="3581400" cy="304800"/>
          </a:xfrm>
          <a:prstGeom prst="rect">
            <a:avLst/>
          </a:prstGeom>
          <a:noFill/>
          <a:ln w="9525">
            <a:noFill/>
            <a:miter lim="800000"/>
            <a:headEnd/>
            <a:tailEnd/>
          </a:ln>
          <a:effectLst/>
        </p:spPr>
        <p:txBody>
          <a:bodyPr anchor="ctr"/>
          <a:lstStyle/>
          <a:p>
            <a:pPr algn="r" eaLnBrk="1" hangingPunct="1">
              <a:spcBef>
                <a:spcPct val="20000"/>
              </a:spcBef>
            </a:pPr>
            <a:fld id="{2EF4A9C4-C618-4674-877E-5AAA62C8A0F2}" type="slidenum">
              <a:rPr lang="en-US" sz="1400" b="0">
                <a:latin typeface="Arial" charset="0"/>
              </a:rPr>
              <a:pPr algn="r" eaLnBrk="1" hangingPunct="1">
                <a:spcBef>
                  <a:spcPct val="20000"/>
                </a:spcBef>
              </a:pPr>
              <a:t>9</a:t>
            </a:fld>
            <a:endParaRPr lang="en-US" sz="1400" b="0">
              <a:latin typeface="Arial" charset="0"/>
            </a:endParaRPr>
          </a:p>
        </p:txBody>
      </p:sp>
      <p:sp>
        <p:nvSpPr>
          <p:cNvPr id="37891" name="Rectangle 3"/>
          <p:cNvSpPr>
            <a:spLocks noChangeArrowheads="1"/>
          </p:cNvSpPr>
          <p:nvPr>
            <p:custDataLst>
              <p:tags r:id="rId3"/>
            </p:custDataLst>
          </p:nvPr>
        </p:nvSpPr>
        <p:spPr bwMode="auto">
          <a:xfrm>
            <a:off x="228600" y="914400"/>
            <a:ext cx="990600" cy="304800"/>
          </a:xfrm>
          <a:prstGeom prst="rect">
            <a:avLst/>
          </a:prstGeom>
          <a:noFill/>
          <a:ln w="9525">
            <a:noFill/>
            <a:miter lim="800000"/>
            <a:headEnd/>
            <a:tailEnd/>
          </a:ln>
          <a:effectLst/>
        </p:spPr>
        <p:txBody>
          <a:bodyPr anchor="ctr"/>
          <a:lstStyle/>
          <a:p>
            <a:pPr algn="ctr" eaLnBrk="1" hangingPunct="1">
              <a:spcBef>
                <a:spcPct val="20000"/>
              </a:spcBef>
            </a:pPr>
            <a:r>
              <a:rPr lang="en-US" sz="1200" b="0">
                <a:solidFill>
                  <a:schemeClr val="bg1"/>
                </a:solidFill>
                <a:latin typeface="Arial Black" pitchFamily="34" charset="0"/>
              </a:rPr>
              <a:t>WMO</a:t>
            </a:r>
          </a:p>
        </p:txBody>
      </p:sp>
      <p:sp>
        <p:nvSpPr>
          <p:cNvPr id="37892" name="Rectangle 4"/>
          <p:cNvSpPr>
            <a:spLocks noChangeArrowheads="1"/>
          </p:cNvSpPr>
          <p:nvPr>
            <p:custDataLst>
              <p:tags r:id="rId4"/>
            </p:custDataLst>
          </p:nvPr>
        </p:nvSpPr>
        <p:spPr bwMode="auto">
          <a:xfrm>
            <a:off x="1371600" y="304800"/>
            <a:ext cx="7467600" cy="838200"/>
          </a:xfrm>
          <a:prstGeom prst="rect">
            <a:avLst/>
          </a:prstGeom>
          <a:noFill/>
          <a:ln w="9525">
            <a:noFill/>
            <a:miter lim="800000"/>
            <a:headEnd/>
            <a:tailEnd/>
          </a:ln>
          <a:effectLst/>
        </p:spPr>
        <p:txBody>
          <a:bodyPr anchor="ctr"/>
          <a:lstStyle/>
          <a:p>
            <a:pPr marL="342900" indent="-342900" eaLnBrk="1" hangingPunct="1">
              <a:spcBef>
                <a:spcPct val="20000"/>
              </a:spcBef>
            </a:pPr>
            <a:r>
              <a:rPr lang="en-US" sz="3200" dirty="0" smtClean="0">
                <a:solidFill>
                  <a:srgbClr val="050153"/>
                </a:solidFill>
                <a:latin typeface="Arial Narrow" pitchFamily="34" charset="0"/>
              </a:rPr>
              <a:t>WMO and RA </a:t>
            </a:r>
            <a:r>
              <a:rPr lang="en-US" sz="3200" dirty="0" smtClean="0">
                <a:solidFill>
                  <a:srgbClr val="050153"/>
                </a:solidFill>
                <a:latin typeface="Arial Narrow" pitchFamily="34" charset="0"/>
              </a:rPr>
              <a:t>VI Operating </a:t>
            </a:r>
            <a:r>
              <a:rPr lang="en-US" sz="3200" dirty="0" smtClean="0">
                <a:solidFill>
                  <a:srgbClr val="050153"/>
                </a:solidFill>
                <a:latin typeface="Arial Narrow" pitchFamily="34" charset="0"/>
              </a:rPr>
              <a:t>Plans</a:t>
            </a:r>
            <a:endParaRPr lang="en-US" sz="3200" dirty="0">
              <a:solidFill>
                <a:srgbClr val="050153"/>
              </a:solidFill>
              <a:latin typeface="Arial Narrow" pitchFamily="34" charset="0"/>
            </a:endParaRPr>
          </a:p>
        </p:txBody>
      </p:sp>
      <p:sp>
        <p:nvSpPr>
          <p:cNvPr id="37893" name="Text Box 5"/>
          <p:cNvSpPr txBox="1">
            <a:spLocks noChangeArrowheads="1"/>
          </p:cNvSpPr>
          <p:nvPr>
            <p:custDataLst>
              <p:tags r:id="rId5"/>
            </p:custDataLst>
          </p:nvPr>
        </p:nvSpPr>
        <p:spPr bwMode="auto">
          <a:xfrm>
            <a:off x="533400" y="1447800"/>
            <a:ext cx="8016875" cy="4093428"/>
          </a:xfrm>
          <a:prstGeom prst="rect">
            <a:avLst/>
          </a:prstGeom>
          <a:noFill/>
          <a:ln w="9525">
            <a:noFill/>
            <a:miter lim="800000"/>
            <a:headEnd/>
            <a:tailEnd/>
          </a:ln>
          <a:effectLst/>
        </p:spPr>
        <p:txBody>
          <a:bodyPr>
            <a:spAutoFit/>
          </a:bodyPr>
          <a:lstStyle/>
          <a:p>
            <a:pPr marL="342900" indent="-342900">
              <a:buFont typeface="Arial" pitchFamily="34" charset="0"/>
              <a:buChar char="•"/>
              <a:tabLst>
                <a:tab pos="971550" algn="l"/>
              </a:tabLst>
            </a:pPr>
            <a:r>
              <a:rPr lang="en-US" sz="2000" b="0" dirty="0" smtClean="0">
                <a:latin typeface="Arial" charset="0"/>
              </a:rPr>
              <a:t>Cg-XVI decided that there will be one Strategic Plan. WMO Secretariat, the RAs and TCs will operate under Operating Plans, which will form WMO-wide OP.</a:t>
            </a:r>
          </a:p>
          <a:p>
            <a:pPr marL="342900" indent="-342900">
              <a:buFont typeface="Arial" pitchFamily="34" charset="0"/>
              <a:buChar char="•"/>
              <a:tabLst>
                <a:tab pos="971550" algn="l"/>
              </a:tabLst>
            </a:pPr>
            <a:endParaRPr lang="en-US" sz="2000" b="0" dirty="0" smtClean="0">
              <a:latin typeface="Arial" charset="0"/>
            </a:endParaRPr>
          </a:p>
          <a:p>
            <a:pPr marL="342900" indent="-342900">
              <a:buFont typeface="Arial" pitchFamily="34" charset="0"/>
              <a:buChar char="•"/>
              <a:tabLst>
                <a:tab pos="971550" algn="l"/>
              </a:tabLst>
            </a:pPr>
            <a:r>
              <a:rPr lang="en-US" sz="2000" b="0" dirty="0" smtClean="0">
                <a:latin typeface="Arial" charset="0"/>
              </a:rPr>
              <a:t>The OPs include Key Objectives (KO) and Key Performance Indicators (KPI)</a:t>
            </a:r>
          </a:p>
          <a:p>
            <a:pPr marL="342900" indent="-342900">
              <a:buFont typeface="Arial" pitchFamily="34" charset="0"/>
              <a:buChar char="•"/>
              <a:tabLst>
                <a:tab pos="971550" algn="l"/>
              </a:tabLst>
            </a:pPr>
            <a:endParaRPr lang="en-US" sz="2000" b="0" dirty="0" smtClean="0">
              <a:latin typeface="Arial" charset="0"/>
            </a:endParaRPr>
          </a:p>
          <a:p>
            <a:pPr marL="342900" indent="-342900">
              <a:buFont typeface="Arial" pitchFamily="34" charset="0"/>
              <a:buChar char="•"/>
              <a:tabLst>
                <a:tab pos="971550" algn="l"/>
              </a:tabLst>
            </a:pPr>
            <a:r>
              <a:rPr lang="en-US" sz="2000" b="0" dirty="0" smtClean="0">
                <a:latin typeface="Arial" charset="0"/>
              </a:rPr>
              <a:t>RA VI Task Team on Strategic and Action Plan (TT/SPAP) prepared the draft RA VI OP 2012-2015. This plan develops further the KOs specific for RA VI and respective KPIs.</a:t>
            </a:r>
          </a:p>
          <a:p>
            <a:pPr marL="342900" indent="-342900">
              <a:buFont typeface="Arial" pitchFamily="34" charset="0"/>
              <a:buChar char="•"/>
              <a:tabLst>
                <a:tab pos="971550" algn="l"/>
              </a:tabLst>
            </a:pPr>
            <a:endParaRPr lang="en-US" sz="2000" b="0" dirty="0" smtClean="0">
              <a:latin typeface="Arial" charset="0"/>
            </a:endParaRPr>
          </a:p>
          <a:p>
            <a:pPr marL="342900" indent="-342900">
              <a:buFont typeface="Arial" pitchFamily="34" charset="0"/>
              <a:buChar char="•"/>
              <a:tabLst>
                <a:tab pos="971550" algn="l"/>
              </a:tabLst>
            </a:pPr>
            <a:r>
              <a:rPr lang="en-US" sz="2000" b="0" dirty="0" smtClean="0">
                <a:latin typeface="Arial" charset="0"/>
              </a:rPr>
              <a:t>TT/SPAP </a:t>
            </a:r>
            <a:r>
              <a:rPr lang="en-US" sz="2000" b="0" dirty="0" smtClean="0">
                <a:latin typeface="Arial" charset="0"/>
              </a:rPr>
              <a:t>developed </a:t>
            </a:r>
            <a:r>
              <a:rPr lang="en-US" sz="2000" b="0" dirty="0" smtClean="0">
                <a:latin typeface="Arial" charset="0"/>
              </a:rPr>
              <a:t>a Baseline Questionnaire in order to establish a baseline that will be used in measuring the performance   </a:t>
            </a:r>
            <a:endParaRPr lang="en-US" sz="2000" b="0" dirty="0">
              <a:latin typeface="Arial" charset="0"/>
            </a:endParaRPr>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VSHAPEID" val="20MuhJCygdgFV5G8lvMk22"/>
</p:tagLst>
</file>

<file path=ppt/tags/tag10.xml><?xml version="1.0" encoding="utf-8"?>
<p:tagLst xmlns:a="http://schemas.openxmlformats.org/drawingml/2006/main" xmlns:r="http://schemas.openxmlformats.org/officeDocument/2006/relationships" xmlns:p="http://schemas.openxmlformats.org/presentationml/2006/main">
  <p:tag name="DVSHAPEID" val="d6ZRi4UX0dTF8I7TORts0M"/>
</p:tagLst>
</file>

<file path=ppt/tags/tag11.xml><?xml version="1.0" encoding="utf-8"?>
<p:tagLst xmlns:a="http://schemas.openxmlformats.org/drawingml/2006/main" xmlns:r="http://schemas.openxmlformats.org/officeDocument/2006/relationships" xmlns:p="http://schemas.openxmlformats.org/presentationml/2006/main">
  <p:tag name="DVSHAPEID" val="i1lNrvynsQT0ojQnCPeb2b"/>
</p:tagLst>
</file>

<file path=ppt/tags/tag12.xml><?xml version="1.0" encoding="utf-8"?>
<p:tagLst xmlns:a="http://schemas.openxmlformats.org/drawingml/2006/main" xmlns:r="http://schemas.openxmlformats.org/officeDocument/2006/relationships" xmlns:p="http://schemas.openxmlformats.org/presentationml/2006/main">
  <p:tag name="DVSHAPEID" val="MphNew7rvh3qOYwuDppDL2"/>
</p:tagLst>
</file>

<file path=ppt/tags/tag13.xml><?xml version="1.0" encoding="utf-8"?>
<p:tagLst xmlns:a="http://schemas.openxmlformats.org/drawingml/2006/main" xmlns:r="http://schemas.openxmlformats.org/officeDocument/2006/relationships" xmlns:p="http://schemas.openxmlformats.org/presentationml/2006/main">
  <p:tag name="DVSHAPEID" val="M8kN2reDePK6eVvEg1g1kC"/>
</p:tagLst>
</file>

<file path=ppt/tags/tag14.xml><?xml version="1.0" encoding="utf-8"?>
<p:tagLst xmlns:a="http://schemas.openxmlformats.org/drawingml/2006/main" xmlns:r="http://schemas.openxmlformats.org/officeDocument/2006/relationships" xmlns:p="http://schemas.openxmlformats.org/presentationml/2006/main">
  <p:tag name="DVSECTIONID" val="WviTQVVWKOdrrSuEIAbVJI"/>
</p:tagLst>
</file>

<file path=ppt/tags/tag15.xml><?xml version="1.0" encoding="utf-8"?>
<p:tagLst xmlns:a="http://schemas.openxmlformats.org/drawingml/2006/main" xmlns:r="http://schemas.openxmlformats.org/officeDocument/2006/relationships" xmlns:p="http://schemas.openxmlformats.org/presentationml/2006/main">
  <p:tag name="DVSHAPEID" val="WYvSR7cPMpqKD9trtFcS2e"/>
</p:tagLst>
</file>

<file path=ppt/tags/tag16.xml><?xml version="1.0" encoding="utf-8"?>
<p:tagLst xmlns:a="http://schemas.openxmlformats.org/drawingml/2006/main" xmlns:r="http://schemas.openxmlformats.org/officeDocument/2006/relationships" xmlns:p="http://schemas.openxmlformats.org/presentationml/2006/main">
  <p:tag name="DVSHAPEID" val="1tY78i56sEbk0eiENjOLVg"/>
</p:tagLst>
</file>

<file path=ppt/tags/tag17.xml><?xml version="1.0" encoding="utf-8"?>
<p:tagLst xmlns:a="http://schemas.openxmlformats.org/drawingml/2006/main" xmlns:r="http://schemas.openxmlformats.org/officeDocument/2006/relationships" xmlns:p="http://schemas.openxmlformats.org/presentationml/2006/main">
  <p:tag name="DVSHAPEID" val="GuilbPyAOrzIiO8g7dGp2G"/>
</p:tagLst>
</file>

<file path=ppt/tags/tag18.xml><?xml version="1.0" encoding="utf-8"?>
<p:tagLst xmlns:a="http://schemas.openxmlformats.org/drawingml/2006/main" xmlns:r="http://schemas.openxmlformats.org/officeDocument/2006/relationships" xmlns:p="http://schemas.openxmlformats.org/presentationml/2006/main">
  <p:tag name="DVSHAPEID" val="YnuB4TQbDSk4UFwIFKf1GO"/>
</p:tagLst>
</file>

<file path=ppt/tags/tag19.xml><?xml version="1.0" encoding="utf-8"?>
<p:tagLst xmlns:a="http://schemas.openxmlformats.org/drawingml/2006/main" xmlns:r="http://schemas.openxmlformats.org/officeDocument/2006/relationships" xmlns:p="http://schemas.openxmlformats.org/presentationml/2006/main">
  <p:tag name="DVSECTIONID" val="dSfS1QRpdZyeuMfoEPfG4j"/>
</p:tagLst>
</file>

<file path=ppt/tags/tag2.xml><?xml version="1.0" encoding="utf-8"?>
<p:tagLst xmlns:a="http://schemas.openxmlformats.org/drawingml/2006/main" xmlns:r="http://schemas.openxmlformats.org/officeDocument/2006/relationships" xmlns:p="http://schemas.openxmlformats.org/presentationml/2006/main">
  <p:tag name="DVSHAPEID" val="fGUQZ1ZKBKZYVN7ucGL20x"/>
</p:tagLst>
</file>

<file path=ppt/tags/tag20.xml><?xml version="1.0" encoding="utf-8"?>
<p:tagLst xmlns:a="http://schemas.openxmlformats.org/drawingml/2006/main" xmlns:r="http://schemas.openxmlformats.org/officeDocument/2006/relationships" xmlns:p="http://schemas.openxmlformats.org/presentationml/2006/main">
  <p:tag name="DVSHAPEID" val="WYvSR7cPMpqKD9trtFcS2e"/>
</p:tagLst>
</file>

<file path=ppt/tags/tag21.xml><?xml version="1.0" encoding="utf-8"?>
<p:tagLst xmlns:a="http://schemas.openxmlformats.org/drawingml/2006/main" xmlns:r="http://schemas.openxmlformats.org/officeDocument/2006/relationships" xmlns:p="http://schemas.openxmlformats.org/presentationml/2006/main">
  <p:tag name="DVSHAPEID" val="1tY78i56sEbk0eiENjOLVg"/>
</p:tagLst>
</file>

<file path=ppt/tags/tag22.xml><?xml version="1.0" encoding="utf-8"?>
<p:tagLst xmlns:a="http://schemas.openxmlformats.org/drawingml/2006/main" xmlns:r="http://schemas.openxmlformats.org/officeDocument/2006/relationships" xmlns:p="http://schemas.openxmlformats.org/presentationml/2006/main">
  <p:tag name="DVSHAPEID" val="GuilbPyAOrzIiO8g7dGp2G"/>
</p:tagLst>
</file>

<file path=ppt/tags/tag23.xml><?xml version="1.0" encoding="utf-8"?>
<p:tagLst xmlns:a="http://schemas.openxmlformats.org/drawingml/2006/main" xmlns:r="http://schemas.openxmlformats.org/officeDocument/2006/relationships" xmlns:p="http://schemas.openxmlformats.org/presentationml/2006/main">
  <p:tag name="DVSECTIONID" val="dSfS1QRpdZyeuMfoEPfG4j"/>
</p:tagLst>
</file>

<file path=ppt/tags/tag24.xml><?xml version="1.0" encoding="utf-8"?>
<p:tagLst xmlns:a="http://schemas.openxmlformats.org/drawingml/2006/main" xmlns:r="http://schemas.openxmlformats.org/officeDocument/2006/relationships" xmlns:p="http://schemas.openxmlformats.org/presentationml/2006/main">
  <p:tag name="DVSHAPEID" val="WYvSR7cPMpqKD9trtFcS2e"/>
</p:tagLst>
</file>

<file path=ppt/tags/tag25.xml><?xml version="1.0" encoding="utf-8"?>
<p:tagLst xmlns:a="http://schemas.openxmlformats.org/drawingml/2006/main" xmlns:r="http://schemas.openxmlformats.org/officeDocument/2006/relationships" xmlns:p="http://schemas.openxmlformats.org/presentationml/2006/main">
  <p:tag name="DVSHAPEID" val="1tY78i56sEbk0eiENjOLVg"/>
</p:tagLst>
</file>

<file path=ppt/tags/tag26.xml><?xml version="1.0" encoding="utf-8"?>
<p:tagLst xmlns:a="http://schemas.openxmlformats.org/drawingml/2006/main" xmlns:r="http://schemas.openxmlformats.org/officeDocument/2006/relationships" xmlns:p="http://schemas.openxmlformats.org/presentationml/2006/main">
  <p:tag name="DVSHAPEID" val="GuilbPyAOrzIiO8g7dGp2G"/>
</p:tagLst>
</file>

<file path=ppt/tags/tag27.xml><?xml version="1.0" encoding="utf-8"?>
<p:tagLst xmlns:a="http://schemas.openxmlformats.org/drawingml/2006/main" xmlns:r="http://schemas.openxmlformats.org/officeDocument/2006/relationships" xmlns:p="http://schemas.openxmlformats.org/presentationml/2006/main">
  <p:tag name="DVSECTIONID" val="dSfS1QRpdZyeuMfoEPfG4j"/>
</p:tagLst>
</file>

<file path=ppt/tags/tag28.xml><?xml version="1.0" encoding="utf-8"?>
<p:tagLst xmlns:a="http://schemas.openxmlformats.org/drawingml/2006/main" xmlns:r="http://schemas.openxmlformats.org/officeDocument/2006/relationships" xmlns:p="http://schemas.openxmlformats.org/presentationml/2006/main">
  <p:tag name="DVSHAPEID" val="WYvSR7cPMpqKD9trtFcS2e"/>
</p:tagLst>
</file>

<file path=ppt/tags/tag29.xml><?xml version="1.0" encoding="utf-8"?>
<p:tagLst xmlns:a="http://schemas.openxmlformats.org/drawingml/2006/main" xmlns:r="http://schemas.openxmlformats.org/officeDocument/2006/relationships" xmlns:p="http://schemas.openxmlformats.org/presentationml/2006/main">
  <p:tag name="DVSHAPEID" val="1tY78i56sEbk0eiENjOLVg"/>
</p:tagLst>
</file>

<file path=ppt/tags/tag3.xml><?xml version="1.0" encoding="utf-8"?>
<p:tagLst xmlns:a="http://schemas.openxmlformats.org/drawingml/2006/main" xmlns:r="http://schemas.openxmlformats.org/officeDocument/2006/relationships" xmlns:p="http://schemas.openxmlformats.org/presentationml/2006/main">
  <p:tag name="DVSHAPEID" val="veAYY8pBsBvZL5zqKAzvBv"/>
</p:tagLst>
</file>

<file path=ppt/tags/tag30.xml><?xml version="1.0" encoding="utf-8"?>
<p:tagLst xmlns:a="http://schemas.openxmlformats.org/drawingml/2006/main" xmlns:r="http://schemas.openxmlformats.org/officeDocument/2006/relationships" xmlns:p="http://schemas.openxmlformats.org/presentationml/2006/main">
  <p:tag name="DVSHAPEID" val="GuilbPyAOrzIiO8g7dGp2G"/>
</p:tagLst>
</file>

<file path=ppt/tags/tag31.xml><?xml version="1.0" encoding="utf-8"?>
<p:tagLst xmlns:a="http://schemas.openxmlformats.org/drawingml/2006/main" xmlns:r="http://schemas.openxmlformats.org/officeDocument/2006/relationships" xmlns:p="http://schemas.openxmlformats.org/presentationml/2006/main">
  <p:tag name="DVSECTIONID" val="wFX5YRY2K2t1FSuaTbCekj"/>
</p:tagLst>
</file>

<file path=ppt/tags/tag32.xml><?xml version="1.0" encoding="utf-8"?>
<p:tagLst xmlns:a="http://schemas.openxmlformats.org/drawingml/2006/main" xmlns:r="http://schemas.openxmlformats.org/officeDocument/2006/relationships" xmlns:p="http://schemas.openxmlformats.org/presentationml/2006/main">
  <p:tag name="DVSHAPEID" val="WYvSR7cPMpqKD9trtFcS2e"/>
</p:tagLst>
</file>

<file path=ppt/tags/tag33.xml><?xml version="1.0" encoding="utf-8"?>
<p:tagLst xmlns:a="http://schemas.openxmlformats.org/drawingml/2006/main" xmlns:r="http://schemas.openxmlformats.org/officeDocument/2006/relationships" xmlns:p="http://schemas.openxmlformats.org/presentationml/2006/main">
  <p:tag name="DVSHAPEID" val="1tY78i56sEbk0eiENjOLVg"/>
</p:tagLst>
</file>

<file path=ppt/tags/tag34.xml><?xml version="1.0" encoding="utf-8"?>
<p:tagLst xmlns:a="http://schemas.openxmlformats.org/drawingml/2006/main" xmlns:r="http://schemas.openxmlformats.org/officeDocument/2006/relationships" xmlns:p="http://schemas.openxmlformats.org/presentationml/2006/main">
  <p:tag name="DVSHAPEID" val="GuilbPyAOrzIiO8g7dGp2G"/>
</p:tagLst>
</file>

<file path=ppt/tags/tag35.xml><?xml version="1.0" encoding="utf-8"?>
<p:tagLst xmlns:a="http://schemas.openxmlformats.org/drawingml/2006/main" xmlns:r="http://schemas.openxmlformats.org/officeDocument/2006/relationships" xmlns:p="http://schemas.openxmlformats.org/presentationml/2006/main">
  <p:tag name="DVSECTIONID" val="VEteVp90SvacvBel3MkDe6"/>
</p:tagLst>
</file>

<file path=ppt/tags/tag36.xml><?xml version="1.0" encoding="utf-8"?>
<p:tagLst xmlns:a="http://schemas.openxmlformats.org/drawingml/2006/main" xmlns:r="http://schemas.openxmlformats.org/officeDocument/2006/relationships" xmlns:p="http://schemas.openxmlformats.org/presentationml/2006/main">
  <p:tag name="DVSHAPEID" val="WYvSR7cPMpqKD9trtFcS2e"/>
</p:tagLst>
</file>

<file path=ppt/tags/tag37.xml><?xml version="1.0" encoding="utf-8"?>
<p:tagLst xmlns:a="http://schemas.openxmlformats.org/drawingml/2006/main" xmlns:r="http://schemas.openxmlformats.org/officeDocument/2006/relationships" xmlns:p="http://schemas.openxmlformats.org/presentationml/2006/main">
  <p:tag name="DVSHAPEID" val="1tY78i56sEbk0eiENjOLVg"/>
</p:tagLst>
</file>

<file path=ppt/tags/tag38.xml><?xml version="1.0" encoding="utf-8"?>
<p:tagLst xmlns:a="http://schemas.openxmlformats.org/drawingml/2006/main" xmlns:r="http://schemas.openxmlformats.org/officeDocument/2006/relationships" xmlns:p="http://schemas.openxmlformats.org/presentationml/2006/main">
  <p:tag name="DVSHAPEID" val="GuilbPyAOrzIiO8g7dGp2G"/>
</p:tagLst>
</file>

<file path=ppt/tags/tag39.xml><?xml version="1.0" encoding="utf-8"?>
<p:tagLst xmlns:a="http://schemas.openxmlformats.org/drawingml/2006/main" xmlns:r="http://schemas.openxmlformats.org/officeDocument/2006/relationships" xmlns:p="http://schemas.openxmlformats.org/presentationml/2006/main">
  <p:tag name="DVSHAPEID" val="9VC7qVygSCRotlHmgxzy4H"/>
</p:tagLst>
</file>

<file path=ppt/tags/tag4.xml><?xml version="1.0" encoding="utf-8"?>
<p:tagLst xmlns:a="http://schemas.openxmlformats.org/drawingml/2006/main" xmlns:r="http://schemas.openxmlformats.org/officeDocument/2006/relationships" xmlns:p="http://schemas.openxmlformats.org/presentationml/2006/main">
  <p:tag name="DVSHAPEID" val="FWaS0Rj6z01HbGg13QkZin"/>
</p:tagLst>
</file>

<file path=ppt/tags/tag40.xml><?xml version="1.0" encoding="utf-8"?>
<p:tagLst xmlns:a="http://schemas.openxmlformats.org/drawingml/2006/main" xmlns:r="http://schemas.openxmlformats.org/officeDocument/2006/relationships" xmlns:p="http://schemas.openxmlformats.org/presentationml/2006/main">
  <p:tag name="DVSECTIONID" val="VEteVp90SvacvBel3MkDe6"/>
</p:tagLst>
</file>

<file path=ppt/tags/tag41.xml><?xml version="1.0" encoding="utf-8"?>
<p:tagLst xmlns:a="http://schemas.openxmlformats.org/drawingml/2006/main" xmlns:r="http://schemas.openxmlformats.org/officeDocument/2006/relationships" xmlns:p="http://schemas.openxmlformats.org/presentationml/2006/main">
  <p:tag name="DVSHAPEID" val="WYvSR7cPMpqKD9trtFcS2e"/>
</p:tagLst>
</file>

<file path=ppt/tags/tag42.xml><?xml version="1.0" encoding="utf-8"?>
<p:tagLst xmlns:a="http://schemas.openxmlformats.org/drawingml/2006/main" xmlns:r="http://schemas.openxmlformats.org/officeDocument/2006/relationships" xmlns:p="http://schemas.openxmlformats.org/presentationml/2006/main">
  <p:tag name="DVSHAPEID" val="1tY78i56sEbk0eiENjOLVg"/>
</p:tagLst>
</file>

<file path=ppt/tags/tag43.xml><?xml version="1.0" encoding="utf-8"?>
<p:tagLst xmlns:a="http://schemas.openxmlformats.org/drawingml/2006/main" xmlns:r="http://schemas.openxmlformats.org/officeDocument/2006/relationships" xmlns:p="http://schemas.openxmlformats.org/presentationml/2006/main">
  <p:tag name="DVSHAPEID" val="GuilbPyAOrzIiO8g7dGp2G"/>
</p:tagLst>
</file>

<file path=ppt/tags/tag44.xml><?xml version="1.0" encoding="utf-8"?>
<p:tagLst xmlns:a="http://schemas.openxmlformats.org/drawingml/2006/main" xmlns:r="http://schemas.openxmlformats.org/officeDocument/2006/relationships" xmlns:p="http://schemas.openxmlformats.org/presentationml/2006/main">
  <p:tag name="DVSHAPEID" val="9VC7qVygSCRotlHmgxzy4H"/>
</p:tagLst>
</file>

<file path=ppt/tags/tag45.xml><?xml version="1.0" encoding="utf-8"?>
<p:tagLst xmlns:a="http://schemas.openxmlformats.org/drawingml/2006/main" xmlns:r="http://schemas.openxmlformats.org/officeDocument/2006/relationships" xmlns:p="http://schemas.openxmlformats.org/presentationml/2006/main">
  <p:tag name="DVSECTIONID" val="amQCObI7OmssYocVtdz40W"/>
</p:tagLst>
</file>

<file path=ppt/tags/tag46.xml><?xml version="1.0" encoding="utf-8"?>
<p:tagLst xmlns:a="http://schemas.openxmlformats.org/drawingml/2006/main" xmlns:r="http://schemas.openxmlformats.org/officeDocument/2006/relationships" xmlns:p="http://schemas.openxmlformats.org/presentationml/2006/main">
  <p:tag name="DVSHAPEID" val="WYvSR7cPMpqKD9trtFcS2e"/>
</p:tagLst>
</file>

<file path=ppt/tags/tag47.xml><?xml version="1.0" encoding="utf-8"?>
<p:tagLst xmlns:a="http://schemas.openxmlformats.org/drawingml/2006/main" xmlns:r="http://schemas.openxmlformats.org/officeDocument/2006/relationships" xmlns:p="http://schemas.openxmlformats.org/presentationml/2006/main">
  <p:tag name="DVSHAPEID" val="1tY78i56sEbk0eiENjOLVg"/>
</p:tagLst>
</file>

<file path=ppt/tags/tag48.xml><?xml version="1.0" encoding="utf-8"?>
<p:tagLst xmlns:a="http://schemas.openxmlformats.org/drawingml/2006/main" xmlns:r="http://schemas.openxmlformats.org/officeDocument/2006/relationships" xmlns:p="http://schemas.openxmlformats.org/presentationml/2006/main">
  <p:tag name="DVSHAPEID" val="GuilbPyAOrzIiO8g7dGp2G"/>
</p:tagLst>
</file>

<file path=ppt/tags/tag49.xml><?xml version="1.0" encoding="utf-8"?>
<p:tagLst xmlns:a="http://schemas.openxmlformats.org/drawingml/2006/main" xmlns:r="http://schemas.openxmlformats.org/officeDocument/2006/relationships" xmlns:p="http://schemas.openxmlformats.org/presentationml/2006/main">
  <p:tag name="DVSHAPEID" val="9VC7qVygSCRotlHmgxzy4H"/>
</p:tagLst>
</file>

<file path=ppt/tags/tag5.xml><?xml version="1.0" encoding="utf-8"?>
<p:tagLst xmlns:a="http://schemas.openxmlformats.org/drawingml/2006/main" xmlns:r="http://schemas.openxmlformats.org/officeDocument/2006/relationships" xmlns:p="http://schemas.openxmlformats.org/presentationml/2006/main">
  <p:tag name="DVSHAPEID" val="tV11ULWasuWZyDN67yim2v"/>
</p:tagLst>
</file>

<file path=ppt/tags/tag50.xml><?xml version="1.0" encoding="utf-8"?>
<p:tagLst xmlns:a="http://schemas.openxmlformats.org/drawingml/2006/main" xmlns:r="http://schemas.openxmlformats.org/officeDocument/2006/relationships" xmlns:p="http://schemas.openxmlformats.org/presentationml/2006/main">
  <p:tag name="DVSECTIONID" val="amQCObI7OmssYocVtdz40W"/>
</p:tagLst>
</file>

<file path=ppt/tags/tag51.xml><?xml version="1.0" encoding="utf-8"?>
<p:tagLst xmlns:a="http://schemas.openxmlformats.org/drawingml/2006/main" xmlns:r="http://schemas.openxmlformats.org/officeDocument/2006/relationships" xmlns:p="http://schemas.openxmlformats.org/presentationml/2006/main">
  <p:tag name="DVSHAPEID" val="WYvSR7cPMpqKD9trtFcS2e"/>
</p:tagLst>
</file>

<file path=ppt/tags/tag52.xml><?xml version="1.0" encoding="utf-8"?>
<p:tagLst xmlns:a="http://schemas.openxmlformats.org/drawingml/2006/main" xmlns:r="http://schemas.openxmlformats.org/officeDocument/2006/relationships" xmlns:p="http://schemas.openxmlformats.org/presentationml/2006/main">
  <p:tag name="DVSHAPEID" val="1tY78i56sEbk0eiENjOLVg"/>
</p:tagLst>
</file>

<file path=ppt/tags/tag53.xml><?xml version="1.0" encoding="utf-8"?>
<p:tagLst xmlns:a="http://schemas.openxmlformats.org/drawingml/2006/main" xmlns:r="http://schemas.openxmlformats.org/officeDocument/2006/relationships" xmlns:p="http://schemas.openxmlformats.org/presentationml/2006/main">
  <p:tag name="DVSHAPEID" val="GuilbPyAOrzIiO8g7dGp2G"/>
</p:tagLst>
</file>

<file path=ppt/tags/tag54.xml><?xml version="1.0" encoding="utf-8"?>
<p:tagLst xmlns:a="http://schemas.openxmlformats.org/drawingml/2006/main" xmlns:r="http://schemas.openxmlformats.org/officeDocument/2006/relationships" xmlns:p="http://schemas.openxmlformats.org/presentationml/2006/main">
  <p:tag name="DVSHAPEID" val="9VC7qVygSCRotlHmgxzy4H"/>
</p:tagLst>
</file>

<file path=ppt/tags/tag55.xml><?xml version="1.0" encoding="utf-8"?>
<p:tagLst xmlns:a="http://schemas.openxmlformats.org/drawingml/2006/main" xmlns:r="http://schemas.openxmlformats.org/officeDocument/2006/relationships" xmlns:p="http://schemas.openxmlformats.org/presentationml/2006/main">
  <p:tag name="DVSECTIONID" val="VEteVp90SvacvBel3MkDe6"/>
</p:tagLst>
</file>

<file path=ppt/tags/tag56.xml><?xml version="1.0" encoding="utf-8"?>
<p:tagLst xmlns:a="http://schemas.openxmlformats.org/drawingml/2006/main" xmlns:r="http://schemas.openxmlformats.org/officeDocument/2006/relationships" xmlns:p="http://schemas.openxmlformats.org/presentationml/2006/main">
  <p:tag name="DVSHAPEID" val="WYvSR7cPMpqKD9trtFcS2e"/>
</p:tagLst>
</file>

<file path=ppt/tags/tag57.xml><?xml version="1.0" encoding="utf-8"?>
<p:tagLst xmlns:a="http://schemas.openxmlformats.org/drawingml/2006/main" xmlns:r="http://schemas.openxmlformats.org/officeDocument/2006/relationships" xmlns:p="http://schemas.openxmlformats.org/presentationml/2006/main">
  <p:tag name="DVSHAPEID" val="1tY78i56sEbk0eiENjOLVg"/>
</p:tagLst>
</file>

<file path=ppt/tags/tag58.xml><?xml version="1.0" encoding="utf-8"?>
<p:tagLst xmlns:a="http://schemas.openxmlformats.org/drawingml/2006/main" xmlns:r="http://schemas.openxmlformats.org/officeDocument/2006/relationships" xmlns:p="http://schemas.openxmlformats.org/presentationml/2006/main">
  <p:tag name="DVSHAPEID" val="GuilbPyAOrzIiO8g7dGp2G"/>
</p:tagLst>
</file>

<file path=ppt/tags/tag59.xml><?xml version="1.0" encoding="utf-8"?>
<p:tagLst xmlns:a="http://schemas.openxmlformats.org/drawingml/2006/main" xmlns:r="http://schemas.openxmlformats.org/officeDocument/2006/relationships" xmlns:p="http://schemas.openxmlformats.org/presentationml/2006/main">
  <p:tag name="DVSHAPEID" val="9VC7qVygSCRotlHmgxzy4H"/>
</p:tagLst>
</file>

<file path=ppt/tags/tag6.xml><?xml version="1.0" encoding="utf-8"?>
<p:tagLst xmlns:a="http://schemas.openxmlformats.org/drawingml/2006/main" xmlns:r="http://schemas.openxmlformats.org/officeDocument/2006/relationships" xmlns:p="http://schemas.openxmlformats.org/presentationml/2006/main">
  <p:tag name="DVSHAPEID" val="Y4TS9JxJbCditfQZXx9oxx"/>
</p:tagLst>
</file>

<file path=ppt/tags/tag60.xml><?xml version="1.0" encoding="utf-8"?>
<p:tagLst xmlns:a="http://schemas.openxmlformats.org/drawingml/2006/main" xmlns:r="http://schemas.openxmlformats.org/officeDocument/2006/relationships" xmlns:p="http://schemas.openxmlformats.org/presentationml/2006/main">
  <p:tag name="DVSECTIONID" val="zdT5YYHpFgjdqc8zfjYNtW"/>
</p:tagLst>
</file>

<file path=ppt/tags/tag61.xml><?xml version="1.0" encoding="utf-8"?>
<p:tagLst xmlns:a="http://schemas.openxmlformats.org/drawingml/2006/main" xmlns:r="http://schemas.openxmlformats.org/officeDocument/2006/relationships" xmlns:p="http://schemas.openxmlformats.org/presentationml/2006/main">
  <p:tag name="DVSHAPEID" val="WYvSR7cPMpqKD9trtFcS2e"/>
</p:tagLst>
</file>

<file path=ppt/tags/tag62.xml><?xml version="1.0" encoding="utf-8"?>
<p:tagLst xmlns:a="http://schemas.openxmlformats.org/drawingml/2006/main" xmlns:r="http://schemas.openxmlformats.org/officeDocument/2006/relationships" xmlns:p="http://schemas.openxmlformats.org/presentationml/2006/main">
  <p:tag name="DVSHAPEID" val="1tY78i56sEbk0eiENjOLVg"/>
</p:tagLst>
</file>

<file path=ppt/tags/tag63.xml><?xml version="1.0" encoding="utf-8"?>
<p:tagLst xmlns:a="http://schemas.openxmlformats.org/drawingml/2006/main" xmlns:r="http://schemas.openxmlformats.org/officeDocument/2006/relationships" xmlns:p="http://schemas.openxmlformats.org/presentationml/2006/main">
  <p:tag name="DVSHAPEID" val="GuilbPyAOrzIiO8g7dGp2G"/>
</p:tagLst>
</file>

<file path=ppt/tags/tag64.xml><?xml version="1.0" encoding="utf-8"?>
<p:tagLst xmlns:a="http://schemas.openxmlformats.org/drawingml/2006/main" xmlns:r="http://schemas.openxmlformats.org/officeDocument/2006/relationships" xmlns:p="http://schemas.openxmlformats.org/presentationml/2006/main">
  <p:tag name="DVSHAPEID" val="9VC7qVygSCRotlHmgxzy4H"/>
</p:tagLst>
</file>

<file path=ppt/tags/tag65.xml><?xml version="1.0" encoding="utf-8"?>
<p:tagLst xmlns:a="http://schemas.openxmlformats.org/drawingml/2006/main" xmlns:r="http://schemas.openxmlformats.org/officeDocument/2006/relationships" xmlns:p="http://schemas.openxmlformats.org/presentationml/2006/main">
  <p:tag name="DVSECTIONID" val="iMTAG79MKnIO4glQqaitQT"/>
</p:tagLst>
</file>

<file path=ppt/tags/tag66.xml><?xml version="1.0" encoding="utf-8"?>
<p:tagLst xmlns:a="http://schemas.openxmlformats.org/drawingml/2006/main" xmlns:r="http://schemas.openxmlformats.org/officeDocument/2006/relationships" xmlns:p="http://schemas.openxmlformats.org/presentationml/2006/main">
  <p:tag name="DVSHAPEID" val="WYvSR7cPMpqKD9trtFcS2e"/>
</p:tagLst>
</file>

<file path=ppt/tags/tag67.xml><?xml version="1.0" encoding="utf-8"?>
<p:tagLst xmlns:a="http://schemas.openxmlformats.org/drawingml/2006/main" xmlns:r="http://schemas.openxmlformats.org/officeDocument/2006/relationships" xmlns:p="http://schemas.openxmlformats.org/presentationml/2006/main">
  <p:tag name="DVSHAPEID" val="1tY78i56sEbk0eiENjOLVg"/>
</p:tagLst>
</file>

<file path=ppt/tags/tag68.xml><?xml version="1.0" encoding="utf-8"?>
<p:tagLst xmlns:a="http://schemas.openxmlformats.org/drawingml/2006/main" xmlns:r="http://schemas.openxmlformats.org/officeDocument/2006/relationships" xmlns:p="http://schemas.openxmlformats.org/presentationml/2006/main">
  <p:tag name="DVSHAPEID" val="GuilbPyAOrzIiO8g7dGp2G"/>
</p:tagLst>
</file>

<file path=ppt/tags/tag69.xml><?xml version="1.0" encoding="utf-8"?>
<p:tagLst xmlns:a="http://schemas.openxmlformats.org/drawingml/2006/main" xmlns:r="http://schemas.openxmlformats.org/officeDocument/2006/relationships" xmlns:p="http://schemas.openxmlformats.org/presentationml/2006/main">
  <p:tag name="DVSHAPEID" val="9VC7qVygSCRotlHmgxzy4H"/>
</p:tagLst>
</file>

<file path=ppt/tags/tag7.xml><?xml version="1.0" encoding="utf-8"?>
<p:tagLst xmlns:a="http://schemas.openxmlformats.org/drawingml/2006/main" xmlns:r="http://schemas.openxmlformats.org/officeDocument/2006/relationships" xmlns:p="http://schemas.openxmlformats.org/presentationml/2006/main">
  <p:tag name="DVSECTIONID" val="gSM5oQxZDNUfxZKfAckwcd"/>
</p:tagLst>
</file>

<file path=ppt/tags/tag70.xml><?xml version="1.0" encoding="utf-8"?>
<p:tagLst xmlns:a="http://schemas.openxmlformats.org/drawingml/2006/main" xmlns:r="http://schemas.openxmlformats.org/officeDocument/2006/relationships" xmlns:p="http://schemas.openxmlformats.org/presentationml/2006/main">
  <p:tag name="DVSECTIONID" val="Tha2cux0EqCCU7cniAfSwV"/>
</p:tagLst>
</file>

<file path=ppt/tags/tag71.xml><?xml version="1.0" encoding="utf-8"?>
<p:tagLst xmlns:a="http://schemas.openxmlformats.org/drawingml/2006/main" xmlns:r="http://schemas.openxmlformats.org/officeDocument/2006/relationships" xmlns:p="http://schemas.openxmlformats.org/presentationml/2006/main">
  <p:tag name="DVSHAPEID" val="WYvSR7cPMpqKD9trtFcS2e"/>
</p:tagLst>
</file>

<file path=ppt/tags/tag72.xml><?xml version="1.0" encoding="utf-8"?>
<p:tagLst xmlns:a="http://schemas.openxmlformats.org/drawingml/2006/main" xmlns:r="http://schemas.openxmlformats.org/officeDocument/2006/relationships" xmlns:p="http://schemas.openxmlformats.org/presentationml/2006/main">
  <p:tag name="DVSHAPEID" val="1tY78i56sEbk0eiENjOLVg"/>
</p:tagLst>
</file>

<file path=ppt/tags/tag73.xml><?xml version="1.0" encoding="utf-8"?>
<p:tagLst xmlns:a="http://schemas.openxmlformats.org/drawingml/2006/main" xmlns:r="http://schemas.openxmlformats.org/officeDocument/2006/relationships" xmlns:p="http://schemas.openxmlformats.org/presentationml/2006/main">
  <p:tag name="DVSHAPEID" val="GuilbPyAOrzIiO8g7dGp2G"/>
</p:tagLst>
</file>

<file path=ppt/tags/tag74.xml><?xml version="1.0" encoding="utf-8"?>
<p:tagLst xmlns:a="http://schemas.openxmlformats.org/drawingml/2006/main" xmlns:r="http://schemas.openxmlformats.org/officeDocument/2006/relationships" xmlns:p="http://schemas.openxmlformats.org/presentationml/2006/main">
  <p:tag name="DVSHAPEID" val="9VC7qVygSCRotlHmgxzy4H"/>
</p:tagLst>
</file>

<file path=ppt/tags/tag75.xml><?xml version="1.0" encoding="utf-8"?>
<p:tagLst xmlns:a="http://schemas.openxmlformats.org/drawingml/2006/main" xmlns:r="http://schemas.openxmlformats.org/officeDocument/2006/relationships" xmlns:p="http://schemas.openxmlformats.org/presentationml/2006/main">
  <p:tag name="DVSECTIONID" val="Tha2cux0EqCCU7cniAfSwV"/>
</p:tagLst>
</file>

<file path=ppt/tags/tag76.xml><?xml version="1.0" encoding="utf-8"?>
<p:tagLst xmlns:a="http://schemas.openxmlformats.org/drawingml/2006/main" xmlns:r="http://schemas.openxmlformats.org/officeDocument/2006/relationships" xmlns:p="http://schemas.openxmlformats.org/presentationml/2006/main">
  <p:tag name="DVSHAPEID" val="WYvSR7cPMpqKD9trtFcS2e"/>
</p:tagLst>
</file>

<file path=ppt/tags/tag77.xml><?xml version="1.0" encoding="utf-8"?>
<p:tagLst xmlns:a="http://schemas.openxmlformats.org/drawingml/2006/main" xmlns:r="http://schemas.openxmlformats.org/officeDocument/2006/relationships" xmlns:p="http://schemas.openxmlformats.org/presentationml/2006/main">
  <p:tag name="DVSHAPEID" val="1tY78i56sEbk0eiENjOLVg"/>
</p:tagLst>
</file>

<file path=ppt/tags/tag78.xml><?xml version="1.0" encoding="utf-8"?>
<p:tagLst xmlns:a="http://schemas.openxmlformats.org/drawingml/2006/main" xmlns:r="http://schemas.openxmlformats.org/officeDocument/2006/relationships" xmlns:p="http://schemas.openxmlformats.org/presentationml/2006/main">
  <p:tag name="DVSHAPEID" val="GuilbPyAOrzIiO8g7dGp2G"/>
</p:tagLst>
</file>

<file path=ppt/tags/tag8.xml><?xml version="1.0" encoding="utf-8"?>
<p:tagLst xmlns:a="http://schemas.openxmlformats.org/drawingml/2006/main" xmlns:r="http://schemas.openxmlformats.org/officeDocument/2006/relationships" xmlns:p="http://schemas.openxmlformats.org/presentationml/2006/main">
  <p:tag name="DVSHAPEID" val="iekxI3LnB9PHHqdXRXjKPC"/>
</p:tagLst>
</file>

<file path=ppt/tags/tag9.xml><?xml version="1.0" encoding="utf-8"?>
<p:tagLst xmlns:a="http://schemas.openxmlformats.org/drawingml/2006/main" xmlns:r="http://schemas.openxmlformats.org/officeDocument/2006/relationships" xmlns:p="http://schemas.openxmlformats.org/presentationml/2006/main">
  <p:tag name="DVSHAPEID" val="5BpPeUU983pF4qvmpViZJ4"/>
</p:tagLst>
</file>

<file path=ppt/theme/theme1.xml><?xml version="1.0" encoding="utf-8"?>
<a:theme xmlns:a="http://schemas.openxmlformats.org/drawingml/2006/main" name="WMO_standard_2010 (3)">
  <a:themeElements>
    <a:clrScheme name="WMO_standard_2010 (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WMO_standard_2010 (3)">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charset="0"/>
          </a:defRPr>
        </a:defPPr>
      </a:lstStyle>
    </a:lnDef>
  </a:objectDefaults>
  <a:extraClrSchemeLst>
    <a:extraClrScheme>
      <a:clrScheme name="WMO_standard_2010 (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WMO_standard_2010 (3)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WMO_standard_2010 (3)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WMO_standard_2010 (3)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WMO_standard_2010 (3)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WMO_standard_2010 (3)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WMO_standard_2010 (3)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WMO_standard_2010 (3)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WMO_standard_2010 (3)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MO_standard_2010 (3)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WMO_standard_2010 (3)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WMO_standard_2010 (3)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WMO_standard_2010 (3)</Template>
  <TotalTime>1762</TotalTime>
  <Words>1072</Words>
  <Application>Microsoft Office PowerPoint</Application>
  <PresentationFormat>On-screen Show (4:3)</PresentationFormat>
  <Paragraphs>192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WMO_standard_2010 (3)</vt:lpstr>
      <vt:lpstr>World Meteorological Organization Working together in weather, climate and water</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WMO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World Meteorological Organization Working together in weather, climate and water</dc:title>
  <dc:creator>DIvanov</dc:creator>
  <cp:lastModifiedBy>Badj</cp:lastModifiedBy>
  <cp:revision>44</cp:revision>
  <dcterms:created xsi:type="dcterms:W3CDTF">2011-05-04T11:34:05Z</dcterms:created>
  <dcterms:modified xsi:type="dcterms:W3CDTF">2011-10-10T05:09:24Z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Google.Documents.DocumentId">
    <vt:lpwstr>1a63ECqIHuRXBKk4MIdo8BWJjPDTK-_Yo46eW3R5eM_w</vt:lpwstr>
  </property>
  <property fmtid="{D5CDD505-2E9C-101B-9397-08002B2CF9AE}" pid="3" name="Google.Documents.RevisionId">
    <vt:lpwstr>13254877979116795655</vt:lpwstr>
  </property>
  <property fmtid="{D5CDD505-2E9C-101B-9397-08002B2CF9AE}" pid="4" name="Google.Documents.PreviousRevisionId">
    <vt:lpwstr>18332900114439044405</vt:lpwstr>
  </property>
  <property fmtid="{D5CDD505-2E9C-101B-9397-08002B2CF9AE}" pid="5" name="Google.Documents.PluginVersion">
    <vt:lpwstr>2.0.2026.3768</vt:lpwstr>
  </property>
  <property fmtid="{D5CDD505-2E9C-101B-9397-08002B2CF9AE}" pid="6" name="Google.Documents.MergeIncapabilityFlags">
    <vt:i4>0</vt:i4>
  </property>
  <property fmtid="{D5CDD505-2E9C-101B-9397-08002B2CF9AE}" pid="7" name="Google.Documents.Tracking">
    <vt:lpwstr>false</vt:lpwstr>
  </property>
</Properties>
</file>