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57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CC33"/>
    <a:srgbClr val="00CC66"/>
    <a:srgbClr val="00CC00"/>
    <a:srgbClr val="FF3300"/>
    <a:srgbClr val="FF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114" y="-19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D:\SERB\work_32N_34.8E\01-30_POINT32N_34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D:\SERB\work_31_4N_35_2E\01-30_POINT31.4N_35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D:\SERB\work_32N_34.8E\01-30_POINT32N_34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D:\SERB\work_32N_34.8E\01-30_POINT32N_34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plotArea>
      <c:layout>
        <c:manualLayout>
          <c:layoutTarget val="inner"/>
          <c:xMode val="edge"/>
          <c:yMode val="edge"/>
          <c:x val="4.2244203849518838E-2"/>
          <c:y val="1.3744413705043633E-2"/>
          <c:w val="0.8248565179352576"/>
          <c:h val="0.90183922111087511"/>
        </c:manualLayout>
      </c:layout>
      <c:scatterChart>
        <c:scatterStyle val="smoothMarker"/>
        <c:ser>
          <c:idx val="0"/>
          <c:order val="0"/>
          <c:tx>
            <c:strRef>
              <c:f>גיליון1!$D$9</c:f>
              <c:strCache>
                <c:ptCount val="1"/>
                <c:pt idx="0">
                  <c:v>2001-2030</c:v>
                </c:pt>
              </c:strCache>
            </c:strRef>
          </c:tx>
          <c:marker>
            <c:symbol val="circle"/>
            <c:size val="7"/>
          </c:marker>
          <c:xVal>
            <c:numRef>
              <c:f>גיליון1!$A$10:$A$21</c:f>
              <c:numCache>
                <c:formatCode>General</c:formatCode>
                <c:ptCount val="12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</c:numCache>
            </c:numRef>
          </c:xVal>
          <c:yVal>
            <c:numRef>
              <c:f>גיליון1!$D$10:$D$21</c:f>
              <c:numCache>
                <c:formatCode>General</c:formatCode>
                <c:ptCount val="12"/>
                <c:pt idx="0">
                  <c:v>11.758744827586277</c:v>
                </c:pt>
                <c:pt idx="1">
                  <c:v>12.637790903540798</c:v>
                </c:pt>
                <c:pt idx="2">
                  <c:v>14.844739080459989</c:v>
                </c:pt>
                <c:pt idx="3">
                  <c:v>18.392120114942827</c:v>
                </c:pt>
                <c:pt idx="4">
                  <c:v>21.551560919539828</c:v>
                </c:pt>
                <c:pt idx="5">
                  <c:v>24.22693247126459</c:v>
                </c:pt>
                <c:pt idx="6">
                  <c:v>26.249235344827454</c:v>
                </c:pt>
                <c:pt idx="7">
                  <c:v>26.438691091953782</c:v>
                </c:pt>
                <c:pt idx="8">
                  <c:v>23.570386206897922</c:v>
                </c:pt>
                <c:pt idx="9">
                  <c:v>20.653716954022684</c:v>
                </c:pt>
                <c:pt idx="10">
                  <c:v>17.170462931034592</c:v>
                </c:pt>
                <c:pt idx="11">
                  <c:v>13.211818965516828</c:v>
                </c:pt>
              </c:numCache>
            </c:numRef>
          </c:yVal>
          <c:smooth val="1"/>
        </c:ser>
        <c:ser>
          <c:idx val="1"/>
          <c:order val="1"/>
          <c:tx>
            <c:strRef>
              <c:f>גיליון1!$E$9</c:f>
              <c:strCache>
                <c:ptCount val="1"/>
                <c:pt idx="0">
                  <c:v>1961-1990</c:v>
                </c:pt>
              </c:strCache>
            </c:strRef>
          </c:tx>
          <c:marker>
            <c:symbol val="square"/>
            <c:size val="7"/>
          </c:marker>
          <c:xVal>
            <c:numRef>
              <c:f>גיליון1!$A$10:$A$21</c:f>
              <c:numCache>
                <c:formatCode>General</c:formatCode>
                <c:ptCount val="12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</c:numCache>
            </c:numRef>
          </c:xVal>
          <c:yVal>
            <c:numRef>
              <c:f>גיליון1!$E$10:$E$21</c:f>
              <c:numCache>
                <c:formatCode>General</c:formatCode>
                <c:ptCount val="12"/>
                <c:pt idx="0">
                  <c:v>11.484444444444026</c:v>
                </c:pt>
                <c:pt idx="1">
                  <c:v>12.012798641866539</c:v>
                </c:pt>
                <c:pt idx="2">
                  <c:v>14.381408333333752</c:v>
                </c:pt>
                <c:pt idx="3">
                  <c:v>17.748379999999869</c:v>
                </c:pt>
                <c:pt idx="4">
                  <c:v>20.579669444443596</c:v>
                </c:pt>
                <c:pt idx="5">
                  <c:v>23.254774166667065</c:v>
                </c:pt>
                <c:pt idx="6">
                  <c:v>25.215734166665797</c:v>
                </c:pt>
                <c:pt idx="7">
                  <c:v>25.543241111110987</c:v>
                </c:pt>
                <c:pt idx="8">
                  <c:v>22.872927222222813</c:v>
                </c:pt>
                <c:pt idx="9">
                  <c:v>20.1777083333332</c:v>
                </c:pt>
                <c:pt idx="10">
                  <c:v>16.641216944444636</c:v>
                </c:pt>
                <c:pt idx="11">
                  <c:v>12.637366388889234</c:v>
                </c:pt>
              </c:numCache>
            </c:numRef>
          </c:yVal>
          <c:smooth val="1"/>
        </c:ser>
        <c:axId val="35062528"/>
        <c:axId val="35064064"/>
      </c:scatterChart>
      <c:valAx>
        <c:axId val="35062528"/>
        <c:scaling>
          <c:orientation val="minMax"/>
          <c:max val="12"/>
          <c:min val="1"/>
        </c:scaling>
        <c:axPos val="b"/>
        <c:numFmt formatCode="General" sourceLinked="1"/>
        <c:tickLblPos val="nextTo"/>
        <c:crossAx val="35064064"/>
        <c:crossesAt val="10"/>
        <c:crossBetween val="midCat"/>
        <c:majorUnit val="1"/>
      </c:valAx>
      <c:valAx>
        <c:axId val="35064064"/>
        <c:scaling>
          <c:orientation val="minMax"/>
          <c:min val="10"/>
        </c:scaling>
        <c:axPos val="l"/>
        <c:majorGridlines/>
        <c:numFmt formatCode="General" sourceLinked="1"/>
        <c:tickLblPos val="nextTo"/>
        <c:crossAx val="35062528"/>
        <c:crosses val="autoZero"/>
        <c:crossBetween val="midCat"/>
      </c:valAx>
    </c:plotArea>
    <c:legend>
      <c:legendPos val="r"/>
    </c:legend>
    <c:plotVisOnly val="1"/>
  </c:chart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plotArea>
      <c:layout/>
      <c:scatterChart>
        <c:scatterStyle val="smoothMarker"/>
        <c:ser>
          <c:idx val="0"/>
          <c:order val="0"/>
          <c:tx>
            <c:strRef>
              <c:f>גיליון1!$E$8</c:f>
              <c:strCache>
                <c:ptCount val="1"/>
                <c:pt idx="0">
                  <c:v>T2m 2001-2030</c:v>
                </c:pt>
              </c:strCache>
            </c:strRef>
          </c:tx>
          <c:xVal>
            <c:numRef>
              <c:f>גיליון1!$A$9:$A$20</c:f>
              <c:numCache>
                <c:formatCode>General</c:formatCode>
                <c:ptCount val="12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</c:numCache>
            </c:numRef>
          </c:xVal>
          <c:yVal>
            <c:numRef>
              <c:f>גיליון1!$E$9:$E$20</c:f>
              <c:numCache>
                <c:formatCode>General</c:formatCode>
                <c:ptCount val="12"/>
                <c:pt idx="0">
                  <c:v>8.1670321839084217</c:v>
                </c:pt>
                <c:pt idx="1">
                  <c:v>9.8413379120882567</c:v>
                </c:pt>
                <c:pt idx="2">
                  <c:v>13.302921839080922</c:v>
                </c:pt>
                <c:pt idx="3">
                  <c:v>18.289764655172217</c:v>
                </c:pt>
                <c:pt idx="4">
                  <c:v>22.102866091954027</c:v>
                </c:pt>
                <c:pt idx="5">
                  <c:v>24.675218678160704</c:v>
                </c:pt>
                <c:pt idx="6">
                  <c:v>26.731459195401385</c:v>
                </c:pt>
                <c:pt idx="7">
                  <c:v>26.461764080460156</c:v>
                </c:pt>
                <c:pt idx="8">
                  <c:v>21.866543390804377</c:v>
                </c:pt>
                <c:pt idx="9">
                  <c:v>18.107068678160601</c:v>
                </c:pt>
                <c:pt idx="10">
                  <c:v>14.098065517241594</c:v>
                </c:pt>
                <c:pt idx="11">
                  <c:v>9.4029324712648208</c:v>
                </c:pt>
              </c:numCache>
            </c:numRef>
          </c:yVal>
          <c:smooth val="1"/>
        </c:ser>
        <c:ser>
          <c:idx val="1"/>
          <c:order val="1"/>
          <c:tx>
            <c:strRef>
              <c:f>גיליון1!$F$8</c:f>
              <c:strCache>
                <c:ptCount val="1"/>
                <c:pt idx="0">
                  <c:v>T2m 1961-1991</c:v>
                </c:pt>
              </c:strCache>
            </c:strRef>
          </c:tx>
          <c:xVal>
            <c:numRef>
              <c:f>גיליון1!$A$9:$A$20</c:f>
              <c:numCache>
                <c:formatCode>General</c:formatCode>
                <c:ptCount val="12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</c:numCache>
            </c:numRef>
          </c:xVal>
          <c:yVal>
            <c:numRef>
              <c:f>גיליון1!$F$9:$F$20</c:f>
              <c:numCache>
                <c:formatCode>General</c:formatCode>
                <c:ptCount val="12"/>
                <c:pt idx="0">
                  <c:v>7.8735519444452375</c:v>
                </c:pt>
                <c:pt idx="1">
                  <c:v>9.1448745202245529</c:v>
                </c:pt>
                <c:pt idx="2">
                  <c:v>12.681393888889147</c:v>
                </c:pt>
                <c:pt idx="3">
                  <c:v>17.608068055554838</c:v>
                </c:pt>
                <c:pt idx="4">
                  <c:v>20.976319722222325</c:v>
                </c:pt>
                <c:pt idx="5">
                  <c:v>23.615350000000277</c:v>
                </c:pt>
                <c:pt idx="6">
                  <c:v>25.543149166666979</c:v>
                </c:pt>
                <c:pt idx="7">
                  <c:v>25.572706111111742</c:v>
                </c:pt>
                <c:pt idx="8">
                  <c:v>21.25195777777806</c:v>
                </c:pt>
                <c:pt idx="9">
                  <c:v>17.821258333332992</c:v>
                </c:pt>
                <c:pt idx="10">
                  <c:v>13.645575277777652</c:v>
                </c:pt>
                <c:pt idx="11">
                  <c:v>8.7463627777780637</c:v>
                </c:pt>
              </c:numCache>
            </c:numRef>
          </c:yVal>
          <c:smooth val="1"/>
        </c:ser>
        <c:axId val="35111296"/>
        <c:axId val="35112832"/>
      </c:scatterChart>
      <c:valAx>
        <c:axId val="35111296"/>
        <c:scaling>
          <c:orientation val="minMax"/>
          <c:max val="12"/>
          <c:min val="1"/>
        </c:scaling>
        <c:axPos val="b"/>
        <c:numFmt formatCode="General" sourceLinked="1"/>
        <c:tickLblPos val="nextTo"/>
        <c:crossAx val="35112832"/>
        <c:crosses val="autoZero"/>
        <c:crossBetween val="midCat"/>
        <c:majorUnit val="1"/>
      </c:valAx>
      <c:valAx>
        <c:axId val="35112832"/>
        <c:scaling>
          <c:orientation val="minMax"/>
          <c:max val="28"/>
          <c:min val="6"/>
        </c:scaling>
        <c:axPos val="l"/>
        <c:majorGridlines/>
        <c:numFmt formatCode="General" sourceLinked="1"/>
        <c:tickLblPos val="nextTo"/>
        <c:crossAx val="35111296"/>
        <c:crosses val="autoZero"/>
        <c:crossBetween val="midCat"/>
        <c:majorUnit val="2"/>
      </c:valAx>
    </c:plotArea>
    <c:legend>
      <c:legendPos val="r"/>
    </c:legend>
    <c:plotVisOnly val="1"/>
  </c:chart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plotArea>
      <c:layout/>
      <c:barChart>
        <c:barDir val="col"/>
        <c:grouping val="clustered"/>
        <c:ser>
          <c:idx val="1"/>
          <c:order val="0"/>
          <c:tx>
            <c:strRef>
              <c:f>גיליון1!$F$9</c:f>
              <c:strCache>
                <c:ptCount val="1"/>
                <c:pt idx="0">
                  <c:v>T2m warming 61-90 to 01-30 Tel Aviv</c:v>
                </c:pt>
              </c:strCache>
            </c:strRef>
          </c:tx>
          <c:val>
            <c:numRef>
              <c:f>גיליון1!$F$10:$F$21</c:f>
              <c:numCache>
                <c:formatCode>General</c:formatCode>
                <c:ptCount val="12"/>
                <c:pt idx="0">
                  <c:v>0.27430038314224758</c:v>
                </c:pt>
                <c:pt idx="1">
                  <c:v>0.62499226167426514</c:v>
                </c:pt>
                <c:pt idx="2">
                  <c:v>0.46333074712623556</c:v>
                </c:pt>
                <c:pt idx="3">
                  <c:v>0.6437401149429437</c:v>
                </c:pt>
                <c:pt idx="4">
                  <c:v>0.97189147509624263</c:v>
                </c:pt>
                <c:pt idx="5">
                  <c:v>0.9721583045975426</c:v>
                </c:pt>
                <c:pt idx="6">
                  <c:v>1.0335011781616572</c:v>
                </c:pt>
                <c:pt idx="7">
                  <c:v>0.8954499808427836</c:v>
                </c:pt>
                <c:pt idx="8">
                  <c:v>0.6974589846751087</c:v>
                </c:pt>
                <c:pt idx="9">
                  <c:v>0.47600862068947003</c:v>
                </c:pt>
                <c:pt idx="10">
                  <c:v>0.52924598658995592</c:v>
                </c:pt>
                <c:pt idx="11">
                  <c:v>0.57445257662760696</c:v>
                </c:pt>
              </c:numCache>
            </c:numRef>
          </c:val>
        </c:ser>
        <c:ser>
          <c:idx val="2"/>
          <c:order val="1"/>
          <c:tx>
            <c:strRef>
              <c:f>גיליון1!$J$9</c:f>
              <c:strCache>
                <c:ptCount val="1"/>
                <c:pt idx="0">
                  <c:v>T2m warming 61-90 to 01-30 Jerusalem</c:v>
                </c:pt>
              </c:strCache>
            </c:strRef>
          </c:tx>
          <c:val>
            <c:numRef>
              <c:f>גיליון1!$J$10:$J$21</c:f>
              <c:numCache>
                <c:formatCode>General</c:formatCode>
                <c:ptCount val="12"/>
                <c:pt idx="0">
                  <c:v>0.2934802394631788</c:v>
                </c:pt>
                <c:pt idx="1">
                  <c:v>0.69646339186368733</c:v>
                </c:pt>
                <c:pt idx="2">
                  <c:v>0.6215279501917621</c:v>
                </c:pt>
                <c:pt idx="3">
                  <c:v>0.6816965996173967</c:v>
                </c:pt>
                <c:pt idx="4">
                  <c:v>1.1265463697316713</c:v>
                </c:pt>
                <c:pt idx="5">
                  <c:v>1.0598686781604545</c:v>
                </c:pt>
                <c:pt idx="6">
                  <c:v>1.1883100287344073</c:v>
                </c:pt>
                <c:pt idx="7">
                  <c:v>0.88905796934841419</c:v>
                </c:pt>
                <c:pt idx="8">
                  <c:v>0.61458561302634962</c:v>
                </c:pt>
                <c:pt idx="9">
                  <c:v>0.28581034482760997</c:v>
                </c:pt>
                <c:pt idx="10">
                  <c:v>0.45249023946394118</c:v>
                </c:pt>
                <c:pt idx="11">
                  <c:v>0.65656969348674465</c:v>
                </c:pt>
              </c:numCache>
            </c:numRef>
          </c:val>
        </c:ser>
        <c:axId val="35147136"/>
        <c:axId val="35153024"/>
      </c:barChart>
      <c:catAx>
        <c:axId val="35147136"/>
        <c:scaling>
          <c:orientation val="minMax"/>
        </c:scaling>
        <c:axPos val="b"/>
        <c:tickLblPos val="nextTo"/>
        <c:crossAx val="35153024"/>
        <c:crosses val="autoZero"/>
        <c:auto val="1"/>
        <c:lblAlgn val="ctr"/>
        <c:lblOffset val="100"/>
      </c:catAx>
      <c:valAx>
        <c:axId val="35153024"/>
        <c:scaling>
          <c:orientation val="minMax"/>
        </c:scaling>
        <c:axPos val="l"/>
        <c:majorGridlines/>
        <c:numFmt formatCode="General" sourceLinked="1"/>
        <c:tickLblPos val="nextTo"/>
        <c:crossAx val="35147136"/>
        <c:crosses val="autoZero"/>
        <c:crossBetween val="between"/>
      </c:valAx>
    </c:plotArea>
    <c:legend>
      <c:legendPos val="r"/>
    </c:legend>
    <c:plotVisOnly val="1"/>
  </c:chart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plotArea>
      <c:layout/>
      <c:scatterChart>
        <c:scatterStyle val="smoothMarker"/>
        <c:ser>
          <c:idx val="0"/>
          <c:order val="0"/>
          <c:tx>
            <c:strRef>
              <c:f>גיליון1!$D$9</c:f>
              <c:strCache>
                <c:ptCount val="1"/>
                <c:pt idx="0">
                  <c:v>2001-2030</c:v>
                </c:pt>
              </c:strCache>
            </c:strRef>
          </c:tx>
          <c:xVal>
            <c:numRef>
              <c:f>גיליון1!$A$10:$A$21</c:f>
              <c:numCache>
                <c:formatCode>General</c:formatCode>
                <c:ptCount val="12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</c:numCache>
            </c:numRef>
          </c:xVal>
          <c:yVal>
            <c:numRef>
              <c:f>גיליון1!$D$10:$D$21</c:f>
              <c:numCache>
                <c:formatCode>General</c:formatCode>
                <c:ptCount val="12"/>
                <c:pt idx="0">
                  <c:v>11.758744827586277</c:v>
                </c:pt>
                <c:pt idx="1">
                  <c:v>12.637790903540798</c:v>
                </c:pt>
                <c:pt idx="2">
                  <c:v>14.844739080459989</c:v>
                </c:pt>
                <c:pt idx="3">
                  <c:v>18.392120114942827</c:v>
                </c:pt>
                <c:pt idx="4">
                  <c:v>21.551560919539828</c:v>
                </c:pt>
                <c:pt idx="5">
                  <c:v>24.22693247126459</c:v>
                </c:pt>
                <c:pt idx="6">
                  <c:v>26.249235344827454</c:v>
                </c:pt>
                <c:pt idx="7">
                  <c:v>26.438691091953782</c:v>
                </c:pt>
                <c:pt idx="8">
                  <c:v>23.570386206897922</c:v>
                </c:pt>
                <c:pt idx="9">
                  <c:v>20.653716954022684</c:v>
                </c:pt>
                <c:pt idx="10">
                  <c:v>17.170462931034592</c:v>
                </c:pt>
                <c:pt idx="11">
                  <c:v>13.211818965516828</c:v>
                </c:pt>
              </c:numCache>
            </c:numRef>
          </c:yVal>
          <c:smooth val="1"/>
        </c:ser>
        <c:ser>
          <c:idx val="1"/>
          <c:order val="1"/>
          <c:tx>
            <c:strRef>
              <c:f>גיליון1!$E$9</c:f>
              <c:strCache>
                <c:ptCount val="1"/>
                <c:pt idx="0">
                  <c:v>1961-1990</c:v>
                </c:pt>
              </c:strCache>
            </c:strRef>
          </c:tx>
          <c:xVal>
            <c:numRef>
              <c:f>גיליון1!$A$10:$A$21</c:f>
              <c:numCache>
                <c:formatCode>General</c:formatCode>
                <c:ptCount val="12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</c:numCache>
            </c:numRef>
          </c:xVal>
          <c:yVal>
            <c:numRef>
              <c:f>גיליון1!$E$10:$E$21</c:f>
              <c:numCache>
                <c:formatCode>General</c:formatCode>
                <c:ptCount val="12"/>
                <c:pt idx="0">
                  <c:v>11.484444444444026</c:v>
                </c:pt>
                <c:pt idx="1">
                  <c:v>12.012798641866539</c:v>
                </c:pt>
                <c:pt idx="2">
                  <c:v>14.381408333333752</c:v>
                </c:pt>
                <c:pt idx="3">
                  <c:v>17.748379999999869</c:v>
                </c:pt>
                <c:pt idx="4">
                  <c:v>20.579669444443596</c:v>
                </c:pt>
                <c:pt idx="5">
                  <c:v>23.254774166667065</c:v>
                </c:pt>
                <c:pt idx="6">
                  <c:v>25.215734166665797</c:v>
                </c:pt>
                <c:pt idx="7">
                  <c:v>25.543241111110987</c:v>
                </c:pt>
                <c:pt idx="8">
                  <c:v>22.872927222222813</c:v>
                </c:pt>
                <c:pt idx="9">
                  <c:v>20.1777083333332</c:v>
                </c:pt>
                <c:pt idx="10">
                  <c:v>16.641216944444636</c:v>
                </c:pt>
                <c:pt idx="11">
                  <c:v>12.637366388889234</c:v>
                </c:pt>
              </c:numCache>
            </c:numRef>
          </c:yVal>
          <c:smooth val="1"/>
        </c:ser>
        <c:ser>
          <c:idx val="2"/>
          <c:order val="2"/>
          <c:tx>
            <c:strRef>
              <c:f>גיליון1!$K$9</c:f>
              <c:strCache>
                <c:ptCount val="1"/>
                <c:pt idx="0">
                  <c:v>Bet Dagan 97-07</c:v>
                </c:pt>
              </c:strCache>
            </c:strRef>
          </c:tx>
          <c:xVal>
            <c:numRef>
              <c:f>גיליון1!$A$10:$A$21</c:f>
              <c:numCache>
                <c:formatCode>General</c:formatCode>
                <c:ptCount val="12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</c:numCache>
            </c:numRef>
          </c:xVal>
          <c:yVal>
            <c:numRef>
              <c:f>גיליון1!$K$10:$K$21</c:f>
              <c:numCache>
                <c:formatCode>General</c:formatCode>
                <c:ptCount val="12"/>
                <c:pt idx="0">
                  <c:v>12.791058394160576</c:v>
                </c:pt>
                <c:pt idx="1">
                  <c:v>13.355378486055772</c:v>
                </c:pt>
                <c:pt idx="2">
                  <c:v>15.506326889279423</c:v>
                </c:pt>
                <c:pt idx="3">
                  <c:v>18.622241992882593</c:v>
                </c:pt>
                <c:pt idx="4">
                  <c:v>21.679620034542317</c:v>
                </c:pt>
                <c:pt idx="5">
                  <c:v>24.755830388692583</c:v>
                </c:pt>
                <c:pt idx="6">
                  <c:v>26.790549828178676</c:v>
                </c:pt>
                <c:pt idx="7">
                  <c:v>27.342314647377918</c:v>
                </c:pt>
                <c:pt idx="8">
                  <c:v>25.875590551181098</c:v>
                </c:pt>
                <c:pt idx="9">
                  <c:v>23.179127134724862</c:v>
                </c:pt>
                <c:pt idx="10">
                  <c:v>18.388104089219329</c:v>
                </c:pt>
                <c:pt idx="11">
                  <c:v>14.387906137184123</c:v>
                </c:pt>
              </c:numCache>
            </c:numRef>
          </c:yVal>
          <c:smooth val="1"/>
        </c:ser>
        <c:axId val="35198464"/>
        <c:axId val="35200000"/>
      </c:scatterChart>
      <c:valAx>
        <c:axId val="35198464"/>
        <c:scaling>
          <c:orientation val="minMax"/>
          <c:max val="12"/>
        </c:scaling>
        <c:axPos val="b"/>
        <c:numFmt formatCode="General" sourceLinked="1"/>
        <c:tickLblPos val="nextTo"/>
        <c:crossAx val="35200000"/>
        <c:crosses val="autoZero"/>
        <c:crossBetween val="midCat"/>
      </c:valAx>
      <c:valAx>
        <c:axId val="35200000"/>
        <c:scaling>
          <c:orientation val="minMax"/>
          <c:min val="10"/>
        </c:scaling>
        <c:axPos val="l"/>
        <c:majorGridlines/>
        <c:numFmt formatCode="General" sourceLinked="1"/>
        <c:tickLblPos val="nextTo"/>
        <c:crossAx val="35198464"/>
        <c:crosses val="autoZero"/>
        <c:crossBetween val="midCat"/>
        <c:majorUnit val="2"/>
      </c:valAx>
    </c:plotArea>
    <c:legend>
      <c:legendPos val="r"/>
    </c:legend>
    <c:plotVisOnly val="1"/>
  </c:chart>
  <c:externalData r:id="rId1"/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GB"/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e-IL" smtClean="0"/>
              <a:t>לחץ כדי לערוך סגנון כותרת משנה של תבנית בסיס</a:t>
            </a:r>
            <a:endParaRPr lang="en-GB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F791A4-78AA-4B5C-BBDF-D9DD5DBEE7A4}" type="datetimeFigureOut">
              <a:rPr lang="en-GB"/>
              <a:pPr>
                <a:defRPr/>
              </a:pPr>
              <a:t>11/10/2011</a:t>
            </a:fld>
            <a:endParaRPr lang="en-GB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1F7B66-0084-421F-919B-142C0CEE7FC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GB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GB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C7EC77-A752-448D-B7FD-66F1C2687B70}" type="datetimeFigureOut">
              <a:rPr lang="en-GB"/>
              <a:pPr>
                <a:defRPr/>
              </a:pPr>
              <a:t>11/10/2011</a:t>
            </a:fld>
            <a:endParaRPr lang="en-GB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5B183C-5BC2-42D6-A4B7-E3D199804C6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e-IL" smtClean="0"/>
              <a:t>לחץ כדי לערוך סגנון כותרת של תבנית בסיס</a:t>
            </a:r>
            <a:endParaRPr lang="en-GB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GB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F13641-A3E7-4702-A718-5F05A5182FDD}" type="datetimeFigureOut">
              <a:rPr lang="en-GB"/>
              <a:pPr>
                <a:defRPr/>
              </a:pPr>
              <a:t>11/10/2011</a:t>
            </a:fld>
            <a:endParaRPr lang="en-GB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666428-A23F-4956-B97A-8013116C9B4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GB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GB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C41178-DB9F-48C7-8201-F7230605B5B2}" type="datetimeFigureOut">
              <a:rPr lang="en-GB"/>
              <a:pPr>
                <a:defRPr/>
              </a:pPr>
              <a:t>11/10/2011</a:t>
            </a:fld>
            <a:endParaRPr lang="en-GB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805424-62AF-4BA1-A033-91F0938ECCF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GB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CFBCA1-3D2F-4689-A20B-0A1E6237502F}" type="datetimeFigureOut">
              <a:rPr lang="en-GB"/>
              <a:pPr>
                <a:defRPr/>
              </a:pPr>
              <a:t>11/10/2011</a:t>
            </a:fld>
            <a:endParaRPr lang="en-GB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536AB2-D791-4B1A-BE8D-2D50123F6A5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GB"/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GB"/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GB"/>
          </a:p>
        </p:txBody>
      </p:sp>
      <p:sp>
        <p:nvSpPr>
          <p:cNvPr id="5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AFC1EA-CEDA-4810-B553-534792D2B23D}" type="datetimeFigureOut">
              <a:rPr lang="en-GB"/>
              <a:pPr>
                <a:defRPr/>
              </a:pPr>
              <a:t>11/10/2011</a:t>
            </a:fld>
            <a:endParaRPr lang="en-GB"/>
          </a:p>
        </p:txBody>
      </p:sp>
      <p:sp>
        <p:nvSpPr>
          <p:cNvPr id="6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033EFE-61FC-4E56-985D-4C4070B1475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GB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GB"/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GB"/>
          </a:p>
        </p:txBody>
      </p:sp>
      <p:sp>
        <p:nvSpPr>
          <p:cNvPr id="7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3B45F5-41E0-4C74-9AE7-0CC52CF18511}" type="datetimeFigureOut">
              <a:rPr lang="en-GB"/>
              <a:pPr>
                <a:defRPr/>
              </a:pPr>
              <a:t>11/10/2011</a:t>
            </a:fld>
            <a:endParaRPr lang="en-GB"/>
          </a:p>
        </p:txBody>
      </p:sp>
      <p:sp>
        <p:nvSpPr>
          <p:cNvPr id="8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18A82C-3FDD-4DEB-9636-9EF35A27B07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GB"/>
          </a:p>
        </p:txBody>
      </p:sp>
      <p:sp>
        <p:nvSpPr>
          <p:cNvPr id="3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BDE566-87E3-44E6-BAB1-5C3A38ABE537}" type="datetimeFigureOut">
              <a:rPr lang="en-GB"/>
              <a:pPr>
                <a:defRPr/>
              </a:pPr>
              <a:t>11/10/2011</a:t>
            </a:fld>
            <a:endParaRPr lang="en-GB"/>
          </a:p>
        </p:txBody>
      </p:sp>
      <p:sp>
        <p:nvSpPr>
          <p:cNvPr id="4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5E4325-822A-4046-BE02-8284785D5C7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58D63D-52C8-4651-BF55-E9B3C1936CAD}" type="datetimeFigureOut">
              <a:rPr lang="en-GB"/>
              <a:pPr>
                <a:defRPr/>
              </a:pPr>
              <a:t>11/10/2011</a:t>
            </a:fld>
            <a:endParaRPr lang="en-GB"/>
          </a:p>
        </p:txBody>
      </p:sp>
      <p:sp>
        <p:nvSpPr>
          <p:cNvPr id="3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87D2BC-EB67-47E5-8D37-0069B85F4B1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GB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GB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635031-26C8-4B1D-B45F-855A6E1F7AD5}" type="datetimeFigureOut">
              <a:rPr lang="en-GB"/>
              <a:pPr>
                <a:defRPr/>
              </a:pPr>
              <a:t>11/10/2011</a:t>
            </a:fld>
            <a:endParaRPr lang="en-GB"/>
          </a:p>
        </p:txBody>
      </p:sp>
      <p:sp>
        <p:nvSpPr>
          <p:cNvPr id="6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741B7C-D9D6-4912-96E0-5696F0396A2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GB"/>
          </a:p>
        </p:txBody>
      </p:sp>
      <p:sp>
        <p:nvSpPr>
          <p:cNvPr id="3" name="מציין מיקום של תמונה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018A19-ED41-43F7-A8C0-988FCC4770D8}" type="datetimeFigureOut">
              <a:rPr lang="en-GB"/>
              <a:pPr>
                <a:defRPr/>
              </a:pPr>
              <a:t>11/10/2011</a:t>
            </a:fld>
            <a:endParaRPr lang="en-GB"/>
          </a:p>
        </p:txBody>
      </p:sp>
      <p:sp>
        <p:nvSpPr>
          <p:cNvPr id="6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CD16F3-EB59-473F-A05E-628285F3E26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מציין מיקום של כותרת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he-IL" smtClean="0"/>
              <a:t>לחץ כדי לערוך סגנון כותרת של תבנית בסיס</a:t>
            </a:r>
            <a:endParaRPr lang="en-GB" smtClean="0"/>
          </a:p>
        </p:txBody>
      </p:sp>
      <p:sp>
        <p:nvSpPr>
          <p:cNvPr id="1027" name="מציין מיקום טקסט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e-IL" smtClean="0"/>
              <a:t>לחץ כדי לערוך סגנונות טקסט של תבנית בסיס</a:t>
            </a:r>
            <a:endParaRPr lang="en-US" smtClean="0"/>
          </a:p>
          <a:p>
            <a:pPr lvl="1"/>
            <a:r>
              <a:rPr lang="he-IL" smtClean="0"/>
              <a:t>רמה שנייה</a:t>
            </a:r>
            <a:endParaRPr lang="en-US" smtClean="0"/>
          </a:p>
          <a:p>
            <a:pPr lvl="2"/>
            <a:r>
              <a:rPr lang="he-IL" smtClean="0"/>
              <a:t>רמה שלישית</a:t>
            </a:r>
            <a:endParaRPr lang="en-US" smtClean="0"/>
          </a:p>
          <a:p>
            <a:pPr lvl="3"/>
            <a:r>
              <a:rPr lang="he-IL" smtClean="0"/>
              <a:t>רמה רביעית</a:t>
            </a:r>
            <a:endParaRPr lang="en-US" smtClean="0"/>
          </a:p>
          <a:p>
            <a:pPr lvl="4"/>
            <a:r>
              <a:rPr lang="he-IL" smtClean="0"/>
              <a:t>רמה חמישית</a:t>
            </a:r>
            <a:endParaRPr lang="en-GB" smtClean="0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D98AC62C-2F9F-4D30-A161-2D080F42E1AA}" type="datetimeFigureOut">
              <a:rPr lang="en-GB"/>
              <a:pPr>
                <a:defRPr/>
              </a:pPr>
              <a:t>11/10/2011</a:t>
            </a:fld>
            <a:endParaRPr lang="en-GB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391D013D-420B-4187-A7A2-406B4C3F399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Arial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Arial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Arial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Arial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Arial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Arial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כותרת 1"/>
          <p:cNvSpPr>
            <a:spLocks noGrp="1"/>
          </p:cNvSpPr>
          <p:nvPr>
            <p:ph type="ctrTitle"/>
          </p:nvPr>
        </p:nvSpPr>
        <p:spPr>
          <a:xfrm>
            <a:off x="762000" y="1143000"/>
            <a:ext cx="7772400" cy="1470025"/>
          </a:xfrm>
        </p:spPr>
        <p:txBody>
          <a:bodyPr/>
          <a:lstStyle/>
          <a:p>
            <a:pPr eaLnBrk="1" hangingPunct="1"/>
            <a:r>
              <a:rPr lang="en-US" smtClean="0"/>
              <a:t>Very Preliminary results from Serbia climate model</a:t>
            </a:r>
            <a:endParaRPr lang="en-GB" smtClean="0"/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n-GB">
              <a:cs typeface="+mn-cs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כותרת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14400"/>
          </a:xfrm>
        </p:spPr>
        <p:txBody>
          <a:bodyPr/>
          <a:lstStyle/>
          <a:p>
            <a:pPr eaLnBrk="1" hangingPunct="1"/>
            <a:r>
              <a:rPr lang="en-US" smtClean="0"/>
              <a:t>T2m ~Tel Aviv</a:t>
            </a:r>
            <a:endParaRPr lang="en-GB" smtClean="0"/>
          </a:p>
        </p:txBody>
      </p:sp>
      <p:graphicFrame>
        <p:nvGraphicFramePr>
          <p:cNvPr id="4" name="מציין מיקום תוכן 3"/>
          <p:cNvGraphicFramePr>
            <a:graphicFrameLocks noGrp="1"/>
          </p:cNvGraphicFramePr>
          <p:nvPr>
            <p:ph idx="1"/>
          </p:nvPr>
        </p:nvGraphicFramePr>
        <p:xfrm>
          <a:off x="0" y="990600"/>
          <a:ext cx="9144000" cy="586740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4340" name="Text Box 4"/>
          <p:cNvSpPr txBox="1">
            <a:spLocks noChangeArrowheads="1"/>
          </p:cNvSpPr>
          <p:nvPr/>
        </p:nvSpPr>
        <p:spPr bwMode="auto">
          <a:xfrm>
            <a:off x="6858000" y="1143000"/>
            <a:ext cx="16446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b="1">
                <a:solidFill>
                  <a:schemeClr val="accent1"/>
                </a:solidFill>
              </a:rPr>
              <a:t>2001-2003</a:t>
            </a:r>
          </a:p>
        </p:txBody>
      </p:sp>
      <p:sp>
        <p:nvSpPr>
          <p:cNvPr id="14341" name="Text Box 5"/>
          <p:cNvSpPr txBox="1">
            <a:spLocks noChangeArrowheads="1"/>
          </p:cNvSpPr>
          <p:nvPr/>
        </p:nvSpPr>
        <p:spPr bwMode="auto">
          <a:xfrm>
            <a:off x="6858000" y="1676400"/>
            <a:ext cx="16446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b="1">
                <a:solidFill>
                  <a:srgbClr val="FF0000"/>
                </a:solidFill>
              </a:rPr>
              <a:t>1961-1990</a:t>
            </a:r>
          </a:p>
        </p:txBody>
      </p:sp>
      <p:sp>
        <p:nvSpPr>
          <p:cNvPr id="14342" name="Text Box 6"/>
          <p:cNvSpPr txBox="1">
            <a:spLocks noChangeArrowheads="1"/>
          </p:cNvSpPr>
          <p:nvPr/>
        </p:nvSpPr>
        <p:spPr bwMode="auto">
          <a:xfrm>
            <a:off x="4022725" y="5903913"/>
            <a:ext cx="8699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b="1"/>
              <a:t>Month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כותרת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762000"/>
          </a:xfrm>
        </p:spPr>
        <p:txBody>
          <a:bodyPr/>
          <a:lstStyle/>
          <a:p>
            <a:pPr eaLnBrk="1" hangingPunct="1"/>
            <a:r>
              <a:rPr lang="en-US" smtClean="0"/>
              <a:t>T2m ~Jerusalem</a:t>
            </a:r>
            <a:endParaRPr lang="en-GB" smtClean="0"/>
          </a:p>
        </p:txBody>
      </p:sp>
      <p:graphicFrame>
        <p:nvGraphicFramePr>
          <p:cNvPr id="4" name="תרשים 3"/>
          <p:cNvGraphicFramePr/>
          <p:nvPr/>
        </p:nvGraphicFramePr>
        <p:xfrm>
          <a:off x="0" y="990600"/>
          <a:ext cx="8991600" cy="5867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5364" name="Text Box 4"/>
          <p:cNvSpPr txBox="1">
            <a:spLocks noChangeArrowheads="1"/>
          </p:cNvSpPr>
          <p:nvPr/>
        </p:nvSpPr>
        <p:spPr bwMode="auto">
          <a:xfrm>
            <a:off x="6858000" y="1143000"/>
            <a:ext cx="16446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b="1">
                <a:solidFill>
                  <a:schemeClr val="accent1"/>
                </a:solidFill>
              </a:rPr>
              <a:t>2001-2003</a:t>
            </a:r>
          </a:p>
        </p:txBody>
      </p:sp>
      <p:sp>
        <p:nvSpPr>
          <p:cNvPr id="15365" name="Text Box 5"/>
          <p:cNvSpPr txBox="1">
            <a:spLocks noChangeArrowheads="1"/>
          </p:cNvSpPr>
          <p:nvPr/>
        </p:nvSpPr>
        <p:spPr bwMode="auto">
          <a:xfrm>
            <a:off x="6858000" y="1676400"/>
            <a:ext cx="16446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b="1">
                <a:solidFill>
                  <a:srgbClr val="FF0000"/>
                </a:solidFill>
              </a:rPr>
              <a:t>1961-1990</a:t>
            </a:r>
          </a:p>
        </p:txBody>
      </p:sp>
      <p:sp>
        <p:nvSpPr>
          <p:cNvPr id="15368" name="Text Box 8"/>
          <p:cNvSpPr txBox="1">
            <a:spLocks noChangeArrowheads="1"/>
          </p:cNvSpPr>
          <p:nvPr/>
        </p:nvSpPr>
        <p:spPr bwMode="auto">
          <a:xfrm>
            <a:off x="3810000" y="6096000"/>
            <a:ext cx="8699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b="1"/>
              <a:t>Month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smtClean="0"/>
              <a:t>T2m warming</a:t>
            </a:r>
            <a:br>
              <a:rPr lang="en-US" sz="4000" smtClean="0"/>
            </a:br>
            <a:r>
              <a:rPr lang="en-US" sz="4000" smtClean="0"/>
              <a:t> (2001-2030) – (1961-1990)</a:t>
            </a:r>
            <a:endParaRPr lang="en-GB" sz="4000" smtClean="0"/>
          </a:p>
        </p:txBody>
      </p:sp>
      <p:graphicFrame>
        <p:nvGraphicFramePr>
          <p:cNvPr id="4" name="מציין מיקום תוכן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6387" name="Text Box 4"/>
          <p:cNvSpPr txBox="1">
            <a:spLocks noChangeArrowheads="1"/>
          </p:cNvSpPr>
          <p:nvPr/>
        </p:nvSpPr>
        <p:spPr bwMode="auto">
          <a:xfrm>
            <a:off x="6461125" y="1716088"/>
            <a:ext cx="1352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>
                <a:solidFill>
                  <a:srgbClr val="FF3300"/>
                </a:solidFill>
              </a:rPr>
              <a:t>Tel Aviv</a:t>
            </a:r>
          </a:p>
        </p:txBody>
      </p:sp>
      <p:sp>
        <p:nvSpPr>
          <p:cNvPr id="16388" name="Text Box 5"/>
          <p:cNvSpPr txBox="1">
            <a:spLocks noChangeArrowheads="1"/>
          </p:cNvSpPr>
          <p:nvPr/>
        </p:nvSpPr>
        <p:spPr bwMode="auto">
          <a:xfrm>
            <a:off x="6477000" y="2209800"/>
            <a:ext cx="16938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>
                <a:solidFill>
                  <a:srgbClr val="00CC00"/>
                </a:solidFill>
              </a:rPr>
              <a:t>Jerusalem</a:t>
            </a:r>
          </a:p>
        </p:txBody>
      </p:sp>
      <p:sp>
        <p:nvSpPr>
          <p:cNvPr id="16389" name="Text Box 6"/>
          <p:cNvSpPr txBox="1">
            <a:spLocks noChangeArrowheads="1"/>
          </p:cNvSpPr>
          <p:nvPr/>
        </p:nvSpPr>
        <p:spPr bwMode="auto">
          <a:xfrm>
            <a:off x="3200400" y="1905000"/>
            <a:ext cx="10096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summer</a:t>
            </a:r>
          </a:p>
        </p:txBody>
      </p:sp>
      <p:sp>
        <p:nvSpPr>
          <p:cNvPr id="16390" name="Text Box 7"/>
          <p:cNvSpPr txBox="1">
            <a:spLocks noChangeArrowheads="1"/>
          </p:cNvSpPr>
          <p:nvPr/>
        </p:nvSpPr>
        <p:spPr bwMode="auto">
          <a:xfrm>
            <a:off x="4022725" y="2246313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16392" name="Text Box 8"/>
          <p:cNvSpPr txBox="1">
            <a:spLocks noChangeArrowheads="1"/>
          </p:cNvSpPr>
          <p:nvPr/>
        </p:nvSpPr>
        <p:spPr bwMode="auto">
          <a:xfrm>
            <a:off x="2819400" y="6248400"/>
            <a:ext cx="8699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b="1"/>
              <a:t>Month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כותרת 1"/>
          <p:cNvSpPr>
            <a:spLocks noGrp="1"/>
          </p:cNvSpPr>
          <p:nvPr>
            <p:ph type="title"/>
          </p:nvPr>
        </p:nvSpPr>
        <p:spPr>
          <a:xfrm>
            <a:off x="381000" y="457200"/>
            <a:ext cx="8229600" cy="1143000"/>
          </a:xfrm>
        </p:spPr>
        <p:txBody>
          <a:bodyPr/>
          <a:lstStyle/>
          <a:p>
            <a:pPr eaLnBrk="1" hangingPunct="1"/>
            <a:r>
              <a:rPr lang="en-GB" sz="4000" b="1" smtClean="0">
                <a:solidFill>
                  <a:srgbClr val="FF0000"/>
                </a:solidFill>
              </a:rPr>
              <a:t>Model vs. Measurements</a:t>
            </a:r>
            <a:r>
              <a:rPr lang="en-GB" sz="4000" smtClean="0"/>
              <a:t/>
            </a:r>
            <a:br>
              <a:rPr lang="en-GB" sz="4000" smtClean="0"/>
            </a:br>
            <a:r>
              <a:rPr lang="en-GB" sz="3600" smtClean="0"/>
              <a:t>10 minute average measurements vs. 6,12,18,00Z model average</a:t>
            </a:r>
          </a:p>
        </p:txBody>
      </p:sp>
      <p:sp>
        <p:nvSpPr>
          <p:cNvPr id="17410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en-GB" smtClean="0"/>
          </a:p>
        </p:txBody>
      </p:sp>
      <p:graphicFrame>
        <p:nvGraphicFramePr>
          <p:cNvPr id="4" name="תרשים 3"/>
          <p:cNvGraphicFramePr/>
          <p:nvPr/>
        </p:nvGraphicFramePr>
        <p:xfrm>
          <a:off x="0" y="1219200"/>
          <a:ext cx="9144000" cy="5638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7413" name="Text Box 5"/>
          <p:cNvSpPr txBox="1">
            <a:spLocks noChangeArrowheads="1"/>
          </p:cNvSpPr>
          <p:nvPr/>
        </p:nvSpPr>
        <p:spPr bwMode="auto">
          <a:xfrm>
            <a:off x="4038600" y="6172200"/>
            <a:ext cx="8699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b="1"/>
              <a:t>Month</a:t>
            </a:r>
          </a:p>
        </p:txBody>
      </p:sp>
      <p:sp>
        <p:nvSpPr>
          <p:cNvPr id="17414" name="Text Box 6"/>
          <p:cNvSpPr txBox="1">
            <a:spLocks noChangeArrowheads="1"/>
          </p:cNvSpPr>
          <p:nvPr/>
        </p:nvSpPr>
        <p:spPr bwMode="auto">
          <a:xfrm>
            <a:off x="7239000" y="2133600"/>
            <a:ext cx="16446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b="1">
                <a:solidFill>
                  <a:schemeClr val="accent1"/>
                </a:solidFill>
              </a:rPr>
              <a:t>2001-2003</a:t>
            </a:r>
          </a:p>
        </p:txBody>
      </p:sp>
      <p:sp>
        <p:nvSpPr>
          <p:cNvPr id="17415" name="Text Box 7"/>
          <p:cNvSpPr txBox="1">
            <a:spLocks noChangeArrowheads="1"/>
          </p:cNvSpPr>
          <p:nvPr/>
        </p:nvSpPr>
        <p:spPr bwMode="auto">
          <a:xfrm>
            <a:off x="7239000" y="2590800"/>
            <a:ext cx="16446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b="1">
                <a:solidFill>
                  <a:srgbClr val="FF0000"/>
                </a:solidFill>
              </a:rPr>
              <a:t>1961-1990</a:t>
            </a:r>
          </a:p>
        </p:txBody>
      </p:sp>
      <p:sp>
        <p:nvSpPr>
          <p:cNvPr id="17416" name="Text Box 8"/>
          <p:cNvSpPr txBox="1">
            <a:spLocks noChangeArrowheads="1"/>
          </p:cNvSpPr>
          <p:nvPr/>
        </p:nvSpPr>
        <p:spPr bwMode="auto">
          <a:xfrm>
            <a:off x="7315200" y="3048000"/>
            <a:ext cx="8604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b="1">
                <a:solidFill>
                  <a:srgbClr val="33CC33"/>
                </a:solidFill>
              </a:rPr>
              <a:t>Obs.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txBody>
          <a:bodyPr/>
          <a:lstStyle/>
          <a:p>
            <a:pPr eaLnBrk="1" hangingPunct="1"/>
            <a:r>
              <a:rPr lang="en-US" sz="4000" smtClean="0"/>
              <a:t>Questions?</a:t>
            </a:r>
          </a:p>
        </p:txBody>
      </p:sp>
      <p:sp>
        <p:nvSpPr>
          <p:cNvPr id="18434" name="Rectangle 3"/>
          <p:cNvSpPr>
            <a:spLocks noGrp="1"/>
          </p:cNvSpPr>
          <p:nvPr>
            <p:ph type="body" idx="1"/>
          </p:nvPr>
        </p:nvSpPr>
        <p:spPr>
          <a:xfrm>
            <a:off x="533400" y="1219200"/>
            <a:ext cx="8229600" cy="4678363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800" smtClean="0"/>
              <a:t>Is (Tmax+Tmin)/2  = (12Z+00Z)/2 ?</a:t>
            </a:r>
          </a:p>
          <a:p>
            <a:pPr eaLnBrk="1" hangingPunct="1">
              <a:lnSpc>
                <a:spcPct val="90000"/>
              </a:lnSpc>
            </a:pPr>
            <a:endParaRPr lang="en-US" sz="2800" smtClean="0"/>
          </a:p>
          <a:p>
            <a:pPr eaLnBrk="1" hangingPunct="1">
              <a:lnSpc>
                <a:spcPct val="90000"/>
              </a:lnSpc>
            </a:pPr>
            <a:r>
              <a:rPr lang="en-US" sz="2800" smtClean="0"/>
              <a:t>What is the difference between east Turkey and Croatia, with more that an hour  difference in true solar time, when referring to 6Z?</a:t>
            </a:r>
          </a:p>
          <a:p>
            <a:pPr eaLnBrk="1" hangingPunct="1">
              <a:lnSpc>
                <a:spcPct val="90000"/>
              </a:lnSpc>
            </a:pPr>
            <a:endParaRPr lang="en-US" sz="2800" smtClean="0"/>
          </a:p>
          <a:p>
            <a:pPr eaLnBrk="1" hangingPunct="1">
              <a:lnSpc>
                <a:spcPct val="90000"/>
              </a:lnSpc>
            </a:pPr>
            <a:r>
              <a:rPr lang="en-US" sz="2800" smtClean="0"/>
              <a:t>Would a common SEE climatology 1961-1990 grid map help to verifying climate models?</a:t>
            </a:r>
          </a:p>
          <a:p>
            <a:pPr eaLnBrk="1" hangingPunct="1">
              <a:lnSpc>
                <a:spcPct val="90000"/>
              </a:lnSpc>
            </a:pPr>
            <a:endParaRPr lang="en-US" sz="2800" smtClean="0"/>
          </a:p>
          <a:p>
            <a:pPr eaLnBrk="1" hangingPunct="1">
              <a:lnSpc>
                <a:spcPct val="90000"/>
              </a:lnSpc>
            </a:pPr>
            <a:r>
              <a:rPr lang="en-US" sz="2800" smtClean="0"/>
              <a:t>Certainly coordination with SEEVCCC when performing model setup will reduce noise when comparing models results!! 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4" grpId="0" build="p"/>
    </p:bldLst>
  </p:timing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108</TotalTime>
  <Words>99</Words>
  <Application>Microsoft Office PowerPoint</Application>
  <PresentationFormat>‫הצגה על המסך (4:3)</PresentationFormat>
  <Paragraphs>27</Paragraphs>
  <Slides>6</Slides>
  <Notes>0</Notes>
  <HiddenSlides>0</HiddenSlides>
  <MMClips>0</MMClips>
  <ScaleCrop>false</ScaleCrop>
  <HeadingPairs>
    <vt:vector size="6" baseType="variant">
      <vt:variant>
        <vt:lpstr>גופנים בשימוש</vt:lpstr>
      </vt:variant>
      <vt:variant>
        <vt:i4>2</vt:i4>
      </vt:variant>
      <vt:variant>
        <vt:lpstr>תבנית עיצוב</vt:lpstr>
      </vt:variant>
      <vt:variant>
        <vt:i4>1</vt:i4>
      </vt:variant>
      <vt:variant>
        <vt:lpstr>כותרות שקופיות</vt:lpstr>
      </vt:variant>
      <vt:variant>
        <vt:i4>6</vt:i4>
      </vt:variant>
    </vt:vector>
  </HeadingPairs>
  <TitlesOfParts>
    <vt:vector size="9" baseType="lpstr">
      <vt:lpstr>Arial</vt:lpstr>
      <vt:lpstr>Calibri</vt:lpstr>
      <vt:lpstr>ערכת נושא Office</vt:lpstr>
      <vt:lpstr>Very Preliminary results from Serbia climate model</vt:lpstr>
      <vt:lpstr>T2m ~Tel Aviv</vt:lpstr>
      <vt:lpstr>T2m ~Jerusalem</vt:lpstr>
      <vt:lpstr>T2m warming  (2001-2030) – (1961-1990)</vt:lpstr>
      <vt:lpstr>Model vs. Measurements 10 minute average measurements vs. 6,12,18,00Z model average</vt:lpstr>
      <vt:lpstr>Questions?</vt:lpstr>
    </vt:vector>
  </TitlesOfParts>
  <Company>IMS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Preliminary results from Serb model</dc:title>
  <dc:creator>YoavLevi</dc:creator>
  <cp:lastModifiedBy>Oren</cp:lastModifiedBy>
  <cp:revision>29</cp:revision>
  <dcterms:created xsi:type="dcterms:W3CDTF">2011-09-01T14:42:33Z</dcterms:created>
  <dcterms:modified xsi:type="dcterms:W3CDTF">2011-10-11T05:26:16Z</dcterms:modified>
</cp:coreProperties>
</file>