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ppt" ContentType="application/vnd.ms-powerpoi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1"/>
  </p:notesMasterIdLst>
  <p:handoutMasterIdLst>
    <p:handoutMasterId r:id="rId32"/>
  </p:handoutMasterIdLst>
  <p:sldIdLst>
    <p:sldId id="465" r:id="rId2"/>
    <p:sldId id="474" r:id="rId3"/>
    <p:sldId id="439" r:id="rId4"/>
    <p:sldId id="464" r:id="rId5"/>
    <p:sldId id="485" r:id="rId6"/>
    <p:sldId id="470" r:id="rId7"/>
    <p:sldId id="468" r:id="rId8"/>
    <p:sldId id="487" r:id="rId9"/>
    <p:sldId id="512" r:id="rId10"/>
    <p:sldId id="511" r:id="rId11"/>
    <p:sldId id="523" r:id="rId12"/>
    <p:sldId id="526" r:id="rId13"/>
    <p:sldId id="524" r:id="rId14"/>
    <p:sldId id="529" r:id="rId15"/>
    <p:sldId id="510" r:id="rId16"/>
    <p:sldId id="503" r:id="rId17"/>
    <p:sldId id="500" r:id="rId18"/>
    <p:sldId id="466" r:id="rId19"/>
    <p:sldId id="459" r:id="rId20"/>
    <p:sldId id="521" r:id="rId21"/>
    <p:sldId id="522" r:id="rId22"/>
    <p:sldId id="498" r:id="rId23"/>
    <p:sldId id="499" r:id="rId24"/>
    <p:sldId id="492" r:id="rId25"/>
    <p:sldId id="504" r:id="rId26"/>
    <p:sldId id="527" r:id="rId27"/>
    <p:sldId id="528" r:id="rId28"/>
    <p:sldId id="437" r:id="rId29"/>
    <p:sldId id="496" r:id="rId30"/>
  </p:sldIdLst>
  <p:sldSz cx="9144000" cy="6858000" type="screen4x3"/>
  <p:notesSz cx="9144000" cy="6858000"/>
  <p:defaultTextStyle>
    <a:defPPr>
      <a:defRPr lang="en-US"/>
    </a:defPPr>
    <a:lvl1pPr algn="l" rtl="0" eaLnBrk="0" fontAlgn="base" hangingPunct="0">
      <a:spcBef>
        <a:spcPct val="0"/>
      </a:spcBef>
      <a:spcAft>
        <a:spcPct val="0"/>
      </a:spcAft>
      <a:defRPr kern="1200">
        <a:solidFill>
          <a:schemeClr val="tx1"/>
        </a:solidFill>
        <a:latin typeface="Franklin Gothic Medium"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Medium"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Medium"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Medium"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Medium" pitchFamily="34" charset="0"/>
        <a:ea typeface="+mn-ea"/>
        <a:cs typeface="+mn-cs"/>
      </a:defRPr>
    </a:lvl5pPr>
    <a:lvl6pPr marL="2286000" algn="l" defTabSz="914400" rtl="0" eaLnBrk="1" latinLnBrk="0" hangingPunct="1">
      <a:defRPr kern="1200">
        <a:solidFill>
          <a:schemeClr val="tx1"/>
        </a:solidFill>
        <a:latin typeface="Franklin Gothic Medium" pitchFamily="34" charset="0"/>
        <a:ea typeface="+mn-ea"/>
        <a:cs typeface="+mn-cs"/>
      </a:defRPr>
    </a:lvl6pPr>
    <a:lvl7pPr marL="2743200" algn="l" defTabSz="914400" rtl="0" eaLnBrk="1" latinLnBrk="0" hangingPunct="1">
      <a:defRPr kern="1200">
        <a:solidFill>
          <a:schemeClr val="tx1"/>
        </a:solidFill>
        <a:latin typeface="Franklin Gothic Medium" pitchFamily="34" charset="0"/>
        <a:ea typeface="+mn-ea"/>
        <a:cs typeface="+mn-cs"/>
      </a:defRPr>
    </a:lvl7pPr>
    <a:lvl8pPr marL="3200400" algn="l" defTabSz="914400" rtl="0" eaLnBrk="1" latinLnBrk="0" hangingPunct="1">
      <a:defRPr kern="1200">
        <a:solidFill>
          <a:schemeClr val="tx1"/>
        </a:solidFill>
        <a:latin typeface="Franklin Gothic Medium" pitchFamily="34" charset="0"/>
        <a:ea typeface="+mn-ea"/>
        <a:cs typeface="+mn-cs"/>
      </a:defRPr>
    </a:lvl8pPr>
    <a:lvl9pPr marL="3657600" algn="l" defTabSz="914400" rtl="0" eaLnBrk="1" latinLnBrk="0" hangingPunct="1">
      <a:defRPr kern="1200">
        <a:solidFill>
          <a:schemeClr val="tx1"/>
        </a:solidFill>
        <a:latin typeface="Franklin Gothic Medium"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666FF"/>
    <a:srgbClr val="0000CC"/>
    <a:srgbClr val="000066"/>
    <a:srgbClr val="000099"/>
    <a:srgbClr val="FF3399"/>
    <a:srgbClr val="666699"/>
    <a:srgbClr val="3366FF"/>
    <a:srgbClr val="1C1C1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02" autoAdjust="0"/>
    <p:restoredTop sz="49488" autoAdjust="0"/>
  </p:normalViewPr>
  <p:slideViewPr>
    <p:cSldViewPr>
      <p:cViewPr>
        <p:scale>
          <a:sx n="81" d="100"/>
          <a:sy n="81" d="100"/>
        </p:scale>
        <p:origin x="-133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54" y="-10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417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34179" name="Rectangle 3"/>
          <p:cNvSpPr>
            <a:spLocks noGrp="1" noChangeArrowheads="1"/>
          </p:cNvSpPr>
          <p:nvPr>
            <p:ph type="dt" sz="quarter" idx="1"/>
          </p:nvPr>
        </p:nvSpPr>
        <p:spPr bwMode="auto">
          <a:xfrm>
            <a:off x="5179484"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434180" name="Rectangle 4"/>
          <p:cNvSpPr>
            <a:spLocks noGrp="1" noChangeArrowheads="1"/>
          </p:cNvSpPr>
          <p:nvPr>
            <p:ph type="ftr" sz="quarter" idx="2"/>
          </p:nvPr>
        </p:nvSpPr>
        <p:spPr bwMode="auto">
          <a:xfrm>
            <a:off x="0"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34181" name="Rectangle 5"/>
          <p:cNvSpPr>
            <a:spLocks noGrp="1" noChangeArrowheads="1"/>
          </p:cNvSpPr>
          <p:nvPr>
            <p:ph type="sldNum" sz="quarter" idx="3"/>
          </p:nvPr>
        </p:nvSpPr>
        <p:spPr bwMode="auto">
          <a:xfrm>
            <a:off x="5179484"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2E9F01F-90A9-4383-A29F-D8757B7CF44E}" type="slidenum">
              <a:rPr lang="en-US"/>
              <a:pPr>
                <a:defRPr/>
              </a:pPr>
              <a:t>‹#›</a:t>
            </a:fld>
            <a:endParaRPr lang="en-US"/>
          </a:p>
        </p:txBody>
      </p:sp>
    </p:spTree>
    <p:extLst>
      <p:ext uri="{BB962C8B-B14F-4D97-AF65-F5344CB8AC3E}">
        <p14:creationId xmlns:p14="http://schemas.microsoft.com/office/powerpoint/2010/main" val="3262986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8131"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3"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8134"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8135"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3BBA383-BC9C-475A-8C7F-5DD83AF2F88C}" type="slidenum">
              <a:rPr lang="en-US"/>
              <a:pPr>
                <a:defRPr/>
              </a:pPr>
              <a:t>‹#›</a:t>
            </a:fld>
            <a:endParaRPr lang="en-US"/>
          </a:p>
        </p:txBody>
      </p:sp>
    </p:spTree>
    <p:extLst>
      <p:ext uri="{BB962C8B-B14F-4D97-AF65-F5344CB8AC3E}">
        <p14:creationId xmlns:p14="http://schemas.microsoft.com/office/powerpoint/2010/main" val="23967271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RS" altLang="sr-Latn-RS" dirty="0"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fld id="{B1EB642D-F818-40C2-8371-50B263A654FA}" type="slidenum">
              <a:rPr lang="en-US" altLang="sr-Latn-RS" smtClean="0">
                <a:latin typeface="Arial" charset="0"/>
              </a:rPr>
              <a:pPr/>
              <a:t>1</a:t>
            </a:fld>
            <a:endParaRPr lang="en-US" altLang="sr-Latn-R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10</a:t>
            </a:fld>
            <a:endParaRPr lang="en-US"/>
          </a:p>
        </p:txBody>
      </p:sp>
    </p:spTree>
    <p:extLst>
      <p:ext uri="{BB962C8B-B14F-4D97-AF65-F5344CB8AC3E}">
        <p14:creationId xmlns:p14="http://schemas.microsoft.com/office/powerpoint/2010/main" val="309650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defRPr/>
            </a:pPr>
            <a:endParaRPr lang="en-US" sz="1200" dirty="0" smtClean="0">
              <a:solidFill>
                <a:srgbClr val="3333FF"/>
              </a:solidFill>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11</a:t>
            </a:fld>
            <a:endParaRPr lang="en-US"/>
          </a:p>
        </p:txBody>
      </p:sp>
    </p:spTree>
    <p:extLst>
      <p:ext uri="{BB962C8B-B14F-4D97-AF65-F5344CB8AC3E}">
        <p14:creationId xmlns:p14="http://schemas.microsoft.com/office/powerpoint/2010/main" val="559848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kern="1200" dirty="0" smtClean="0">
              <a:solidFill>
                <a:schemeClr val="tx1"/>
              </a:solidFill>
              <a:effectLst/>
              <a:latin typeface="Arial"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13</a:t>
            </a:fld>
            <a:endParaRPr lang="en-US"/>
          </a:p>
        </p:txBody>
      </p:sp>
    </p:spTree>
    <p:extLst>
      <p:ext uri="{BB962C8B-B14F-4D97-AF65-F5344CB8AC3E}">
        <p14:creationId xmlns:p14="http://schemas.microsoft.com/office/powerpoint/2010/main" val="3376892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713287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p:spPr>
        <p:txBody>
          <a:bodyPr/>
          <a:lstStyle/>
          <a:p>
            <a:endParaRPr lang="en-US" dirty="0" smtClean="0"/>
          </a:p>
        </p:txBody>
      </p:sp>
      <p:sp>
        <p:nvSpPr>
          <p:cNvPr id="29699" name="Slide Number Placeholder 3"/>
          <p:cNvSpPr>
            <a:spLocks noGrp="1"/>
          </p:cNvSpPr>
          <p:nvPr>
            <p:ph type="sldNum" sz="quarter" idx="5"/>
          </p:nvPr>
        </p:nvSpPr>
        <p:spPr>
          <a:noFill/>
          <a:ln>
            <a:miter lim="800000"/>
            <a:headEnd/>
            <a:tailEnd/>
          </a:ln>
        </p:spPr>
        <p:txBody>
          <a:bodyPr/>
          <a:lstStyle/>
          <a:p>
            <a:fld id="{FDECD344-416E-45DC-82C0-E812960C9396}" type="slidenum">
              <a:rPr lang="en-US" smtClean="0"/>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16</a:t>
            </a:fld>
            <a:endParaRPr lang="en-US"/>
          </a:p>
        </p:txBody>
      </p:sp>
    </p:spTree>
    <p:extLst>
      <p:ext uri="{BB962C8B-B14F-4D97-AF65-F5344CB8AC3E}">
        <p14:creationId xmlns:p14="http://schemas.microsoft.com/office/powerpoint/2010/main" val="4083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sr-Latn-RS" sz="1200" baseline="0" dirty="0" smtClean="0">
              <a:solidFill>
                <a:srgbClr val="6666FF"/>
              </a:solidFill>
              <a:latin typeface="Franklin Gothic Medium"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18</a:t>
            </a:fld>
            <a:endParaRPr lang="en-US"/>
          </a:p>
        </p:txBody>
      </p:sp>
    </p:spTree>
    <p:extLst>
      <p:ext uri="{BB962C8B-B14F-4D97-AF65-F5344CB8AC3E}">
        <p14:creationId xmlns:p14="http://schemas.microsoft.com/office/powerpoint/2010/main" val="2719881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r-Latn-R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fld id="{ECDDA60C-01A5-473E-A8E7-BB335D1029D6}" type="slidenum">
              <a:rPr lang="en-US" altLang="sr-Latn-RS" smtClean="0">
                <a:latin typeface="Arial" charset="0"/>
              </a:rPr>
              <a:pPr/>
              <a:t>2</a:t>
            </a:fld>
            <a:endParaRPr lang="en-US" altLang="sr-Latn-RS" smtClean="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r-Latn-RS" sz="300" b="0" dirty="0" smtClean="0">
              <a:solidFill>
                <a:srgbClr val="000099"/>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solidFill>
                <a:srgbClr val="3333FF"/>
              </a:solidFill>
              <a:latin typeface="Arial" charset="0"/>
              <a:ea typeface="Calibri"/>
              <a:cs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fld id="{82DBF6D2-4ECB-437C-95EE-1656D0AD450C}" type="slidenum">
              <a:rPr lang="en-US" altLang="sr-Latn-RS" smtClean="0">
                <a:latin typeface="Arial" charset="0"/>
              </a:rPr>
              <a:pPr/>
              <a:t>20</a:t>
            </a:fld>
            <a:endParaRPr lang="en-US" altLang="sr-Latn-R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21</a:t>
            </a:fld>
            <a:endParaRPr lang="en-US"/>
          </a:p>
        </p:txBody>
      </p:sp>
    </p:spTree>
    <p:extLst>
      <p:ext uri="{BB962C8B-B14F-4D97-AF65-F5344CB8AC3E}">
        <p14:creationId xmlns:p14="http://schemas.microsoft.com/office/powerpoint/2010/main" val="1334884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z="1200" kern="1200" dirty="0" smtClean="0">
              <a:solidFill>
                <a:schemeClr val="tx1"/>
              </a:solidFill>
              <a:effectLst/>
              <a:latin typeface="Arial" charset="0"/>
              <a:ea typeface="+mn-ea"/>
              <a:cs typeface="+mn-cs"/>
            </a:endParaRPr>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74ECB3-B1FC-4B82-8BC3-A6C73A2355E7}" type="slidenum">
              <a:rPr lang="en-GB">
                <a:cs typeface="Arial" charset="0"/>
              </a:rPr>
              <a:pPr fontAlgn="base">
                <a:spcBef>
                  <a:spcPct val="0"/>
                </a:spcBef>
                <a:spcAft>
                  <a:spcPct val="0"/>
                </a:spcAft>
              </a:pPr>
              <a:t>22</a:t>
            </a:fld>
            <a:endParaRPr lang="en-GB">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z="1200" kern="1200" dirty="0" smtClean="0">
              <a:solidFill>
                <a:schemeClr val="tx1"/>
              </a:solidFill>
              <a:effectLst/>
              <a:latin typeface="Arial" charset="0"/>
              <a:ea typeface="+mn-ea"/>
              <a:cs typeface="+mn-cs"/>
            </a:endParaRP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ADE154-F8E9-4017-87AF-00A3D6174353}" type="slidenum">
              <a:rPr lang="en-GB">
                <a:cs typeface="Arial" charset="0"/>
              </a:rPr>
              <a:pPr fontAlgn="base">
                <a:spcBef>
                  <a:spcPct val="0"/>
                </a:spcBef>
                <a:spcAft>
                  <a:spcPct val="0"/>
                </a:spcAft>
              </a:pPr>
              <a:t>23</a:t>
            </a:fld>
            <a:endParaRPr lang="en-GB">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2855913" y="512763"/>
            <a:ext cx="3432175" cy="2573337"/>
          </a:xfrm>
          <a:noFill/>
          <a:ln>
            <a:solidFill>
              <a:srgbClr val="000000"/>
            </a:solidFill>
            <a:miter lim="800000"/>
            <a:headEnd/>
            <a:tailEnd/>
          </a:ln>
        </p:spPr>
      </p:sp>
      <p:sp>
        <p:nvSpPr>
          <p:cNvPr id="16386" name="Rectangle 3"/>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kern="1200" dirty="0" smtClean="0">
              <a:solidFill>
                <a:schemeClr val="tx1"/>
              </a:solidFill>
              <a:effectLst/>
              <a:latin typeface="Arial"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Arial" charset="0"/>
              <a:ea typeface="+mn-ea"/>
              <a:cs typeface="+mn-cs"/>
            </a:endParaRP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ADE154-F8E9-4017-87AF-00A3D6174353}" type="slidenum">
              <a:rPr lang="en-GB">
                <a:cs typeface="Arial" charset="0"/>
              </a:rPr>
              <a:pPr fontAlgn="base">
                <a:spcBef>
                  <a:spcPct val="0"/>
                </a:spcBef>
                <a:spcAft>
                  <a:spcPct val="0"/>
                </a:spcAft>
              </a:pPr>
              <a:t>25</a:t>
            </a:fld>
            <a:endParaRPr lang="en-GB">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sr-Latn-RS" sz="1200" kern="1200" dirty="0" smtClean="0">
              <a:solidFill>
                <a:schemeClr val="tx1"/>
              </a:solidFill>
              <a:effectLst/>
              <a:latin typeface="+mn-lt"/>
              <a:ea typeface="+mn-ea"/>
              <a:cs typeface="+mn-cs"/>
            </a:endParaRP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ADE154-F8E9-4017-87AF-00A3D6174353}" type="slidenum">
              <a:rPr lang="en-GB">
                <a:cs typeface="Arial" charset="0"/>
              </a:rPr>
              <a:pPr fontAlgn="base">
                <a:spcBef>
                  <a:spcPct val="0"/>
                </a:spcBef>
                <a:spcAft>
                  <a:spcPct val="0"/>
                </a:spcAft>
              </a:pPr>
              <a:t>26</a:t>
            </a:fld>
            <a:endParaRPr lang="en-GB">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27</a:t>
            </a:fld>
            <a:endParaRPr lang="en-US"/>
          </a:p>
        </p:txBody>
      </p:sp>
    </p:spTree>
    <p:extLst>
      <p:ext uri="{BB962C8B-B14F-4D97-AF65-F5344CB8AC3E}">
        <p14:creationId xmlns:p14="http://schemas.microsoft.com/office/powerpoint/2010/main" val="3036307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1" fontAlgn="base" latinLnBrk="0" hangingPunct="1">
              <a:lnSpc>
                <a:spcPct val="100000"/>
              </a:lnSpc>
              <a:spcBef>
                <a:spcPct val="30000"/>
              </a:spcBef>
              <a:spcAft>
                <a:spcPct val="10000"/>
              </a:spcAft>
              <a:buClrTx/>
              <a:buSzTx/>
              <a:buFontTx/>
              <a:buNone/>
              <a:tabLst/>
              <a:defRPr/>
            </a:pPr>
            <a:endParaRPr lang="en-US" altLang="en-US" sz="1200" baseline="0" dirty="0" smtClean="0">
              <a:solidFill>
                <a:srgbClr val="3333FF"/>
              </a:solidFill>
              <a:latin typeface="Franklin Gothic Medium"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fld id="{44D55CA5-74C9-4430-A4E2-D1EF980D3ECF}" type="slidenum">
              <a:rPr lang="en-US" altLang="sr-Latn-RS" smtClean="0">
                <a:latin typeface="Arial" charset="0"/>
              </a:rPr>
              <a:pPr/>
              <a:t>28</a:t>
            </a:fld>
            <a:endParaRPr lang="en-US" altLang="sr-Latn-R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RS" altLang="sr-Latn-RS"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fld id="{B1EB642D-F818-40C2-8371-50B263A654FA}" type="slidenum">
              <a:rPr lang="en-US" altLang="sr-Latn-RS" smtClean="0">
                <a:latin typeface="Arial" charset="0"/>
              </a:rPr>
              <a:pPr/>
              <a:t>29</a:t>
            </a:fld>
            <a:endParaRPr lang="en-US" altLang="sr-Latn-R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fld id="{27B8ED79-516C-480C-9041-DBD6510791ED}" type="slidenum">
              <a:rPr lang="en-US" altLang="sr-Latn-RS" smtClean="0">
                <a:latin typeface="Arial" charset="0"/>
              </a:rPr>
              <a:pPr/>
              <a:t>3</a:t>
            </a:fld>
            <a:endParaRPr lang="en-US" altLang="sr-Latn-RS" smtClean="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4</a:t>
            </a:fld>
            <a:endParaRPr lang="en-US"/>
          </a:p>
        </p:txBody>
      </p:sp>
    </p:spTree>
    <p:extLst>
      <p:ext uri="{BB962C8B-B14F-4D97-AF65-F5344CB8AC3E}">
        <p14:creationId xmlns:p14="http://schemas.microsoft.com/office/powerpoint/2010/main" val="883888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fld id="{A3875634-B9C4-4515-A420-493CF586D1DA}" type="slidenum">
              <a:rPr lang="sr-Latn-RS" altLang="en-US" smtClean="0">
                <a:latin typeface="Arial" charset="0"/>
              </a:rPr>
              <a:pPr/>
              <a:t>5</a:t>
            </a:fld>
            <a:endParaRPr lang="sr-Latn-RS" altLang="en-US" smtClean="0">
              <a:latin typeface="Arial" charset="0"/>
            </a:endParaRPr>
          </a:p>
        </p:txBody>
      </p:sp>
      <p:sp>
        <p:nvSpPr>
          <p:cNvPr id="18435"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pPr algn="r"/>
            <a:fld id="{00592E9D-3743-450F-A8E5-F5F6E996F437}" type="slidenum">
              <a:rPr lang="en-US" altLang="en-US" sz="1200">
                <a:latin typeface="Calibri" pitchFamily="34" charset="0"/>
                <a:cs typeface="Arial" charset="0"/>
              </a:rPr>
              <a:pPr algn="r"/>
              <a:t>5</a:t>
            </a:fld>
            <a:endParaRPr lang="en-US" altLang="en-US" sz="1200">
              <a:latin typeface="Calibri" pitchFamily="34" charset="0"/>
              <a:cs typeface="Arial" charset="0"/>
            </a:endParaRPr>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kern="1200" dirty="0" smtClean="0">
              <a:solidFill>
                <a:schemeClr val="tx1"/>
              </a:solidFill>
              <a:effectLst/>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6</a:t>
            </a:fld>
            <a:endParaRPr lang="en-US"/>
          </a:p>
        </p:txBody>
      </p:sp>
    </p:spTree>
    <p:extLst>
      <p:ext uri="{BB962C8B-B14F-4D97-AF65-F5344CB8AC3E}">
        <p14:creationId xmlns:p14="http://schemas.microsoft.com/office/powerpoint/2010/main" val="1158197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fld id="{9806C7D0-F606-4D21-A3E3-603DCAD961E0}" type="slidenum">
              <a:rPr lang="en-US" altLang="sr-Latn-RS" smtClean="0">
                <a:latin typeface="Arial" charset="0"/>
              </a:rPr>
              <a:pPr/>
              <a:t>7</a:t>
            </a:fld>
            <a:endParaRPr lang="en-US" altLang="sr-Latn-R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8</a:t>
            </a:fld>
            <a:endParaRPr lang="en-US"/>
          </a:p>
        </p:txBody>
      </p:sp>
    </p:spTree>
    <p:extLst>
      <p:ext uri="{BB962C8B-B14F-4D97-AF65-F5344CB8AC3E}">
        <p14:creationId xmlns:p14="http://schemas.microsoft.com/office/powerpoint/2010/main" val="317607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B3BBA383-BC9C-475A-8C7F-5DD83AF2F88C}" type="slidenum">
              <a:rPr lang="en-US" smtClean="0"/>
              <a:pPr>
                <a:defRPr/>
              </a:pPr>
              <a:t>9</a:t>
            </a:fld>
            <a:endParaRPr lang="en-US" dirty="0"/>
          </a:p>
        </p:txBody>
      </p:sp>
    </p:spTree>
    <p:extLst>
      <p:ext uri="{BB962C8B-B14F-4D97-AF65-F5344CB8AC3E}">
        <p14:creationId xmlns:p14="http://schemas.microsoft.com/office/powerpoint/2010/main" val="187589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r-Latn-C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r-Latn-C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DCD2B5-845F-4118-B686-17F3E7BC11F9}" type="slidenum">
              <a:rPr lang="en-US"/>
              <a:pPr>
                <a:defRPr/>
              </a:pPr>
              <a:t>‹#›</a:t>
            </a:fld>
            <a:endParaRPr lang="en-US"/>
          </a:p>
        </p:txBody>
      </p:sp>
    </p:spTree>
    <p:extLst>
      <p:ext uri="{BB962C8B-B14F-4D97-AF65-F5344CB8AC3E}">
        <p14:creationId xmlns:p14="http://schemas.microsoft.com/office/powerpoint/2010/main" val="315254645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C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C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471442-5F31-4D50-AE77-36E6C78E3298}" type="slidenum">
              <a:rPr lang="en-US"/>
              <a:pPr>
                <a:defRPr/>
              </a:pPr>
              <a:t>‹#›</a:t>
            </a:fld>
            <a:endParaRPr lang="en-US"/>
          </a:p>
        </p:txBody>
      </p:sp>
    </p:spTree>
    <p:extLst>
      <p:ext uri="{BB962C8B-B14F-4D97-AF65-F5344CB8AC3E}">
        <p14:creationId xmlns:p14="http://schemas.microsoft.com/office/powerpoint/2010/main" val="19561084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r-Latn-C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C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F28224-D30F-4741-A3C8-78CC62B19CE0}" type="slidenum">
              <a:rPr lang="en-US"/>
              <a:pPr>
                <a:defRPr/>
              </a:pPr>
              <a:t>‹#›</a:t>
            </a:fld>
            <a:endParaRPr lang="en-US"/>
          </a:p>
        </p:txBody>
      </p:sp>
    </p:spTree>
    <p:extLst>
      <p:ext uri="{BB962C8B-B14F-4D97-AF65-F5344CB8AC3E}">
        <p14:creationId xmlns:p14="http://schemas.microsoft.com/office/powerpoint/2010/main" val="38446111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sr-Latn-CS"/>
          </a:p>
        </p:txBody>
      </p:sp>
      <p:sp>
        <p:nvSpPr>
          <p:cNvPr id="3" name="Table Placeholder 2"/>
          <p:cNvSpPr>
            <a:spLocks noGrp="1"/>
          </p:cNvSpPr>
          <p:nvPr>
            <p:ph type="tbl" idx="1"/>
          </p:nvPr>
        </p:nvSpPr>
        <p:spPr>
          <a:xfrm>
            <a:off x="457200" y="1600200"/>
            <a:ext cx="8229600" cy="4525963"/>
          </a:xfrm>
        </p:spPr>
        <p:txBody>
          <a:bodyPr/>
          <a:lstStyle/>
          <a:p>
            <a:pPr lvl="0"/>
            <a:endParaRPr lang="sr-Latn-C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73D5A2-2E87-4DF8-A416-D691EA9E796B}" type="slidenum">
              <a:rPr lang="en-US"/>
              <a:pPr>
                <a:defRPr/>
              </a:pPr>
              <a:t>‹#›</a:t>
            </a:fld>
            <a:endParaRPr lang="en-US"/>
          </a:p>
        </p:txBody>
      </p:sp>
    </p:spTree>
    <p:extLst>
      <p:ext uri="{BB962C8B-B14F-4D97-AF65-F5344CB8AC3E}">
        <p14:creationId xmlns:p14="http://schemas.microsoft.com/office/powerpoint/2010/main" val="30623711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C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C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861DF23-AF88-4322-B280-AD63D86C20F9}" type="slidenum">
              <a:rPr lang="en-US"/>
              <a:pPr>
                <a:defRPr/>
              </a:pPr>
              <a:t>‹#›</a:t>
            </a:fld>
            <a:endParaRPr lang="en-US"/>
          </a:p>
        </p:txBody>
      </p:sp>
    </p:spTree>
    <p:extLst>
      <p:ext uri="{BB962C8B-B14F-4D97-AF65-F5344CB8AC3E}">
        <p14:creationId xmlns:p14="http://schemas.microsoft.com/office/powerpoint/2010/main" val="23688225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r-Latn-C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3506000-5BDE-483F-ADAB-CC7108EC7026}" type="slidenum">
              <a:rPr lang="en-US"/>
              <a:pPr>
                <a:defRPr/>
              </a:pPr>
              <a:t>‹#›</a:t>
            </a:fld>
            <a:endParaRPr lang="en-US"/>
          </a:p>
        </p:txBody>
      </p:sp>
    </p:spTree>
    <p:extLst>
      <p:ext uri="{BB962C8B-B14F-4D97-AF65-F5344CB8AC3E}">
        <p14:creationId xmlns:p14="http://schemas.microsoft.com/office/powerpoint/2010/main" val="153599130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C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C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C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0A3B897-BD93-498B-94BC-920536541410}" type="slidenum">
              <a:rPr lang="en-US"/>
              <a:pPr>
                <a:defRPr/>
              </a:pPr>
              <a:t>‹#›</a:t>
            </a:fld>
            <a:endParaRPr lang="en-US"/>
          </a:p>
        </p:txBody>
      </p:sp>
    </p:spTree>
    <p:extLst>
      <p:ext uri="{BB962C8B-B14F-4D97-AF65-F5344CB8AC3E}">
        <p14:creationId xmlns:p14="http://schemas.microsoft.com/office/powerpoint/2010/main" val="16669525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r-Latn-C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C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C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666D5910-6B77-4E02-8AF1-E14972CC5E30}" type="slidenum">
              <a:rPr lang="en-US"/>
              <a:pPr>
                <a:defRPr/>
              </a:pPr>
              <a:t>‹#›</a:t>
            </a:fld>
            <a:endParaRPr lang="en-US"/>
          </a:p>
        </p:txBody>
      </p:sp>
    </p:spTree>
    <p:extLst>
      <p:ext uri="{BB962C8B-B14F-4D97-AF65-F5344CB8AC3E}">
        <p14:creationId xmlns:p14="http://schemas.microsoft.com/office/powerpoint/2010/main" val="145897473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C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862A0066-FFFD-4119-B0B0-9A776B09ED32}" type="slidenum">
              <a:rPr lang="en-US"/>
              <a:pPr>
                <a:defRPr/>
              </a:pPr>
              <a:t>‹#›</a:t>
            </a:fld>
            <a:endParaRPr lang="en-US"/>
          </a:p>
        </p:txBody>
      </p:sp>
    </p:spTree>
    <p:extLst>
      <p:ext uri="{BB962C8B-B14F-4D97-AF65-F5344CB8AC3E}">
        <p14:creationId xmlns:p14="http://schemas.microsoft.com/office/powerpoint/2010/main" val="30844651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0392DDE-B8D5-4236-911F-F1CA4F9F8648}" type="slidenum">
              <a:rPr lang="en-US"/>
              <a:pPr>
                <a:defRPr/>
              </a:pPr>
              <a:t>‹#›</a:t>
            </a:fld>
            <a:endParaRPr lang="en-US"/>
          </a:p>
        </p:txBody>
      </p:sp>
    </p:spTree>
    <p:extLst>
      <p:ext uri="{BB962C8B-B14F-4D97-AF65-F5344CB8AC3E}">
        <p14:creationId xmlns:p14="http://schemas.microsoft.com/office/powerpoint/2010/main" val="3698211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r-Latn-C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C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9208050-018D-4EC2-B2E8-D1AAF6CB565B}" type="slidenum">
              <a:rPr lang="en-US"/>
              <a:pPr>
                <a:defRPr/>
              </a:pPr>
              <a:t>‹#›</a:t>
            </a:fld>
            <a:endParaRPr lang="en-US"/>
          </a:p>
        </p:txBody>
      </p:sp>
    </p:spTree>
    <p:extLst>
      <p:ext uri="{BB962C8B-B14F-4D97-AF65-F5344CB8AC3E}">
        <p14:creationId xmlns:p14="http://schemas.microsoft.com/office/powerpoint/2010/main" val="59234866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r-Latn-C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r-Latn-C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9537320-CDB5-4B3E-834E-73CCC823B9DE}" type="slidenum">
              <a:rPr lang="en-US"/>
              <a:pPr>
                <a:defRPr/>
              </a:pPr>
              <a:t>‹#›</a:t>
            </a:fld>
            <a:endParaRPr lang="en-US"/>
          </a:p>
        </p:txBody>
      </p:sp>
    </p:spTree>
    <p:extLst>
      <p:ext uri="{BB962C8B-B14F-4D97-AF65-F5344CB8AC3E}">
        <p14:creationId xmlns:p14="http://schemas.microsoft.com/office/powerpoint/2010/main" val="128864080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sr-Latn-R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r-Latn-RS" smtClean="0"/>
              <a:t>Click to edit Master text styles</a:t>
            </a:r>
          </a:p>
          <a:p>
            <a:pPr lvl="1"/>
            <a:r>
              <a:rPr lang="en-US" altLang="sr-Latn-RS" smtClean="0"/>
              <a:t>Second level</a:t>
            </a:r>
          </a:p>
          <a:p>
            <a:pPr lvl="2"/>
            <a:r>
              <a:rPr lang="en-US" altLang="sr-Latn-RS" smtClean="0"/>
              <a:t>Third level</a:t>
            </a:r>
          </a:p>
          <a:p>
            <a:pPr lvl="3"/>
            <a:r>
              <a:rPr lang="en-US" altLang="sr-Latn-RS" smtClean="0"/>
              <a:t>Fourth level</a:t>
            </a:r>
          </a:p>
          <a:p>
            <a:pPr lvl="4"/>
            <a:r>
              <a:rPr lang="en-US" altLang="sr-Latn-RS" smtClean="0"/>
              <a:t>Fifth level</a:t>
            </a:r>
          </a:p>
        </p:txBody>
      </p:sp>
      <p:sp>
        <p:nvSpPr>
          <p:cNvPr id="408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08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08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38093787-D103-4BA7-9100-ED3CAD3A99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hyperlink" Target="http://www.kisters.net/application-decision-support.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medcoforum.aemet.es/" TargetMode="External"/><Relationship Id="rId5" Type="http://schemas.openxmlformats.org/officeDocument/2006/relationships/hyperlink" Target="http://www.seevccc.rs/forum/" TargetMode="Externa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w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hyperlink" Target="http://www.hidmet.gov.rs/index_eng.php" TargetMode="External"/><Relationship Id="rId18" Type="http://schemas.openxmlformats.org/officeDocument/2006/relationships/image" Target="../media/image78.jpeg"/><Relationship Id="rId3" Type="http://schemas.openxmlformats.org/officeDocument/2006/relationships/image" Target="../media/image67.png"/><Relationship Id="rId21" Type="http://schemas.openxmlformats.org/officeDocument/2006/relationships/hyperlink" Target="http://www.drihm.eu/" TargetMode="External"/><Relationship Id="rId7" Type="http://schemas.openxmlformats.org/officeDocument/2006/relationships/hyperlink" Target="http://www.cnr.it/" TargetMode="External"/><Relationship Id="rId12" Type="http://schemas.openxmlformats.org/officeDocument/2006/relationships/image" Target="../media/image73.png"/><Relationship Id="rId17" Type="http://schemas.openxmlformats.org/officeDocument/2006/relationships/image" Target="../media/image77.jpeg"/><Relationship Id="rId2" Type="http://schemas.openxmlformats.org/officeDocument/2006/relationships/notesSlide" Target="../notesSlides/notesSlide24.xml"/><Relationship Id="rId16" Type="http://schemas.openxmlformats.org/officeDocument/2006/relationships/image" Target="../media/image76.png"/><Relationship Id="rId20" Type="http://schemas.openxmlformats.org/officeDocument/2006/relationships/image" Target="../media/image80.emf"/><Relationship Id="rId1" Type="http://schemas.openxmlformats.org/officeDocument/2006/relationships/slideLayout" Target="../slideLayouts/slideLayout1.xml"/><Relationship Id="rId6" Type="http://schemas.openxmlformats.org/officeDocument/2006/relationships/image" Target="../media/image69.jpeg"/><Relationship Id="rId11" Type="http://schemas.openxmlformats.org/officeDocument/2006/relationships/image" Target="../media/image72.jpeg"/><Relationship Id="rId5" Type="http://schemas.openxmlformats.org/officeDocument/2006/relationships/image" Target="../media/image68.png"/><Relationship Id="rId15" Type="http://schemas.openxmlformats.org/officeDocument/2006/relationships/image" Target="../media/image75.png"/><Relationship Id="rId10" Type="http://schemas.openxmlformats.org/officeDocument/2006/relationships/image" Target="../media/image71.png"/><Relationship Id="rId19" Type="http://schemas.openxmlformats.org/officeDocument/2006/relationships/image" Target="../media/image79.jpeg"/><Relationship Id="rId4" Type="http://schemas.openxmlformats.org/officeDocument/2006/relationships/hyperlink" Target="http://www.dlr.de/" TargetMode="External"/><Relationship Id="rId9" Type="http://schemas.openxmlformats.org/officeDocument/2006/relationships/hyperlink" Target="http://www.upm.es/" TargetMode="External"/><Relationship Id="rId1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www.seevccc.rs/" TargetMode="External"/><Relationship Id="rId4" Type="http://schemas.openxmlformats.org/officeDocument/2006/relationships/hyperlink" Target="http://www.hidmet.gov.r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5.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Microsoft_PowerPoint_97-2003_Presentation1.ppt"/><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6.jpeg"/><Relationship Id="rId10" Type="http://schemas.openxmlformats.org/officeDocument/2006/relationships/image" Target="../media/image26.jpeg"/><Relationship Id="rId4" Type="http://schemas.openxmlformats.org/officeDocument/2006/relationships/image" Target="../media/image21.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1"/>
          <p:cNvSpPr>
            <a:spLocks noChangeArrowheads="1"/>
          </p:cNvSpPr>
          <p:nvPr/>
        </p:nvSpPr>
        <p:spPr bwMode="auto">
          <a:xfrm>
            <a:off x="539750" y="5924550"/>
            <a:ext cx="8486775" cy="77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sr-Latn-RS" altLang="sr-Latn-RS" sz="1800">
              <a:solidFill>
                <a:srgbClr val="000000"/>
              </a:solidFill>
            </a:endParaRPr>
          </a:p>
        </p:txBody>
      </p:sp>
      <p:sp>
        <p:nvSpPr>
          <p:cNvPr id="1351684" name="Rectangle 4"/>
          <p:cNvSpPr>
            <a:spLocks noChangeArrowheads="1"/>
          </p:cNvSpPr>
          <p:nvPr/>
        </p:nvSpPr>
        <p:spPr bwMode="auto">
          <a:xfrm>
            <a:off x="790575" y="173038"/>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GB" altLang="sr-Latn-RS" sz="2000" dirty="0" smtClean="0">
              <a:solidFill>
                <a:srgbClr val="0066FF"/>
              </a:solidFill>
              <a:effectLst>
                <a:outerShdw blurRad="38100" dist="38100" dir="2700000" algn="tl">
                  <a:srgbClr val="C0C0C0"/>
                </a:outerShdw>
              </a:effectLst>
            </a:endParaRPr>
          </a:p>
          <a:p>
            <a:pPr eaLnBrk="1" hangingPunct="1">
              <a:defRPr/>
            </a:pPr>
            <a:endParaRPr lang="en-US" altLang="sr-Latn-RS" b="0" dirty="0" smtClean="0">
              <a:solidFill>
                <a:srgbClr val="000066"/>
              </a:solidFill>
              <a:effectLst>
                <a:outerShdw blurRad="38100" dist="38100" dir="2700000" algn="tl">
                  <a:srgbClr val="C0C0C0"/>
                </a:outerShdw>
              </a:effectLst>
            </a:endParaRPr>
          </a:p>
          <a:p>
            <a:pPr eaLnBrk="1" hangingPunct="1">
              <a:defRPr/>
            </a:pPr>
            <a:endParaRPr lang="en-US" altLang="sr-Latn-RS" sz="2400" dirty="0" smtClean="0">
              <a:solidFill>
                <a:srgbClr val="0066FF"/>
              </a:solidFill>
              <a:effectLst>
                <a:outerShdw blurRad="38100" dist="38100" dir="2700000" algn="tl">
                  <a:srgbClr val="C0C0C0"/>
                </a:outerShdw>
              </a:effectLst>
              <a:latin typeface="Times New Roman" pitchFamily="18" charset="0"/>
            </a:endParaRPr>
          </a:p>
        </p:txBody>
      </p:sp>
      <p:pic>
        <p:nvPicPr>
          <p:cNvPr id="16388" name="Picture 12" descr="RHMZ sa kupolom - bledo - iseceno.jpg"/>
          <p:cNvPicPr>
            <a:picLocks noChangeAspect="1"/>
          </p:cNvPicPr>
          <p:nvPr/>
        </p:nvPicPr>
        <p:blipFill>
          <a:blip r:embed="rId3" cstate="print">
            <a:lum bright="2000" contrast="-4000"/>
            <a:extLst>
              <a:ext uri="{28A0092B-C50C-407E-A947-70E740481C1C}">
                <a14:useLocalDpi xmlns:a14="http://schemas.microsoft.com/office/drawing/2010/main" val="0"/>
              </a:ext>
            </a:extLst>
          </a:blip>
          <a:srcRect/>
          <a:stretch>
            <a:fillRect/>
          </a:stretch>
        </p:blipFill>
        <p:spPr bwMode="auto">
          <a:xfrm>
            <a:off x="555625" y="635000"/>
            <a:ext cx="81311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3"/>
          <p:cNvSpPr txBox="1">
            <a:spLocks noChangeArrowheads="1"/>
          </p:cNvSpPr>
          <p:nvPr/>
        </p:nvSpPr>
        <p:spPr bwMode="auto">
          <a:xfrm>
            <a:off x="923925" y="173038"/>
            <a:ext cx="7418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sr-Latn-RS" sz="2400" b="1" dirty="0">
              <a:solidFill>
                <a:srgbClr val="000066"/>
              </a:solidFill>
              <a:latin typeface="Arial Narrow" pitchFamily="34" charset="0"/>
            </a:endParaRPr>
          </a:p>
        </p:txBody>
      </p:sp>
      <p:sp>
        <p:nvSpPr>
          <p:cNvPr id="11" name="Rectangle 3"/>
          <p:cNvSpPr txBox="1">
            <a:spLocks noChangeArrowheads="1"/>
          </p:cNvSpPr>
          <p:nvPr/>
        </p:nvSpPr>
        <p:spPr>
          <a:xfrm>
            <a:off x="457200" y="2362200"/>
            <a:ext cx="8382000" cy="23161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lnSpc>
                <a:spcPct val="90000"/>
              </a:lnSpc>
              <a:spcBef>
                <a:spcPct val="0"/>
              </a:spcBef>
              <a:spcAft>
                <a:spcPts val="400"/>
              </a:spcAft>
              <a:buFontTx/>
              <a:buNone/>
              <a:defRPr/>
            </a:pPr>
            <a:endParaRPr lang="sr-Cyrl-CS" altLang="sr-Latn-RS" sz="1800" kern="0" dirty="0" smtClean="0">
              <a:solidFill>
                <a:srgbClr val="000066"/>
              </a:solidFill>
            </a:endParaRPr>
          </a:p>
        </p:txBody>
      </p:sp>
      <p:sp>
        <p:nvSpPr>
          <p:cNvPr id="16391" name="Text Box 10"/>
          <p:cNvSpPr txBox="1">
            <a:spLocks noChangeArrowheads="1"/>
          </p:cNvSpPr>
          <p:nvPr/>
        </p:nvSpPr>
        <p:spPr bwMode="auto">
          <a:xfrm>
            <a:off x="923925" y="5740400"/>
            <a:ext cx="737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sr-Latn-RS" sz="1400" b="1" i="1" dirty="0">
                <a:solidFill>
                  <a:srgbClr val="6666FF"/>
                </a:solidFill>
                <a:latin typeface="Franklin Gothic Medium" pitchFamily="34" charset="0"/>
                <a:cs typeface="Arial" charset="0"/>
              </a:rPr>
              <a:t>ICSEED 13</a:t>
            </a:r>
            <a:r>
              <a:rPr lang="en-US" altLang="sr-Latn-RS" sz="1400" b="1" i="1" baseline="30000" dirty="0">
                <a:solidFill>
                  <a:srgbClr val="6666FF"/>
                </a:solidFill>
                <a:latin typeface="Franklin Gothic Medium" pitchFamily="34" charset="0"/>
                <a:cs typeface="Arial" charset="0"/>
              </a:rPr>
              <a:t>th</a:t>
            </a:r>
            <a:r>
              <a:rPr lang="en-US" altLang="sr-Latn-RS" sz="1400" b="1" i="1" dirty="0">
                <a:solidFill>
                  <a:srgbClr val="6666FF"/>
                </a:solidFill>
                <a:latin typeface="Franklin Gothic Medium" pitchFamily="34" charset="0"/>
                <a:cs typeface="Arial" charset="0"/>
              </a:rPr>
              <a:t> Session </a:t>
            </a:r>
          </a:p>
          <a:p>
            <a:pPr algn="ctr" eaLnBrk="1" hangingPunct="1">
              <a:spcBef>
                <a:spcPct val="0"/>
              </a:spcBef>
              <a:buFontTx/>
              <a:buNone/>
            </a:pPr>
            <a:r>
              <a:rPr lang="en-US" altLang="sr-Latn-RS" sz="1400" b="1" i="1" dirty="0">
                <a:solidFill>
                  <a:srgbClr val="6666FF"/>
                </a:solidFill>
                <a:latin typeface="Franklin Gothic Medium" pitchFamily="34" charset="0"/>
                <a:cs typeface="Arial" charset="0"/>
              </a:rPr>
              <a:t>Banja Luka,</a:t>
            </a:r>
            <a:r>
              <a:rPr lang="en-US" altLang="sr-Latn-RS" sz="1400" i="1" dirty="0">
                <a:solidFill>
                  <a:srgbClr val="6666FF"/>
                </a:solidFill>
                <a:latin typeface="Franklin Gothic Medium" pitchFamily="34" charset="0"/>
                <a:cs typeface="Arial" charset="0"/>
              </a:rPr>
              <a:t> </a:t>
            </a:r>
            <a:r>
              <a:rPr lang="en-US" altLang="sr-Latn-RS" sz="1400" b="1" i="1" dirty="0">
                <a:solidFill>
                  <a:srgbClr val="6666FF"/>
                </a:solidFill>
                <a:latin typeface="Franklin Gothic Medium" pitchFamily="34" charset="0"/>
                <a:cs typeface="Arial" charset="0"/>
              </a:rPr>
              <a:t>Bosnia and Hercegovina, Republic of </a:t>
            </a:r>
            <a:r>
              <a:rPr lang="en-US" altLang="sr-Latn-RS" sz="1400" b="1" i="1" dirty="0" err="1">
                <a:solidFill>
                  <a:srgbClr val="6666FF"/>
                </a:solidFill>
                <a:latin typeface="Franklin Gothic Medium" pitchFamily="34" charset="0"/>
                <a:cs typeface="Arial" charset="0"/>
              </a:rPr>
              <a:t>Srpska</a:t>
            </a:r>
            <a:r>
              <a:rPr lang="en-US" altLang="sr-Latn-RS" sz="1400" b="1" i="1" dirty="0">
                <a:solidFill>
                  <a:srgbClr val="6666FF"/>
                </a:solidFill>
                <a:latin typeface="Franklin Gothic Medium" pitchFamily="34" charset="0"/>
                <a:cs typeface="Arial" charset="0"/>
              </a:rPr>
              <a:t>, 28 – 29 April 2014</a:t>
            </a:r>
          </a:p>
        </p:txBody>
      </p:sp>
      <p:sp>
        <p:nvSpPr>
          <p:cNvPr id="16392" name="AutoShape 4" descr="data:image/jpeg;base64,/9j/4AAQSkZJRgABAQAAAQABAAD/2wCEAAkGBxQTEhQUEhQWFhUXGCEYGBgYFxwgHxghGhwhHRsdFx4cHSggHBolHx0aIjEhJikrLi4uGB8zODMsNygtLiwBCgoKDg0OGxAQGzAmICQ3LDQ0LywsNCw0LDQsLCwsLCwsLCwsLCwsLCwsLCwsLCwsLCwsLCwsLCwsLCwsLCwsLP/AABEIAOsA1gMBEQACEQEDEQH/xAAbAAEAAwEBAQEAAAAAAAAAAAAABAUGAwIBB//EAEQQAAIBAgMFBgMFBQYFBQEAAAECAwARBBIhBTFBUWEGEyJxgZEyocEUQlKx0SMzYnKCJENTkqLwFTSy0uEWY3PC8VT/xAAZAQEAAwEBAAAAAAAAAAAAAAAAAgMEAQX/xAA0EQACAgEDAgMHAwQCAwEAAAAAAQIDERIhMQRBEyJRMmFxgZGx8COh0RQzweFC8VJickP/2gAMAwEAAhEDEQA/AP3GgFAKAUAoBQCgFAKAUAoBQCgKTYe0TJPilJJCv4RyA8Jt6itF1emEWU1z1Ski7rOXCgFAKAUAoBQCgFAKAUAoBQCgFAKAUAoBQCgFAKAUAoBQHiaTKrMeAJ9q6ll4ON4WTEdi5CJsx/vMynzADj/7V6HVLyY9MfwYunfmz6m6rzjcKAUAoBQCgFAKAUAoBQCgFAKAUAoBQCgFAKAUAoBQCgKPtVLLHGssLEZD4ha4Ia28dD+daOnUJPTJclF7lFaolbiO0DyYSQmPeuXOhuAToQw3odeo61dGhRsW/wCf5K3c3W9iu2FMI4BKdyYgE+RSxt7/ACq25OU9K7r/ACV1PTHV6Ml43tTLKcuGTKCQuY6kltB0Hz3VXDpox3mycuolLaCNfhoyqKrEsQACTxPE1hk8vKNcVhYOtcOigFAKAUAoBQCgFAKAUAoBQCgFAKA5zTBRdjbUD1Y2A9zXUm+DjaR0rh0UAoDhisZHHrI6r5kCpRhKXCIyko8srJO1GHvZWLnkqn8zYVcums77Ffjw7HHEbWMqsgiQKwIJkmQb+i5jXY1KLzn6Ii7HJYx9WZVsPJhiTmR0YZWyuCGB4EbweRtW3VGz3My6ZV/Ar0n8AjJsmbMePC27y/OrXHfV3K87YLSDbaRtH3cXgjuQC2rMRbOxA3gXAHWqXTKSeXu/zBarVFrC2RfwdtIT8aOvsayy6Oa4ZoXVR7llh+0WGfdKB/MCv5gVVLp7F2LFdB9yzjcMAQQQdxHGqmsclqeT1XAKAUAoBQCgFAKAUAoBQCgFAKAzu3cZfFYaEHc4dvT4R+Z9q1UwxXKZntl54xL+aVUUsxAUC5J4VmSbeEXtpLLKTZ212xM1orrDHqzHe5+6ByHHnpwrROpVx83LKYWOyW3CL6sxeQNrNAFBnCHgoK3J6KN9/Kra9bfkK7NGPMUEvZ8T6pCIF/ExOY+SA2HrWhXuHMsv87lDp18LH56HnGdjo0Rn71gFBJJAtp5Wrserk3jByXTRSzkz+MwUcSLmYmVgGyDQIDqM/Etbhp+uqM5Te3H3KJRUVvyeINnsZe7vaS11B52zAHkbfOuuxadXY4oPVjuWmycfI8ggZYgxNszQgsCOB1A+VU2VxjHWs/Utrm29Lx9C9xfZosv77X/40Cn/ACgEe9Zo9Qk+P3L5UZ7/ALHCDBQwf8xhlUf4gu6et9V9RUnOc/Yl8uGRUYw9qPz5NLh8uUZLZbaZbWt0twrI853NKxjY9OCQQDY20PLrXEdKLBdoQHMOJskim2YfC3I9L9a0z6fK1Q3RRG7D0z5L8GsxeVXZ7aXfRnN8SMVb03H1H1q66vRLbuVVT1ItapLRQCgFAKAUAoBQCgPJkGuo0Fz0HPy0NdwMn53szFGXHJJ+KS/pY2+Qr1LI6KXE86EtVqZI7WbVM0vcpcoptYfeb623CodNUoR1PklfY5S0o1fZ7ZvcQqp+I+JvM/pu9Kx32a55NdUNEcH3G7QbN3UADScSfhjHN7ceS1yFaxqnx9xKbzpjz9j3gdlqhzsTJKd8jb/JRuUdBXJ2OSwtl6CNaW73ZMllCgliABvJNgKgk3sibaXJndu4x8Qnd4VWcE+J7WWw1sCdDrb2rVTBVvVYZ7ZOaxApJezM6K8smQ5QXIzEk21N9LG/nWhdTBtRRS6JpOTPOPhM2OIQ2LEEG5FvCDe41rsGoU5ZyS1W7EnH7FxeZXPdvIpBDK3iNtRe4FyKhC6rGN0iUqrM57mnwm2UayveOQ/dcZdf4SdD6GscqZLdbr3GqNqez2ZJxGNjSwd1BJy2vxO7SoRhJ8Ik5RXJCl2c0RL4awvq0R+Budvwt5aVYrFLaf1IODjvD6EzZ+PWVSRcMDZlbRlPIj61CcHBk4TUkZ3t1s26rMo1Xwv5cD6H861dJZh6GZuphtqRx7E7XN+4c3Frp0tvXy4j1qXV1L20c6az/iyN2Wxfd4t4zucsvqCSPqPWpdRDVUn6EaZabGvU3CTAlgDqpsRyuL/ka89po2po91w6KAUAoBQCgFAKAxuH2kZJMcwOndEL5LcC3vf1rfKvTGC95jU9Tm/cUvZtW70silmSNmUAcbZV+ZFX3tacPuU051ZRJw6LAQEYSYpjlFtVjJ0vfcz/AJVGTc+do/ckkocby+xq55GRUw8JvKV1c65BxdupN7DiaxJJtzlx+bGptpKEefzc5pAcHcrd4WN5OLI3F+ZU8Rw311y8bZ89v4OY8L4fm5Lxe1ACEiHeyMLqqnQD8THgv51CNWd5bInKztHdniHZOYh8Q3evvA+4v8q/U611242hsv3OKvO8tyzAqktIW0pUtZ5ljGoIJUBgRaxza+1qsrUuyyQm13eDG9mMQn2nPI6qFSwLMACQAosT0vW/qIvw8RRjpkteWzZysh/aiz5RfwgE9SCNSbcKwLV7PBsePaPuMw6YiEre6uNGFjbqKRk65Z9BKKnHB+YzxNFIym4ZWtfceh9d/rXrpqUcnmNOLwbjZPaNWgBclpR4coHic8LDrvPKvOs6dqe3BurvThvydP8Ahs2uIzf2g/cHwFR/dnn/ADc654kPY/4/m53RL2+/5sfdp7SzYYTRjMoNpI25bnVuRBsfSldeLNL+TE55hqXzRlkgCOmIw5LRq4LD70euofpvGatjk5Jwnz9zKkk1OPH2OOM/Z4xjymzDyLXHyNSj5qvkcl5bPmaqHG5doyJwdAPVRcfK9YnDNCfoalLFzXqaKspoFAKAUAoBQCgIe15+7glfkht520qdUdU0iFjxFswfZnVpl/FA4HmLH9a9LqOIv3ow08te5kPA4xkR0jBzyWW4324gdSbe1WTgm03wiEZNJpcs0uw9kjDI2In+IDwpxBPD+Y7ul6yXW+I9EeDTVX4a1yL/AGRhCil5P3snic8uSjoo0rNbNN4XCL644WXyz7tXGlAEjAaV9FB3Dmzfwj/xXK4J7vhCcsbLlldhsIcF4h44mt3ht4kP4hben8PCrZT8bbh9v4+JWo+Fv2LLGbTRAtvGz/AialuvRep0qqNbl7sFsrEiOMFNLrPIUX/DjNv8z7z6WFS1wj7Kz73/AAR0yl7T+S/kk4fZMKfDEl+ZFz6k6mou2b5ZJVxXCKvYez1E+LuoIziwI4EZvrV1tjcIFVcEpSLCXYkJN1Xu2/FGSp/06H1qpXT4bz8dyx1R7bfAq9p4fExK2WRpE3gqAGUg3uwFs/I6+hq6uVcnusP8+hVONkVs8/n7me2h3c8cmJuUkuFKbwxsLlTv3a9LVqhqhJV8r1M88TTnwyDsnHmCVZAAbaEcwd9uR61ZZXrjpIVz0Syfp2DxSyIrobqwuP8Az1ryJRcXhnpxkpLKKzHxiKXOR+ym8Eo4AnRX9fhPmKtg9Ucd1x/BVJaXns+TJ43AyYaV2hJZUNm0vYEXyyDipB37jW2E42RSl+fAySg65Nx/PiccXKMRiI2UWMmQMvIjQ26aVKKddbT7ZOSanNNd8HfbmLyY5nH3HX5AX+tRphmnHqSsli3PofoleWegKAUAoBQCgFAVHao3wk1uAF/8wv8AKr+n/uIpv/tsxvZM/wBqj5HMD6qa39T/AG2ZKPbR3eQYJSiZWxB+J9/djgF/itUUnc8v2fudyqtlz9i/wOGJMELXPdr30t+LMfCDz1zH+kVlnLaU132RojHiL7bs0LuACToALn0rKlk0FZsaMuWxDjxSfAPwoPhHr8R86utePIu33Kq1nzvv9iTtTGd2mgzOxyov4ieHlxJ5VGuGp+4lOWlFRhMEcGe8IDow/aEDWPjdf/bHLhvq6U1d5e/b3/7Kox8Lf8X+i5xW0Y41DM2jfDbUtyygamqI1yk8IulOKWWRRiMTJ8EaRLwMhux/pXd6mp6a48vPwIZm+Fj4kDAR4jvcRlePMGXNdDY+HhZrirJuvTHKZCKnqeGicdpvH/zEWVf8RDmX+ofEvtbrVfhxl7D+TJ+I4+0vmScbtJI0D3zZtEC6lydwX9ajGtyePxEpTSWTOYjANAwxMiK2ckTRhbhFYbxbiNbnjetUbFNeGnxwzO4OD1tfEjbU7N5wZMMQw35Adw4ZedxrY/Op19Rjyz+pGdGd4H3sRtIq5hb4WuV6MN49QD7da51deVrQ6aeHpZscXhxIjI25gQfX61hjJxaaNklqWGY3HTyRd3iB8akwzDgxXdm/mH0rfCMZZg+OUY5OUcT+TJuzcHDPLFiIAFyt+1j5aGxHrbd9DVc5zhFwn8mThGM5KcfmZPasuaaVubt+Zt8q21rEEjJN5k2fpmCxF8iH4u7VvfSvIlHl+89KL7EuoExQCgFAKAUBku+zYrF4c7pV8P8AMEH0/KtuMVwmu38mTOZyh6/wZXZ2LMMgcC7LfQ87W1rbOCnHBlhLS8ln2Y2ccRPne5VTmYnib3A9Tr5CqeosVcMItpg5yyzYbFGYzS/jkIHknhH5H3rDbsox9F99zXXvmXr/AIG3zdFiG+Vwnpvb/SD70p2er0Fu60+pZqtgANwqktKvBjvcRJKfhj/ZJ573bz3D0NXS8sFH13/gqj5puXpt/JN2hihFGztqBw/EToAOpOlVwi5SwicpKKyyhwmDbDETSKGVh4gB+4ub+D+DXW3K9aZTVvkX/fx95RGLr8z/AOjQS4tFUMzqFNrEnQ33WrMotvCRocklkooNsRRyYpy4IzKRlIJPhANtda0OqcoxWChWRi5PJ223t3uQvhHjW+Vr5hfmLW6WuK5VRrz7jtluko9kTdxL3shVkvkJUeGNm1OThbnlrRYtcdMefv8AEoreiWp8fY0ZgeSVpVKNGY8iak3vqTppvsOO6smpRjpfOTThuWpcFP2VxUiS/ZpBbLnPGx1G6+8aNY9a0dRGMo+IvcU0SalofvLnbeEHcu0agOp70EAC7LrrzuLj1rPVN6knxwXWR8ra+JZQShlVhuYAj1qprDwWJ5WSlxOCDzYiE6CaNXHRl8JI/wBPtWiM2oxkuxS45k4+pkdm4h8JifFpY5XHMHj9RW2yKtr2MkJOue5CaAvKUXUs5UeptVmrEcshjMsI2MmNC7SRBu7vuz6+L9KwKGenb9+f8Gxyxcl7jT1kNIoBQCgFAKAwPatjFjBIu+yuPTT6V6XT4nVpZgvzGzKI2P2cZMVli3S2kU8g2pJ8jepws015l22IyhqniPcuNh7QVZ+5i/coja8XYWu5+lUXVtw1y5f7e4uqmlLTHhF92dW2Gi6rmP8AV4j+dZr/AO4y+r2EecV4sXCPwo7+pyqPlm967HauXyOS3sXzLCeTKrNyBPsKqSy8FjeFkg7BTJhoyeK52PVvET86suebGQq2gjG9ou0BnKhLqim4N9SeB6W4edb6KNHPJjtu18FThMbJESY2Kk77cfPnV0oRlyiqMnHg6QpJIuW57tDc3vZL7zYep061xuMXnuzq1SWOxY7W2Yt3ZXHgyIqgfvPANVt71VXY9k1zn5bllla3afp8ymklLWzEmwsLncOQ6VoSS4KG2zyW0A4DdQFhs3a08Y7uJiLsCBa+vQdfpVdlUJPVIshZOO0TUNiWbGwFly/GALG+UqbFupYNYcqx6UqZY9xq1N2rPvNMy3FjuNYzSVvZw/2aMfhun+Riv0q2/wDuP85K6fYQxumJw55h1PsCPyNdh/bl8jkvbj8zOSwri+9j3TxO+S/31zE5T5fLStSbqw/+LwZ2lZld0R+yWFAeSeTRYQffX5gX9xU+pllKEe5GiOG5PsRtiSNNjUc7y5c9LAmpWpQpaI1tytTP0evKPRFAKAUAoBQGW7d4HNGsoHwGzeR/Q/nWzo54k4+pl6mGVqK7ZeLAwckn95GDEp/hkII+d/arbIN2pdnv9CuEsVt91t9SP2OhJlkI+7E3ubAfX2qfVPEV8SPTrMn8DR7I2e7QRMMRKAUUgAJYabh4ayW2JTa0o0VwbinqZzfZ7/aVX7RJcxEhvDfRhp8Nra11WLw86VyND141Pgk43Zkndv8A2mU+E6WTXTd8NRhZHUvKiUq3h+ZlbiMNL9niEc0rGVVULZbAEeImwvlA+lWxlHW9SWxU4y0LDe5Rdo8NkaNc5eyWJsBYqSCBYDS4rTRLUm8YKbo4a3KyJAc12AsLi/3jyHWrm8FSRJwqlEaVZMpFgBxY3FwOgGpPUDjUJNN6WiUdlqTJmxomBabMwC/FkAzKG+9Yj4eBtVdrT8v3J1przFViIwrMoOYAkAjiAdDV8XlZZU1h4OddOFn2dgV51VnZDvRhb4hqN9U3yag2lkspScsM1O0NnOJYB38hLOdSFuLIxuLL+fOscLFpl5V+M1Sg9S3LD/hcn/8ATL7J/wBtVeLH/wAUWeHL/wAmQNiYB2iDDESqC76DL/iNrqvHf61ZbYlLGldvsQrg3H2n3+51lwjJiMPmleTV9Gy6eDeLAc64ppwlhY4+51xanHfJlNoOcPjXYb1kLeYbW3sbVtglZSl7jJN6LGy57XTpHH3cf9+3ev1Gn5kD2NZ+mi5SzLtsXdQ0lhd9zh2GwozPM2gHgW/EsRu67h61Pq5bKKOdNHdyZt6842igFAKAUAoDP43GiPFGKXWGdBv3A7j6HT3FaYQ1V6o8ozylpnpfDMntnBPhmeLejkMD+IC9vUX19K21TViUu6MtkXBuPYudng4Q4dG0eZrydAfCq+5uaon+rqa4XBdD9PSvU0HZw/sFXihZD/SxA+VqzX+3n1L6fZx6DaXhnw78LtGf6xcfNR70hvCS+f0E9pRZF7X7SaGEBNGc5b8hxt14etT6atTlv2I9RNxjt3MfsjbDxSRksSim2UnQA6G3++FbraYyi/UyV2uLXoavE4IxIshAYRyOWFgbxyElr87Xv6VijPU9Pql9UapR0rPpn6Mg9o9jQjJLHpnIGRPv3N/B6X+VWUXT3i+3f0K7qo7SR8m7KO1pPCGJuYRcKB+EML68zbU0XVJeX9w+nb3/AGOBxU0byQwx92zMovcMECpuuRbXmalphJKUnn/s5qkm4xWDLk31raZT1JGV+IEaX15HcfKuJp8BrBpdl9kpGCyNJ3e5gALsOPMWO6slnVxTaSyaYdPJ7t4L/D4cfaVVdRDGSx5vJpc9bAn+qs0pfptvv9kaEvPj0/yWmMnCI7ncqk+wqmMdTSLZPCyRthR5YI1O8KM3mRmP51K55m2QqWIpEbaMwGIVjuiheQ+th9DU4LMMerRGbxPPomUHazC95FDigPiRc9v4hcH3JHtWnppaZOsovjqiplN48VJGijxBFjHQKN56ca0eWqLbKd7GkjSKFXE4fCx6rEc7n8TWJ1/P16Vk3dcrJdzRspxguxrKxGsUAoBQCgFAZnt1g80KyDeh18m0/O1a+jniWn1M3UxzHPoRez+NTEhIp9ZIyGRuLBeB68+Y8qndB1tyhwyNU1ZiMuUV3bOY/av5VW35/WrelX6ZV1D/AFDT4GQrJOv41Eyeos1v6gD/AFVkmsxi/TY1ReJNeu5gWx0p+KRyb31Y7xuOp4V6WiPZGDXL1PmKxsklu8dmtuzEm3lSMIx4QlKUuWcKmRP0bBbTjXCRNq11CKvF2HhKgeYNeVOuTtaPRjYlWmQsFgpMOwlePOtj4VJJw4JvZAd687a6cqsnONi0p4/yQjFwepr/AEX+Ex0cgvG4YdN48xvBrLKEovDRfGalwzE4iOTEyzPCzd1m1sbE+Gx8NwToN1egnGqKUuTE1KyTceCBJB3atGyxlybA6lxyCgbr33/parVLU1JN4K2tKwyHHKUJut2AsM33Otj9fOrGs8EU8H6FgtoZMMryHMQo1BBLsfui2ua+leXOvVZiJvjPEMskbHwrIhZ/3khzv0J+75KLD0qFsk3hcInXFpZfLOO2znMcA/vGu3RF1b30HrUqvLmfp9yNm+I+pZ5he3G16qx3LTKbYnvFipfxsIU8k0NvM5q2VR80I+m/1Mlj8speuxK2KO/wGQ6+Fk9R8P0qFvkvyTr89WCuhZcBCb2OJkG78A69B8z5Va83y29lFaxTH/2Z87DYcvLJM1zYWueJY3J87D513q5JRUUc6aLcnJm1rzzaKAUAoBQCgOeIhDqysLhhY+tdi2nlHGsrDPzLG4Z8LMLHVSGRuDDgf1r14SVsDzZRdciX2hkE88bpulRfQ3KkelQoWiDT7ZJWvXJNdy+xePtMwA8WGIIH44yq94PMb/QVmjDyf/X37F8p+b/5+3ctTgIGjEeUZJNV9fFoeHEiqdc1LPdf9F2iDWPUxG3thvh2v8UZPhb6NyP516FN6sXvMNtTh8Cpq8qL/sttSONwJgbAWRt4juSTpwBJ1P0rL1FUpLy/9l9Fii/Mb9HBAIIIO4jjXmtY5PQTyYrtrjE7zu0RQ4sWe1m6AGt/SQeNTe3oYuoks4SMvmPOthlPldBNXaklgCQ1t2dQxHkSL1X4UexPxJF1sCNo0SeQF4QzEAf3Z3Z7cePlvrPc1KThHn7+4uqTSUnx9vea8bQj7rvs37O2a/8AvjwtWHw5atPc2a1p1diNsiFmLTyCzyaKPwIPhXz4nqana0sQjwvuRrTfmfc6bZxRSOyfvHORB1bj5AXPpUao6pb8IWSwtuWUnanDqmEWNDfuyt/W+p8zc1p6eTlbqffJTdFKvC7EHZG0/s+CZh8bSEID5C58hU7avEux2IV2aKslBBDJPJYXd2O8/mTwFam41x9xnSlOXvP0vZGz1giWNdbak8yd5rybLHOWpnpVwUI4JlVkxQCgFAKAUAoDJ4mOPvXwk+isc8D/AIc33QeV729uVbYuWlWw+ZkaWp1y+RVYfY7wYuFZBdS4ysNxtqPI7tKulcrKm0VKpwsWT32jmMOOMg/ha3MZcpHqARXKEp06Ttz025NHsnECNljv+ykGaBuh1KHqOHTyrLZHUtXdc/yaIPS8dnx/BM21NGsREozBvCEG9ydwXr14VXUpOXlLLGlHcykOwETwYkFC9skga6qfwNwzdToa2u9y3hvjt/kyKlLaffuXuzuy0MTB7uzDdci3LcBWefUzksF8OnjF5JLbIyEth3MROpXeh81O70tUPFztNZ+5Lw8bxeCo23saeYqXRCVFs0bWv5hx9Tvq+q6EFhP6/wCiqyqc+V9DPx9n52Z1VNUNjdhxFxx5Vpd8Ek2+TOqZttJFbLEykqwKkbwRYirk01lFTTWzPFdBrOyrf2afvXyw2yi/Aka29xpxNYeo/uR0rc10ew9T2PWBwjRqjyBzhVbMFb4geEjLb4L65b6b6TkpNpe1+bfERi4pN+z+bmvMy5c1xlte99Lc78qw4ecGvKxkpYsQDmxctwiqREp324tb8THd0tV7jjFUee/57ilP/wDR8diswuafCYuV97ksOmQAgD2tV0sQthFdv8lcczrlJ9/8FTsjYM2ICknLENxPXU5Bx141fbfCv4lNdMp/A0cQjgIw2G1mf4nOuUDezdbblrK9Vi8SfCNK0w8kOTRItgBvtz+tZDQfaAUAoBQCgFAKAzvbPZZliEii7R7xzXj7b/etXS26ZYfcz9RXqjldil2N2nK5UxAzoCLMRdltuPWx9a0W9MnvDZlNd+NpcHTtvGGMUyEMjLluN2mo+vtXOkeMwfJ3qVnEkfMDtFRhYkmF487IWHxIRZkZfK5pOt+I3Hn7+pyM14aUuC22S4E153zuwtDJpkZeS20D8xvqixeXyLC7r87F0H5vM9+zL+RFcFSAw3EHUeRrMm08ovaT2KwYKWH9w2eP/Cc7v5H3+hq7XGft7P1X8FemUPZ49Dom24xpKGhblILD0b4SOt646Zf8d/gFav8Alt8SfFOrC6srDmCD+VVOLXJYmnwV+zD+3xX86/8AQKts9iP53K4e1IzXbnC/tRKCtioW1xmuCeHEda19JLy6TN1Md9RnIIGc2RSx5AXrW5KO7M6TfBvthdnViVTIc7jxAH4UJ32G4nrXmXdQ5N6eDfVSorcu5XABLEBQNSd3rWdJt7FzaXJlwiWZmYpggcyo33z/AA8e7J1C8fKtmXlJbz+3+zNtjL9n8/YgdsNqlxFGBlGUOy+fwg+Q19as6WrS3L5FfUWZwjRbEw6xYNRLYDKS+bd4rk39DastsnK1uJorio17mf232qJHd4fwpa2a1ieijgPnWqrpceafJRZ1GdoFv2P2V3UZkcftJOe8Dl5nf7VR1NuqWlcIt6evSsvlmhrKaBQCgFAKAUAoBQCgMb2i7LG5kw4uDqYxw6r+lb6OqXsz+pjt6fvEz8OMZEeGQHK2oB3ow3ML+xFaXBNqa5M6k0nFkvBR95g5lGrRuJLdCMpt5WJqE3ptT9dicVmtr03POwMeqt3M3ihc6g/dPBhyNdug2tUeUcqmk9MuGbBBLh76GaMm5I/eLw8X47ADXfWB6bPc/wBv9GzzQ96/f/ZYYPHRyi8bA8xxHmDqKrlCUeUWRmpcHd1BFiAR1qGSRBk2Jhyb90gPNRl/6bVarrF3K3VD0KzZ+x4TLiAUuFZQPE3FQeevrVs7pqMXkrhXFyZcYfZcKapEgPPKL+++qJWTlyy1VxXCJEUKr8KgeQAqLbfJJJLgh4vayIci3kk/Amp9eCjzqyNUmsvZerISsS2W7IWKhJUzYwgIuohXVRyzH77X4bqnF76a+fX84ISW2qzj0/OTKvi3xuJjVtELWCDcq8fW3Gtqgqa21yZdTtmkxjCsmMkZzaNXux/hSwsOpsB60jmNSS5/kSxKxt8HHbm2XxDcVQfCn1PM1KmlVr3nLLXN+4tey2wbyK8wtYZlQ7zyZhwHK++qOov2xH6ltFO+ZG3rzzaKAUAoBQCgFAKAUAoCLtDCd4tg7Iw1VlO49eY5g1OEtL3WSMo6kY/GbbljYxYqGOW3MWv1BsR8q3RpjJaq5NGOVsk9M0mdNk7WwiOWCPFmGVl+JTf5/wD7XLKrZLGcna7K088FNtjBKrF4WDxMdCD8N/usN4rRVNtYlsymyCTzHg2fZXa4miCsf2iCzdRwb/fGvP6irRLK4Zsos1Rx3J+L2XFIczLZ/wAanKw/qGtVxtlHZcFkq4y3OAwU6fu58w5Srf8A1LY1LXB8x+hHTNcP6jv8UN8MbdVkI+TL9aaan3f0GbF2X1I2F+0I8rdwD3jA/vV0sLcqnLw2ktXHuIx1pt4595Kz4tvuwx+bM5+QWoYqXdv9iX6j9EfDspn/AH0zsPwr4F9cup9TTxUvZj/keG37T/wTsLhEjFo1VR0G/wA+ZquU5SeWycYqPBi+2+080ghU+FNW6t18h+db+krxHU+5j6mzL0kzshsoxAzy2UkWQMbaHieV93vUOpt1eSJPp69PmkVMmzIVJM+KW5NyIwWNz14etXKyb2jH6lTrival9BDi0DBMHDdybCSSxbzUbl86OEsZse3ogpLOK1v7za7H2f3KaktI2rud7H9Bwrz7bNb24NtcNK95PqsmKAUAoBQCgFAKAUAoBQFdtfY8eIFnFmG5hvH6jpVtV0q3sV2VRmtzLYnsZKD4HRh1uD+RrZHrI90ZX0suzOJ7JSrq8kSDmWP6VL+qi+E2R/p5Llo+4bDQQOr/AGvxqfuITfmDbgaSlOxY0be86owg86i8ftlBwWQ/0j9azLo5+4v/AKmB8XtnBxWQeg/7q7/Rz9xz+pgTsN2kwz6CQA8mBH56VXLp7F2LFfB9yZLtGJRdpEA/mFVquT4RNziuWV8vanDD+8J8lY/S1WrpbH2K31Fa7kc9scPyk/yj9al/SWe4j/UwOj9o4pEIilVJDu7wEAfSuLp5RfmWV7jvjxkvK9/eZbEdnsSDnAElzfMjA3PPnWyPUV8cGV0z55IkmAxDt4o5WPUMfmamrK0tmiDhNvdMsMD2Tnc+ICNebHX0A+tqrn1UI8blkenm+djYbH2LHhx4BdjvY7z+g6VgtulY9zZXVGHBZVUWCgFAKAUAoBQCgFAKAUAoBQGd2v2bLktDI0ZOpW5yk+m6tVXUadpLJnsozvF4MxiezWJU6x5uoIP561sj1Nb7mZ0TXY4rsLEE27l/apePX6kfCn6FhhOx87fGVQdTc+w0+dVS6uC43LI9NN8lm+w8JhlzTsXPAE7/AOVRv9apV1trxAtdVdazIl4TDPMPDGuHiO7wjvGHtZfmahKUYcvU/wBiUU5cLC/c6v2XgABjGRxub4r/AMwa4NR/qZ9+DvgQ7EGfDQlhFi4ljc/DLHoreR4HoasUppaq3lejIOMW9M1h+pA2j2OkXWFg45HRv0Pyq2HVxftbFc+ma9kz2IwjxmzoynqCPbnWqM4y4ZncWuUMJjHjN43ZT0O/zHGkoRlyhGTjwzQbP2zjpNEGfqUFvU6Css6aI8miFtsuDV7LhnGs8gYn7qqAB62uTWOxw4gjVBT/AOTJ9VFgoBQCgFAKAUAoBQCgFAKAUAoBQCgFAccY7BGKLmcA5RzPCpRSbWeDkm0tij2JsVi3f4rxSnUA7k9N1/yrRbcktFfBRXU86p8mirKaBQEbaGCSZCji4PyPAjqKnCbg8ojOKksMrezsWIjzRTDMi/BJcajlz/3arb3XLzR59CupTj5ZF0RWcuOYw6fhX2Fd1P1OYR1rh0UAoBQCgFAKAUAoBQCgFAKAUAoBQCgFAKAUAoBQCgFAKAUAoBQCgFAKAUAoBQCgFAVmF2tmxEkBSxQZgb/ENOFtN4q6VWK1PPJXGzM3Ej7O7QiXENDkta9mvvym261Sn0+mClkjC7VPTgk4DavezTRhbCIgFr7yeltNx9qhOrTBSzySjZqk16FlVRYKApn2k/20QaZCmbdrfXjV/hrwdfcp1vxdPYtcQ9kYjeAT7CqYrLLW8IrezO0HnhzyWzZiNBbdV3UVqE8Irpm5xyz52g219myeDPmvxta3oaU0+Jnc5bboxsSl2ivcd/8AdyZ7em730qHhvXoJ61p1EPs/t37SXHd5MlvvXvmv0HKp3UeHjfOSFVuvOxc1QXEPFbSSOSONr5pPhsPzNWRrcouS4RCU0ml6kyqyYoBQCgFAeXNgfKiBU9ltovPDnktfMRoLbgP1q/qK1CeEU0zc45ZcVQXCgOeIZgrFBdgDYczwFdjjO5x5xscNlyytGDOgR7m6jz04n86lYoqXleURg5NeZbkuoExQGX7U7dlglVY8timbUX1uR9K2dPRGyLbMt9soSwj7tRxDj0k4PEwP9IP6LSta6XH0Z2fltT9xWbOXuvsUx++zhv6jYfrVs/Nrj6YKoeXRL1ye8LiWjweInU2aWXQ8hfh7n3rkoqVsYPsjsZNVyku7PGOwZw0MGJjd+8Ni120bML2PThXYT8Scq2tjko+HFTT3Je04DNjhGHZFeIZsp1tqSPXSoVtQp1Y7k5pytxnsdY4Qm0Y1FyFhsL79Ad9Rb1UN+86li5L3ELZ2DOJGInd3DqSEsfhsL+24W86snPwtMEtiEI+Jqk2W/Yf/AJb+s/Sqer/uFvTewee0yBpsIDuLkH1tSh4hNi7eUSn75hhzg7+Pv+6/pve/lf5Gr8LX4vbGSnL0eH3zgl7Ol7l9oMv3AMvpmtUJrWq0+/8AonB6XNrsVSSfsllQznE5sxazFTru5EWq5rzaXjSVZ8upZ1E/bGBV8Vh75h3wzNru/l5VXVNquXuJ2QTsj7z1teRftCwSGQwxoPClyWNtC1teWvTrXKk/Dc1jLO2Na9L4QwW0Xiw+JC58qW7ouCCAxtx5UnXGU45784EZuMJY+RwxOAMOGjxSSP3pIZjm0Obh+XnrUo2a7HW1sRcNMFNPclbWDTYrDqGZO9i1KngQSbdbC1QrxCuTazhkrMynFeqGNw2bEw4PO/dKlzrq2hOtvID3pCWK5W43OyjmarzsdtkEw4qbDBiY8hZQTfLuP1PyqNuJ1qzudrzGxw7FZgca0WzmKGzNLluOFwCbegq6cFK/f0KoycadvUkbQwX2QYeaN2zFgHudGuL7uW/5VGE/F1RkiU4+HpkmSMRD9qxzxuzBI1BAU23gH6/KoRfhUqS5ZJrxLWnwjjscMrY5SzNlUgEnXTMAfOpW4ag8HK8pzRxbHOmz4QjENI7KWvrbM3H2qWiLvbfYjrapWO5oMDsaLDBpM7/AQxZtOZa1t+lZZ3Ss2waI1Rr3yZTaBjRFlw/2jMG/evez+t9/txrbDU3pnj4GWelLVHPxO3bZ7yxHnED7k1HpFiL+J3qfaXwNH2n2M2IVMhUMpPxX3EdAay9Pcq28mm6pzSwedq7DMmGjhUqGjy2JvbQWO4X40ruUbHJ9zk6tUFFdjpHsMfZBh2Ivb4hwN73HS9cd36utHVV+noZXjYGIkEcU8kZhj3Zb5mA0ANxy0/WrfHrjmUE8sr8GbxGT2RZNspvtgnuuQJltrfj0taqvFXhaO5Z4b8TUG2WxxgnuuUJltrfj0tbWnirwtHc74b8TUV6bBnjaVYZEEUp1vfMt/wAIta+tr3qx31yScluivwZptRezLPs7s1sPD3bkE5ifDe2vmKqvsVksospg4RwxtXZzSywOpAEbZje+u7dpSuxRjJPuJwcpJ+hwOw/7Z9ouMtt3HNa1+VrVLxv0tBzwv1NZ9wexiJMUXIKT6AC9wPFe+m/WkrsxjjlCNW8s9yLg9mYyEd3HJEYwdCwOYAm5sLWqcrKZvVJPJCMLY7JrBJ27smWR4pYWUPH+O9j7A9feoU2xinGXDJW1yk1KPKOeO2PMXjnidFnChXvfK3O2l/lwG6uwtgk4SWxyVcsqSe5JTAyyxSJiWS76DuwbL76k3qDnCMk4dvUnolKLU/2Kr/0/iWRIJJY+5Q30vmIG4brfP3q/x603OKeWVeDNpRb2LOfZLHFQzKVCRqVtrfcwFtLcRVKtXhuL5ZY63rUvQ8bZ2Q7ypPAyrKgt4txGvIdSK7VbFRcJrZiytuSlHk+bI2O6ySTTMrSuMvhvYDpcdB7Usui0oxWyOV1tNylyzhhOzZGEaCRhctmDLcgHS2+3L51KXULxdaORo/T0M5rsLESGIYiRDHFuCXu1udwPK/nXfHrim4J5Zzwpya1PZHXaOzH+0GbDyoj5bOG8t9vK2/lXIWLRomm0dnW9eqLIHZmAu2MAbNmuuc7mJvr5Hf61bfLCgV0rLkTx2bLYRYHYZ0JYML2uST52saq/qMWua4ZZ4Ga1FnuPZ2KdHjxEkZQoVBW976WJ0FcdlUWpQTyFCxpqTIM2wMU8AheSIKnw2za/zG3DoKsV9UZ60nuQdNjjpbR22/2cknaMqyDLGENyd4J3WG7WuU9RGCaZK2mU2sGnrGaRQCgFAKA54mdUVnY2VRcmuxi5PCONpLLM7/6ncqZRhnMIPx3187W/8da1f00c6XLcz+O8atOxf4LFLKiuhurC4/Q9azTi4vDL4yUllHeokhQC9AKAUBAeeb7QEEY7m1y99QbHS1+duHGrFGGjOd/QrzLXjGxPqssFAeJZAqljuAufSupZeDjeFkhJtEyQGWBSx1yg6XINudWOvTPTMhr1R1RJGAkdo1Mi5XI8S8qhNJSxHglFtrckVEkKArMfsGCZs8iXbdfMw3eRq6F84LEWVSphJ5aJmCwaRLkjUKvIfUnUmq5TcnmROMVFYR3qJIUAoBQCgFAKAUAoCj7Zk/ZXtzW/lcVo6X+4ijqP7bJGBRfsaj7vc6+RXWozb8V/ElFLw/kZOCRhs1tSLS6WPlf61taX9R8jKm/B+ZP2oj4fCFxI7STFcxJ3aEnLy5VXW1ZbjGyJzThXnO7OO2NnHDjD5JHszDMCxsTpqPnXarPEcso5ZDRpwyy26YHmysZncKBkiv4eNyBx1HyqqnWo5WEvVlluhyw859xXYDEucDiQWbwNZSTqBcaVbOK8aPvK4yfhS9xHxeHaPD4fECVzISN7aAW0A9B61KMlKcoY2IyTjCM87l1iZD/xKIXNu63X03PwqiKX9O/j/Bc2/GXw/kqsOyd+4xbSpJnupuQtr6enyq6SeheGk0VJrU9ecltt4wNKEczO4X93FfTjc2461TTrUcrCXqy63Q5YefkVmyVMuHxMbs+WM5lubEaNoemm6rbPLOMl3Kq/NCSfY9bMwwXASygtmZSN+gs3AcDXLJZvUTsI4qchjMU5w2DiVive2DNfW1wN/r8qRjHxJya4EpPRGK7kjuThMZCkbMY5RYqxvruv+XzqOfFqba3RLHh2JLhkbC4Ezy4tWkcKjEgA6XJax8hbd1qcp+HGDS5IRhrlJN8Fz2NnZ8MpYkkMQCeQ3Vn6qKVmxd07bhuXlZy8UAoBQCgFAKAUAoBQHDHYRZY2jbcwt5dR1qUJOMsojKKksMzo2NixGYFlTut17HNY7x/s1q8apy1tbmfwrEtOdiZjtg3wgw8RFwQbtxN7km1Qhf8Aq65E5U/p6Ed9r7NEmGETsFIy2Y7sw0+eo9ahVY42akiVkNUNLM1teCUNhkllV2zAKq8BcaseZ+lbK3HEnFYM1ilmKbyXcuyZ0xEksDJaQeLODdfK2+s6tg4KM1wXOuam5R7nLC9n5FgxERZSZDcHX512V8XOMscHI0yUZR9Tpj9hu+FhhBXMlrk3toOFchfFWOXqdlU3BR9CTNstjjEnuMqplI47m/UVBWpVOBJ1vxFIg43ZGKnskzRZA18wBzemlWRtqhvFPJCVdk9pYwdp9kzpiGmgZPGoVg99LADS2/cDUVbB1qM1x6HXXJT1R7nrY+w3jXEK7Bu94j1uT70tuUnFpcHa6nHOe5wwexp1w8kDNGVKkIRe9yb66bqlK6tzU1kjGqag4s6Yrs+zYeFAwWWLVW4X/wB29q5G9KbeNmdlS3BLuj1hNkTPOs2JZCUFlVL28zeuStgoaILk7GuTlqn2O2y9kvHJiWYgiU3W3D4t/wDmFRstUoxS7f6OwrcXJ+p17ObOaCHu3IJzE6da5fYrJZR2mDhHDLSqS0UAoBQCgFAKAUAoBQCgFAKAjbQwqSoVkGZd9vLyqcJOLyiM4qSwyBsnY8MbZkQBhuJJNvK5NWWXTksNlcKoxeUi4qguFAKAUAoBQCgFAKAUAoBQCgFAKAUAoD//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sr-Latn-RS" altLang="sr-Latn-RS" sz="1800">
              <a:latin typeface="Franklin Gothic Medium" pitchFamily="34" charset="0"/>
            </a:endParaRPr>
          </a:p>
        </p:txBody>
      </p:sp>
      <p:sp>
        <p:nvSpPr>
          <p:cNvPr id="16393" name="TextBox 1"/>
          <p:cNvSpPr txBox="1">
            <a:spLocks noChangeArrowheads="1"/>
          </p:cNvSpPr>
          <p:nvPr/>
        </p:nvSpPr>
        <p:spPr bwMode="auto">
          <a:xfrm>
            <a:off x="1033462" y="2401389"/>
            <a:ext cx="7229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sr-Latn-RS" sz="2400" b="1" dirty="0">
                <a:solidFill>
                  <a:srgbClr val="6666FF"/>
                </a:solidFill>
                <a:effectLst>
                  <a:outerShdw blurRad="38100" dist="38100" dir="2700000" algn="tl">
                    <a:srgbClr val="000000">
                      <a:alpha val="43137"/>
                    </a:srgbClr>
                  </a:outerShdw>
                </a:effectLst>
                <a:latin typeface="Franklin Gothic Medium" pitchFamily="34" charset="0"/>
              </a:rPr>
              <a:t>REPUBLIC HYDROMETEOROLOGICAL SERVICE </a:t>
            </a:r>
          </a:p>
          <a:p>
            <a:pPr algn="ctr" eaLnBrk="1" hangingPunct="1">
              <a:spcBef>
                <a:spcPct val="0"/>
              </a:spcBef>
              <a:buFontTx/>
              <a:buNone/>
            </a:pPr>
            <a:r>
              <a:rPr lang="en-US" altLang="sr-Latn-RS" sz="2400" b="1" dirty="0">
                <a:solidFill>
                  <a:srgbClr val="6666FF"/>
                </a:solidFill>
                <a:effectLst>
                  <a:outerShdw blurRad="38100" dist="38100" dir="2700000" algn="tl">
                    <a:srgbClr val="000000">
                      <a:alpha val="43137"/>
                    </a:srgbClr>
                  </a:outerShdw>
                </a:effectLst>
                <a:latin typeface="Franklin Gothic Medium" pitchFamily="34" charset="0"/>
              </a:rPr>
              <a:t>OF SERBIA </a:t>
            </a:r>
            <a:r>
              <a:rPr lang="en-US" altLang="sr-Latn-RS" sz="2400" b="1" dirty="0" smtClean="0">
                <a:solidFill>
                  <a:srgbClr val="6666FF"/>
                </a:solidFill>
                <a:effectLst>
                  <a:outerShdw blurRad="38100" dist="38100" dir="2700000" algn="tl">
                    <a:srgbClr val="000000">
                      <a:alpha val="43137"/>
                    </a:srgbClr>
                  </a:outerShdw>
                </a:effectLst>
                <a:latin typeface="Franklin Gothic Medium" pitchFamily="34" charset="0"/>
              </a:rPr>
              <a:t>– </a:t>
            </a:r>
            <a:r>
              <a:rPr lang="en-US" altLang="sr-Latn-RS" sz="2400" b="1" dirty="0">
                <a:solidFill>
                  <a:srgbClr val="6666FF"/>
                </a:solidFill>
                <a:effectLst>
                  <a:outerShdw blurRad="38100" dist="38100" dir="2700000" algn="tl">
                    <a:srgbClr val="000000">
                      <a:alpha val="43137"/>
                    </a:srgbClr>
                  </a:outerShdw>
                </a:effectLst>
                <a:latin typeface="Franklin Gothic Medium" pitchFamily="34" charset="0"/>
              </a:rPr>
              <a:t>INTERSESSIONAL ACTIVITIES</a:t>
            </a:r>
            <a:endParaRPr lang="en-US" altLang="sr-Latn-RS" sz="2400" b="1" dirty="0">
              <a:solidFill>
                <a:srgbClr val="000066"/>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762000" y="274638"/>
            <a:ext cx="7696200" cy="792162"/>
          </a:xfrm>
        </p:spPr>
        <p:txBody>
          <a:bodyPr/>
          <a:lstStyle/>
          <a:p>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ACTIVITIES</a:t>
            </a:r>
            <a:b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b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ANAL</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Y</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T</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I</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CAL – FORECASTING SYSTEM</a:t>
            </a:r>
            <a:endParaRPr lang="sr-Latn-RS" altLang="sr-Latn-RS" sz="2200" b="1" kern="1200" dirty="0">
              <a:solidFill>
                <a:srgbClr val="6666FF"/>
              </a:solidFill>
              <a:effectLst>
                <a:outerShdw blurRad="38100" dist="38100" dir="2700000" algn="tl">
                  <a:srgbClr val="000000">
                    <a:alpha val="43137"/>
                  </a:srgbClr>
                </a:outerShdw>
              </a:effectLst>
              <a:latin typeface="Franklin Gothic Medium" pitchFamily="34" charset="0"/>
              <a:ea typeface="+mn-ea"/>
              <a:cs typeface="+mn-cs"/>
            </a:endParaRPr>
          </a:p>
        </p:txBody>
      </p:sp>
      <p:sp>
        <p:nvSpPr>
          <p:cNvPr id="450563" name="Rectangle 3"/>
          <p:cNvSpPr>
            <a:spLocks noGrp="1" noChangeArrowheads="1"/>
          </p:cNvSpPr>
          <p:nvPr>
            <p:ph type="body" idx="1"/>
          </p:nvPr>
        </p:nvSpPr>
        <p:spPr/>
        <p:txBody>
          <a:bodyPr/>
          <a:lstStyle/>
          <a:p>
            <a:pPr>
              <a:buNone/>
            </a:pPr>
            <a:r>
              <a:rPr lang="en-US" altLang="sr-Latn-RS" sz="1600" kern="1200" dirty="0" smtClean="0">
                <a:solidFill>
                  <a:srgbClr val="6666FF"/>
                </a:solidFill>
                <a:latin typeface="Franklin Gothic Medium" pitchFamily="34" charset="0"/>
              </a:rPr>
              <a:t>NMMB Regional</a:t>
            </a:r>
          </a:p>
          <a:p>
            <a:endParaRPr lang="en-US" altLang="sr-Latn-RS" sz="1600" dirty="0" smtClean="0">
              <a:solidFill>
                <a:srgbClr val="3333FF"/>
              </a:solidFill>
              <a:latin typeface="Franklin Gothic Medium" pitchFamily="34" charset="0"/>
            </a:endParaRPr>
          </a:p>
          <a:p>
            <a:r>
              <a:rPr lang="en-US" altLang="sr-Latn-RS" sz="1600" kern="1200" dirty="0" smtClean="0">
                <a:solidFill>
                  <a:srgbClr val="6666FF"/>
                </a:solidFill>
                <a:latin typeface="Franklin Gothic Medium" pitchFamily="34" charset="0"/>
              </a:rPr>
              <a:t>10 km horizontal resolution</a:t>
            </a:r>
          </a:p>
          <a:p>
            <a:r>
              <a:rPr lang="en-US" altLang="sr-Latn-RS" sz="1600" kern="1200" dirty="0" smtClean="0">
                <a:solidFill>
                  <a:srgbClr val="6666FF"/>
                </a:solidFill>
                <a:latin typeface="Franklin Gothic Medium" pitchFamily="34" charset="0"/>
              </a:rPr>
              <a:t>I &amp; BC from global NMMB</a:t>
            </a:r>
          </a:p>
          <a:p>
            <a:r>
              <a:rPr lang="en-US" altLang="sr-Latn-RS" sz="1600" kern="1200" dirty="0" smtClean="0">
                <a:solidFill>
                  <a:srgbClr val="6666FF"/>
                </a:solidFill>
                <a:latin typeface="Franklin Gothic Medium" pitchFamily="34" charset="0"/>
              </a:rPr>
              <a:t>Domain Euro-</a:t>
            </a:r>
            <a:r>
              <a:rPr lang="en-US" altLang="sr-Latn-RS" sz="1600" kern="1200" dirty="0">
                <a:solidFill>
                  <a:srgbClr val="6666FF"/>
                </a:solidFill>
                <a:latin typeface="Franklin Gothic Medium" pitchFamily="34" charset="0"/>
              </a:rPr>
              <a:t>A</a:t>
            </a:r>
            <a:r>
              <a:rPr lang="en-US" altLang="sr-Latn-RS" sz="1600" kern="1200" dirty="0" smtClean="0">
                <a:solidFill>
                  <a:srgbClr val="6666FF"/>
                </a:solidFill>
                <a:latin typeface="Franklin Gothic Medium" pitchFamily="34" charset="0"/>
              </a:rPr>
              <a:t>tlantic</a:t>
            </a:r>
          </a:p>
          <a:p>
            <a:r>
              <a:rPr lang="en-US" altLang="sr-Latn-RS" sz="1600" kern="1200" dirty="0" smtClean="0">
                <a:solidFill>
                  <a:srgbClr val="6666FF"/>
                </a:solidFill>
                <a:latin typeface="Franklin Gothic Medium" pitchFamily="34" charset="0"/>
              </a:rPr>
              <a:t>Forecast period 120 hours</a:t>
            </a:r>
            <a:endParaRPr lang="sr-Latn-CS" altLang="sr-Latn-RS" sz="1600" kern="1200" dirty="0" smtClean="0">
              <a:solidFill>
                <a:srgbClr val="6666FF"/>
              </a:solidFill>
              <a:latin typeface="Franklin Gothic Medium" pitchFamily="34" charset="0"/>
            </a:endParaRPr>
          </a:p>
          <a:p>
            <a:pPr>
              <a:buNone/>
            </a:pPr>
            <a:endParaRPr lang="en-US" altLang="sr-Latn-RS" sz="1600" kern="1200" dirty="0" smtClean="0">
              <a:solidFill>
                <a:srgbClr val="6666FF"/>
              </a:solidFill>
              <a:latin typeface="Franklin Gothic Medium" pitchFamily="34" charset="0"/>
            </a:endParaRPr>
          </a:p>
          <a:p>
            <a:r>
              <a:rPr lang="en-US" altLang="sr-Latn-RS" sz="1600" kern="1200" dirty="0">
                <a:solidFill>
                  <a:srgbClr val="6666FF"/>
                </a:solidFill>
                <a:latin typeface="Franklin Gothic Medium" pitchFamily="34" charset="0"/>
              </a:rPr>
              <a:t>A</a:t>
            </a:r>
            <a:r>
              <a:rPr lang="en-US" altLang="sr-Latn-RS" sz="1600" kern="1200" dirty="0" smtClean="0">
                <a:solidFill>
                  <a:srgbClr val="6666FF"/>
                </a:solidFill>
                <a:latin typeface="Franklin Gothic Medium" pitchFamily="34" charset="0"/>
              </a:rPr>
              <a:t>ir freezing index scheme</a:t>
            </a:r>
            <a:endParaRPr lang="sr-Latn-CS" altLang="sr-Latn-RS" sz="1600" kern="1200" dirty="0" smtClean="0">
              <a:solidFill>
                <a:srgbClr val="6666FF"/>
              </a:solidFill>
              <a:latin typeface="Franklin Gothic Medium" pitchFamily="34" charset="0"/>
            </a:endParaRPr>
          </a:p>
          <a:p>
            <a:pPr>
              <a:buNone/>
            </a:pPr>
            <a:r>
              <a:rPr lang="sr-Latn-CS" altLang="sr-Latn-RS" sz="1600" kern="1200" dirty="0" smtClean="0">
                <a:solidFill>
                  <a:srgbClr val="6666FF"/>
                </a:solidFill>
                <a:latin typeface="Franklin Gothic Medium" pitchFamily="34" charset="0"/>
              </a:rPr>
              <a:t>       for aeronautical purposes</a:t>
            </a:r>
          </a:p>
          <a:p>
            <a:pPr>
              <a:buNone/>
            </a:pPr>
            <a:endParaRPr lang="sr-Latn-CS" altLang="sr-Latn-RS" sz="1600" kern="1200" dirty="0" smtClean="0">
              <a:solidFill>
                <a:srgbClr val="6666FF"/>
              </a:solidFill>
              <a:latin typeface="Franklin Gothic Medium" pitchFamily="34" charset="0"/>
            </a:endParaRPr>
          </a:p>
          <a:p>
            <a:pPr>
              <a:buNone/>
            </a:pPr>
            <a:endParaRPr lang="sr-Latn-CS" altLang="sr-Latn-RS" sz="1600" kern="1200" dirty="0" smtClean="0">
              <a:solidFill>
                <a:srgbClr val="6666FF"/>
              </a:solidFill>
              <a:latin typeface="Franklin Gothic Medium" pitchFamily="34" charset="0"/>
            </a:endParaRPr>
          </a:p>
          <a:p>
            <a:pPr>
              <a:buNone/>
            </a:pPr>
            <a:r>
              <a:rPr lang="en-US" altLang="sr-Latn-RS" sz="1600" kern="1200" dirty="0" smtClean="0">
                <a:solidFill>
                  <a:srgbClr val="6666FF"/>
                </a:solidFill>
                <a:latin typeface="Franklin Gothic Medium" pitchFamily="34" charset="0"/>
              </a:rPr>
              <a:t>WRF NMM </a:t>
            </a:r>
          </a:p>
          <a:p>
            <a:r>
              <a:rPr lang="en-US" altLang="sr-Latn-RS" sz="1600" kern="1200" dirty="0" smtClean="0">
                <a:solidFill>
                  <a:srgbClr val="6666FF"/>
                </a:solidFill>
                <a:latin typeface="Franklin Gothic Medium" pitchFamily="34" charset="0"/>
              </a:rPr>
              <a:t>New version 3.5.1 for the Balkans – Adriatic domain operationally started in November 2013</a:t>
            </a:r>
          </a:p>
          <a:p>
            <a:endParaRPr lang="en-US" altLang="sr-Latn-RS" sz="1600" dirty="0" smtClean="0">
              <a:latin typeface="Franklin Gothic Medium" pitchFamily="34" charset="0"/>
            </a:endParaRPr>
          </a:p>
          <a:p>
            <a:endParaRPr lang="en-US" altLang="sr-Latn-RS" sz="1600" dirty="0">
              <a:latin typeface="Franklin Gothic Medium" pitchFamily="34" charset="0"/>
            </a:endParaRPr>
          </a:p>
        </p:txBody>
      </p:sp>
      <p:pic>
        <p:nvPicPr>
          <p:cNvPr id="450564" name="Picture 4" descr="zal_700_0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295400"/>
            <a:ext cx="4800600" cy="370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50952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099" y="0"/>
            <a:ext cx="8229600" cy="955187"/>
          </a:xfrm>
        </p:spPr>
        <p:txBody>
          <a:bodyPr/>
          <a:lstStyle/>
          <a:p>
            <a:pPr lvl="0" eaLnBrk="1" hangingPunct="1"/>
            <a:r>
              <a:rPr lang="en-US" altLang="sr-Latn-RS" sz="2200" b="1" dirty="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b="1" dirty="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b="1" dirty="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b="1" dirty="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b="1" dirty="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ACTIVITIES</a:t>
            </a:r>
            <a:b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b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NA</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T</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IONAL CENTE</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FOR CLIMATE CHANGE</a:t>
            </a:r>
            <a:endParaRPr lang="en-US" sz="2200" b="1" dirty="0"/>
          </a:p>
        </p:txBody>
      </p:sp>
      <p:sp>
        <p:nvSpPr>
          <p:cNvPr id="4" name="TextBox 3"/>
          <p:cNvSpPr txBox="1"/>
          <p:nvPr/>
        </p:nvSpPr>
        <p:spPr>
          <a:xfrm>
            <a:off x="166255" y="2354996"/>
            <a:ext cx="2362200" cy="3539430"/>
          </a:xfrm>
          <a:prstGeom prst="rect">
            <a:avLst/>
          </a:prstGeom>
          <a:noFill/>
        </p:spPr>
        <p:txBody>
          <a:bodyPr wrap="square">
            <a:spAutoFit/>
          </a:bodyPr>
          <a:lstStyle/>
          <a:p>
            <a:pPr marL="285750" indent="-285750">
              <a:buFont typeface="Arial" panose="020B0604020202020204" pitchFamily="34" charset="0"/>
              <a:buChar char="•"/>
              <a:defRPr/>
            </a:pPr>
            <a:r>
              <a:rPr lang="en-US" altLang="sr-Latn-RS" sz="1600" dirty="0">
                <a:solidFill>
                  <a:srgbClr val="6666FF"/>
                </a:solidFill>
              </a:rPr>
              <a:t>Bulletin for </a:t>
            </a:r>
            <a:r>
              <a:rPr lang="en-US" altLang="sr-Latn-RS" sz="1600" dirty="0" err="1">
                <a:solidFill>
                  <a:srgbClr val="6666FF"/>
                </a:solidFill>
              </a:rPr>
              <a:t>biometeorological</a:t>
            </a:r>
            <a:r>
              <a:rPr lang="en-US" altLang="sr-Latn-RS" sz="1600" dirty="0">
                <a:solidFill>
                  <a:srgbClr val="6666FF"/>
                </a:solidFill>
              </a:rPr>
              <a:t> </a:t>
            </a:r>
            <a:r>
              <a:rPr lang="en-US" altLang="sr-Latn-RS" sz="1600" dirty="0" smtClean="0">
                <a:solidFill>
                  <a:srgbClr val="6666FF"/>
                </a:solidFill>
              </a:rPr>
              <a:t>forecast</a:t>
            </a:r>
            <a:endParaRPr lang="en-US" altLang="sr-Latn-RS" sz="1600" dirty="0">
              <a:solidFill>
                <a:srgbClr val="6666FF"/>
              </a:solidFill>
            </a:endParaRPr>
          </a:p>
          <a:p>
            <a:pPr>
              <a:defRPr/>
            </a:pPr>
            <a:endParaRPr lang="en-US" altLang="sr-Latn-RS" sz="1600" dirty="0">
              <a:solidFill>
                <a:srgbClr val="6666FF"/>
              </a:solidFill>
            </a:endParaRPr>
          </a:p>
          <a:p>
            <a:pPr marL="285750" indent="-285750">
              <a:buFont typeface="Arial" panose="020B0604020202020204" pitchFamily="34" charset="0"/>
              <a:buChar char="•"/>
              <a:defRPr/>
            </a:pPr>
            <a:r>
              <a:rPr lang="en-US" altLang="sr-Latn-RS" sz="1600" dirty="0">
                <a:solidFill>
                  <a:srgbClr val="6666FF"/>
                </a:solidFill>
              </a:rPr>
              <a:t>Bulletin for UV forecast</a:t>
            </a:r>
          </a:p>
          <a:p>
            <a:pPr marL="285750" indent="-285750">
              <a:buFont typeface="Arial" panose="020B0604020202020204" pitchFamily="34" charset="0"/>
              <a:buChar char="•"/>
              <a:defRPr/>
            </a:pPr>
            <a:endParaRPr lang="en-US" altLang="sr-Latn-RS" sz="1600" dirty="0">
              <a:solidFill>
                <a:srgbClr val="6666FF"/>
              </a:solidFill>
            </a:endParaRPr>
          </a:p>
          <a:p>
            <a:pPr marL="285750" indent="-285750">
              <a:buFont typeface="Arial" panose="020B0604020202020204" pitchFamily="34" charset="0"/>
              <a:buChar char="•"/>
              <a:defRPr/>
            </a:pPr>
            <a:r>
              <a:rPr lang="en-US" altLang="sr-Latn-RS" sz="1600" dirty="0">
                <a:solidFill>
                  <a:srgbClr val="6666FF"/>
                </a:solidFill>
              </a:rPr>
              <a:t>Bulletin for heat/cold wave forecast</a:t>
            </a:r>
          </a:p>
          <a:p>
            <a:pPr marL="285750" indent="-285750">
              <a:buFont typeface="Arial" panose="020B0604020202020204" pitchFamily="34" charset="0"/>
              <a:buChar char="•"/>
              <a:defRPr/>
            </a:pPr>
            <a:endParaRPr lang="en-US" altLang="sr-Latn-RS" sz="1600" dirty="0">
              <a:solidFill>
                <a:srgbClr val="6666FF"/>
              </a:solidFill>
            </a:endParaRPr>
          </a:p>
          <a:p>
            <a:pPr marL="285750" indent="-285750">
              <a:buFont typeface="Arial" panose="020B0604020202020204" pitchFamily="34" charset="0"/>
              <a:buChar char="•"/>
              <a:defRPr/>
            </a:pPr>
            <a:r>
              <a:rPr lang="en-US" altLang="sr-Latn-RS" sz="1600" dirty="0">
                <a:solidFill>
                  <a:srgbClr val="6666FF"/>
                </a:solidFill>
              </a:rPr>
              <a:t>Bulletin for early warning of extreme climate events and anomalies</a:t>
            </a:r>
          </a:p>
        </p:txBody>
      </p:sp>
      <p:sp>
        <p:nvSpPr>
          <p:cNvPr id="5" name="Rectangle 4"/>
          <p:cNvSpPr/>
          <p:nvPr/>
        </p:nvSpPr>
        <p:spPr>
          <a:xfrm>
            <a:off x="2888267" y="5450475"/>
            <a:ext cx="2929263" cy="307777"/>
          </a:xfrm>
          <a:prstGeom prst="rect">
            <a:avLst/>
          </a:prstGeom>
        </p:spPr>
        <p:txBody>
          <a:bodyPr wrap="none">
            <a:spAutoFit/>
          </a:bodyPr>
          <a:lstStyle/>
          <a:p>
            <a:pPr eaLnBrk="1" hangingPunct="1"/>
            <a:r>
              <a:rPr lang="en-US" altLang="en-US" sz="1400" dirty="0">
                <a:solidFill>
                  <a:srgbClr val="6666FF"/>
                </a:solidFill>
              </a:rPr>
              <a:t>Warning for UV forecast </a:t>
            </a:r>
            <a:r>
              <a:rPr lang="en-US" altLang="en-US" sz="1400" dirty="0" smtClean="0">
                <a:solidFill>
                  <a:srgbClr val="6666FF"/>
                </a:solidFill>
              </a:rPr>
              <a:t>– March 21</a:t>
            </a:r>
            <a:endParaRPr lang="en-US" altLang="en-US" sz="1400" dirty="0">
              <a:solidFill>
                <a:srgbClr val="6666FF"/>
              </a:solidFill>
            </a:endParaRPr>
          </a:p>
        </p:txBody>
      </p:sp>
      <p:sp>
        <p:nvSpPr>
          <p:cNvPr id="7" name="Rectangle 6"/>
          <p:cNvSpPr/>
          <p:nvPr/>
        </p:nvSpPr>
        <p:spPr>
          <a:xfrm>
            <a:off x="5545001" y="6072754"/>
            <a:ext cx="3598999" cy="307777"/>
          </a:xfrm>
          <a:prstGeom prst="rect">
            <a:avLst/>
          </a:prstGeom>
        </p:spPr>
        <p:txBody>
          <a:bodyPr wrap="none">
            <a:spAutoFit/>
          </a:bodyPr>
          <a:lstStyle/>
          <a:p>
            <a:pPr eaLnBrk="1" hangingPunct="1"/>
            <a:r>
              <a:rPr lang="en-US" altLang="en-US" sz="1400" dirty="0">
                <a:solidFill>
                  <a:srgbClr val="6666FF"/>
                </a:solidFill>
              </a:rPr>
              <a:t>Warning for cold wave forecast </a:t>
            </a:r>
            <a:r>
              <a:rPr lang="en-US" altLang="en-US" sz="1400" dirty="0" smtClean="0">
                <a:solidFill>
                  <a:srgbClr val="6666FF"/>
                </a:solidFill>
              </a:rPr>
              <a:t>– </a:t>
            </a:r>
            <a:r>
              <a:rPr lang="en-US" altLang="en-US" sz="1400" dirty="0">
                <a:solidFill>
                  <a:srgbClr val="6666FF"/>
                </a:solidFill>
              </a:rPr>
              <a:t>January </a:t>
            </a:r>
            <a:r>
              <a:rPr lang="en-US" altLang="en-US" sz="1400" dirty="0" smtClean="0">
                <a:solidFill>
                  <a:srgbClr val="6666FF"/>
                </a:solidFill>
              </a:rPr>
              <a:t>28</a:t>
            </a:r>
            <a:endParaRPr lang="en-US" altLang="en-US" sz="1400" dirty="0">
              <a:solidFill>
                <a:srgbClr val="6666FF"/>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882" r="2839" b="13973"/>
          <a:stretch/>
        </p:blipFill>
        <p:spPr>
          <a:xfrm>
            <a:off x="3124197" y="2121780"/>
            <a:ext cx="3007405" cy="332869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835" t="11378" r="4205" b="12676"/>
          <a:stretch/>
        </p:blipFill>
        <p:spPr>
          <a:xfrm>
            <a:off x="6222625" y="2553400"/>
            <a:ext cx="2895600" cy="334102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04800" y="785336"/>
            <a:ext cx="8276244" cy="1569660"/>
          </a:xfrm>
          <a:prstGeom prst="rect">
            <a:avLst/>
          </a:prstGeom>
          <a:noFill/>
        </p:spPr>
        <p:txBody>
          <a:bodyPr wrap="square" rtlCol="0">
            <a:spAutoFit/>
          </a:bodyPr>
          <a:lstStyle/>
          <a:p>
            <a:endParaRPr lang="en-US" altLang="en-US" b="1" dirty="0" smtClean="0">
              <a:solidFill>
                <a:srgbClr val="6666FF"/>
              </a:solidFill>
              <a:effectLst>
                <a:outerShdw blurRad="38100" dist="38100" dir="2700000" algn="tl">
                  <a:srgbClr val="000000">
                    <a:alpha val="43137"/>
                  </a:srgbClr>
                </a:outerShdw>
              </a:effectLst>
              <a:ea typeface="ＭＳ Ｐゴシック" pitchFamily="34" charset="-128"/>
            </a:endParaRPr>
          </a:p>
          <a:p>
            <a:r>
              <a:rPr lang="en-US" altLang="en-US" b="1" dirty="0" smtClean="0">
                <a:solidFill>
                  <a:srgbClr val="6666FF"/>
                </a:solidFill>
                <a:effectLst>
                  <a:outerShdw blurRad="38100" dist="38100" dir="2700000" algn="tl">
                    <a:srgbClr val="000000">
                      <a:alpha val="43137"/>
                    </a:srgbClr>
                  </a:outerShdw>
                </a:effectLst>
                <a:ea typeface="ＭＳ Ｐゴシック" pitchFamily="34" charset="-128"/>
              </a:rPr>
              <a:t>ADVISORY </a:t>
            </a:r>
            <a:r>
              <a:rPr lang="en-US" altLang="en-US" b="1" dirty="0">
                <a:solidFill>
                  <a:srgbClr val="6666FF"/>
                </a:solidFill>
                <a:effectLst>
                  <a:outerShdw blurRad="38100" dist="38100" dir="2700000" algn="tl">
                    <a:srgbClr val="000000">
                      <a:alpha val="43137"/>
                    </a:srgbClr>
                  </a:outerShdw>
                </a:effectLst>
                <a:ea typeface="ＭＳ Ｐゴシック" pitchFamily="34" charset="-128"/>
              </a:rPr>
              <a:t>BULLETINS from </a:t>
            </a:r>
            <a:r>
              <a:rPr lang="en-US" altLang="en-US" b="1" dirty="0" smtClean="0">
                <a:solidFill>
                  <a:srgbClr val="6666FF"/>
                </a:solidFill>
                <a:effectLst>
                  <a:outerShdw blurRad="38100" dist="38100" dir="2700000" algn="tl">
                    <a:srgbClr val="000000">
                      <a:alpha val="43137"/>
                    </a:srgbClr>
                  </a:outerShdw>
                </a:effectLst>
                <a:ea typeface="ＭＳ Ｐゴシック" pitchFamily="34" charset="-128"/>
              </a:rPr>
              <a:t>1 January</a:t>
            </a:r>
            <a:r>
              <a:rPr lang="en-US" altLang="en-US" b="1" baseline="30000" dirty="0" smtClean="0">
                <a:solidFill>
                  <a:srgbClr val="6666FF"/>
                </a:solidFill>
                <a:effectLst>
                  <a:outerShdw blurRad="38100" dist="38100" dir="2700000" algn="tl">
                    <a:srgbClr val="000000">
                      <a:alpha val="43137"/>
                    </a:srgbClr>
                  </a:outerShdw>
                </a:effectLst>
                <a:ea typeface="ＭＳ Ｐゴシック" pitchFamily="34" charset="-128"/>
              </a:rPr>
              <a:t> </a:t>
            </a:r>
            <a:r>
              <a:rPr lang="en-US" altLang="en-US" b="1" dirty="0" smtClean="0">
                <a:solidFill>
                  <a:srgbClr val="6666FF"/>
                </a:solidFill>
                <a:effectLst>
                  <a:outerShdw blurRad="38100" dist="38100" dir="2700000" algn="tl">
                    <a:srgbClr val="000000">
                      <a:alpha val="43137"/>
                    </a:srgbClr>
                  </a:outerShdw>
                </a:effectLst>
                <a:ea typeface="ＭＳ Ｐゴシック" pitchFamily="34" charset="-128"/>
              </a:rPr>
              <a:t> 2014</a:t>
            </a:r>
          </a:p>
          <a:p>
            <a:endParaRPr lang="sr-Latn-CS" altLang="en-US" sz="1200" b="1" dirty="0" smtClean="0">
              <a:solidFill>
                <a:srgbClr val="6666FF"/>
              </a:solidFill>
              <a:effectLst>
                <a:outerShdw blurRad="38100" dist="38100" dir="2700000" algn="tl">
                  <a:srgbClr val="000000">
                    <a:alpha val="43137"/>
                  </a:srgbClr>
                </a:outerShdw>
              </a:effectLst>
              <a:ea typeface="ＭＳ Ｐゴシック" pitchFamily="34" charset="-128"/>
            </a:endParaRPr>
          </a:p>
          <a:p>
            <a:pPr algn="just"/>
            <a:r>
              <a:rPr lang="en-US" altLang="sr-Latn-RS" sz="1600" dirty="0" smtClean="0">
                <a:solidFill>
                  <a:srgbClr val="6666FF"/>
                </a:solidFill>
              </a:rPr>
              <a:t>In accordance with the provisions of the Rulebook on the manner of production, issuance and distribution of exceptional meteorological and hydrological information and warnings</a:t>
            </a:r>
            <a:r>
              <a:rPr lang="sr-Latn-RS" altLang="sr-Latn-RS" sz="1600" dirty="0" smtClean="0">
                <a:solidFill>
                  <a:srgbClr val="6666FF"/>
                </a:solidFill>
              </a:rPr>
              <a:t> </a:t>
            </a:r>
            <a:r>
              <a:rPr lang="en-US" altLang="sr-Latn-RS" sz="1600" dirty="0" smtClean="0">
                <a:solidFill>
                  <a:srgbClr val="6666FF"/>
                </a:solidFill>
              </a:rPr>
              <a:t>we have been operatively producing:</a:t>
            </a:r>
            <a:endParaRPr lang="sr-Latn-RS" altLang="sr-Latn-RS" sz="1600" dirty="0">
              <a:solidFill>
                <a:srgbClr val="6666FF"/>
              </a:solidFill>
            </a:endParaRPr>
          </a:p>
        </p:txBody>
      </p:sp>
    </p:spTree>
    <p:extLst>
      <p:ext uri="{BB962C8B-B14F-4D97-AF65-F5344CB8AC3E}">
        <p14:creationId xmlns:p14="http://schemas.microsoft.com/office/powerpoint/2010/main" val="188595547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2950" y="2724150"/>
            <a:ext cx="1306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8650" y="1000125"/>
            <a:ext cx="14859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bwMode="auto">
          <a:xfrm>
            <a:off x="276225" y="1295400"/>
            <a:ext cx="40195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defRPr/>
            </a:pPr>
            <a:r>
              <a:rPr lang="en-GB" altLang="en-US" sz="1400" kern="0" dirty="0" smtClean="0">
                <a:solidFill>
                  <a:srgbClr val="3333FF"/>
                </a:solidFill>
                <a:latin typeface="Franklin Gothic Medium" pitchFamily="34" charset="0"/>
              </a:rPr>
              <a:t>A climate warning contains the forecast of an extreme climate event and anomaly (drought/meteorological, agricultural and hydrological; heat wave; cold wave; meteorological conditions favourable for the occurrence of forest fires; extreme precipitation and air temperature anomalies in relation to multiannual averages) for the territory of the Republic of Serbia.</a:t>
            </a:r>
          </a:p>
          <a:p>
            <a:pPr algn="just">
              <a:defRPr/>
            </a:pPr>
            <a:r>
              <a:rPr lang="en-US" altLang="en-US" sz="1400" dirty="0" smtClean="0">
                <a:solidFill>
                  <a:srgbClr val="3333FF"/>
                </a:solidFill>
                <a:latin typeface="Franklin Gothic Medium" pitchFamily="34" charset="0"/>
              </a:rPr>
              <a:t>Bulletins also contain a weekly monitoring and weather outlook chart (monthly temperature, precipitation and SPI forecast and seasonal forecast).</a:t>
            </a:r>
          </a:p>
        </p:txBody>
      </p:sp>
      <p:sp>
        <p:nvSpPr>
          <p:cNvPr id="26630" name="Title 1"/>
          <p:cNvSpPr>
            <a:spLocks noGrp="1"/>
          </p:cNvSpPr>
          <p:nvPr>
            <p:ph type="title"/>
          </p:nvPr>
        </p:nvSpPr>
        <p:spPr>
          <a:xfrm>
            <a:off x="561975" y="46038"/>
            <a:ext cx="8048625" cy="1143000"/>
          </a:xfrm>
        </p:spPr>
        <p:txBody>
          <a:bodyPr/>
          <a:lstStyle/>
          <a:p>
            <a:r>
              <a:rPr lang="en-US" altLang="sr-Latn-RS" sz="2200" b="1" dirty="0" smtClean="0">
                <a:solidFill>
                  <a:srgbClr val="6666FF"/>
                </a:solidFill>
                <a:latin typeface="Franklin Gothic Medium" pitchFamily="34" charset="0"/>
              </a:rPr>
              <a:t>R</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ACTIVITIES</a:t>
            </a:r>
            <a:b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b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NATIONAL CENTER FOR CLIMATE CHANGE</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a:r>
            <a:b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br>
            <a:r>
              <a:rPr lang="sr-Latn-CS" altLang="sr-Latn-RS" sz="2000" b="1" kern="1200" dirty="0" smtClean="0">
                <a:solidFill>
                  <a:srgbClr val="6666FF"/>
                </a:solidFill>
                <a:effectLst>
                  <a:outerShdw blurRad="38100" dist="38100" dir="2700000" algn="tl">
                    <a:srgbClr val="000000">
                      <a:alpha val="43137"/>
                    </a:srgbClr>
                  </a:outerShdw>
                </a:effectLst>
                <a:latin typeface="Franklin Gothic Medium" pitchFamily="34" charset="0"/>
              </a:rPr>
              <a:t> - </a:t>
            </a:r>
            <a:r>
              <a:rPr lang="en-US" altLang="en-US" sz="2000" b="1" kern="1200" dirty="0" smtClean="0">
                <a:solidFill>
                  <a:srgbClr val="6666FF"/>
                </a:solidFill>
                <a:effectLst>
                  <a:outerShdw blurRad="38100" dist="38100" dir="2700000" algn="tl">
                    <a:srgbClr val="000000">
                      <a:alpha val="43137"/>
                    </a:srgbClr>
                  </a:outerShdw>
                </a:effectLst>
                <a:latin typeface="Franklin Gothic Medium" pitchFamily="34" charset="0"/>
              </a:rPr>
              <a:t>Climate Watch System</a:t>
            </a:r>
            <a:r>
              <a:rPr lang="sr-Latn-CS" altLang="en-US" sz="2000" b="1" kern="1200" dirty="0" smtClean="0">
                <a:solidFill>
                  <a:srgbClr val="6666FF"/>
                </a:solidFill>
                <a:effectLst>
                  <a:outerShdw blurRad="38100" dist="38100" dir="2700000" algn="tl">
                    <a:srgbClr val="000000">
                      <a:alpha val="43137"/>
                    </a:srgbClr>
                  </a:outerShdw>
                </a:effectLst>
                <a:latin typeface="Franklin Gothic Medium" pitchFamily="34" charset="0"/>
              </a:rPr>
              <a:t> -</a:t>
            </a:r>
            <a:endParaRPr lang="en-US" altLang="en-US" sz="2000" b="1" dirty="0" smtClean="0">
              <a:solidFill>
                <a:srgbClr val="3333FF"/>
              </a:solidFill>
              <a:effectLst>
                <a:outerShdw blurRad="38100" dist="38100" dir="2700000" algn="tl">
                  <a:srgbClr val="000000">
                    <a:alpha val="43137"/>
                  </a:srgbClr>
                </a:outerShdw>
              </a:effectLst>
              <a:latin typeface="Franklin Gothic Medium"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990600"/>
            <a:ext cx="2371672" cy="23665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2132" y="4419600"/>
            <a:ext cx="5577098" cy="1395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bwMode="auto">
          <a:xfrm>
            <a:off x="5687291" y="3648075"/>
            <a:ext cx="3429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defRPr/>
            </a:pPr>
            <a:r>
              <a:rPr lang="en-US" altLang="en-US" sz="1400" kern="0" dirty="0" smtClean="0">
                <a:solidFill>
                  <a:srgbClr val="3333FF"/>
                </a:solidFill>
                <a:latin typeface="Franklin Gothic Medium" pitchFamily="34" charset="0"/>
              </a:rPr>
              <a:t>The RHMSS’ obligation to issue national early warning bulletins on the occurrence of climate extreme events and anomalies is regulated by the Rulebook on the manner of production, issuance and distribution of exceptional meteorological and hydrological information and warnings (“Official Gazette of RS” No. 96/2013).</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pPr lvl="0" eaLnBrk="1" hangingPunct="1"/>
            <a:r>
              <a:rPr lang="en-US" altLang="sr-Latn-RS" sz="2200" b="1" dirty="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b="1" dirty="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b="1" dirty="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b="1" dirty="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b="1" dirty="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ACTIVITIES</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a:r>
            <a:b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b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NACIONAL CENTE</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FOR CLIMATE CHANGE</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a:r>
            <a:b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b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a:t>
            </a:r>
            <a:r>
              <a:rPr lang="en-US" altLang="en-US" sz="1600" b="1" kern="12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nalysis </a:t>
            </a:r>
            <a:r>
              <a:rPr lang="en-US" altLang="en-US" sz="1600" b="1" kern="1200" dirty="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of </a:t>
            </a:r>
            <a:r>
              <a:rPr lang="en-US" altLang="en-US" sz="1600" b="1" kern="12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temperature </a:t>
            </a:r>
            <a:r>
              <a:rPr lang="en-US" altLang="en-US" sz="1600" b="1" kern="1200" dirty="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and precipitation </a:t>
            </a:r>
            <a:r>
              <a:rPr lang="en-US" altLang="en-US" sz="1600" b="1" kern="12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trends based on homogenized data </a:t>
            </a:r>
            <a:endParaRPr lang="en-US" sz="2200" b="1" dirty="0">
              <a:solidFill>
                <a:srgbClr val="6666FF"/>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113284"/>
            <a:ext cx="4295775" cy="262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35789" y="3886200"/>
            <a:ext cx="3866072" cy="523220"/>
          </a:xfrm>
          <a:prstGeom prst="rect">
            <a:avLst/>
          </a:prstGeom>
        </p:spPr>
        <p:txBody>
          <a:bodyPr wrap="square">
            <a:spAutoFit/>
          </a:bodyPr>
          <a:lstStyle/>
          <a:p>
            <a:pPr algn="ctr" eaLnBrk="1" hangingPunct="1"/>
            <a:r>
              <a:rPr lang="en-US" altLang="en-US" sz="1400" dirty="0">
                <a:solidFill>
                  <a:srgbClr val="3333FF"/>
                </a:solidFill>
              </a:rPr>
              <a:t>Mean annual air temperature in</a:t>
            </a:r>
          </a:p>
          <a:p>
            <a:pPr algn="ctr" eaLnBrk="1" hangingPunct="1"/>
            <a:r>
              <a:rPr lang="en-US" altLang="en-US" sz="1400" dirty="0">
                <a:solidFill>
                  <a:srgbClr val="3333FF"/>
                </a:solidFill>
              </a:rPr>
              <a:t>Belgrade </a:t>
            </a:r>
            <a:r>
              <a:rPr lang="en-US" altLang="en-US" sz="1400" dirty="0" smtClean="0">
                <a:solidFill>
                  <a:srgbClr val="3333FF"/>
                </a:solidFill>
              </a:rPr>
              <a:t>– 1888-2013</a:t>
            </a:r>
            <a:endParaRPr lang="en-US" altLang="en-US" sz="1400" dirty="0">
              <a:solidFill>
                <a:srgbClr val="3333FF"/>
              </a:solidFill>
            </a:endParaRPr>
          </a:p>
        </p:txBody>
      </p:sp>
      <p:sp>
        <p:nvSpPr>
          <p:cNvPr id="7" name="Rectangle 6"/>
          <p:cNvSpPr/>
          <p:nvPr/>
        </p:nvSpPr>
        <p:spPr>
          <a:xfrm>
            <a:off x="3262150" y="6216887"/>
            <a:ext cx="2883033" cy="307777"/>
          </a:xfrm>
          <a:prstGeom prst="rect">
            <a:avLst/>
          </a:prstGeom>
        </p:spPr>
        <p:txBody>
          <a:bodyPr wrap="none">
            <a:spAutoFit/>
          </a:bodyPr>
          <a:lstStyle/>
          <a:p>
            <a:pPr eaLnBrk="1" hangingPunct="1"/>
            <a:r>
              <a:rPr lang="en-US" altLang="en-US" sz="1400" dirty="0">
                <a:solidFill>
                  <a:srgbClr val="3333FF"/>
                </a:solidFill>
              </a:rPr>
              <a:t>Trend of mean annual precipitation</a:t>
            </a:r>
          </a:p>
        </p:txBody>
      </p:sp>
      <p:sp>
        <p:nvSpPr>
          <p:cNvPr id="9" name="Rectangle 8"/>
          <p:cNvSpPr/>
          <p:nvPr/>
        </p:nvSpPr>
        <p:spPr>
          <a:xfrm>
            <a:off x="5981730" y="4894982"/>
            <a:ext cx="3125727" cy="307777"/>
          </a:xfrm>
          <a:prstGeom prst="rect">
            <a:avLst/>
          </a:prstGeom>
        </p:spPr>
        <p:txBody>
          <a:bodyPr wrap="none">
            <a:spAutoFit/>
          </a:bodyPr>
          <a:lstStyle/>
          <a:p>
            <a:pPr eaLnBrk="1" hangingPunct="1"/>
            <a:r>
              <a:rPr lang="en-US" altLang="en-US" sz="1400" dirty="0">
                <a:solidFill>
                  <a:srgbClr val="3333FF"/>
                </a:solidFill>
              </a:rPr>
              <a:t>Trend of mean annual air temperature</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688" t="9131" r="5404" b="5303"/>
          <a:stretch/>
        </p:blipFill>
        <p:spPr>
          <a:xfrm>
            <a:off x="3339589" y="2423542"/>
            <a:ext cx="2728154" cy="366907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960" t="8411" r="5444" b="5176"/>
          <a:stretch/>
        </p:blipFill>
        <p:spPr>
          <a:xfrm>
            <a:off x="6400800" y="1433679"/>
            <a:ext cx="2532397" cy="3451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81113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1"/>
          <p:cNvSpPr>
            <a:spLocks noChangeArrowheads="1"/>
          </p:cNvSpPr>
          <p:nvPr/>
        </p:nvSpPr>
        <p:spPr bwMode="auto">
          <a:xfrm>
            <a:off x="539750" y="5924550"/>
            <a:ext cx="8486775" cy="77788"/>
          </a:xfrm>
          <a:prstGeom prst="rect">
            <a:avLst/>
          </a:prstGeom>
          <a:solidFill>
            <a:schemeClr val="bg1"/>
          </a:solidFill>
          <a:ln>
            <a:noFill/>
          </a:ln>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defRPr/>
            </a:pPr>
            <a:endParaRPr lang="sr-Latn-RS" altLang="sr-Latn-RS" sz="1800" smtClean="0">
              <a:solidFill>
                <a:srgbClr val="000000"/>
              </a:solidFill>
            </a:endParaRPr>
          </a:p>
        </p:txBody>
      </p:sp>
      <p:sp>
        <p:nvSpPr>
          <p:cNvPr id="1351684" name="Rectangle 4"/>
          <p:cNvSpPr>
            <a:spLocks noChangeArrowheads="1"/>
          </p:cNvSpPr>
          <p:nvPr/>
        </p:nvSpPr>
        <p:spPr bwMode="auto">
          <a:xfrm>
            <a:off x="790575" y="173038"/>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endParaRPr lang="en-GB" altLang="sr-Latn-RS" sz="2000" smtClean="0">
              <a:solidFill>
                <a:srgbClr val="0066FF"/>
              </a:solidFill>
              <a:effectLst>
                <a:outerShdw blurRad="38100" dist="38100" dir="2700000" algn="tl">
                  <a:srgbClr val="C0C0C0"/>
                </a:outerShdw>
              </a:effectLst>
            </a:endParaRPr>
          </a:p>
          <a:p>
            <a:pPr eaLnBrk="1" fontAlgn="base" hangingPunct="1">
              <a:spcBef>
                <a:spcPct val="0"/>
              </a:spcBef>
              <a:spcAft>
                <a:spcPct val="0"/>
              </a:spcAft>
              <a:defRPr/>
            </a:pPr>
            <a:endParaRPr lang="en-US" altLang="sr-Latn-RS" b="0" smtClean="0">
              <a:solidFill>
                <a:srgbClr val="000066"/>
              </a:solidFill>
              <a:effectLst>
                <a:outerShdw blurRad="38100" dist="38100" dir="2700000" algn="tl">
                  <a:srgbClr val="C0C0C0"/>
                </a:outerShdw>
              </a:effectLst>
            </a:endParaRPr>
          </a:p>
          <a:p>
            <a:pPr eaLnBrk="1" fontAlgn="base" hangingPunct="1">
              <a:spcBef>
                <a:spcPct val="0"/>
              </a:spcBef>
              <a:spcAft>
                <a:spcPct val="0"/>
              </a:spcAft>
              <a:defRPr/>
            </a:pPr>
            <a:endParaRPr lang="en-US" altLang="sr-Latn-RS" sz="2400" smtClean="0">
              <a:solidFill>
                <a:srgbClr val="0066FF"/>
              </a:solidFill>
              <a:effectLst>
                <a:outerShdw blurRad="38100" dist="38100" dir="2700000" algn="tl">
                  <a:srgbClr val="C0C0C0"/>
                </a:outerShdw>
              </a:effectLst>
              <a:latin typeface="Times New Roman" pitchFamily="18" charset="0"/>
            </a:endParaRPr>
          </a:p>
        </p:txBody>
      </p:sp>
      <p:sp>
        <p:nvSpPr>
          <p:cNvPr id="2" name="Text Box 3"/>
          <p:cNvSpPr txBox="1">
            <a:spLocks noChangeArrowheads="1"/>
          </p:cNvSpPr>
          <p:nvPr/>
        </p:nvSpPr>
        <p:spPr bwMode="auto">
          <a:xfrm>
            <a:off x="945356" y="173038"/>
            <a:ext cx="7418388" cy="769441"/>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defRPr/>
            </a:pP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ACTIVITIES </a:t>
            </a:r>
            <a:b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b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NATIONAL CENTER FOR CLIMATE CHANGE</a:t>
            </a:r>
            <a:endParaRPr lang="en-US" altLang="sr-Latn-RS" sz="2200" b="0" dirty="0" smtClean="0">
              <a:solidFill>
                <a:srgbClr val="3333FF"/>
              </a:solidFill>
              <a:effectLst>
                <a:outerShdw blurRad="38100" dist="38100" dir="2700000" algn="tl">
                  <a:srgbClr val="C0C0C0"/>
                </a:outerShdw>
              </a:effectLst>
              <a:latin typeface="Franklin Gothic Medium" pitchFamily="34" charset="0"/>
            </a:endParaRPr>
          </a:p>
        </p:txBody>
      </p:sp>
      <p:pic>
        <p:nvPicPr>
          <p:cNvPr id="6861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774" y="3386554"/>
            <a:ext cx="2498725"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6338" y="3345278"/>
            <a:ext cx="2528887"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txBox="1">
            <a:spLocks noChangeArrowheads="1"/>
          </p:cNvSpPr>
          <p:nvPr/>
        </p:nvSpPr>
        <p:spPr>
          <a:xfrm>
            <a:off x="240792" y="1206500"/>
            <a:ext cx="8750300" cy="18415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sz="1600" dirty="0">
              <a:solidFill>
                <a:srgbClr val="6666FF"/>
              </a:solidFill>
            </a:endParaRPr>
          </a:p>
        </p:txBody>
      </p:sp>
      <p:sp>
        <p:nvSpPr>
          <p:cNvPr id="17" name="TextBox 16"/>
          <p:cNvSpPr txBox="1"/>
          <p:nvPr/>
        </p:nvSpPr>
        <p:spPr>
          <a:xfrm>
            <a:off x="3371103" y="4369175"/>
            <a:ext cx="2565400" cy="1354217"/>
          </a:xfrm>
          <a:prstGeom prst="rect">
            <a:avLst/>
          </a:prstGeom>
          <a:noFill/>
          <a:ln>
            <a:solidFill>
              <a:schemeClr val="bg1">
                <a:lumMod val="75000"/>
              </a:schemeClr>
            </a:solidFill>
          </a:ln>
          <a:scene3d>
            <a:camera prst="orthographicFront"/>
            <a:lightRig rig="threePt" dir="t"/>
          </a:scene3d>
          <a:sp3d extrusionH="88900" contourW="6350" prstMaterial="metal">
            <a:bevelT w="88900" h="88900"/>
            <a:extrusionClr>
              <a:schemeClr val="tx1">
                <a:lumMod val="50000"/>
                <a:lumOff val="50000"/>
              </a:schemeClr>
            </a:extrusionClr>
          </a:sp3d>
        </p:spPr>
        <p:txBody>
          <a:bodyPr>
            <a:spAutoFit/>
          </a:bodyPr>
          <a:lstStyle/>
          <a:p>
            <a:pPr eaLnBrk="0" fontAlgn="base" hangingPunct="0">
              <a:spcBef>
                <a:spcPct val="0"/>
              </a:spcBef>
              <a:spcAft>
                <a:spcPts val="600"/>
              </a:spcAft>
              <a:defRPr/>
            </a:pPr>
            <a:r>
              <a:rPr lang="en-US" sz="1200" b="1" dirty="0">
                <a:solidFill>
                  <a:schemeClr val="accent1">
                    <a:lumMod val="50000"/>
                  </a:schemeClr>
                </a:solidFill>
                <a:latin typeface="Franklin Gothic Medium" pitchFamily="34" charset="0"/>
                <a:cs typeface="Arial" pitchFamily="34" charset="0"/>
              </a:rPr>
              <a:t>SRPS EN 1991-1-3 </a:t>
            </a:r>
            <a:r>
              <a:rPr lang="en-US" sz="1200" b="1" dirty="0" err="1">
                <a:solidFill>
                  <a:schemeClr val="accent1">
                    <a:lumMod val="50000"/>
                  </a:schemeClr>
                </a:solidFill>
                <a:latin typeface="Franklin Gothic Medium" pitchFamily="34" charset="0"/>
                <a:cs typeface="Arial" pitchFamily="34" charset="0"/>
              </a:rPr>
              <a:t>Еurocode</a:t>
            </a:r>
            <a:r>
              <a:rPr lang="en-US" sz="1200" b="1" dirty="0">
                <a:solidFill>
                  <a:schemeClr val="accent1">
                    <a:lumMod val="50000"/>
                  </a:schemeClr>
                </a:solidFill>
                <a:latin typeface="Franklin Gothic Medium" pitchFamily="34" charset="0"/>
                <a:cs typeface="Arial" pitchFamily="34" charset="0"/>
              </a:rPr>
              <a:t> 1 </a:t>
            </a:r>
            <a:r>
              <a:rPr lang="en-US" sz="1200" dirty="0">
                <a:solidFill>
                  <a:schemeClr val="accent1">
                    <a:lumMod val="50000"/>
                  </a:schemeClr>
                </a:solidFill>
                <a:latin typeface="Franklin Gothic Medium" pitchFamily="34" charset="0"/>
                <a:cs typeface="Arial" pitchFamily="34" charset="0"/>
              </a:rPr>
              <a:t>–</a:t>
            </a:r>
            <a:r>
              <a:rPr lang="sr-Cyrl-CS" sz="1200" dirty="0">
                <a:solidFill>
                  <a:schemeClr val="accent1">
                    <a:lumMod val="50000"/>
                  </a:schemeClr>
                </a:solidFill>
                <a:latin typeface="Franklin Gothic Medium" pitchFamily="34" charset="0"/>
                <a:cs typeface="Arial" pitchFamily="34" charset="0"/>
              </a:rPr>
              <a:t> </a:t>
            </a:r>
            <a:r>
              <a:rPr lang="en-US" sz="1200" dirty="0">
                <a:solidFill>
                  <a:schemeClr val="accent1">
                    <a:lumMod val="50000"/>
                  </a:schemeClr>
                </a:solidFill>
                <a:latin typeface="Franklin Gothic Medium" pitchFamily="34" charset="0"/>
                <a:cs typeface="Arial" pitchFamily="34" charset="0"/>
              </a:rPr>
              <a:t>Snow load </a:t>
            </a:r>
            <a:endParaRPr lang="sr-Cyrl-CS" sz="1200" dirty="0">
              <a:solidFill>
                <a:schemeClr val="accent1">
                  <a:lumMod val="50000"/>
                </a:schemeClr>
              </a:solidFill>
              <a:latin typeface="Franklin Gothic Medium" pitchFamily="34" charset="0"/>
              <a:cs typeface="Arial" pitchFamily="34" charset="0"/>
            </a:endParaRPr>
          </a:p>
          <a:p>
            <a:pPr eaLnBrk="0" fontAlgn="base" hangingPunct="0">
              <a:spcBef>
                <a:spcPct val="0"/>
              </a:spcBef>
              <a:spcAft>
                <a:spcPts val="600"/>
              </a:spcAft>
              <a:defRPr/>
            </a:pPr>
            <a:r>
              <a:rPr lang="en-US" sz="1200" dirty="0">
                <a:solidFill>
                  <a:schemeClr val="accent1">
                    <a:lumMod val="50000"/>
                  </a:schemeClr>
                </a:solidFill>
                <a:latin typeface="Franklin Gothic Medium" pitchFamily="34" charset="0"/>
                <a:cs typeface="Arial" pitchFamily="34" charset="0"/>
              </a:rPr>
              <a:t> </a:t>
            </a:r>
            <a:r>
              <a:rPr lang="en-US" sz="1200" b="1" dirty="0">
                <a:solidFill>
                  <a:schemeClr val="accent1">
                    <a:lumMod val="50000"/>
                  </a:schemeClr>
                </a:solidFill>
                <a:latin typeface="Franklin Gothic Medium" pitchFamily="34" charset="0"/>
                <a:cs typeface="Arial" pitchFamily="34" charset="0"/>
              </a:rPr>
              <a:t>SRPS EN 1991-1-4 </a:t>
            </a:r>
            <a:r>
              <a:rPr lang="en-US" sz="1200" b="1" dirty="0" err="1">
                <a:solidFill>
                  <a:schemeClr val="accent1">
                    <a:lumMod val="50000"/>
                  </a:schemeClr>
                </a:solidFill>
                <a:latin typeface="Franklin Gothic Medium" pitchFamily="34" charset="0"/>
                <a:cs typeface="Arial" pitchFamily="34" charset="0"/>
              </a:rPr>
              <a:t>Еurocode</a:t>
            </a:r>
            <a:r>
              <a:rPr lang="en-US" sz="1200" b="1" dirty="0">
                <a:solidFill>
                  <a:schemeClr val="accent1">
                    <a:lumMod val="50000"/>
                  </a:schemeClr>
                </a:solidFill>
                <a:latin typeface="Franklin Gothic Medium" pitchFamily="34" charset="0"/>
                <a:cs typeface="Arial" pitchFamily="34" charset="0"/>
              </a:rPr>
              <a:t> 1 </a:t>
            </a:r>
            <a:r>
              <a:rPr lang="en-US" sz="1200" dirty="0">
                <a:solidFill>
                  <a:schemeClr val="accent1">
                    <a:lumMod val="50000"/>
                  </a:schemeClr>
                </a:solidFill>
                <a:latin typeface="Franklin Gothic Medium" pitchFamily="34" charset="0"/>
                <a:cs typeface="Arial" pitchFamily="34" charset="0"/>
              </a:rPr>
              <a:t>– Wind impact </a:t>
            </a:r>
          </a:p>
          <a:p>
            <a:pPr eaLnBrk="0" fontAlgn="base" hangingPunct="0">
              <a:spcBef>
                <a:spcPct val="0"/>
              </a:spcBef>
              <a:spcAft>
                <a:spcPct val="0"/>
              </a:spcAft>
              <a:defRPr/>
            </a:pPr>
            <a:r>
              <a:rPr lang="en-US" sz="1200" b="1" dirty="0">
                <a:solidFill>
                  <a:schemeClr val="accent1">
                    <a:lumMod val="50000"/>
                  </a:schemeClr>
                </a:solidFill>
                <a:latin typeface="Franklin Gothic Medium" pitchFamily="34" charset="0"/>
                <a:cs typeface="Arial" pitchFamily="34" charset="0"/>
              </a:rPr>
              <a:t>SRPS EN 1991-1-5 </a:t>
            </a:r>
            <a:r>
              <a:rPr lang="en-US" sz="1200" b="1" dirty="0" err="1">
                <a:solidFill>
                  <a:schemeClr val="accent1">
                    <a:lumMod val="50000"/>
                  </a:schemeClr>
                </a:solidFill>
                <a:latin typeface="Franklin Gothic Medium" pitchFamily="34" charset="0"/>
                <a:cs typeface="Arial" pitchFamily="34" charset="0"/>
              </a:rPr>
              <a:t>Еurocode</a:t>
            </a:r>
            <a:r>
              <a:rPr lang="en-US" sz="1200" b="1" dirty="0">
                <a:solidFill>
                  <a:schemeClr val="accent1">
                    <a:lumMod val="50000"/>
                  </a:schemeClr>
                </a:solidFill>
                <a:latin typeface="Franklin Gothic Medium" pitchFamily="34" charset="0"/>
                <a:cs typeface="Arial" pitchFamily="34" charset="0"/>
              </a:rPr>
              <a:t> 1 </a:t>
            </a:r>
            <a:r>
              <a:rPr lang="en-US" sz="1200" dirty="0">
                <a:solidFill>
                  <a:schemeClr val="accent1">
                    <a:lumMod val="50000"/>
                  </a:schemeClr>
                </a:solidFill>
                <a:latin typeface="Franklin Gothic Medium" pitchFamily="34" charset="0"/>
                <a:cs typeface="Arial" pitchFamily="34" charset="0"/>
              </a:rPr>
              <a:t>–</a:t>
            </a:r>
            <a:r>
              <a:rPr lang="sr-Latn-CS" sz="1200" dirty="0">
                <a:solidFill>
                  <a:schemeClr val="accent1">
                    <a:lumMod val="50000"/>
                  </a:schemeClr>
                </a:solidFill>
                <a:latin typeface="Franklin Gothic Medium" pitchFamily="34" charset="0"/>
                <a:cs typeface="Arial" pitchFamily="34" charset="0"/>
              </a:rPr>
              <a:t>Heat impact</a:t>
            </a:r>
            <a:r>
              <a:rPr lang="sr-Cyrl-CS" sz="1200" dirty="0">
                <a:solidFill>
                  <a:schemeClr val="accent1">
                    <a:lumMod val="50000"/>
                  </a:schemeClr>
                </a:solidFill>
                <a:latin typeface="Franklin Gothic Medium" pitchFamily="34" charset="0"/>
                <a:cs typeface="Arial" pitchFamily="34" charset="0"/>
              </a:rPr>
              <a:t> </a:t>
            </a:r>
            <a:endParaRPr lang="en-US" dirty="0">
              <a:solidFill>
                <a:schemeClr val="accent1">
                  <a:lumMod val="50000"/>
                </a:schemeClr>
              </a:solidFill>
              <a:latin typeface="Franklin Gothic Medium" pitchFamily="34" charset="0"/>
              <a:cs typeface="Arial" pitchFamily="34" charset="0"/>
            </a:endParaRPr>
          </a:p>
        </p:txBody>
      </p:sp>
      <p:sp>
        <p:nvSpPr>
          <p:cNvPr id="19" name="TextBox 7"/>
          <p:cNvSpPr txBox="1">
            <a:spLocks noChangeArrowheads="1"/>
          </p:cNvSpPr>
          <p:nvPr/>
        </p:nvSpPr>
        <p:spPr bwMode="auto">
          <a:xfrm>
            <a:off x="3919538" y="6024750"/>
            <a:ext cx="2336800" cy="646113"/>
          </a:xfrm>
          <a:prstGeom prst="rect">
            <a:avLst/>
          </a:prstGeom>
          <a:noFill/>
          <a:ln>
            <a:noFill/>
          </a:ln>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a:spcBef>
                <a:spcPct val="0"/>
              </a:spcBef>
              <a:buFontTx/>
              <a:buNone/>
              <a:defRPr/>
            </a:pPr>
            <a:r>
              <a:rPr lang="en-US" altLang="en-US" sz="1200" kern="0" dirty="0">
                <a:solidFill>
                  <a:srgbClr val="3333FF"/>
                </a:solidFill>
                <a:latin typeface="Franklin Gothic Medium" pitchFamily="34" charset="0"/>
              </a:rPr>
              <a:t>Fundamental values of basic wind speed with altitude influence</a:t>
            </a:r>
            <a:endParaRPr lang="en-US" altLang="en-US" sz="1200" kern="0" dirty="0" smtClean="0">
              <a:solidFill>
                <a:srgbClr val="3333FF"/>
              </a:solidFill>
              <a:latin typeface="Franklin Gothic Medium" pitchFamily="34" charset="0"/>
            </a:endParaRPr>
          </a:p>
        </p:txBody>
      </p:sp>
      <p:sp>
        <p:nvSpPr>
          <p:cNvPr id="20" name="TextBox 5"/>
          <p:cNvSpPr txBox="1">
            <a:spLocks noChangeArrowheads="1"/>
          </p:cNvSpPr>
          <p:nvPr/>
        </p:nvSpPr>
        <p:spPr bwMode="auto">
          <a:xfrm>
            <a:off x="2338388" y="3413448"/>
            <a:ext cx="3162300" cy="677108"/>
          </a:xfrm>
          <a:prstGeom prst="rect">
            <a:avLst/>
          </a:prstGeom>
          <a:no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algn="just" eaLnBrk="1" fontAlgn="base" hangingPunct="1">
              <a:spcBef>
                <a:spcPct val="30000"/>
              </a:spcBef>
              <a:spcAft>
                <a:spcPct val="10000"/>
              </a:spcAft>
              <a:buFontTx/>
              <a:buNone/>
              <a:defRPr/>
            </a:pPr>
            <a:r>
              <a:rPr lang="sr-Latn-CS" altLang="en-US" sz="1400" kern="0" dirty="0" smtClean="0">
                <a:solidFill>
                  <a:srgbClr val="000099"/>
                </a:solidFill>
                <a:latin typeface="Franklin Gothic Medium" pitchFamily="34" charset="0"/>
              </a:rPr>
              <a:t>      </a:t>
            </a:r>
            <a:r>
              <a:rPr lang="en-US" altLang="en-US" sz="1200" kern="0" dirty="0" smtClean="0">
                <a:solidFill>
                  <a:srgbClr val="3333FF"/>
                </a:solidFill>
                <a:latin typeface="Franklin Gothic Medium" pitchFamily="34" charset="0"/>
              </a:rPr>
              <a:t>Characteristic </a:t>
            </a:r>
            <a:r>
              <a:rPr lang="en-US" altLang="en-US" sz="1200" kern="0" dirty="0">
                <a:solidFill>
                  <a:srgbClr val="3333FF"/>
                </a:solidFill>
                <a:latin typeface="Franklin Gothic Medium" pitchFamily="34" charset="0"/>
              </a:rPr>
              <a:t>value of snow </a:t>
            </a:r>
            <a:r>
              <a:rPr lang="en-US" altLang="en-US" sz="1200" kern="0" dirty="0" smtClean="0">
                <a:solidFill>
                  <a:srgbClr val="3333FF"/>
                </a:solidFill>
                <a:latin typeface="Franklin Gothic Medium" pitchFamily="34" charset="0"/>
              </a:rPr>
              <a:t>load</a:t>
            </a:r>
            <a:r>
              <a:rPr lang="sr-Latn-CS" altLang="en-US" sz="1200" kern="0" dirty="0" smtClean="0">
                <a:solidFill>
                  <a:srgbClr val="3333FF"/>
                </a:solidFill>
                <a:latin typeface="Franklin Gothic Medium" pitchFamily="34" charset="0"/>
              </a:rPr>
              <a:t> </a:t>
            </a:r>
            <a:r>
              <a:rPr lang="en-US" altLang="en-US" sz="1200" kern="0" dirty="0" smtClean="0">
                <a:solidFill>
                  <a:srgbClr val="3333FF"/>
                </a:solidFill>
                <a:latin typeface="Franklin Gothic Medium" pitchFamily="34" charset="0"/>
              </a:rPr>
              <a:t>on </a:t>
            </a:r>
            <a:r>
              <a:rPr lang="en-US" altLang="en-US" sz="1200" kern="0" dirty="0">
                <a:solidFill>
                  <a:srgbClr val="3333FF"/>
                </a:solidFill>
                <a:latin typeface="Franklin Gothic Medium" pitchFamily="34" charset="0"/>
              </a:rPr>
              <a:t>the ground with altitude influence</a:t>
            </a:r>
            <a:endParaRPr lang="en-US" altLang="en-US" sz="1200" kern="0" dirty="0" smtClean="0">
              <a:solidFill>
                <a:srgbClr val="3333FF"/>
              </a:solidFill>
              <a:latin typeface="Franklin Gothic Medium" pitchFamily="34" charset="0"/>
            </a:endParaRPr>
          </a:p>
        </p:txBody>
      </p:sp>
      <p:sp>
        <p:nvSpPr>
          <p:cNvPr id="5" name="Rounded Rectangle 4"/>
          <p:cNvSpPr/>
          <p:nvPr/>
        </p:nvSpPr>
        <p:spPr bwMode="auto">
          <a:xfrm>
            <a:off x="5410200" y="942479"/>
            <a:ext cx="3171031" cy="210552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r>
              <a:rPr lang="en-US" sz="1600" dirty="0">
                <a:solidFill>
                  <a:srgbClr val="3333FF"/>
                </a:solidFill>
              </a:rPr>
              <a:t>Production of national annexes for integration into the Serbian standards which are in the process of harmonization with </a:t>
            </a:r>
            <a:r>
              <a:rPr lang="en-US" sz="1600" dirty="0" err="1">
                <a:solidFill>
                  <a:srgbClr val="3333FF"/>
                </a:solidFill>
              </a:rPr>
              <a:t>Eurocodes</a:t>
            </a:r>
            <a:r>
              <a:rPr lang="en-US" sz="1600" dirty="0">
                <a:solidFill>
                  <a:srgbClr val="3333FF"/>
                </a:solidFill>
              </a:rPr>
              <a:t> for the field of design and calculation of construction works.</a:t>
            </a:r>
          </a:p>
        </p:txBody>
      </p:sp>
      <p:sp>
        <p:nvSpPr>
          <p:cNvPr id="6" name="Rounded Rectangle 5"/>
          <p:cNvSpPr/>
          <p:nvPr/>
        </p:nvSpPr>
        <p:spPr bwMode="auto">
          <a:xfrm>
            <a:off x="551942" y="942479"/>
            <a:ext cx="2995613" cy="210552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eaLnBrk="0" fontAlgn="base" hangingPunct="0">
              <a:spcBef>
                <a:spcPct val="0"/>
              </a:spcBef>
              <a:spcAft>
                <a:spcPct val="0"/>
              </a:spcAft>
            </a:pPr>
            <a:r>
              <a:rPr lang="en-US" sz="1600" dirty="0">
                <a:solidFill>
                  <a:srgbClr val="3333FF"/>
                </a:solidFill>
              </a:rPr>
              <a:t>Production of a Study </a:t>
            </a:r>
            <a:r>
              <a:rPr lang="en-US" sz="1600" dirty="0" smtClean="0">
                <a:solidFill>
                  <a:srgbClr val="3333FF"/>
                </a:solidFill>
              </a:rPr>
              <a:t>on </a:t>
            </a:r>
            <a:r>
              <a:rPr lang="en-US" sz="1600" dirty="0">
                <a:solidFill>
                  <a:srgbClr val="3333FF"/>
                </a:solidFill>
              </a:rPr>
              <a:t>wind, snow, ice and temperature effects on constructions  -  as required by the Institute for Standardization of Serbia (ISS</a:t>
            </a:r>
            <a:r>
              <a:rPr lang="en-US" sz="1600" dirty="0" smtClean="0">
                <a:solidFill>
                  <a:srgbClr val="3333FF"/>
                </a:solidFill>
              </a:rPr>
              <a:t>).</a:t>
            </a:r>
            <a:endParaRPr lang="en-US" sz="1600" dirty="0">
              <a:solidFill>
                <a:srgbClr val="3333FF"/>
              </a:solidFill>
            </a:endParaRPr>
          </a:p>
        </p:txBody>
      </p:sp>
      <p:sp>
        <p:nvSpPr>
          <p:cNvPr id="21" name="Right Arrow 20"/>
          <p:cNvSpPr/>
          <p:nvPr/>
        </p:nvSpPr>
        <p:spPr bwMode="auto">
          <a:xfrm>
            <a:off x="3919538" y="1181661"/>
            <a:ext cx="404812" cy="35718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Franklin Gothic Demi" pitchFamily="34" charset="0"/>
            </a:endParaRPr>
          </a:p>
        </p:txBody>
      </p:sp>
      <p:sp>
        <p:nvSpPr>
          <p:cNvPr id="22" name="Right Arrow 21"/>
          <p:cNvSpPr/>
          <p:nvPr/>
        </p:nvSpPr>
        <p:spPr bwMode="auto">
          <a:xfrm>
            <a:off x="4138613" y="1638052"/>
            <a:ext cx="404812" cy="35718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Franklin Gothic Demi" pitchFamily="34" charset="0"/>
            </a:endParaRPr>
          </a:p>
        </p:txBody>
      </p:sp>
      <p:sp>
        <p:nvSpPr>
          <p:cNvPr id="23" name="Right Arrow 22"/>
          <p:cNvSpPr/>
          <p:nvPr/>
        </p:nvSpPr>
        <p:spPr bwMode="auto">
          <a:xfrm>
            <a:off x="4413536" y="2127249"/>
            <a:ext cx="404812" cy="35718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Franklin Gothic Demi" pitchFamily="34" charset="0"/>
            </a:endParaRPr>
          </a:p>
        </p:txBody>
      </p:sp>
      <p:sp>
        <p:nvSpPr>
          <p:cNvPr id="24" name="Right Arrow 23"/>
          <p:cNvSpPr/>
          <p:nvPr/>
        </p:nvSpPr>
        <p:spPr bwMode="auto">
          <a:xfrm>
            <a:off x="4663750" y="2592151"/>
            <a:ext cx="404812" cy="35718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Franklin Gothic Demi" pitchFamily="34" charset="0"/>
            </a:endParaRPr>
          </a:p>
        </p:txBody>
      </p:sp>
    </p:spTree>
    <p:extLst>
      <p:ext uri="{BB962C8B-B14F-4D97-AF65-F5344CB8AC3E}">
        <p14:creationId xmlns:p14="http://schemas.microsoft.com/office/powerpoint/2010/main" val="255885570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4" name="Rectangle 4"/>
          <p:cNvSpPr>
            <a:spLocks noChangeArrowheads="1"/>
          </p:cNvSpPr>
          <p:nvPr/>
        </p:nvSpPr>
        <p:spPr bwMode="auto">
          <a:xfrm>
            <a:off x="790575" y="173038"/>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endParaRPr lang="en-GB" altLang="sr-Latn-RS" sz="2000" dirty="0" smtClean="0">
              <a:solidFill>
                <a:srgbClr val="0066FF"/>
              </a:solidFill>
              <a:effectLst>
                <a:outerShdw blurRad="38100" dist="38100" dir="2700000" algn="tl">
                  <a:srgbClr val="C0C0C0"/>
                </a:outerShdw>
              </a:effectLst>
              <a:cs typeface="Arial" charset="0"/>
            </a:endParaRPr>
          </a:p>
          <a:p>
            <a:pPr algn="ctr" eaLnBrk="1" fontAlgn="base" hangingPunct="1">
              <a:spcBef>
                <a:spcPct val="0"/>
              </a:spcBef>
              <a:spcAft>
                <a:spcPct val="0"/>
              </a:spcAft>
              <a:defRPr/>
            </a:pPr>
            <a:endParaRPr lang="en-US" altLang="sr-Latn-RS" b="0" dirty="0" smtClean="0">
              <a:solidFill>
                <a:srgbClr val="000066"/>
              </a:solidFill>
              <a:effectLst>
                <a:outerShdw blurRad="38100" dist="38100" dir="2700000" algn="tl">
                  <a:srgbClr val="C0C0C0"/>
                </a:outerShdw>
              </a:effectLst>
              <a:cs typeface="Arial" charset="0"/>
            </a:endParaRPr>
          </a:p>
          <a:p>
            <a:pPr algn="ctr" eaLnBrk="1" fontAlgn="base" hangingPunct="1">
              <a:spcBef>
                <a:spcPct val="0"/>
              </a:spcBef>
              <a:spcAft>
                <a:spcPct val="0"/>
              </a:spcAft>
              <a:defRPr/>
            </a:pPr>
            <a:endParaRPr lang="en-US" altLang="sr-Latn-RS" sz="2400" dirty="0" smtClean="0">
              <a:solidFill>
                <a:srgbClr val="0066FF"/>
              </a:solidFill>
              <a:effectLst>
                <a:outerShdw blurRad="38100" dist="38100" dir="2700000" algn="tl">
                  <a:srgbClr val="C0C0C0"/>
                </a:outerShdw>
              </a:effectLst>
              <a:latin typeface="Times New Roman" pitchFamily="18" charset="0"/>
              <a:cs typeface="Arial" charset="0"/>
            </a:endParaRPr>
          </a:p>
        </p:txBody>
      </p:sp>
      <p:cxnSp>
        <p:nvCxnSpPr>
          <p:cNvPr id="28676" name="Straight Arrow Connector 15"/>
          <p:cNvCxnSpPr>
            <a:cxnSpLocks noChangeShapeType="1"/>
            <a:endCxn id="34" idx="1"/>
          </p:cNvCxnSpPr>
          <p:nvPr/>
        </p:nvCxnSpPr>
        <p:spPr bwMode="auto">
          <a:xfrm>
            <a:off x="6316663" y="2916238"/>
            <a:ext cx="407987" cy="1630362"/>
          </a:xfrm>
          <a:prstGeom prst="straightConnector1">
            <a:avLst/>
          </a:prstGeom>
          <a:noFill/>
          <a:ln w="19050" algn="ctr">
            <a:solidFill>
              <a:schemeClr val="tx1"/>
            </a:solidFill>
            <a:round/>
            <a:headEnd/>
            <a:tailEnd type="arrow" w="med" len="med"/>
          </a:ln>
        </p:spPr>
      </p:cxnSp>
      <p:pic>
        <p:nvPicPr>
          <p:cNvPr id="28677" name="Picture 16"/>
          <p:cNvPicPr>
            <a:picLocks noChangeAspect="1" noChangeArrowheads="1"/>
          </p:cNvPicPr>
          <p:nvPr/>
        </p:nvPicPr>
        <p:blipFill>
          <a:blip r:embed="rId3" cstate="print"/>
          <a:srcRect/>
          <a:stretch>
            <a:fillRect/>
          </a:stretch>
        </p:blipFill>
        <p:spPr bwMode="auto">
          <a:xfrm>
            <a:off x="3276600" y="1776413"/>
            <a:ext cx="3040063" cy="2279650"/>
          </a:xfrm>
          <a:prstGeom prst="rect">
            <a:avLst/>
          </a:prstGeom>
          <a:noFill/>
          <a:ln w="9525">
            <a:solidFill>
              <a:schemeClr val="tx1"/>
            </a:solidFill>
            <a:miter lim="800000"/>
            <a:headEnd/>
            <a:tailEnd/>
          </a:ln>
        </p:spPr>
      </p:pic>
      <p:grpSp>
        <p:nvGrpSpPr>
          <p:cNvPr id="28678" name="Group 17"/>
          <p:cNvGrpSpPr>
            <a:grpSpLocks/>
          </p:cNvGrpSpPr>
          <p:nvPr/>
        </p:nvGrpSpPr>
        <p:grpSpPr bwMode="auto">
          <a:xfrm>
            <a:off x="63498" y="2208213"/>
            <a:ext cx="2708273" cy="720725"/>
            <a:chOff x="-256832" y="2456602"/>
            <a:chExt cx="2708221" cy="720080"/>
          </a:xfrm>
        </p:grpSpPr>
        <p:sp>
          <p:nvSpPr>
            <p:cNvPr id="19" name="Oval 18"/>
            <p:cNvSpPr/>
            <p:nvPr/>
          </p:nvSpPr>
          <p:spPr bwMode="auto">
            <a:xfrm>
              <a:off x="-256832" y="2456602"/>
              <a:ext cx="2708221" cy="720080"/>
            </a:xfrm>
            <a:prstGeom prst="ellipse">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dirty="0">
                <a:solidFill>
                  <a:srgbClr val="000066"/>
                </a:solidFill>
                <a:effectLst>
                  <a:outerShdw blurRad="38100" dist="38100" dir="2700000" algn="tl">
                    <a:srgbClr val="000000">
                      <a:alpha val="43137"/>
                    </a:srgbClr>
                  </a:outerShdw>
                </a:effectLst>
                <a:cs typeface="Arial" charset="0"/>
              </a:endParaRPr>
            </a:p>
          </p:txBody>
        </p:sp>
        <p:sp>
          <p:nvSpPr>
            <p:cNvPr id="20" name="Text Box 14"/>
            <p:cNvSpPr txBox="1">
              <a:spLocks noChangeArrowheads="1"/>
            </p:cNvSpPr>
            <p:nvPr/>
          </p:nvSpPr>
          <p:spPr bwMode="auto">
            <a:xfrm>
              <a:off x="419166" y="2600935"/>
              <a:ext cx="1368939" cy="430501"/>
            </a:xfrm>
            <a:prstGeom prst="rect">
              <a:avLst/>
            </a:prstGeom>
            <a:solidFill>
              <a:schemeClr val="tx1">
                <a:lumMod val="20000"/>
                <a:lumOff val="80000"/>
              </a:schemeClr>
            </a:solidFill>
            <a:ln>
              <a:noFill/>
            </a:ln>
            <a:effectLst/>
          </p:spPr>
          <p:txBody>
            <a:bodyPr wrap="none" lIns="0" tIns="0" rIns="0" bIns="0">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Real time data </a:t>
              </a:r>
            </a:p>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import</a:t>
              </a:r>
              <a:endParaRPr lang="de-DE" altLang="en-US" sz="1400" b="1" i="1" dirty="0" smtClean="0">
                <a:solidFill>
                  <a:srgbClr val="C00000"/>
                </a:solidFill>
                <a:effectLst>
                  <a:outerShdw blurRad="38100" dist="38100" dir="2700000" algn="tl">
                    <a:srgbClr val="000000">
                      <a:alpha val="43137"/>
                    </a:srgbClr>
                  </a:outerShdw>
                </a:effectLst>
              </a:endParaRPr>
            </a:p>
          </p:txBody>
        </p:sp>
      </p:grpSp>
      <p:grpSp>
        <p:nvGrpSpPr>
          <p:cNvPr id="28679" name="Group 20"/>
          <p:cNvGrpSpPr>
            <a:grpSpLocks/>
          </p:cNvGrpSpPr>
          <p:nvPr/>
        </p:nvGrpSpPr>
        <p:grpSpPr bwMode="auto">
          <a:xfrm>
            <a:off x="568325" y="4224338"/>
            <a:ext cx="2708274" cy="720725"/>
            <a:chOff x="-256832" y="2456602"/>
            <a:chExt cx="2708221" cy="720080"/>
          </a:xfrm>
        </p:grpSpPr>
        <p:sp>
          <p:nvSpPr>
            <p:cNvPr id="22" name="Oval 21"/>
            <p:cNvSpPr/>
            <p:nvPr/>
          </p:nvSpPr>
          <p:spPr bwMode="auto">
            <a:xfrm>
              <a:off x="-256832" y="2456602"/>
              <a:ext cx="2708221" cy="720080"/>
            </a:xfrm>
            <a:prstGeom prst="ellipse">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dirty="0">
                <a:solidFill>
                  <a:srgbClr val="000066"/>
                </a:solidFill>
                <a:effectLst>
                  <a:outerShdw blurRad="38100" dist="38100" dir="2700000" algn="tl">
                    <a:srgbClr val="000000">
                      <a:alpha val="43137"/>
                    </a:srgbClr>
                  </a:outerShdw>
                </a:effectLst>
                <a:cs typeface="Arial" charset="0"/>
              </a:endParaRPr>
            </a:p>
          </p:txBody>
        </p:sp>
        <p:sp>
          <p:nvSpPr>
            <p:cNvPr id="23" name="Text Box 14"/>
            <p:cNvSpPr txBox="1">
              <a:spLocks noChangeArrowheads="1"/>
            </p:cNvSpPr>
            <p:nvPr/>
          </p:nvSpPr>
          <p:spPr bwMode="auto">
            <a:xfrm>
              <a:off x="184391" y="2708788"/>
              <a:ext cx="1825785" cy="215251"/>
            </a:xfrm>
            <a:prstGeom prst="rect">
              <a:avLst/>
            </a:prstGeom>
            <a:solidFill>
              <a:schemeClr val="tx1">
                <a:lumMod val="20000"/>
                <a:lumOff val="80000"/>
              </a:schemeClr>
            </a:solidFill>
            <a:ln>
              <a:noFill/>
            </a:ln>
            <a:effectLst/>
          </p:spPr>
          <p:txBody>
            <a:bodyPr wrap="none" lIns="0" tIns="0" rIns="0" bIns="0">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Flow measurements</a:t>
              </a:r>
              <a:endParaRPr lang="de-DE" altLang="en-US" sz="1400" b="1" i="1" smtClean="0">
                <a:solidFill>
                  <a:srgbClr val="C00000"/>
                </a:solidFill>
                <a:effectLst>
                  <a:outerShdw blurRad="38100" dist="38100" dir="2700000" algn="tl">
                    <a:srgbClr val="000000">
                      <a:alpha val="43137"/>
                    </a:srgbClr>
                  </a:outerShdw>
                </a:effectLst>
              </a:endParaRPr>
            </a:p>
          </p:txBody>
        </p:sp>
      </p:grpSp>
      <p:cxnSp>
        <p:nvCxnSpPr>
          <p:cNvPr id="28680" name="Straight Arrow Connector 23"/>
          <p:cNvCxnSpPr>
            <a:cxnSpLocks noChangeShapeType="1"/>
            <a:stCxn id="41" idx="5"/>
          </p:cNvCxnSpPr>
          <p:nvPr/>
        </p:nvCxnSpPr>
        <p:spPr bwMode="auto">
          <a:xfrm>
            <a:off x="2692400" y="1757362"/>
            <a:ext cx="517525" cy="1052513"/>
          </a:xfrm>
          <a:prstGeom prst="straightConnector1">
            <a:avLst/>
          </a:prstGeom>
          <a:noFill/>
          <a:ln w="19050" algn="ctr">
            <a:solidFill>
              <a:schemeClr val="tx1"/>
            </a:solidFill>
            <a:round/>
            <a:headEnd/>
            <a:tailEnd type="arrow" w="med" len="med"/>
          </a:ln>
        </p:spPr>
      </p:cxnSp>
      <p:cxnSp>
        <p:nvCxnSpPr>
          <p:cNvPr id="28681" name="Straight Arrow Connector 24"/>
          <p:cNvCxnSpPr>
            <a:cxnSpLocks noChangeShapeType="1"/>
            <a:stCxn id="19" idx="6"/>
          </p:cNvCxnSpPr>
          <p:nvPr/>
        </p:nvCxnSpPr>
        <p:spPr bwMode="auto">
          <a:xfrm>
            <a:off x="2771775" y="2568575"/>
            <a:ext cx="504825" cy="347663"/>
          </a:xfrm>
          <a:prstGeom prst="straightConnector1">
            <a:avLst/>
          </a:prstGeom>
          <a:noFill/>
          <a:ln w="19050" algn="ctr">
            <a:solidFill>
              <a:schemeClr val="tx1"/>
            </a:solidFill>
            <a:round/>
            <a:headEnd/>
            <a:tailEnd type="arrow" w="med" len="med"/>
          </a:ln>
        </p:spPr>
      </p:cxnSp>
      <p:cxnSp>
        <p:nvCxnSpPr>
          <p:cNvPr id="28682" name="Straight Arrow Connector 25"/>
          <p:cNvCxnSpPr>
            <a:cxnSpLocks noChangeShapeType="1"/>
            <a:stCxn id="22" idx="7"/>
          </p:cNvCxnSpPr>
          <p:nvPr/>
        </p:nvCxnSpPr>
        <p:spPr bwMode="auto">
          <a:xfrm flipV="1">
            <a:off x="2879725" y="2916238"/>
            <a:ext cx="396875" cy="1412875"/>
          </a:xfrm>
          <a:prstGeom prst="straightConnector1">
            <a:avLst/>
          </a:prstGeom>
          <a:noFill/>
          <a:ln w="19050" algn="ctr">
            <a:solidFill>
              <a:schemeClr val="tx1"/>
            </a:solidFill>
            <a:round/>
            <a:headEnd/>
            <a:tailEnd type="arrow" w="med" len="med"/>
          </a:ln>
        </p:spPr>
      </p:cxnSp>
      <p:grpSp>
        <p:nvGrpSpPr>
          <p:cNvPr id="28683" name="Group 26"/>
          <p:cNvGrpSpPr>
            <a:grpSpLocks/>
          </p:cNvGrpSpPr>
          <p:nvPr/>
        </p:nvGrpSpPr>
        <p:grpSpPr bwMode="auto">
          <a:xfrm>
            <a:off x="6096000" y="1143000"/>
            <a:ext cx="2708275" cy="720725"/>
            <a:chOff x="-256832" y="2456602"/>
            <a:chExt cx="2708221" cy="720080"/>
          </a:xfrm>
        </p:grpSpPr>
        <p:sp>
          <p:nvSpPr>
            <p:cNvPr id="28" name="Oval 27"/>
            <p:cNvSpPr/>
            <p:nvPr/>
          </p:nvSpPr>
          <p:spPr bwMode="auto">
            <a:xfrm>
              <a:off x="-256832" y="2456602"/>
              <a:ext cx="2708221" cy="720080"/>
            </a:xfrm>
            <a:prstGeom prst="ellipse">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dirty="0">
                <a:solidFill>
                  <a:srgbClr val="000066"/>
                </a:solidFill>
                <a:effectLst>
                  <a:outerShdw blurRad="38100" dist="38100" dir="2700000" algn="tl">
                    <a:srgbClr val="000000">
                      <a:alpha val="43137"/>
                    </a:srgbClr>
                  </a:outerShdw>
                </a:effectLst>
                <a:cs typeface="Arial" charset="0"/>
              </a:endParaRPr>
            </a:p>
          </p:txBody>
        </p:sp>
        <p:sp>
          <p:nvSpPr>
            <p:cNvPr id="29" name="Text Box 14"/>
            <p:cNvSpPr txBox="1">
              <a:spLocks noChangeArrowheads="1"/>
            </p:cNvSpPr>
            <p:nvPr/>
          </p:nvSpPr>
          <p:spPr bwMode="auto">
            <a:xfrm>
              <a:off x="743825" y="2708789"/>
              <a:ext cx="706911" cy="215251"/>
            </a:xfrm>
            <a:prstGeom prst="rect">
              <a:avLst/>
            </a:prstGeom>
            <a:solidFill>
              <a:schemeClr val="tx1">
                <a:lumMod val="20000"/>
                <a:lumOff val="80000"/>
              </a:schemeClr>
            </a:solidFill>
            <a:ln>
              <a:noFill/>
            </a:ln>
            <a:effectLst/>
          </p:spPr>
          <p:txBody>
            <a:bodyPr wrap="none" lIns="0" tIns="0" rIns="0" bIns="0">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Reports</a:t>
              </a:r>
              <a:endParaRPr lang="de-DE" altLang="en-US" sz="1400" b="1" i="1" smtClean="0">
                <a:solidFill>
                  <a:srgbClr val="C00000"/>
                </a:solidFill>
                <a:effectLst>
                  <a:outerShdw blurRad="38100" dist="38100" dir="2700000" algn="tl">
                    <a:srgbClr val="000000">
                      <a:alpha val="43137"/>
                    </a:srgbClr>
                  </a:outerShdw>
                </a:effectLst>
              </a:endParaRPr>
            </a:p>
          </p:txBody>
        </p:sp>
      </p:grpSp>
      <p:grpSp>
        <p:nvGrpSpPr>
          <p:cNvPr id="28684" name="Group 29"/>
          <p:cNvGrpSpPr>
            <a:grpSpLocks/>
          </p:cNvGrpSpPr>
          <p:nvPr/>
        </p:nvGrpSpPr>
        <p:grpSpPr bwMode="auto">
          <a:xfrm>
            <a:off x="6716713" y="2208213"/>
            <a:ext cx="2406650" cy="720725"/>
            <a:chOff x="-256832" y="2456602"/>
            <a:chExt cx="2708221" cy="720080"/>
          </a:xfrm>
        </p:grpSpPr>
        <p:sp>
          <p:nvSpPr>
            <p:cNvPr id="31" name="Oval 30"/>
            <p:cNvSpPr/>
            <p:nvPr/>
          </p:nvSpPr>
          <p:spPr bwMode="auto">
            <a:xfrm>
              <a:off x="-256832" y="2456602"/>
              <a:ext cx="2708221" cy="720080"/>
            </a:xfrm>
            <a:prstGeom prst="ellipse">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dirty="0">
                <a:solidFill>
                  <a:srgbClr val="000066"/>
                </a:solidFill>
                <a:effectLst>
                  <a:outerShdw blurRad="38100" dist="38100" dir="2700000" algn="tl">
                    <a:srgbClr val="000000">
                      <a:alpha val="43137"/>
                    </a:srgbClr>
                  </a:outerShdw>
                </a:effectLst>
                <a:cs typeface="Arial" charset="0"/>
              </a:endParaRPr>
            </a:p>
          </p:txBody>
        </p:sp>
        <p:sp>
          <p:nvSpPr>
            <p:cNvPr id="32" name="Text Box 14"/>
            <p:cNvSpPr txBox="1">
              <a:spLocks noChangeArrowheads="1"/>
            </p:cNvSpPr>
            <p:nvPr/>
          </p:nvSpPr>
          <p:spPr bwMode="auto">
            <a:xfrm>
              <a:off x="266599" y="2708788"/>
              <a:ext cx="1661364" cy="215251"/>
            </a:xfrm>
            <a:prstGeom prst="rect">
              <a:avLst/>
            </a:prstGeom>
            <a:solidFill>
              <a:schemeClr val="tx1">
                <a:lumMod val="20000"/>
                <a:lumOff val="80000"/>
              </a:schemeClr>
            </a:solidFill>
            <a:ln>
              <a:noFill/>
            </a:ln>
            <a:effectLst/>
          </p:spPr>
          <p:txBody>
            <a:bodyPr wrap="none" lIns="0" tIns="0" rIns="0" bIns="0">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Graphs &amp; Charts</a:t>
              </a:r>
              <a:endParaRPr lang="de-DE" altLang="en-US" sz="1400" b="1" i="1" smtClean="0">
                <a:solidFill>
                  <a:srgbClr val="C00000"/>
                </a:solidFill>
                <a:effectLst>
                  <a:outerShdw blurRad="38100" dist="38100" dir="2700000" algn="tl">
                    <a:srgbClr val="000000">
                      <a:alpha val="43137"/>
                    </a:srgbClr>
                  </a:outerShdw>
                </a:effectLst>
              </a:endParaRPr>
            </a:p>
          </p:txBody>
        </p:sp>
      </p:grpSp>
      <p:grpSp>
        <p:nvGrpSpPr>
          <p:cNvPr id="28685" name="Group 32"/>
          <p:cNvGrpSpPr>
            <a:grpSpLocks/>
          </p:cNvGrpSpPr>
          <p:nvPr/>
        </p:nvGrpSpPr>
        <p:grpSpPr bwMode="auto">
          <a:xfrm>
            <a:off x="6327775" y="4440238"/>
            <a:ext cx="2708274" cy="720725"/>
            <a:chOff x="-256832" y="2456602"/>
            <a:chExt cx="2708221" cy="720080"/>
          </a:xfrm>
        </p:grpSpPr>
        <p:sp>
          <p:nvSpPr>
            <p:cNvPr id="34" name="Oval 33"/>
            <p:cNvSpPr/>
            <p:nvPr/>
          </p:nvSpPr>
          <p:spPr bwMode="auto">
            <a:xfrm>
              <a:off x="-256832" y="2456602"/>
              <a:ext cx="2708221" cy="720080"/>
            </a:xfrm>
            <a:prstGeom prst="ellipse">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dirty="0">
                <a:solidFill>
                  <a:srgbClr val="000066"/>
                </a:solidFill>
                <a:effectLst>
                  <a:outerShdw blurRad="38100" dist="38100" dir="2700000" algn="tl">
                    <a:srgbClr val="000000">
                      <a:alpha val="43137"/>
                    </a:srgbClr>
                  </a:outerShdw>
                </a:effectLst>
                <a:cs typeface="Arial" charset="0"/>
              </a:endParaRPr>
            </a:p>
          </p:txBody>
        </p:sp>
        <p:sp>
          <p:nvSpPr>
            <p:cNvPr id="35" name="Text Box 14"/>
            <p:cNvSpPr txBox="1">
              <a:spLocks noChangeArrowheads="1"/>
            </p:cNvSpPr>
            <p:nvPr/>
          </p:nvSpPr>
          <p:spPr bwMode="auto">
            <a:xfrm>
              <a:off x="395983" y="2708788"/>
              <a:ext cx="1402601" cy="215251"/>
            </a:xfrm>
            <a:prstGeom prst="rect">
              <a:avLst/>
            </a:prstGeom>
            <a:solidFill>
              <a:schemeClr val="tx1">
                <a:lumMod val="20000"/>
                <a:lumOff val="80000"/>
              </a:schemeClr>
            </a:solidFill>
            <a:ln>
              <a:noFill/>
            </a:ln>
            <a:effectLst/>
          </p:spPr>
          <p:txBody>
            <a:bodyPr wrap="none" lIns="0" tIns="0" rIns="0" bIns="0">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Statistical tools</a:t>
              </a:r>
              <a:endParaRPr lang="de-DE" altLang="en-US" sz="1400" b="1" i="1" dirty="0" smtClean="0">
                <a:solidFill>
                  <a:srgbClr val="C00000"/>
                </a:solidFill>
                <a:effectLst>
                  <a:outerShdw blurRad="38100" dist="38100" dir="2700000" algn="tl">
                    <a:srgbClr val="000000">
                      <a:alpha val="43137"/>
                    </a:srgbClr>
                  </a:outerShdw>
                </a:effectLst>
              </a:endParaRPr>
            </a:p>
          </p:txBody>
        </p:sp>
      </p:grpSp>
      <p:cxnSp>
        <p:nvCxnSpPr>
          <p:cNvPr id="28686" name="Straight Arrow Connector 35"/>
          <p:cNvCxnSpPr>
            <a:cxnSpLocks noChangeShapeType="1"/>
            <a:endCxn id="28" idx="3"/>
          </p:cNvCxnSpPr>
          <p:nvPr/>
        </p:nvCxnSpPr>
        <p:spPr bwMode="auto">
          <a:xfrm flipV="1">
            <a:off x="6278563" y="1757363"/>
            <a:ext cx="214312" cy="1158875"/>
          </a:xfrm>
          <a:prstGeom prst="straightConnector1">
            <a:avLst/>
          </a:prstGeom>
          <a:noFill/>
          <a:ln w="19050" algn="ctr">
            <a:solidFill>
              <a:schemeClr val="tx1"/>
            </a:solidFill>
            <a:round/>
            <a:headEnd/>
            <a:tailEnd type="arrow" w="med" len="med"/>
          </a:ln>
        </p:spPr>
      </p:cxnSp>
      <p:cxnSp>
        <p:nvCxnSpPr>
          <p:cNvPr id="28687" name="Straight Arrow Connector 36"/>
          <p:cNvCxnSpPr>
            <a:cxnSpLocks noChangeShapeType="1"/>
            <a:endCxn id="31" idx="2"/>
          </p:cNvCxnSpPr>
          <p:nvPr/>
        </p:nvCxnSpPr>
        <p:spPr bwMode="auto">
          <a:xfrm flipV="1">
            <a:off x="6316663" y="2568575"/>
            <a:ext cx="400050" cy="347663"/>
          </a:xfrm>
          <a:prstGeom prst="straightConnector1">
            <a:avLst/>
          </a:prstGeom>
          <a:noFill/>
          <a:ln w="19050" algn="ctr">
            <a:solidFill>
              <a:schemeClr val="tx1"/>
            </a:solidFill>
            <a:round/>
            <a:headEnd/>
            <a:tailEnd type="arrow" w="med" len="med"/>
          </a:ln>
        </p:spPr>
      </p:cxnSp>
      <p:grpSp>
        <p:nvGrpSpPr>
          <p:cNvPr id="28688" name="Group 37"/>
          <p:cNvGrpSpPr>
            <a:grpSpLocks/>
          </p:cNvGrpSpPr>
          <p:nvPr/>
        </p:nvGrpSpPr>
        <p:grpSpPr bwMode="auto">
          <a:xfrm>
            <a:off x="381000" y="1143000"/>
            <a:ext cx="2708275" cy="719137"/>
            <a:chOff x="381512" y="2515690"/>
            <a:chExt cx="2708221" cy="720080"/>
          </a:xfrm>
        </p:grpSpPr>
        <p:grpSp>
          <p:nvGrpSpPr>
            <p:cNvPr id="28705" name="Group 12"/>
            <p:cNvGrpSpPr>
              <a:grpSpLocks/>
            </p:cNvGrpSpPr>
            <p:nvPr/>
          </p:nvGrpSpPr>
          <p:grpSpPr bwMode="auto">
            <a:xfrm>
              <a:off x="381512" y="2515690"/>
              <a:ext cx="2708221" cy="720080"/>
              <a:chOff x="-323506" y="2502699"/>
              <a:chExt cx="2708221" cy="720080"/>
            </a:xfrm>
          </p:grpSpPr>
          <p:sp>
            <p:nvSpPr>
              <p:cNvPr id="41" name="Oval 40"/>
              <p:cNvSpPr/>
              <p:nvPr/>
            </p:nvSpPr>
            <p:spPr bwMode="auto">
              <a:xfrm>
                <a:off x="-323506" y="2502699"/>
                <a:ext cx="2708221" cy="720080"/>
              </a:xfrm>
              <a:prstGeom prst="ellipse">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sz="1600" dirty="0">
                  <a:solidFill>
                    <a:srgbClr val="000066"/>
                  </a:solidFill>
                  <a:effectLst>
                    <a:outerShdw blurRad="38100" dist="38100" dir="2700000" algn="tl">
                      <a:srgbClr val="000000">
                        <a:alpha val="43137"/>
                      </a:srgbClr>
                    </a:outerShdw>
                  </a:effectLst>
                  <a:cs typeface="Arial" charset="0"/>
                </a:endParaRPr>
              </a:p>
            </p:txBody>
          </p:sp>
          <p:sp>
            <p:nvSpPr>
              <p:cNvPr id="42" name="Text Box 14"/>
              <p:cNvSpPr txBox="1">
                <a:spLocks noChangeArrowheads="1"/>
              </p:cNvSpPr>
              <p:nvPr/>
            </p:nvSpPr>
            <p:spPr bwMode="auto">
              <a:xfrm>
                <a:off x="-52080" y="2709345"/>
                <a:ext cx="65" cy="246544"/>
              </a:xfrm>
              <a:prstGeom prst="rect">
                <a:avLst/>
              </a:prstGeom>
              <a:solidFill>
                <a:schemeClr val="tx1">
                  <a:lumMod val="20000"/>
                  <a:lumOff val="80000"/>
                </a:schemeClr>
              </a:solidFill>
              <a:ln>
                <a:noFill/>
              </a:ln>
              <a:effectLst/>
            </p:spPr>
            <p:txBody>
              <a:bodyPr wrap="none" lIns="0" tIns="0" rIns="0" bIns="0">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endParaRPr lang="de-DE" altLang="en-US" sz="1600" b="1" i="1" smtClean="0">
                  <a:solidFill>
                    <a:srgbClr val="C00000"/>
                  </a:solidFill>
                  <a:effectLst>
                    <a:outerShdw blurRad="38100" dist="38100" dir="2700000" algn="tl">
                      <a:srgbClr val="000000">
                        <a:alpha val="43137"/>
                      </a:srgbClr>
                    </a:outerShdw>
                  </a:effectLst>
                </a:endParaRPr>
              </a:p>
            </p:txBody>
          </p:sp>
        </p:grpSp>
        <p:sp>
          <p:nvSpPr>
            <p:cNvPr id="40" name="Rectangle 18432"/>
            <p:cNvSpPr>
              <a:spLocks noChangeArrowheads="1"/>
            </p:cNvSpPr>
            <p:nvPr/>
          </p:nvSpPr>
          <p:spPr bwMode="auto">
            <a:xfrm>
              <a:off x="1186617" y="2688955"/>
              <a:ext cx="1226594" cy="338998"/>
            </a:xfrm>
            <a:prstGeom prst="rect">
              <a:avLst/>
            </a:prstGeom>
            <a:noFill/>
            <a:ln>
              <a:noFill/>
            </a:ln>
            <a:extLst/>
          </p:spPr>
          <p:txBody>
            <a:bodyPr wrap="non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r>
                <a:rPr lang="en-US" altLang="en-US" sz="1600" b="1" i="1" dirty="0" smtClean="0">
                  <a:solidFill>
                    <a:srgbClr val="C00000"/>
                  </a:solidFill>
                  <a:effectLst>
                    <a:outerShdw blurRad="38100" dist="38100" dir="2700000" algn="tl">
                      <a:srgbClr val="000000">
                        <a:alpha val="43137"/>
                      </a:srgbClr>
                    </a:outerShdw>
                  </a:effectLst>
                </a:rPr>
                <a:t>Telemetry</a:t>
              </a:r>
              <a:endParaRPr lang="en-US" altLang="en-US" sz="1600" dirty="0">
                <a:solidFill>
                  <a:srgbClr val="000000"/>
                </a:solidFill>
                <a:effectLst>
                  <a:outerShdw blurRad="38100" dist="38100" dir="2700000" algn="tl">
                    <a:srgbClr val="000000">
                      <a:alpha val="43137"/>
                    </a:srgbClr>
                  </a:outerShdw>
                </a:effectLst>
              </a:endParaRPr>
            </a:p>
          </p:txBody>
        </p:sp>
      </p:grpSp>
      <p:grpSp>
        <p:nvGrpSpPr>
          <p:cNvPr id="28689" name="Group 42"/>
          <p:cNvGrpSpPr>
            <a:grpSpLocks/>
          </p:cNvGrpSpPr>
          <p:nvPr/>
        </p:nvGrpSpPr>
        <p:grpSpPr bwMode="auto">
          <a:xfrm>
            <a:off x="6400800" y="3287713"/>
            <a:ext cx="2708274" cy="720725"/>
            <a:chOff x="-256832" y="2456602"/>
            <a:chExt cx="2708221" cy="720080"/>
          </a:xfrm>
        </p:grpSpPr>
        <p:sp>
          <p:nvSpPr>
            <p:cNvPr id="44" name="Oval 43"/>
            <p:cNvSpPr/>
            <p:nvPr/>
          </p:nvSpPr>
          <p:spPr bwMode="auto">
            <a:xfrm>
              <a:off x="-256832" y="2456602"/>
              <a:ext cx="2708221" cy="720080"/>
            </a:xfrm>
            <a:prstGeom prst="ellipse">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dirty="0">
                <a:solidFill>
                  <a:srgbClr val="000066"/>
                </a:solidFill>
                <a:effectLst>
                  <a:outerShdw blurRad="38100" dist="38100" dir="2700000" algn="tl">
                    <a:srgbClr val="000000">
                      <a:alpha val="43137"/>
                    </a:srgbClr>
                  </a:outerShdw>
                </a:effectLst>
                <a:cs typeface="Arial" charset="0"/>
              </a:endParaRPr>
            </a:p>
          </p:txBody>
        </p:sp>
        <p:sp>
          <p:nvSpPr>
            <p:cNvPr id="45" name="Text Box 14"/>
            <p:cNvSpPr txBox="1">
              <a:spLocks noChangeArrowheads="1"/>
            </p:cNvSpPr>
            <p:nvPr/>
          </p:nvSpPr>
          <p:spPr bwMode="auto">
            <a:xfrm>
              <a:off x="400790" y="2708788"/>
              <a:ext cx="1392983" cy="215251"/>
            </a:xfrm>
            <a:prstGeom prst="rect">
              <a:avLst/>
            </a:prstGeom>
            <a:solidFill>
              <a:schemeClr val="tx1">
                <a:lumMod val="20000"/>
                <a:lumOff val="80000"/>
              </a:schemeClr>
            </a:solidFill>
            <a:ln>
              <a:noFill/>
            </a:ln>
            <a:effectLst/>
          </p:spPr>
          <p:txBody>
            <a:bodyPr wrap="none" lIns="0" tIns="0" rIns="0" bIns="0">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GIS integration</a:t>
              </a:r>
              <a:endParaRPr lang="de-DE" altLang="en-US" sz="1400" b="1" i="1" dirty="0" smtClean="0">
                <a:solidFill>
                  <a:srgbClr val="C00000"/>
                </a:solidFill>
                <a:effectLst>
                  <a:outerShdw blurRad="38100" dist="38100" dir="2700000" algn="tl">
                    <a:srgbClr val="000000">
                      <a:alpha val="43137"/>
                    </a:srgbClr>
                  </a:outerShdw>
                </a:effectLst>
              </a:endParaRPr>
            </a:p>
          </p:txBody>
        </p:sp>
      </p:grpSp>
      <p:cxnSp>
        <p:nvCxnSpPr>
          <p:cNvPr id="28690" name="Straight Arrow Connector 45"/>
          <p:cNvCxnSpPr>
            <a:cxnSpLocks noChangeShapeType="1"/>
            <a:endCxn id="44" idx="1"/>
          </p:cNvCxnSpPr>
          <p:nvPr/>
        </p:nvCxnSpPr>
        <p:spPr bwMode="auto">
          <a:xfrm>
            <a:off x="6316663" y="2916238"/>
            <a:ext cx="481012" cy="477837"/>
          </a:xfrm>
          <a:prstGeom prst="straightConnector1">
            <a:avLst/>
          </a:prstGeom>
          <a:noFill/>
          <a:ln w="19050" algn="ctr">
            <a:solidFill>
              <a:schemeClr val="tx1"/>
            </a:solidFill>
            <a:round/>
            <a:headEnd/>
            <a:tailEnd type="arrow" w="med" len="med"/>
          </a:ln>
        </p:spPr>
      </p:cxnSp>
      <p:grpSp>
        <p:nvGrpSpPr>
          <p:cNvPr id="28691" name="Group 46"/>
          <p:cNvGrpSpPr>
            <a:grpSpLocks/>
          </p:cNvGrpSpPr>
          <p:nvPr/>
        </p:nvGrpSpPr>
        <p:grpSpPr bwMode="auto">
          <a:xfrm>
            <a:off x="4005263" y="3171825"/>
            <a:ext cx="1728787" cy="596900"/>
            <a:chOff x="-256832" y="2456602"/>
            <a:chExt cx="2708221" cy="720080"/>
          </a:xfrm>
        </p:grpSpPr>
        <p:sp>
          <p:nvSpPr>
            <p:cNvPr id="48" name="Oval 47"/>
            <p:cNvSpPr/>
            <p:nvPr/>
          </p:nvSpPr>
          <p:spPr bwMode="auto">
            <a:xfrm>
              <a:off x="-256832" y="2456602"/>
              <a:ext cx="2708221" cy="720080"/>
            </a:xfrm>
            <a:prstGeom prst="ellipse">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dirty="0">
                <a:solidFill>
                  <a:srgbClr val="000066"/>
                </a:solidFill>
                <a:effectLst>
                  <a:outerShdw blurRad="38100" dist="38100" dir="2700000" algn="tl">
                    <a:srgbClr val="000000">
                      <a:alpha val="43137"/>
                    </a:srgbClr>
                  </a:outerShdw>
                </a:effectLst>
                <a:cs typeface="Arial" charset="0"/>
              </a:endParaRPr>
            </a:p>
          </p:txBody>
        </p:sp>
        <p:sp>
          <p:nvSpPr>
            <p:cNvPr id="49" name="Text Box 14"/>
            <p:cNvSpPr txBox="1">
              <a:spLocks noChangeArrowheads="1"/>
            </p:cNvSpPr>
            <p:nvPr/>
          </p:nvSpPr>
          <p:spPr bwMode="auto">
            <a:xfrm>
              <a:off x="331372" y="2709396"/>
              <a:ext cx="1531817" cy="259904"/>
            </a:xfrm>
            <a:prstGeom prst="rect">
              <a:avLst/>
            </a:prstGeom>
            <a:solidFill>
              <a:schemeClr val="tx1">
                <a:lumMod val="20000"/>
                <a:lumOff val="80000"/>
              </a:schemeClr>
            </a:solidFill>
            <a:ln>
              <a:noFill/>
            </a:ln>
            <a:effectLst/>
          </p:spPr>
          <p:txBody>
            <a:bodyPr wrap="none" lIns="0" tIns="0" rIns="0" bIns="0">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Processing</a:t>
              </a:r>
              <a:endParaRPr lang="de-DE" altLang="en-US" sz="1400" b="1" i="1" smtClean="0">
                <a:solidFill>
                  <a:srgbClr val="C00000"/>
                </a:solidFill>
                <a:effectLst>
                  <a:outerShdw blurRad="38100" dist="38100" dir="2700000" algn="tl">
                    <a:srgbClr val="000000">
                      <a:alpha val="43137"/>
                    </a:srgbClr>
                  </a:outerShdw>
                </a:effectLst>
              </a:endParaRPr>
            </a:p>
          </p:txBody>
        </p:sp>
      </p:grpSp>
      <p:grpSp>
        <p:nvGrpSpPr>
          <p:cNvPr id="28692" name="Group 49"/>
          <p:cNvGrpSpPr>
            <a:grpSpLocks/>
          </p:cNvGrpSpPr>
          <p:nvPr/>
        </p:nvGrpSpPr>
        <p:grpSpPr bwMode="auto">
          <a:xfrm>
            <a:off x="279399" y="3216275"/>
            <a:ext cx="2708274" cy="720725"/>
            <a:chOff x="448186" y="2469593"/>
            <a:chExt cx="2708221" cy="720080"/>
          </a:xfrm>
        </p:grpSpPr>
        <p:grpSp>
          <p:nvGrpSpPr>
            <p:cNvPr id="28697" name="Group 82"/>
            <p:cNvGrpSpPr>
              <a:grpSpLocks/>
            </p:cNvGrpSpPr>
            <p:nvPr/>
          </p:nvGrpSpPr>
          <p:grpSpPr bwMode="auto">
            <a:xfrm>
              <a:off x="448186" y="2469593"/>
              <a:ext cx="2708221" cy="720080"/>
              <a:chOff x="-256832" y="2456602"/>
              <a:chExt cx="2708221" cy="720080"/>
            </a:xfrm>
          </p:grpSpPr>
          <p:sp>
            <p:nvSpPr>
              <p:cNvPr id="53" name="Oval 52"/>
              <p:cNvSpPr/>
              <p:nvPr/>
            </p:nvSpPr>
            <p:spPr bwMode="auto">
              <a:xfrm>
                <a:off x="-256832" y="2456602"/>
                <a:ext cx="2708221" cy="720080"/>
              </a:xfrm>
              <a:prstGeom prst="ellipse">
                <a:avLst/>
              </a:prstGeom>
              <a:solidFill>
                <a:schemeClr val="tx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dirty="0">
                  <a:solidFill>
                    <a:srgbClr val="000066"/>
                  </a:solidFill>
                  <a:effectLst>
                    <a:outerShdw blurRad="38100" dist="38100" dir="2700000" algn="tl">
                      <a:srgbClr val="000000">
                        <a:alpha val="43137"/>
                      </a:srgbClr>
                    </a:outerShdw>
                  </a:effectLst>
                  <a:cs typeface="Arial" charset="0"/>
                </a:endParaRPr>
              </a:p>
            </p:txBody>
          </p:sp>
          <p:sp>
            <p:nvSpPr>
              <p:cNvPr id="54" name="Text Box 14"/>
              <p:cNvSpPr txBox="1">
                <a:spLocks noChangeArrowheads="1"/>
              </p:cNvSpPr>
              <p:nvPr/>
            </p:nvSpPr>
            <p:spPr bwMode="auto">
              <a:xfrm>
                <a:off x="-52048" y="2708789"/>
                <a:ext cx="0" cy="215707"/>
              </a:xfrm>
              <a:prstGeom prst="rect">
                <a:avLst/>
              </a:prstGeom>
              <a:solidFill>
                <a:schemeClr val="tx1">
                  <a:lumMod val="20000"/>
                  <a:lumOff val="80000"/>
                </a:schemeClr>
              </a:solidFill>
              <a:ln>
                <a:noFill/>
              </a:ln>
              <a:effectLst/>
            </p:spPr>
            <p:txBody>
              <a:bodyPr wrap="none" lIns="0" tIns="0" rIns="0" bIns="0">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endParaRPr lang="de-DE" altLang="en-US" sz="1400" b="1" i="1" smtClean="0">
                  <a:solidFill>
                    <a:srgbClr val="C00000"/>
                  </a:solidFill>
                  <a:effectLst>
                    <a:outerShdw blurRad="38100" dist="38100" dir="2700000" algn="tl">
                      <a:srgbClr val="000000">
                        <a:alpha val="43137"/>
                      </a:srgbClr>
                    </a:outerShdw>
                  </a:effectLst>
                </a:endParaRPr>
              </a:p>
            </p:txBody>
          </p:sp>
        </p:grpSp>
        <p:sp>
          <p:nvSpPr>
            <p:cNvPr id="52" name="Rectangle 83"/>
            <p:cNvSpPr>
              <a:spLocks noChangeArrowheads="1"/>
            </p:cNvSpPr>
            <p:nvPr/>
          </p:nvSpPr>
          <p:spPr bwMode="auto">
            <a:xfrm>
              <a:off x="1074970" y="2572689"/>
              <a:ext cx="1500702" cy="522752"/>
            </a:xfrm>
            <a:prstGeom prst="rect">
              <a:avLst/>
            </a:prstGeom>
            <a:noFill/>
            <a:ln>
              <a:noFill/>
            </a:ln>
            <a:extLst/>
          </p:spPr>
          <p:txBody>
            <a:bodyPr wrap="none">
              <a:spAutoFit/>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Historical data</a:t>
              </a:r>
            </a:p>
            <a:p>
              <a:pPr algn="ctr" fontAlgn="base">
                <a:spcBef>
                  <a:spcPct val="0"/>
                </a:spcBef>
                <a:spcAft>
                  <a:spcPct val="0"/>
                </a:spcAft>
                <a:defRPr/>
              </a:pPr>
              <a:r>
                <a:rPr lang="en-US" altLang="en-US" sz="1400" b="1" i="1" dirty="0" smtClean="0">
                  <a:solidFill>
                    <a:srgbClr val="C00000"/>
                  </a:solidFill>
                  <a:effectLst>
                    <a:outerShdw blurRad="38100" dist="38100" dir="2700000" algn="tl">
                      <a:srgbClr val="000000">
                        <a:alpha val="43137"/>
                      </a:srgbClr>
                    </a:outerShdw>
                  </a:effectLst>
                </a:rPr>
                <a:t>import</a:t>
              </a:r>
              <a:endParaRPr lang="de-DE" altLang="en-US" sz="1400" b="1" i="1">
                <a:solidFill>
                  <a:srgbClr val="C00000"/>
                </a:solidFill>
                <a:effectLst>
                  <a:outerShdw blurRad="38100" dist="38100" dir="2700000" algn="tl">
                    <a:srgbClr val="000000">
                      <a:alpha val="43137"/>
                    </a:srgbClr>
                  </a:outerShdw>
                </a:effectLst>
              </a:endParaRPr>
            </a:p>
          </p:txBody>
        </p:sp>
      </p:grpSp>
      <p:cxnSp>
        <p:nvCxnSpPr>
          <p:cNvPr id="28693" name="Straight Arrow Connector 54"/>
          <p:cNvCxnSpPr>
            <a:cxnSpLocks noChangeShapeType="1"/>
            <a:stCxn id="53" idx="7"/>
          </p:cNvCxnSpPr>
          <p:nvPr/>
        </p:nvCxnSpPr>
        <p:spPr bwMode="auto">
          <a:xfrm flipV="1">
            <a:off x="2590800" y="2916238"/>
            <a:ext cx="685800" cy="404812"/>
          </a:xfrm>
          <a:prstGeom prst="straightConnector1">
            <a:avLst/>
          </a:prstGeom>
          <a:noFill/>
          <a:ln w="19050" algn="ctr">
            <a:solidFill>
              <a:schemeClr val="tx1"/>
            </a:solidFill>
            <a:round/>
            <a:headEnd/>
            <a:tailEnd type="arrow" w="med" len="med"/>
          </a:ln>
        </p:spPr>
      </p:cxnSp>
      <p:sp>
        <p:nvSpPr>
          <p:cNvPr id="56" name="Text Box 3"/>
          <p:cNvSpPr txBox="1">
            <a:spLocks noChangeArrowheads="1"/>
          </p:cNvSpPr>
          <p:nvPr/>
        </p:nvSpPr>
        <p:spPr bwMode="auto">
          <a:xfrm>
            <a:off x="923925" y="173038"/>
            <a:ext cx="7418388" cy="830997"/>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defRPr/>
            </a:pP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ACTIVITIES </a:t>
            </a:r>
            <a:r>
              <a:rPr lang="en-US" altLang="sr-Latn-RS" sz="2400" dirty="0" smtClean="0">
                <a:solidFill>
                  <a:srgbClr val="3333FF"/>
                </a:solidFill>
                <a:effectLst>
                  <a:outerShdw blurRad="38100" dist="38100" dir="2700000" algn="tl">
                    <a:srgbClr val="000000">
                      <a:alpha val="43137"/>
                    </a:srgbClr>
                  </a:outerShdw>
                </a:effectLst>
                <a:latin typeface="Franklin Gothic Medium" pitchFamily="34" charset="0"/>
                <a:cs typeface="Arial" charset="0"/>
              </a:rPr>
              <a:t> </a:t>
            </a:r>
            <a:r>
              <a:rPr lang="ru-RU" altLang="sr-Latn-RS" sz="2400" dirty="0" smtClean="0">
                <a:solidFill>
                  <a:srgbClr val="3333FF"/>
                </a:solidFill>
                <a:effectLst>
                  <a:outerShdw blurRad="38100" dist="38100" dir="2700000" algn="tl">
                    <a:srgbClr val="000000">
                      <a:alpha val="43137"/>
                    </a:srgbClr>
                  </a:outerShdw>
                </a:effectLst>
                <a:latin typeface="Franklin Gothic Medium" pitchFamily="34" charset="0"/>
                <a:cs typeface="Arial" charset="0"/>
              </a:rPr>
              <a:t> </a:t>
            </a:r>
            <a:r>
              <a:rPr lang="en-US" altLang="sr-Latn-RS" sz="2400" dirty="0" smtClean="0">
                <a:solidFill>
                  <a:srgbClr val="6666FF"/>
                </a:solidFill>
                <a:effectLst>
                  <a:outerShdw blurRad="38100" dist="38100" dir="2700000" algn="tl">
                    <a:srgbClr val="000000">
                      <a:alpha val="43137"/>
                    </a:srgbClr>
                  </a:outerShdw>
                </a:effectLst>
                <a:latin typeface="Franklin Gothic Medium" pitchFamily="34" charset="0"/>
                <a:cs typeface="Arial" charset="0"/>
              </a:rPr>
              <a:t>- WISKI</a:t>
            </a:r>
            <a:r>
              <a:rPr lang="sr-Cyrl-CS" altLang="sr-Latn-RS" sz="2400" dirty="0" smtClean="0">
                <a:solidFill>
                  <a:srgbClr val="6666FF"/>
                </a:solidFill>
                <a:effectLst>
                  <a:outerShdw blurRad="38100" dist="38100" dir="2700000" algn="tl">
                    <a:srgbClr val="000000">
                      <a:alpha val="43137"/>
                    </a:srgbClr>
                  </a:outerShdw>
                </a:effectLst>
                <a:latin typeface="Franklin Gothic Medium" pitchFamily="34" charset="0"/>
                <a:cs typeface="Arial" charset="0"/>
              </a:rPr>
              <a:t> – </a:t>
            </a:r>
            <a:r>
              <a:rPr lang="en-US" altLang="sr-Latn-RS" sz="2400" dirty="0" smtClean="0">
                <a:solidFill>
                  <a:srgbClr val="6666FF"/>
                </a:solidFill>
                <a:effectLst>
                  <a:outerShdw blurRad="38100" dist="38100" dir="2700000" algn="tl">
                    <a:srgbClr val="000000">
                      <a:alpha val="43137"/>
                    </a:srgbClr>
                  </a:outerShdw>
                </a:effectLst>
                <a:latin typeface="Franklin Gothic Medium" pitchFamily="34" charset="0"/>
                <a:cs typeface="Arial" charset="0"/>
              </a:rPr>
              <a:t>Hydrological information system</a:t>
            </a:r>
            <a:r>
              <a:rPr lang="ru-RU" altLang="sr-Latn-RS" sz="2400" dirty="0" smtClean="0">
                <a:solidFill>
                  <a:srgbClr val="6666FF"/>
                </a:solidFill>
                <a:effectLst>
                  <a:outerShdw blurRad="38100" dist="38100" dir="2700000" algn="tl">
                    <a:srgbClr val="000000">
                      <a:alpha val="43137"/>
                    </a:srgbClr>
                  </a:outerShdw>
                </a:effectLst>
                <a:latin typeface="Franklin Gothic Medium" pitchFamily="34" charset="0"/>
                <a:cs typeface="Arial" charset="0"/>
              </a:rPr>
              <a:t> </a:t>
            </a:r>
            <a:r>
              <a:rPr lang="en-US" altLang="sr-Latn-RS" sz="2400" dirty="0">
                <a:solidFill>
                  <a:srgbClr val="6666FF"/>
                </a:solidFill>
                <a:effectLst>
                  <a:outerShdw blurRad="38100" dist="38100" dir="2700000" algn="tl">
                    <a:srgbClr val="000000">
                      <a:alpha val="43137"/>
                    </a:srgbClr>
                  </a:outerShdw>
                </a:effectLst>
                <a:latin typeface="Franklin Gothic Medium" pitchFamily="34" charset="0"/>
                <a:cs typeface="Arial" charset="0"/>
              </a:rPr>
              <a:t>-</a:t>
            </a:r>
            <a:r>
              <a:rPr lang="ru-RU" altLang="sr-Latn-RS" sz="2400" dirty="0" smtClean="0">
                <a:solidFill>
                  <a:srgbClr val="6666FF"/>
                </a:solidFill>
                <a:effectLst>
                  <a:outerShdw blurRad="38100" dist="38100" dir="2700000" algn="tl">
                    <a:srgbClr val="000000">
                      <a:alpha val="43137"/>
                    </a:srgbClr>
                  </a:outerShdw>
                </a:effectLst>
                <a:latin typeface="Franklin Gothic Medium" pitchFamily="34" charset="0"/>
                <a:cs typeface="Arial" charset="0"/>
              </a:rPr>
              <a:t> </a:t>
            </a:r>
          </a:p>
        </p:txBody>
      </p:sp>
      <p:pic>
        <p:nvPicPr>
          <p:cNvPr id="28695" name="Picture 6" descr="application_decisionsupport_smaller.jpg">
            <a:hlinkClick r:id="rId4"/>
          </p:cNvPr>
          <p:cNvPicPr>
            <a:picLocks noChangeAspect="1" noChangeArrowheads="1"/>
          </p:cNvPicPr>
          <p:nvPr/>
        </p:nvPicPr>
        <p:blipFill>
          <a:blip r:embed="rId5" cstate="print"/>
          <a:srcRect/>
          <a:stretch>
            <a:fillRect/>
          </a:stretch>
        </p:blipFill>
        <p:spPr bwMode="auto">
          <a:xfrm>
            <a:off x="3633788" y="4214813"/>
            <a:ext cx="2471737" cy="1649412"/>
          </a:xfrm>
          <a:prstGeom prst="rect">
            <a:avLst/>
          </a:prstGeom>
          <a:noFill/>
          <a:ln w="9525">
            <a:solidFill>
              <a:schemeClr val="tx1"/>
            </a:solidFill>
            <a:miter lim="800000"/>
            <a:headEnd/>
            <a:tailEnd/>
          </a:ln>
        </p:spPr>
      </p:pic>
      <p:sp>
        <p:nvSpPr>
          <p:cNvPr id="3" name="TextBox 2"/>
          <p:cNvSpPr txBox="1"/>
          <p:nvPr/>
        </p:nvSpPr>
        <p:spPr>
          <a:xfrm>
            <a:off x="4430713" y="5495925"/>
            <a:ext cx="731837" cy="368300"/>
          </a:xfrm>
          <a:prstGeom prst="rect">
            <a:avLst/>
          </a:prstGeom>
          <a:noFill/>
        </p:spPr>
        <p:txBody>
          <a:bodyPr wrap="none">
            <a:spAutoFit/>
          </a:bodyPr>
          <a:lstStyle/>
          <a:p>
            <a:pPr algn="ctr" fontAlgn="base">
              <a:spcBef>
                <a:spcPct val="0"/>
              </a:spcBef>
              <a:spcAft>
                <a:spcPct val="0"/>
              </a:spcAft>
              <a:defRPr/>
            </a:pPr>
            <a:r>
              <a:rPr lang="sr-Latn-CS" b="1">
                <a:solidFill>
                  <a:srgbClr val="FFFFFF"/>
                </a:solidFill>
                <a:effectLst>
                  <a:outerShdw blurRad="38100" dist="38100" dir="2700000" algn="tl">
                    <a:srgbClr val="000000">
                      <a:alpha val="43137"/>
                    </a:srgbClr>
                  </a:outerShdw>
                </a:effectLst>
                <a:latin typeface="Arial Narrow" panose="020B0606020202030204" pitchFamily="34" charset="0"/>
                <a:cs typeface="Arial" charset="0"/>
              </a:rPr>
              <a:t>WISKI</a:t>
            </a:r>
            <a:endParaRPr lang="en-US" b="1" dirty="0">
              <a:solidFill>
                <a:srgbClr val="FFFFFF"/>
              </a:solidFill>
              <a:effectLst>
                <a:outerShdw blurRad="38100" dist="38100" dir="2700000" algn="tl">
                  <a:srgbClr val="000000">
                    <a:alpha val="43137"/>
                  </a:srgbClr>
                </a:outerShdw>
              </a:effectLst>
              <a:latin typeface="Arial Narrow" panose="020B0606020202030204" pitchFamily="34" charset="0"/>
              <a:cs typeface="Arial" charset="0"/>
            </a:endParaRPr>
          </a:p>
        </p:txBody>
      </p:sp>
    </p:spTree>
    <p:extLst>
      <p:ext uri="{BB962C8B-B14F-4D97-AF65-F5344CB8AC3E}">
        <p14:creationId xmlns:p14="http://schemas.microsoft.com/office/powerpoint/2010/main" val="34876047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533400" y="76200"/>
            <a:ext cx="8153400" cy="1143000"/>
          </a:xfrm>
        </p:spPr>
        <p:txBody>
          <a:bodyPr/>
          <a:lstStyle/>
          <a:p>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ACTIVITIES</a:t>
            </a:r>
            <a:b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b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IN HYDROLOGY</a:t>
            </a:r>
            <a:endParaRPr lang="en-US" altLang="sr-Latn-RS" sz="2200" b="1" dirty="0">
              <a:solidFill>
                <a:srgbClr val="6666FF"/>
              </a:solidFill>
              <a:effectLst>
                <a:outerShdw blurRad="38100" dist="38100" dir="2700000" algn="tl">
                  <a:srgbClr val="000000">
                    <a:alpha val="43137"/>
                  </a:srgbClr>
                </a:outerShdw>
              </a:effectLst>
              <a:latin typeface="Franklin Gothic Medium" pitchFamily="34" charset="0"/>
            </a:endParaRPr>
          </a:p>
        </p:txBody>
      </p:sp>
      <p:pic>
        <p:nvPicPr>
          <p:cNvPr id="3686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540" y="963853"/>
            <a:ext cx="3412744" cy="490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5" name="Text Box 5"/>
          <p:cNvSpPr txBox="1">
            <a:spLocks noChangeArrowheads="1"/>
          </p:cNvSpPr>
          <p:nvPr/>
        </p:nvSpPr>
        <p:spPr bwMode="auto">
          <a:xfrm>
            <a:off x="4114800" y="1600200"/>
            <a:ext cx="4672913"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8001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just" eaLnBrk="1" hangingPunct="1">
              <a:spcBef>
                <a:spcPct val="50000"/>
              </a:spcBef>
            </a:pPr>
            <a:r>
              <a:rPr lang="en-US" altLang="sr-Latn-RS" dirty="0">
                <a:solidFill>
                  <a:srgbClr val="3333FF"/>
                </a:solidFill>
                <a:latin typeface="Franklin Gothic Medium" pitchFamily="34" charset="0"/>
                <a:cs typeface="Arial" charset="0"/>
              </a:rPr>
              <a:t>Hydrological forecasting models, early warnings and alerts are developed and introduced in operational practice.</a:t>
            </a:r>
          </a:p>
          <a:p>
            <a:pPr algn="just" eaLnBrk="1" hangingPunct="1">
              <a:spcBef>
                <a:spcPct val="50000"/>
              </a:spcBef>
            </a:pPr>
            <a:r>
              <a:rPr lang="en-US" altLang="sr-Latn-RS" dirty="0">
                <a:solidFill>
                  <a:srgbClr val="3333FF"/>
                </a:solidFill>
                <a:latin typeface="Franklin Gothic Medium" pitchFamily="34" charset="0"/>
                <a:cs typeface="Arial" charset="0"/>
              </a:rPr>
              <a:t>At smaller and medium water flows, models based on the analysis of the rainfall-runoff process are used, along with the adapted well-known hydrological forecasting models, such as the </a:t>
            </a:r>
            <a:r>
              <a:rPr lang="sr-Latn-CS" altLang="sr-Latn-RS" dirty="0">
                <a:solidFill>
                  <a:srgbClr val="3333FF"/>
                </a:solidFill>
                <a:latin typeface="Franklin Gothic Medium" pitchFamily="34" charset="0"/>
                <a:cs typeface="Arial" charset="0"/>
              </a:rPr>
              <a:t>TANK </a:t>
            </a:r>
            <a:r>
              <a:rPr lang="en-US" altLang="sr-Latn-RS" dirty="0">
                <a:solidFill>
                  <a:srgbClr val="3333FF"/>
                </a:solidFill>
                <a:latin typeface="Franklin Gothic Medium" pitchFamily="34" charset="0"/>
                <a:cs typeface="Arial" charset="0"/>
              </a:rPr>
              <a:t>model for the </a:t>
            </a:r>
            <a:r>
              <a:rPr lang="en-US" altLang="sr-Latn-RS" dirty="0" err="1">
                <a:solidFill>
                  <a:srgbClr val="3333FF"/>
                </a:solidFill>
                <a:latin typeface="Franklin Gothic Medium" pitchFamily="34" charset="0"/>
                <a:cs typeface="Arial" charset="0"/>
              </a:rPr>
              <a:t>Kolubara</a:t>
            </a:r>
            <a:r>
              <a:rPr lang="en-US" altLang="sr-Latn-RS" dirty="0">
                <a:solidFill>
                  <a:srgbClr val="3333FF"/>
                </a:solidFill>
                <a:latin typeface="Franklin Gothic Medium" pitchFamily="34" charset="0"/>
                <a:cs typeface="Arial" charset="0"/>
              </a:rPr>
              <a:t> river and the </a:t>
            </a:r>
            <a:r>
              <a:rPr lang="sr-Latn-CS" altLang="sr-Latn-RS" dirty="0">
                <a:solidFill>
                  <a:srgbClr val="3333FF"/>
                </a:solidFill>
                <a:latin typeface="Franklin Gothic Medium" pitchFamily="34" charset="0"/>
                <a:cs typeface="Arial" charset="0"/>
              </a:rPr>
              <a:t>HBV model for the Jadar, Kubrsnica, Jasenica,</a:t>
            </a:r>
            <a:r>
              <a:rPr lang="en-US" altLang="sr-Latn-RS" dirty="0">
                <a:solidFill>
                  <a:srgbClr val="3333FF"/>
                </a:solidFill>
                <a:latin typeface="Franklin Gothic Medium" pitchFamily="34" charset="0"/>
                <a:cs typeface="Arial" charset="0"/>
              </a:rPr>
              <a:t> </a:t>
            </a:r>
            <a:r>
              <a:rPr lang="sr-Latn-CS" altLang="sr-Latn-RS" dirty="0">
                <a:solidFill>
                  <a:srgbClr val="3333FF"/>
                </a:solidFill>
                <a:latin typeface="Franklin Gothic Medium" pitchFamily="34" charset="0"/>
                <a:cs typeface="Arial" charset="0"/>
              </a:rPr>
              <a:t>Mlava and Toplica</a:t>
            </a:r>
            <a:r>
              <a:rPr lang="en-US" altLang="sr-Latn-RS" dirty="0">
                <a:solidFill>
                  <a:srgbClr val="3333FF"/>
                </a:solidFill>
                <a:latin typeface="Franklin Gothic Medium" pitchFamily="34" charset="0"/>
                <a:cs typeface="Arial" charset="0"/>
              </a:rPr>
              <a:t> river.</a:t>
            </a:r>
          </a:p>
        </p:txBody>
      </p:sp>
      <p:sp>
        <p:nvSpPr>
          <p:cNvPr id="368646" name="Text Box 6"/>
          <p:cNvSpPr txBox="1">
            <a:spLocks noChangeArrowheads="1"/>
          </p:cNvSpPr>
          <p:nvPr/>
        </p:nvSpPr>
        <p:spPr bwMode="auto">
          <a:xfrm>
            <a:off x="609600" y="5988050"/>
            <a:ext cx="3200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1400" dirty="0">
                <a:solidFill>
                  <a:srgbClr val="3333FF"/>
                </a:solidFill>
              </a:rPr>
              <a:t>Overview of small and medium river catchments in Serbia at which the HBV model is applied</a:t>
            </a:r>
            <a:endParaRPr lang="en-US" altLang="sr-Latn-RS" sz="1400" i="1" dirty="0">
              <a:solidFill>
                <a:srgbClr val="3333FF"/>
              </a:solidFill>
            </a:endParaRPr>
          </a:p>
        </p:txBody>
      </p:sp>
    </p:spTree>
    <p:extLst>
      <p:ext uri="{BB962C8B-B14F-4D97-AF65-F5344CB8AC3E}">
        <p14:creationId xmlns:p14="http://schemas.microsoft.com/office/powerpoint/2010/main" val="198733508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1"/>
          <p:cNvSpPr>
            <a:spLocks noChangeArrowheads="1"/>
          </p:cNvSpPr>
          <p:nvPr/>
        </p:nvSpPr>
        <p:spPr bwMode="auto">
          <a:xfrm>
            <a:off x="539750" y="5924550"/>
            <a:ext cx="8486775" cy="77788"/>
          </a:xfrm>
          <a:prstGeom prst="rect">
            <a:avLst/>
          </a:prstGeom>
          <a:solidFill>
            <a:schemeClr val="bg1"/>
          </a:solidFill>
          <a:ln>
            <a:noFill/>
          </a:ln>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sr-Latn-RS" altLang="sr-Latn-RS" sz="1800" smtClean="0">
              <a:cs typeface="Arial" charset="0"/>
            </a:endParaRPr>
          </a:p>
        </p:txBody>
      </p:sp>
      <p:sp>
        <p:nvSpPr>
          <p:cNvPr id="1351684" name="Rectangle 4"/>
          <p:cNvSpPr>
            <a:spLocks noChangeArrowheads="1"/>
          </p:cNvSpPr>
          <p:nvPr/>
        </p:nvSpPr>
        <p:spPr bwMode="auto">
          <a:xfrm>
            <a:off x="685800" y="304800"/>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GB" altLang="sr-Latn-RS" sz="2000" smtClean="0">
              <a:solidFill>
                <a:srgbClr val="0066FF"/>
              </a:solidFill>
              <a:effectLst>
                <a:outerShdw blurRad="38100" dist="38100" dir="2700000" algn="tl">
                  <a:srgbClr val="C0C0C0"/>
                </a:outerShdw>
              </a:effectLst>
              <a:cs typeface="Arial" charset="0"/>
            </a:endParaRPr>
          </a:p>
          <a:p>
            <a:pPr eaLnBrk="1" hangingPunct="1">
              <a:defRPr/>
            </a:pPr>
            <a:endParaRPr lang="en-US" altLang="sr-Latn-RS" b="0" smtClean="0">
              <a:solidFill>
                <a:srgbClr val="000066"/>
              </a:solidFill>
              <a:effectLst>
                <a:outerShdw blurRad="38100" dist="38100" dir="2700000" algn="tl">
                  <a:srgbClr val="C0C0C0"/>
                </a:outerShdw>
              </a:effectLst>
              <a:cs typeface="Arial" charset="0"/>
            </a:endParaRPr>
          </a:p>
          <a:p>
            <a:pPr eaLnBrk="1" hangingPunct="1">
              <a:defRPr/>
            </a:pPr>
            <a:endParaRPr lang="en-US" altLang="sr-Latn-RS" sz="2400" smtClean="0">
              <a:solidFill>
                <a:srgbClr val="0066FF"/>
              </a:solidFill>
              <a:effectLst>
                <a:outerShdw blurRad="38100" dist="38100" dir="2700000" algn="tl">
                  <a:srgbClr val="C0C0C0"/>
                </a:outerShdw>
              </a:effectLst>
              <a:latin typeface="Times New Roman" pitchFamily="18" charset="0"/>
              <a:cs typeface="Arial" charset="0"/>
            </a:endParaRPr>
          </a:p>
        </p:txBody>
      </p:sp>
      <p:sp>
        <p:nvSpPr>
          <p:cNvPr id="2" name="Text Box 3"/>
          <p:cNvSpPr txBox="1">
            <a:spLocks noChangeArrowheads="1"/>
          </p:cNvSpPr>
          <p:nvPr/>
        </p:nvSpPr>
        <p:spPr bwMode="auto">
          <a:xfrm>
            <a:off x="304801" y="173038"/>
            <a:ext cx="8534399" cy="430887"/>
          </a:xfrm>
          <a:prstGeom prst="rect">
            <a:avLst/>
          </a:prstGeom>
          <a:no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defRPr/>
            </a:pP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ACTIVITIES</a:t>
            </a: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676400"/>
            <a:ext cx="5719763" cy="470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83137" y="2924002"/>
            <a:ext cx="4572001" cy="331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81000" y="990600"/>
            <a:ext cx="8382000" cy="923330"/>
          </a:xfrm>
          <a:prstGeom prst="rect">
            <a:avLst/>
          </a:prstGeom>
          <a:noFill/>
        </p:spPr>
        <p:txBody>
          <a:bodyPr wrap="square" rtlCol="0">
            <a:spAutoFit/>
          </a:bodyPr>
          <a:lstStyle/>
          <a:p>
            <a:pPr algn="ctr" eaLnBrk="1" hangingPunct="1">
              <a:defRPr/>
            </a:pPr>
            <a:r>
              <a:rPr lang="en-US" altLang="sr-Latn-RS" dirty="0" smtClean="0">
                <a:solidFill>
                  <a:srgbClr val="3333FF"/>
                </a:solidFill>
                <a:cs typeface="Arial" charset="0"/>
              </a:rPr>
              <a:t>Enhancement of the hydrological forecasting system for small and medium river catchments – </a:t>
            </a:r>
            <a:r>
              <a:rPr lang="sr-Latn-RS" altLang="sr-Latn-RS" dirty="0" smtClean="0">
                <a:solidFill>
                  <a:srgbClr val="3333FF"/>
                </a:solidFill>
                <a:cs typeface="Arial" charset="0"/>
              </a:rPr>
              <a:t>HBV</a:t>
            </a:r>
            <a:r>
              <a:rPr lang="en-US" altLang="sr-Latn-RS" dirty="0" smtClean="0">
                <a:solidFill>
                  <a:srgbClr val="3333FF"/>
                </a:solidFill>
                <a:cs typeface="Arial" charset="0"/>
              </a:rPr>
              <a:t> model in operational practice</a:t>
            </a:r>
          </a:p>
          <a:p>
            <a:pPr algn="ctr"/>
            <a:r>
              <a:rPr lang="sr-Latn-CS" dirty="0" smtClean="0"/>
              <a:t> </a:t>
            </a:r>
            <a:endParaRPr lang="sr-Latn-CS" dirty="0"/>
          </a:p>
        </p:txBody>
      </p:sp>
    </p:spTree>
    <p:extLst>
      <p:ext uri="{BB962C8B-B14F-4D97-AF65-F5344CB8AC3E}">
        <p14:creationId xmlns:p14="http://schemas.microsoft.com/office/powerpoint/2010/main" val="3722542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ChangeArrowheads="1"/>
          </p:cNvSpPr>
          <p:nvPr/>
        </p:nvSpPr>
        <p:spPr bwMode="auto">
          <a:xfrm>
            <a:off x="539750" y="5924550"/>
            <a:ext cx="8486775" cy="77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sr-Latn-RS" altLang="sr-Latn-RS" sz="1800">
              <a:solidFill>
                <a:srgbClr val="000000"/>
              </a:solidFill>
            </a:endParaRPr>
          </a:p>
        </p:txBody>
      </p:sp>
      <p:sp>
        <p:nvSpPr>
          <p:cNvPr id="1351684" name="Rectangle 4"/>
          <p:cNvSpPr>
            <a:spLocks noChangeArrowheads="1"/>
          </p:cNvSpPr>
          <p:nvPr/>
        </p:nvSpPr>
        <p:spPr bwMode="auto">
          <a:xfrm>
            <a:off x="790575" y="173038"/>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GB" altLang="sr-Latn-RS" sz="2000" smtClean="0">
              <a:solidFill>
                <a:srgbClr val="0066FF"/>
              </a:solidFill>
              <a:effectLst>
                <a:outerShdw blurRad="38100" dist="38100" dir="2700000" algn="tl">
                  <a:srgbClr val="C0C0C0"/>
                </a:outerShdw>
              </a:effectLst>
            </a:endParaRPr>
          </a:p>
          <a:p>
            <a:pPr eaLnBrk="1" hangingPunct="1">
              <a:defRPr/>
            </a:pPr>
            <a:endParaRPr lang="en-US" altLang="sr-Latn-RS" b="0" smtClean="0">
              <a:solidFill>
                <a:srgbClr val="000066"/>
              </a:solidFill>
              <a:effectLst>
                <a:outerShdw blurRad="38100" dist="38100" dir="2700000" algn="tl">
                  <a:srgbClr val="C0C0C0"/>
                </a:outerShdw>
              </a:effectLst>
            </a:endParaRPr>
          </a:p>
          <a:p>
            <a:pPr eaLnBrk="1" hangingPunct="1">
              <a:defRPr/>
            </a:pPr>
            <a:endParaRPr lang="en-US" altLang="sr-Latn-RS" sz="2400" smtClean="0">
              <a:solidFill>
                <a:srgbClr val="0066FF"/>
              </a:solidFill>
              <a:effectLst>
                <a:outerShdw blurRad="38100" dist="38100" dir="2700000" algn="tl">
                  <a:srgbClr val="C0C0C0"/>
                </a:outerShdw>
              </a:effectLst>
              <a:latin typeface="Times New Roman" pitchFamily="18" charset="0"/>
            </a:endParaRPr>
          </a:p>
        </p:txBody>
      </p:sp>
      <p:sp>
        <p:nvSpPr>
          <p:cNvPr id="2" name="Text Box 3"/>
          <p:cNvSpPr txBox="1">
            <a:spLocks noChangeArrowheads="1"/>
          </p:cNvSpPr>
          <p:nvPr/>
        </p:nvSpPr>
        <p:spPr bwMode="auto">
          <a:xfrm>
            <a:off x="896575" y="173038"/>
            <a:ext cx="7418388" cy="430887"/>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r>
              <a:rPr lang="en-GB" altLang="ja-JP" sz="22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INTERNATIONAL COOPERATION</a:t>
            </a:r>
            <a:endParaRPr lang="en-US" altLang="sr-Latn-RS" sz="2200" b="0" dirty="0" smtClean="0">
              <a:solidFill>
                <a:srgbClr val="000066"/>
              </a:solidFill>
              <a:effectLst>
                <a:outerShdw blurRad="38100" dist="38100" dir="2700000" algn="tl">
                  <a:srgbClr val="000000">
                    <a:alpha val="43137"/>
                  </a:srgbClr>
                </a:outerShdw>
              </a:effectLst>
              <a:latin typeface="Arial Narrow" panose="020B0606020202030204" pitchFamily="34" charset="0"/>
            </a:endParaRPr>
          </a:p>
        </p:txBody>
      </p:sp>
      <p:sp>
        <p:nvSpPr>
          <p:cNvPr id="31749" name="TextBox 9"/>
          <p:cNvSpPr txBox="1">
            <a:spLocks noChangeArrowheads="1"/>
          </p:cNvSpPr>
          <p:nvPr/>
        </p:nvSpPr>
        <p:spPr bwMode="auto">
          <a:xfrm>
            <a:off x="381000" y="776074"/>
            <a:ext cx="7577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a:spcBef>
                <a:spcPct val="0"/>
              </a:spcBef>
              <a:buNone/>
            </a:pPr>
            <a:r>
              <a:rPr lang="en-US" altLang="sr-Latn-RS" sz="1400" dirty="0" smtClean="0">
                <a:solidFill>
                  <a:srgbClr val="6666FF"/>
                </a:solidFill>
                <a:latin typeface="Franklin Gothic Medium" pitchFamily="34" charset="0"/>
                <a:ea typeface="ＭＳ Ｐゴシック" pitchFamily="34" charset="-128"/>
              </a:rPr>
              <a:t>Signing </a:t>
            </a:r>
            <a:r>
              <a:rPr lang="en-US" altLang="sr-Latn-RS" sz="1400" dirty="0">
                <a:solidFill>
                  <a:srgbClr val="6666FF"/>
                </a:solidFill>
                <a:latin typeface="Franklin Gothic Medium" pitchFamily="34" charset="0"/>
                <a:ea typeface="ＭＳ Ｐゴシック" pitchFamily="34" charset="-128"/>
              </a:rPr>
              <a:t>of an </a:t>
            </a:r>
            <a:r>
              <a:rPr lang="en-US" altLang="sr-Latn-RS" sz="1400" dirty="0" smtClean="0">
                <a:solidFill>
                  <a:srgbClr val="6666FF"/>
                </a:solidFill>
                <a:latin typeface="Franklin Gothic Medium" pitchFamily="34" charset="0"/>
                <a:ea typeface="ＭＳ Ｐゴシック" pitchFamily="34" charset="-128"/>
              </a:rPr>
              <a:t>Agreement between ECMWF</a:t>
            </a:r>
            <a:r>
              <a:rPr lang="sr-Cyrl-CS" altLang="sr-Latn-RS" sz="1400" dirty="0" smtClean="0">
                <a:solidFill>
                  <a:srgbClr val="6666FF"/>
                </a:solidFill>
                <a:latin typeface="Franklin Gothic Medium" pitchFamily="34" charset="0"/>
                <a:ea typeface="ＭＳ Ｐゴシック" pitchFamily="34" charset="-128"/>
              </a:rPr>
              <a:t> </a:t>
            </a:r>
            <a:r>
              <a:rPr lang="en-US" altLang="sr-Latn-RS" sz="1400" dirty="0" smtClean="0">
                <a:solidFill>
                  <a:srgbClr val="6666FF"/>
                </a:solidFill>
                <a:latin typeface="Franklin Gothic Medium" pitchFamily="34" charset="0"/>
                <a:ea typeface="ＭＳ Ｐゴシック" pitchFamily="34" charset="-128"/>
              </a:rPr>
              <a:t>and RHMSS – directors</a:t>
            </a:r>
            <a:r>
              <a:rPr lang="sr-Cyrl-CS" altLang="sr-Latn-RS" sz="1400" dirty="0" smtClean="0">
                <a:solidFill>
                  <a:srgbClr val="6666FF"/>
                </a:solidFill>
                <a:latin typeface="Franklin Gothic Medium" pitchFamily="34" charset="0"/>
                <a:ea typeface="ＭＳ Ｐゴシック" pitchFamily="34" charset="-128"/>
              </a:rPr>
              <a:t> </a:t>
            </a:r>
            <a:r>
              <a:rPr lang="en-US" altLang="sr-Latn-RS" sz="1400" dirty="0">
                <a:solidFill>
                  <a:srgbClr val="6666FF"/>
                </a:solidFill>
                <a:latin typeface="Franklin Gothic Medium" pitchFamily="34" charset="0"/>
                <a:ea typeface="ＭＳ Ｐゴシック" pitchFamily="34" charset="-128"/>
              </a:rPr>
              <a:t>Alan </a:t>
            </a:r>
            <a:r>
              <a:rPr lang="en-US" altLang="sr-Latn-RS" sz="1400" dirty="0" smtClean="0">
                <a:solidFill>
                  <a:srgbClr val="6666FF"/>
                </a:solidFill>
                <a:latin typeface="Franklin Gothic Medium" pitchFamily="34" charset="0"/>
                <a:ea typeface="ＭＳ Ｐゴシック" pitchFamily="34" charset="-128"/>
              </a:rPr>
              <a:t>Thorpe and </a:t>
            </a:r>
            <a:r>
              <a:rPr lang="en-US" altLang="sr-Latn-RS" sz="1400" dirty="0" err="1" smtClean="0">
                <a:solidFill>
                  <a:srgbClr val="6666FF"/>
                </a:solidFill>
                <a:latin typeface="Franklin Gothic Medium" pitchFamily="34" charset="0"/>
                <a:ea typeface="ＭＳ Ｐゴシック" pitchFamily="34" charset="-128"/>
              </a:rPr>
              <a:t>Vladan</a:t>
            </a:r>
            <a:r>
              <a:rPr lang="en-US" altLang="sr-Latn-RS" sz="1400" dirty="0" smtClean="0">
                <a:solidFill>
                  <a:srgbClr val="6666FF"/>
                </a:solidFill>
                <a:latin typeface="Franklin Gothic Medium" pitchFamily="34" charset="0"/>
                <a:ea typeface="ＭＳ Ｐゴシック" pitchFamily="34" charset="-128"/>
              </a:rPr>
              <a:t> </a:t>
            </a:r>
            <a:r>
              <a:rPr lang="en-US" altLang="sr-Latn-RS" sz="1400" dirty="0" err="1" smtClean="0">
                <a:solidFill>
                  <a:srgbClr val="6666FF"/>
                </a:solidFill>
                <a:latin typeface="Franklin Gothic Medium" pitchFamily="34" charset="0"/>
                <a:ea typeface="ＭＳ Ｐゴシック" pitchFamily="34" charset="-128"/>
              </a:rPr>
              <a:t>Kocic</a:t>
            </a:r>
            <a:r>
              <a:rPr lang="en-US" altLang="sr-Latn-RS" sz="1400" dirty="0" smtClean="0">
                <a:solidFill>
                  <a:srgbClr val="6666FF"/>
                </a:solidFill>
                <a:latin typeface="Franklin Gothic Medium" pitchFamily="34" charset="0"/>
                <a:ea typeface="ＭＳ Ｐゴシック" pitchFamily="34" charset="-128"/>
              </a:rPr>
              <a:t> at RHMSS, Belgrade,</a:t>
            </a:r>
            <a:r>
              <a:rPr lang="sr-Cyrl-RS" altLang="sr-Latn-RS" sz="1400" dirty="0" smtClean="0">
                <a:solidFill>
                  <a:srgbClr val="6666FF"/>
                </a:solidFill>
                <a:latin typeface="Franklin Gothic Medium" pitchFamily="34" charset="0"/>
                <a:ea typeface="ＭＳ Ｐゴシック" pitchFamily="34" charset="-128"/>
              </a:rPr>
              <a:t> </a:t>
            </a:r>
            <a:r>
              <a:rPr lang="en-US" altLang="sr-Latn-RS" sz="1400" dirty="0" smtClean="0">
                <a:solidFill>
                  <a:srgbClr val="6666FF"/>
                </a:solidFill>
                <a:latin typeface="Franklin Gothic Medium" pitchFamily="34" charset="0"/>
                <a:ea typeface="ＭＳ Ｐゴシック" pitchFamily="34" charset="-128"/>
              </a:rPr>
              <a:t>27</a:t>
            </a:r>
            <a:r>
              <a:rPr lang="en-US" altLang="sr-Latn-RS" sz="1400" dirty="0">
                <a:solidFill>
                  <a:srgbClr val="6666FF"/>
                </a:solidFill>
                <a:latin typeface="Franklin Gothic Medium" pitchFamily="34" charset="0"/>
                <a:ea typeface="ＭＳ Ｐゴシック" pitchFamily="34" charset="-128"/>
              </a:rPr>
              <a:t> </a:t>
            </a:r>
            <a:r>
              <a:rPr lang="en-US" altLang="sr-Latn-RS" sz="1400" dirty="0" smtClean="0">
                <a:solidFill>
                  <a:srgbClr val="6666FF"/>
                </a:solidFill>
                <a:latin typeface="Franklin Gothic Medium" pitchFamily="34" charset="0"/>
                <a:ea typeface="ＭＳ Ｐゴシック" pitchFamily="34" charset="-128"/>
              </a:rPr>
              <a:t>September </a:t>
            </a:r>
            <a:r>
              <a:rPr lang="sr-Cyrl-RS" altLang="sr-Latn-RS" sz="1400" dirty="0" smtClean="0">
                <a:solidFill>
                  <a:srgbClr val="6666FF"/>
                </a:solidFill>
                <a:latin typeface="Franklin Gothic Medium" pitchFamily="34" charset="0"/>
                <a:ea typeface="ＭＳ Ｐゴシック" pitchFamily="34" charset="-128"/>
              </a:rPr>
              <a:t>2013</a:t>
            </a:r>
            <a:endParaRPr lang="en-US" altLang="sr-Latn-RS" sz="1400" dirty="0">
              <a:solidFill>
                <a:srgbClr val="6666FF"/>
              </a:solidFill>
              <a:latin typeface="Franklin Gothic Medium" pitchFamily="34" charset="0"/>
              <a:ea typeface="ＭＳ Ｐゴシック" pitchFamily="34" charset="-128"/>
            </a:endParaRPr>
          </a:p>
          <a:p>
            <a:pPr>
              <a:spcBef>
                <a:spcPct val="0"/>
              </a:spcBef>
            </a:pPr>
            <a:endParaRPr lang="en-US" altLang="sr-Latn-RS" sz="1400" dirty="0">
              <a:solidFill>
                <a:srgbClr val="6666FF"/>
              </a:solidFill>
              <a:latin typeface="Franklin Gothic Medium" pitchFamily="34" charset="0"/>
              <a:ea typeface="ＭＳ Ｐゴシック" pitchFamily="34" charset="-128"/>
            </a:endParaRPr>
          </a:p>
        </p:txBody>
      </p:sp>
      <p:cxnSp>
        <p:nvCxnSpPr>
          <p:cNvPr id="31750" name="Straight Arrow Connector 15"/>
          <p:cNvCxnSpPr>
            <a:cxnSpLocks noChangeShapeType="1"/>
          </p:cNvCxnSpPr>
          <p:nvPr/>
        </p:nvCxnSpPr>
        <p:spPr bwMode="auto">
          <a:xfrm rot="5400000" flipH="1" flipV="1">
            <a:off x="6781800" y="1981200"/>
            <a:ext cx="76200" cy="762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sp>
        <p:nvSpPr>
          <p:cNvPr id="31751" name="TextBox 9"/>
          <p:cNvSpPr txBox="1">
            <a:spLocks noChangeArrowheads="1"/>
          </p:cNvSpPr>
          <p:nvPr/>
        </p:nvSpPr>
        <p:spPr bwMode="auto">
          <a:xfrm>
            <a:off x="4745038" y="2514600"/>
            <a:ext cx="421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ru-RU" altLang="sr-Latn-RS" sz="1400">
                <a:latin typeface="Franklin Gothic Medium" pitchFamily="34" charset="0"/>
              </a:rPr>
              <a:t>.</a:t>
            </a:r>
          </a:p>
        </p:txBody>
      </p:sp>
      <p:pic>
        <p:nvPicPr>
          <p:cNvPr id="31752" name="Picture 6" descr="ECMWF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8818" y="776074"/>
            <a:ext cx="520700" cy="38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320464" y="1307865"/>
            <a:ext cx="4079083" cy="2721443"/>
          </a:xfrm>
          <a:prstGeom prst="rect">
            <a:avLst/>
          </a:prstGeom>
          <a:effectLst>
            <a:outerShdw blurRad="50800" dist="76200" dir="2700000" algn="tl" rotWithShape="0">
              <a:prstClr val="black">
                <a:alpha val="40000"/>
              </a:prstClr>
            </a:outerShdw>
          </a:effectLst>
        </p:spPr>
      </p:pic>
      <p:pic>
        <p:nvPicPr>
          <p:cNvPr id="57356" name="Picture 3"/>
          <p:cNvPicPr>
            <a:picLocks noChangeAspect="1"/>
          </p:cNvPicPr>
          <p:nvPr/>
        </p:nvPicPr>
        <p:blipFill>
          <a:blip r:embed="rId5" cstate="print"/>
          <a:srcRect/>
          <a:stretch>
            <a:fillRect/>
          </a:stretch>
        </p:blipFill>
        <p:spPr bwMode="auto">
          <a:xfrm>
            <a:off x="4720974" y="1279108"/>
            <a:ext cx="4104481" cy="2738381"/>
          </a:xfrm>
          <a:prstGeom prst="rect">
            <a:avLst/>
          </a:prstGeom>
          <a:noFill/>
          <a:ln w="9525">
            <a:noFill/>
            <a:miter lim="800000"/>
            <a:headEnd/>
            <a:tailEnd/>
          </a:ln>
          <a:effectLst>
            <a:outerShdw blurRad="50800" dist="76200" dir="2700000" algn="ctr" rotWithShape="0">
              <a:srgbClr val="000000">
                <a:alpha val="40000"/>
              </a:srgbClr>
            </a:outerShdw>
          </a:effectLst>
        </p:spPr>
      </p:pic>
      <p:sp>
        <p:nvSpPr>
          <p:cNvPr id="4" name="Rectangle 3"/>
          <p:cNvSpPr/>
          <p:nvPr/>
        </p:nvSpPr>
        <p:spPr>
          <a:xfrm>
            <a:off x="364958" y="4037862"/>
            <a:ext cx="8509000" cy="2446824"/>
          </a:xfrm>
          <a:prstGeom prst="rect">
            <a:avLst/>
          </a:prstGeom>
        </p:spPr>
        <p:txBody>
          <a:bodyPr wrap="square">
            <a:spAutoFit/>
          </a:bodyPr>
          <a:lstStyle/>
          <a:p>
            <a:pPr marL="0" lvl="1" eaLnBrk="1" hangingPunct="1">
              <a:spcAft>
                <a:spcPts val="600"/>
              </a:spcAft>
            </a:pPr>
            <a:r>
              <a:rPr lang="en-US" altLang="sr-Latn-RS" dirty="0" smtClean="0">
                <a:solidFill>
                  <a:srgbClr val="6666FF"/>
                </a:solidFill>
                <a:cs typeface="Times New Roman" pitchFamily="18" charset="0"/>
              </a:rPr>
              <a:t>Extension of the Cooperating State Agreement with EUMETSAT – by the end of the year</a:t>
            </a:r>
          </a:p>
          <a:p>
            <a:pPr marL="0" lvl="1" eaLnBrk="1" hangingPunct="1">
              <a:spcAft>
                <a:spcPts val="600"/>
              </a:spcAft>
            </a:pPr>
            <a:r>
              <a:rPr lang="en-US" altLang="sr-Latn-RS" dirty="0" smtClean="0">
                <a:solidFill>
                  <a:srgbClr val="6666FF"/>
                </a:solidFill>
                <a:cs typeface="Times New Roman" pitchFamily="18" charset="0"/>
              </a:rPr>
              <a:t>Along </a:t>
            </a:r>
            <a:r>
              <a:rPr lang="en-US" altLang="sr-Latn-RS" dirty="0">
                <a:solidFill>
                  <a:srgbClr val="6666FF"/>
                </a:solidFill>
                <a:cs typeface="Times New Roman" pitchFamily="18" charset="0"/>
              </a:rPr>
              <a:t>with the existing agreements on technical cooperation with NMHSs from the region and Europe, in 2013 we </a:t>
            </a:r>
            <a:r>
              <a:rPr lang="en-US" altLang="sr-Latn-RS" dirty="0" smtClean="0">
                <a:solidFill>
                  <a:srgbClr val="6666FF"/>
                </a:solidFill>
                <a:cs typeface="Times New Roman" pitchFamily="18" charset="0"/>
              </a:rPr>
              <a:t>signed: </a:t>
            </a:r>
          </a:p>
          <a:p>
            <a:pPr marL="0" lvl="1" eaLnBrk="1" hangingPunct="1">
              <a:spcAft>
                <a:spcPts val="600"/>
              </a:spcAft>
            </a:pPr>
            <a:r>
              <a:rPr lang="en-US" altLang="sr-Latn-RS" dirty="0" smtClean="0">
                <a:solidFill>
                  <a:srgbClr val="6666FF"/>
                </a:solidFill>
                <a:cs typeface="Times New Roman" pitchFamily="18" charset="0"/>
              </a:rPr>
              <a:t>- </a:t>
            </a:r>
            <a:r>
              <a:rPr lang="en-US" altLang="sr-Latn-RS" sz="1600" dirty="0" smtClean="0">
                <a:solidFill>
                  <a:srgbClr val="6666FF"/>
                </a:solidFill>
                <a:cs typeface="Times New Roman" pitchFamily="18" charset="0"/>
              </a:rPr>
              <a:t>Bilateral cooperation agreement with </a:t>
            </a:r>
            <a:r>
              <a:rPr lang="en-US" altLang="sr-Latn-RS" sz="1600" dirty="0">
                <a:solidFill>
                  <a:srgbClr val="6666FF"/>
                </a:solidFill>
                <a:cs typeface="Times New Roman" pitchFamily="18" charset="0"/>
              </a:rPr>
              <a:t>t</a:t>
            </a:r>
            <a:r>
              <a:rPr lang="en-US" sz="1600" dirty="0" smtClean="0">
                <a:solidFill>
                  <a:srgbClr val="6666FF"/>
                </a:solidFill>
                <a:cs typeface="Times New Roman" pitchFamily="18" charset="0"/>
              </a:rPr>
              <a:t>he </a:t>
            </a:r>
            <a:r>
              <a:rPr lang="en-US" sz="1600" dirty="0">
                <a:solidFill>
                  <a:srgbClr val="6666FF"/>
                </a:solidFill>
                <a:cs typeface="Times New Roman" pitchFamily="18" charset="0"/>
              </a:rPr>
              <a:t>Environmental Protection Agency of </a:t>
            </a:r>
            <a:r>
              <a:rPr lang="en-US" sz="1600" dirty="0" smtClean="0">
                <a:solidFill>
                  <a:srgbClr val="6666FF"/>
                </a:solidFill>
                <a:cs typeface="Times New Roman" pitchFamily="18" charset="0"/>
              </a:rPr>
              <a:t>Emilia-Romagna, Italy </a:t>
            </a:r>
            <a:r>
              <a:rPr lang="en-US" sz="1600" dirty="0">
                <a:solidFill>
                  <a:srgbClr val="6666FF"/>
                </a:solidFill>
                <a:cs typeface="Times New Roman" pitchFamily="18" charset="0"/>
              </a:rPr>
              <a:t>– </a:t>
            </a:r>
            <a:r>
              <a:rPr lang="en-US" sz="1600" dirty="0" smtClean="0">
                <a:solidFill>
                  <a:srgbClr val="6666FF"/>
                </a:solidFill>
                <a:cs typeface="Times New Roman" pitchFamily="18" charset="0"/>
              </a:rPr>
              <a:t>ARPA</a:t>
            </a:r>
            <a:r>
              <a:rPr lang="en-US" altLang="sr-Latn-RS" sz="1600" dirty="0" smtClean="0">
                <a:solidFill>
                  <a:srgbClr val="6666FF"/>
                </a:solidFill>
                <a:cs typeface="Times New Roman" pitchFamily="18" charset="0"/>
              </a:rPr>
              <a:t>;</a:t>
            </a:r>
            <a:r>
              <a:rPr lang="en-US" altLang="en-US" sz="1600" dirty="0" smtClean="0">
                <a:solidFill>
                  <a:srgbClr val="6666FF"/>
                </a:solidFill>
                <a:cs typeface="Times New Roman" pitchFamily="18" charset="0"/>
              </a:rPr>
              <a:t> </a:t>
            </a:r>
            <a:endParaRPr lang="en-US" altLang="en-US" sz="1600" dirty="0">
              <a:solidFill>
                <a:srgbClr val="6666FF"/>
              </a:solidFill>
              <a:cs typeface="Times New Roman" pitchFamily="18" charset="0"/>
            </a:endParaRPr>
          </a:p>
          <a:p>
            <a:pPr marL="0" lvl="1" eaLnBrk="1" hangingPunct="1">
              <a:spcAft>
                <a:spcPts val="600"/>
              </a:spcAft>
            </a:pPr>
            <a:r>
              <a:rPr lang="en-US" altLang="en-US" sz="1600" dirty="0" smtClean="0">
                <a:solidFill>
                  <a:srgbClr val="6666FF"/>
                </a:solidFill>
                <a:cs typeface="Times New Roman" pitchFamily="18" charset="0"/>
              </a:rPr>
              <a:t>- Technical </a:t>
            </a:r>
            <a:r>
              <a:rPr lang="en-US" altLang="en-US" sz="1600" dirty="0">
                <a:solidFill>
                  <a:srgbClr val="6666FF"/>
                </a:solidFill>
                <a:cs typeface="Times New Roman" pitchFamily="18" charset="0"/>
              </a:rPr>
              <a:t>Annex to the existing Memorandum of Understanding between SEEVCCC/RHMSS and </a:t>
            </a:r>
            <a:r>
              <a:rPr lang="en-US" altLang="en-US" sz="1600" dirty="0" smtClean="0">
                <a:solidFill>
                  <a:srgbClr val="6666FF"/>
                </a:solidFill>
                <a:cs typeface="Times New Roman" pitchFamily="18" charset="0"/>
              </a:rPr>
              <a:t>the NMHS </a:t>
            </a:r>
            <a:r>
              <a:rPr lang="en-US" altLang="en-US" sz="1600" dirty="0">
                <a:solidFill>
                  <a:srgbClr val="6666FF"/>
                </a:solidFill>
                <a:cs typeface="Times New Roman" pitchFamily="18" charset="0"/>
              </a:rPr>
              <a:t>of Albania (SEEVCCC Research &amp; Development Consortium</a:t>
            </a:r>
            <a:r>
              <a:rPr lang="en-US" altLang="en-US" sz="1600" dirty="0" smtClean="0">
                <a:solidFill>
                  <a:srgbClr val="6666FF"/>
                </a:solidFill>
                <a:cs typeface="Times New Roman" pitchFamily="18" charset="0"/>
              </a:rPr>
              <a:t>)</a:t>
            </a:r>
            <a:r>
              <a:rPr lang="en-US" altLang="en-US" sz="1600" dirty="0" smtClean="0">
                <a:solidFill>
                  <a:srgbClr val="5F5F5F"/>
                </a:solidFill>
                <a:ea typeface="ＭＳ Ｐゴシック" pitchFamily="34" charset="-128"/>
                <a:cs typeface="Times New Roman" pitchFamily="18" charset="0"/>
              </a:rPr>
              <a:t>.</a:t>
            </a:r>
            <a:endParaRPr lang="en-US" altLang="en-US" sz="1600" dirty="0">
              <a:solidFill>
                <a:srgbClr val="6666FF"/>
              </a:solidFill>
              <a:cs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ChangeArrowheads="1"/>
          </p:cNvSpPr>
          <p:nvPr/>
        </p:nvSpPr>
        <p:spPr bwMode="auto">
          <a:xfrm>
            <a:off x="457200" y="5715000"/>
            <a:ext cx="80772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sr-Latn-RS" altLang="sr-Latn-RS" sz="1800">
              <a:latin typeface="Franklin Gothic Medium" pitchFamily="34" charset="0"/>
            </a:endParaRPr>
          </a:p>
        </p:txBody>
      </p:sp>
      <p:sp>
        <p:nvSpPr>
          <p:cNvPr id="2" name="TextBox 21"/>
          <p:cNvSpPr>
            <a:spLocks noGrp="1" noChangeArrowheads="1"/>
          </p:cNvSpPr>
          <p:nvPr>
            <p:ph type="body" idx="1"/>
          </p:nvPr>
        </p:nvSpPr>
        <p:spPr>
          <a:xfrm>
            <a:off x="152400" y="1077844"/>
            <a:ext cx="3505200" cy="5257800"/>
          </a:xfrm>
        </p:spPr>
        <p:txBody>
          <a:bodyPr/>
          <a:lstStyle/>
          <a:p>
            <a:pPr>
              <a:defRPr/>
            </a:pPr>
            <a:r>
              <a:rPr lang="en-US" altLang="sr-Latn-RS" sz="1600" dirty="0" smtClean="0">
                <a:solidFill>
                  <a:srgbClr val="6666FF"/>
                </a:solidFill>
                <a:latin typeface="Franklin Gothic Medium" pitchFamily="34" charset="0"/>
              </a:rPr>
              <a:t>Organization of the WMO</a:t>
            </a:r>
            <a:r>
              <a:rPr lang="sr-Cyrl-CS" altLang="sr-Latn-RS" sz="1600" dirty="0" smtClean="0">
                <a:solidFill>
                  <a:srgbClr val="6666FF"/>
                </a:solidFill>
                <a:latin typeface="Franklin Gothic Medium" pitchFamily="34" charset="0"/>
              </a:rPr>
              <a:t>/South East Europe</a:t>
            </a:r>
            <a:r>
              <a:rPr lang="en-US" altLang="sr-Latn-RS" sz="1600" dirty="0" smtClean="0">
                <a:solidFill>
                  <a:srgbClr val="6666FF"/>
                </a:solidFill>
                <a:latin typeface="Franklin Gothic Medium" pitchFamily="34" charset="0"/>
              </a:rPr>
              <a:t>an</a:t>
            </a:r>
            <a:r>
              <a:rPr lang="sr-Cyrl-CS" altLang="sr-Latn-RS" sz="1600" dirty="0" smtClean="0">
                <a:solidFill>
                  <a:srgbClr val="6666FF"/>
                </a:solidFill>
                <a:latin typeface="Franklin Gothic Medium" pitchFamily="34" charset="0"/>
              </a:rPr>
              <a:t> Climate Outlook Forum – SEECOF</a:t>
            </a:r>
            <a:r>
              <a:rPr lang="en-US" altLang="sr-Latn-RS" sz="1600" dirty="0" smtClean="0">
                <a:solidFill>
                  <a:srgbClr val="6666FF"/>
                </a:solidFill>
                <a:latin typeface="Franklin Gothic Medium" pitchFamily="34" charset="0"/>
              </a:rPr>
              <a:t> in cooperation with WMO: </a:t>
            </a:r>
          </a:p>
          <a:p>
            <a:pPr>
              <a:defRPr/>
            </a:pPr>
            <a:r>
              <a:rPr lang="en-US" altLang="sr-Latn-RS" sz="1600" dirty="0" smtClean="0">
                <a:solidFill>
                  <a:srgbClr val="6666FF"/>
                </a:solidFill>
                <a:latin typeface="Franklin Gothic Medium" pitchFamily="34" charset="0"/>
              </a:rPr>
              <a:t>SEECOF 4 – November 2010,</a:t>
            </a:r>
            <a:r>
              <a:rPr lang="sr-Latn-CS" altLang="sr-Latn-RS" sz="1600" dirty="0" smtClean="0">
                <a:solidFill>
                  <a:srgbClr val="6666FF"/>
                </a:solidFill>
                <a:latin typeface="Franklin Gothic Medium" pitchFamily="34" charset="0"/>
              </a:rPr>
              <a:t> Belgrade</a:t>
            </a:r>
            <a:endParaRPr lang="en-US" altLang="sr-Latn-RS" sz="1600" dirty="0" smtClean="0">
              <a:solidFill>
                <a:srgbClr val="6666FF"/>
              </a:solidFill>
              <a:latin typeface="Franklin Gothic Medium" pitchFamily="34" charset="0"/>
            </a:endParaRPr>
          </a:p>
          <a:p>
            <a:pPr>
              <a:defRPr/>
            </a:pPr>
            <a:r>
              <a:rPr lang="en-US" altLang="sr-Latn-RS" sz="1600" dirty="0" smtClean="0">
                <a:solidFill>
                  <a:srgbClr val="6666FF"/>
                </a:solidFill>
                <a:latin typeface="Franklin Gothic Medium" pitchFamily="34" charset="0"/>
              </a:rPr>
              <a:t>SEECOF 3, 5, 7, 9 and 11 electronic sessions, May</a:t>
            </a:r>
            <a:r>
              <a:rPr lang="sr-Cyrl-CS" altLang="sr-Latn-RS" sz="1600" dirty="0" smtClean="0">
                <a:solidFill>
                  <a:srgbClr val="6666FF"/>
                </a:solidFill>
                <a:latin typeface="Franklin Gothic Medium" pitchFamily="34" charset="0"/>
              </a:rPr>
              <a:t> </a:t>
            </a:r>
            <a:r>
              <a:rPr lang="en-US" altLang="sr-Latn-RS" sz="1600" dirty="0" smtClean="0">
                <a:solidFill>
                  <a:srgbClr val="6666FF"/>
                </a:solidFill>
                <a:latin typeface="Franklin Gothic Medium" pitchFamily="34" charset="0"/>
              </a:rPr>
              <a:t>2010/</a:t>
            </a:r>
            <a:r>
              <a:rPr lang="sr-Cyrl-CS" altLang="sr-Latn-RS" sz="1600" dirty="0" smtClean="0">
                <a:solidFill>
                  <a:srgbClr val="6666FF"/>
                </a:solidFill>
                <a:latin typeface="Franklin Gothic Medium" pitchFamily="34" charset="0"/>
              </a:rPr>
              <a:t>11</a:t>
            </a:r>
            <a:r>
              <a:rPr lang="en-US" altLang="sr-Latn-RS" sz="1600" dirty="0" smtClean="0">
                <a:solidFill>
                  <a:srgbClr val="6666FF"/>
                </a:solidFill>
                <a:latin typeface="Franklin Gothic Medium" pitchFamily="34" charset="0"/>
              </a:rPr>
              <a:t> /12/13/14</a:t>
            </a:r>
          </a:p>
          <a:p>
            <a:pPr>
              <a:defRPr/>
            </a:pPr>
            <a:r>
              <a:rPr lang="en-US" altLang="sr-Latn-RS" sz="1600" dirty="0" smtClean="0">
                <a:solidFill>
                  <a:srgbClr val="6666FF"/>
                </a:solidFill>
                <a:latin typeface="Franklin Gothic Medium" pitchFamily="34" charset="0"/>
              </a:rPr>
              <a:t>SEECOF 6</a:t>
            </a:r>
            <a:r>
              <a:rPr lang="sr-Cyrl-CS" altLang="sr-Latn-RS" sz="1600" dirty="0" smtClean="0">
                <a:solidFill>
                  <a:srgbClr val="6666FF"/>
                </a:solidFill>
                <a:latin typeface="Franklin Gothic Medium" pitchFamily="34" charset="0"/>
              </a:rPr>
              <a:t> </a:t>
            </a:r>
            <a:r>
              <a:rPr lang="en-US" altLang="sr-Latn-RS" sz="1600" dirty="0" smtClean="0">
                <a:solidFill>
                  <a:srgbClr val="6666FF"/>
                </a:solidFill>
                <a:latin typeface="Franklin Gothic Medium" pitchFamily="34" charset="0"/>
              </a:rPr>
              <a:t>– Belgrade, Serbia, 2</a:t>
            </a:r>
            <a:r>
              <a:rPr lang="sr-Cyrl-CS" altLang="sr-Latn-RS" sz="1600" dirty="0" smtClean="0">
                <a:solidFill>
                  <a:srgbClr val="6666FF"/>
                </a:solidFill>
                <a:latin typeface="Franklin Gothic Medium" pitchFamily="34" charset="0"/>
              </a:rPr>
              <a:t>8</a:t>
            </a:r>
            <a:r>
              <a:rPr lang="en-US" altLang="sr-Latn-RS" sz="1600" dirty="0" smtClean="0">
                <a:solidFill>
                  <a:srgbClr val="6666FF"/>
                </a:solidFill>
                <a:latin typeface="Franklin Gothic Medium" pitchFamily="34" charset="0"/>
              </a:rPr>
              <a:t>-30 November 201</a:t>
            </a:r>
            <a:r>
              <a:rPr lang="sr-Cyrl-CS" altLang="sr-Latn-RS" sz="1600" dirty="0" smtClean="0">
                <a:solidFill>
                  <a:srgbClr val="6666FF"/>
                </a:solidFill>
                <a:latin typeface="Franklin Gothic Medium" pitchFamily="34" charset="0"/>
              </a:rPr>
              <a:t>1 </a:t>
            </a:r>
            <a:endParaRPr lang="en-US" altLang="sr-Latn-RS" sz="1600" dirty="0" smtClean="0">
              <a:solidFill>
                <a:srgbClr val="6666FF"/>
              </a:solidFill>
              <a:latin typeface="Franklin Gothic Medium" pitchFamily="34" charset="0"/>
            </a:endParaRPr>
          </a:p>
          <a:p>
            <a:pPr>
              <a:defRPr/>
            </a:pPr>
            <a:r>
              <a:rPr lang="en-US" altLang="sr-Latn-RS" sz="1600" dirty="0" smtClean="0">
                <a:solidFill>
                  <a:srgbClr val="6666FF"/>
                </a:solidFill>
                <a:latin typeface="Franklin Gothic Medium" pitchFamily="34" charset="0"/>
              </a:rPr>
              <a:t>SEECOF 8</a:t>
            </a:r>
            <a:r>
              <a:rPr lang="sr-Cyrl-CS" altLang="sr-Latn-RS" sz="1600" dirty="0" smtClean="0">
                <a:solidFill>
                  <a:srgbClr val="6666FF"/>
                </a:solidFill>
                <a:latin typeface="Franklin Gothic Medium" pitchFamily="34" charset="0"/>
              </a:rPr>
              <a:t> </a:t>
            </a:r>
            <a:r>
              <a:rPr lang="en-US" altLang="sr-Latn-RS" sz="1600" dirty="0" smtClean="0">
                <a:solidFill>
                  <a:srgbClr val="6666FF"/>
                </a:solidFill>
                <a:latin typeface="Franklin Gothic Medium" pitchFamily="34" charset="0"/>
              </a:rPr>
              <a:t>– Podgorica, Montenegro, 27-29 November 2012</a:t>
            </a:r>
          </a:p>
          <a:p>
            <a:pPr>
              <a:defRPr/>
            </a:pPr>
            <a:r>
              <a:rPr lang="en-US" altLang="sr-Latn-RS" sz="1600" dirty="0" smtClean="0">
                <a:solidFill>
                  <a:srgbClr val="6666FF"/>
                </a:solidFill>
                <a:latin typeface="Franklin Gothic Medium" pitchFamily="34" charset="0"/>
              </a:rPr>
              <a:t>SEECOF </a:t>
            </a:r>
            <a:r>
              <a:rPr lang="en-US" altLang="sr-Latn-RS" sz="1600" dirty="0">
                <a:solidFill>
                  <a:srgbClr val="6666FF"/>
                </a:solidFill>
                <a:latin typeface="Franklin Gothic Medium" pitchFamily="34" charset="0"/>
              </a:rPr>
              <a:t>10</a:t>
            </a:r>
            <a:r>
              <a:rPr lang="sr-Cyrl-CS" altLang="sr-Latn-RS" sz="1600" dirty="0">
                <a:solidFill>
                  <a:srgbClr val="6666FF"/>
                </a:solidFill>
                <a:latin typeface="Franklin Gothic Medium" pitchFamily="34" charset="0"/>
              </a:rPr>
              <a:t> </a:t>
            </a:r>
            <a:r>
              <a:rPr lang="en-US" altLang="sr-Latn-RS" sz="1600" dirty="0" smtClean="0">
                <a:solidFill>
                  <a:srgbClr val="6666FF"/>
                </a:solidFill>
                <a:latin typeface="Franklin Gothic Medium" pitchFamily="34" charset="0"/>
              </a:rPr>
              <a:t>– </a:t>
            </a:r>
            <a:r>
              <a:rPr lang="en-US" altLang="sr-Latn-RS" sz="1600" dirty="0">
                <a:solidFill>
                  <a:srgbClr val="6666FF"/>
                </a:solidFill>
                <a:latin typeface="Franklin Gothic Medium" pitchFamily="34" charset="0"/>
              </a:rPr>
              <a:t>Belgrade, Serbia,  November </a:t>
            </a:r>
            <a:r>
              <a:rPr lang="en-US" altLang="sr-Latn-RS" sz="1600" dirty="0" smtClean="0">
                <a:solidFill>
                  <a:srgbClr val="6666FF"/>
                </a:solidFill>
                <a:latin typeface="Franklin Gothic Medium" pitchFamily="34" charset="0"/>
              </a:rPr>
              <a:t>2013</a:t>
            </a:r>
          </a:p>
          <a:p>
            <a:pPr>
              <a:defRPr/>
            </a:pPr>
            <a:r>
              <a:rPr lang="en-US" altLang="sr-Latn-RS" sz="1600" dirty="0" smtClean="0">
                <a:solidFill>
                  <a:srgbClr val="3333FF"/>
                </a:solidFill>
                <a:effectLst>
                  <a:outerShdw blurRad="38100" dist="38100" dir="2700000" algn="tl">
                    <a:srgbClr val="000000">
                      <a:alpha val="43137"/>
                    </a:srgbClr>
                  </a:outerShdw>
                </a:effectLst>
                <a:latin typeface="Franklin Gothic Medium" pitchFamily="34" charset="0"/>
              </a:rPr>
              <a:t>SEECOF 12 – Turkey</a:t>
            </a:r>
            <a:endParaRPr lang="en-US" altLang="sr-Latn-RS" sz="1600" dirty="0">
              <a:solidFill>
                <a:srgbClr val="3333FF"/>
              </a:solidFill>
              <a:effectLst>
                <a:outerShdw blurRad="38100" dist="38100" dir="2700000" algn="tl">
                  <a:srgbClr val="000000">
                    <a:alpha val="43137"/>
                  </a:srgbClr>
                </a:outerShdw>
              </a:effectLst>
              <a:latin typeface="Franklin Gothic Medium" pitchFamily="34" charset="0"/>
            </a:endParaRPr>
          </a:p>
          <a:p>
            <a:pPr>
              <a:buFontTx/>
              <a:buNone/>
              <a:defRPr/>
            </a:pPr>
            <a:endParaRPr lang="en-US" altLang="sr-Latn-RS" sz="1600" dirty="0" smtClean="0">
              <a:solidFill>
                <a:srgbClr val="6666FF"/>
              </a:solidFill>
              <a:latin typeface="Franklin Gothic Medium" pitchFamily="34" charset="0"/>
            </a:endParaRPr>
          </a:p>
          <a:p>
            <a:pPr>
              <a:buFontTx/>
              <a:buNone/>
              <a:defRPr/>
            </a:pPr>
            <a:endParaRPr lang="en-US" altLang="sr-Latn-RS" sz="1600" dirty="0" smtClean="0">
              <a:solidFill>
                <a:srgbClr val="6666FF"/>
              </a:solidFill>
              <a:latin typeface="Franklin Gothic Medium" pitchFamily="34" charset="0"/>
            </a:endParaRPr>
          </a:p>
          <a:p>
            <a:pPr>
              <a:buFontTx/>
              <a:buNone/>
              <a:defRPr/>
            </a:pPr>
            <a:endParaRPr lang="en-US" altLang="sr-Latn-RS" sz="1600" b="1" i="1" dirty="0" smtClean="0">
              <a:solidFill>
                <a:srgbClr val="6666FF"/>
              </a:solidFill>
              <a:latin typeface="Franklin Gothic Medium" pitchFamily="34" charset="0"/>
            </a:endParaRPr>
          </a:p>
        </p:txBody>
      </p:sp>
      <p:pic>
        <p:nvPicPr>
          <p:cNvPr id="33797"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3481" y="3276600"/>
            <a:ext cx="4876800" cy="321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7"/>
          <p:cNvSpPr>
            <a:spLocks noChangeArrowheads="1"/>
          </p:cNvSpPr>
          <p:nvPr/>
        </p:nvSpPr>
        <p:spPr bwMode="auto">
          <a:xfrm>
            <a:off x="914400" y="152400"/>
            <a:ext cx="7315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None/>
            </a:pPr>
            <a:r>
              <a:rPr lang="en-GB"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INTERNATIONAL COOPERATION</a:t>
            </a:r>
            <a:endParaRPr lang="en-US" altLang="sr-Latn-RS" sz="2200" b="1" dirty="0" smtClean="0">
              <a:solidFill>
                <a:srgbClr val="000066"/>
              </a:solidFill>
              <a:effectLst>
                <a:outerShdw blurRad="38100" dist="38100" dir="2700000" algn="tl">
                  <a:srgbClr val="000000">
                    <a:alpha val="43137"/>
                  </a:srgbClr>
                </a:outerShdw>
              </a:effectLst>
              <a:latin typeface="Arial Narrow" panose="020B0606020202030204" pitchFamily="34" charset="0"/>
            </a:endParaRPr>
          </a:p>
          <a:p>
            <a:pPr algn="ctr" eaLnBrk="1" hangingPunct="1">
              <a:spcBef>
                <a:spcPct val="0"/>
              </a:spcBef>
              <a:buFontTx/>
              <a:buNone/>
            </a:pP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CONTRIBUTION </a:t>
            </a:r>
            <a:r>
              <a:rPr lang="en-US" altLang="sr-Latn-RS" sz="2200" b="1" dirty="0">
                <a:solidFill>
                  <a:srgbClr val="6666FF"/>
                </a:solidFill>
                <a:effectLst>
                  <a:outerShdw blurRad="38100" dist="38100" dir="2700000" algn="tl">
                    <a:srgbClr val="000000">
                      <a:alpha val="43137"/>
                    </a:srgbClr>
                  </a:outerShdw>
                </a:effectLst>
                <a:latin typeface="Franklin Gothic Medium" pitchFamily="34" charset="0"/>
              </a:rPr>
              <a:t>TO WMO RCOF – SEECOF</a:t>
            </a:r>
            <a:r>
              <a:rPr lang="en-US" altLang="sr-Latn-RS" sz="2200" b="1" dirty="0">
                <a:effectLst>
                  <a:outerShdw blurRad="38100" dist="38100" dir="2700000" algn="tl">
                    <a:srgbClr val="000000">
                      <a:alpha val="43137"/>
                    </a:srgbClr>
                  </a:outerShdw>
                </a:effectLst>
                <a:latin typeface="Franklin Gothic Medium" pitchFamily="34" charset="0"/>
              </a:rPr>
              <a:t> </a:t>
            </a:r>
          </a:p>
        </p:txBody>
      </p:sp>
      <p:pic>
        <p:nvPicPr>
          <p:cNvPr id="7" name="Picture 4"/>
          <p:cNvPicPr>
            <a:picLocks noChangeAspect="1" noChangeArrowheads="1"/>
          </p:cNvPicPr>
          <p:nvPr/>
        </p:nvPicPr>
        <p:blipFill>
          <a:blip r:embed="rId4" cstate="print"/>
          <a:srcRect/>
          <a:stretch>
            <a:fillRect/>
          </a:stretch>
        </p:blipFill>
        <p:spPr bwMode="auto">
          <a:xfrm>
            <a:off x="5943600" y="1600200"/>
            <a:ext cx="2971328" cy="235089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2"/>
          <p:cNvPicPr>
            <a:picLocks noChangeAspect="1" noChangeArrowheads="1"/>
          </p:cNvPicPr>
          <p:nvPr/>
        </p:nvPicPr>
        <p:blipFill>
          <a:blip r:embed="rId5" cstate="print"/>
          <a:srcRect/>
          <a:stretch>
            <a:fillRect/>
          </a:stretch>
        </p:blipFill>
        <p:spPr bwMode="auto">
          <a:xfrm>
            <a:off x="3653481" y="1218021"/>
            <a:ext cx="2594920" cy="2058579"/>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90600" y="76200"/>
            <a:ext cx="7391400" cy="1782763"/>
          </a:xfrm>
        </p:spPr>
        <p:txBody>
          <a:bodyPr/>
          <a:lstStyle/>
          <a:p>
            <a:r>
              <a:rPr lang="en-GB"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MAIN ACHIEVEMENTS OF THE REPUBLIC HYDROMETEOROLOGICAL SERVICE OF SERBI</a:t>
            </a:r>
            <a:r>
              <a:rPr lang="sr-Latn-CS"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A  </a:t>
            </a:r>
            <a:r>
              <a:rPr lang="en-GB"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(RHMSS)</a:t>
            </a:r>
            <a:r>
              <a:rPr lang="sr-Latn-CS"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 BETWEEN TWO ICSEED SESSIONS</a:t>
            </a:r>
            <a:r>
              <a:rPr lang="en-GB"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 :</a:t>
            </a:r>
            <a:endPar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endParaRPr>
          </a:p>
        </p:txBody>
      </p:sp>
      <p:sp>
        <p:nvSpPr>
          <p:cNvPr id="17411" name="Text Box 4"/>
          <p:cNvSpPr txBox="1">
            <a:spLocks noChangeArrowheads="1"/>
          </p:cNvSpPr>
          <p:nvPr/>
        </p:nvSpPr>
        <p:spPr bwMode="auto">
          <a:xfrm>
            <a:off x="685800" y="2270125"/>
            <a:ext cx="7467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eaLnBrk="0" fontAlgn="base" hangingPunct="0">
              <a:spcBef>
                <a:spcPct val="0"/>
              </a:spcBef>
              <a:spcAft>
                <a:spcPct val="0"/>
              </a:spcAft>
              <a:defRPr>
                <a:solidFill>
                  <a:schemeClr val="tx1"/>
                </a:solidFill>
                <a:latin typeface="Franklin Gothic Medium" pitchFamily="34" charset="0"/>
              </a:defRPr>
            </a:lvl6pPr>
            <a:lvl7pPr marL="2971800" indent="-228600" eaLnBrk="0" fontAlgn="base" hangingPunct="0">
              <a:spcBef>
                <a:spcPct val="0"/>
              </a:spcBef>
              <a:spcAft>
                <a:spcPct val="0"/>
              </a:spcAft>
              <a:defRPr>
                <a:solidFill>
                  <a:schemeClr val="tx1"/>
                </a:solidFill>
                <a:latin typeface="Franklin Gothic Medium" pitchFamily="34" charset="0"/>
              </a:defRPr>
            </a:lvl7pPr>
            <a:lvl8pPr marL="3429000" indent="-228600" eaLnBrk="0" fontAlgn="base" hangingPunct="0">
              <a:spcBef>
                <a:spcPct val="0"/>
              </a:spcBef>
              <a:spcAft>
                <a:spcPct val="0"/>
              </a:spcAft>
              <a:defRPr>
                <a:solidFill>
                  <a:schemeClr val="tx1"/>
                </a:solidFill>
                <a:latin typeface="Franklin Gothic Medium" pitchFamily="34" charset="0"/>
              </a:defRPr>
            </a:lvl8pPr>
            <a:lvl9pPr marL="3886200" indent="-228600" eaLnBrk="0" fontAlgn="base" hangingPunct="0">
              <a:spcBef>
                <a:spcPct val="0"/>
              </a:spcBef>
              <a:spcAft>
                <a:spcPct val="0"/>
              </a:spcAft>
              <a:defRPr>
                <a:solidFill>
                  <a:schemeClr val="tx1"/>
                </a:solidFill>
                <a:latin typeface="Franklin Gothic Medium" pitchFamily="34" charset="0"/>
              </a:defRPr>
            </a:lvl9pPr>
          </a:lstStyle>
          <a:p>
            <a:pPr algn="just" eaLnBrk="1" hangingPunct="1">
              <a:buFontTx/>
              <a:buChar char="•"/>
            </a:pPr>
            <a:r>
              <a:rPr lang="en-GB" altLang="ja-JP" sz="2400" dirty="0" smtClean="0">
                <a:solidFill>
                  <a:srgbClr val="6666FF"/>
                </a:solidFill>
                <a:ea typeface="ＭＳ Ｐゴシック" pitchFamily="34" charset="-128"/>
              </a:rPr>
              <a:t>Legal </a:t>
            </a:r>
            <a:r>
              <a:rPr lang="en-GB" altLang="ja-JP" sz="2400" dirty="0">
                <a:solidFill>
                  <a:srgbClr val="6666FF"/>
                </a:solidFill>
                <a:ea typeface="ＭＳ Ｐゴシック" pitchFamily="34" charset="-128"/>
              </a:rPr>
              <a:t>and institutional framework of </a:t>
            </a:r>
            <a:r>
              <a:rPr lang="en-GB" altLang="ja-JP" sz="2400" dirty="0" smtClean="0">
                <a:solidFill>
                  <a:srgbClr val="6666FF"/>
                </a:solidFill>
                <a:ea typeface="ＭＳ Ｐゴシック" pitchFamily="34" charset="-128"/>
              </a:rPr>
              <a:t>RHMSS</a:t>
            </a:r>
            <a:endParaRPr lang="en-GB" altLang="ja-JP" sz="2400" dirty="0">
              <a:solidFill>
                <a:srgbClr val="6666FF"/>
              </a:solidFill>
              <a:ea typeface="ＭＳ Ｐゴシック" pitchFamily="34" charset="-128"/>
            </a:endParaRPr>
          </a:p>
          <a:p>
            <a:pPr algn="just" eaLnBrk="1" hangingPunct="1">
              <a:buFontTx/>
              <a:buChar char="•"/>
            </a:pPr>
            <a:r>
              <a:rPr lang="en-GB" altLang="ja-JP" sz="2400" dirty="0" smtClean="0">
                <a:solidFill>
                  <a:srgbClr val="6666FF"/>
                </a:solidFill>
                <a:ea typeface="ＭＳ Ｐゴシック" pitchFamily="34" charset="-128"/>
              </a:rPr>
              <a:t>Modernisation</a:t>
            </a:r>
            <a:endParaRPr lang="en-GB" altLang="ja-JP" sz="2400" dirty="0">
              <a:solidFill>
                <a:srgbClr val="6666FF"/>
              </a:solidFill>
              <a:ea typeface="ＭＳ Ｐゴシック" pitchFamily="34" charset="-128"/>
            </a:endParaRPr>
          </a:p>
          <a:p>
            <a:pPr algn="just" eaLnBrk="1" hangingPunct="1">
              <a:buFontTx/>
              <a:buChar char="•"/>
            </a:pPr>
            <a:r>
              <a:rPr lang="en-GB" altLang="ja-JP" sz="2400" dirty="0" smtClean="0">
                <a:solidFill>
                  <a:srgbClr val="6666FF"/>
                </a:solidFill>
                <a:ea typeface="ＭＳ Ｐゴシック" pitchFamily="34" charset="-128"/>
              </a:rPr>
              <a:t>Research, development and operational activities</a:t>
            </a:r>
          </a:p>
          <a:p>
            <a:pPr algn="just" eaLnBrk="1" hangingPunct="1">
              <a:buFontTx/>
              <a:buChar char="•"/>
            </a:pPr>
            <a:r>
              <a:rPr lang="en-US" altLang="ja-JP" sz="2400" dirty="0" smtClean="0">
                <a:solidFill>
                  <a:srgbClr val="6666FF"/>
                </a:solidFill>
                <a:ea typeface="ＭＳ Ｐゴシック" pitchFamily="34" charset="-128"/>
              </a:rPr>
              <a:t>International cooperation</a:t>
            </a:r>
          </a:p>
          <a:p>
            <a:pPr algn="just" eaLnBrk="1" hangingPunct="1">
              <a:buFontTx/>
              <a:buChar char="•"/>
            </a:pPr>
            <a:r>
              <a:rPr lang="en-US" altLang="ja-JP" sz="2400" dirty="0" smtClean="0">
                <a:solidFill>
                  <a:srgbClr val="6666FF"/>
                </a:solidFill>
                <a:ea typeface="ＭＳ Ｐゴシック" pitchFamily="34" charset="-128"/>
              </a:rPr>
              <a:t>Projects</a:t>
            </a:r>
          </a:p>
          <a:p>
            <a:pPr algn="just" eaLnBrk="1" hangingPunct="1">
              <a:buFontTx/>
              <a:buChar char="•"/>
            </a:pPr>
            <a:r>
              <a:rPr lang="en-US" altLang="ja-JP" sz="2400" dirty="0" smtClean="0">
                <a:solidFill>
                  <a:srgbClr val="6666FF"/>
                </a:solidFill>
                <a:ea typeface="ＭＳ Ｐゴシック" pitchFamily="34" charset="-128"/>
              </a:rPr>
              <a:t>Capacity </a:t>
            </a:r>
            <a:r>
              <a:rPr lang="en-US" altLang="ja-JP" sz="2400" dirty="0">
                <a:solidFill>
                  <a:srgbClr val="6666FF"/>
                </a:solidFill>
                <a:ea typeface="ＭＳ Ｐゴシック" pitchFamily="34" charset="-128"/>
              </a:rPr>
              <a:t>building</a:t>
            </a:r>
            <a:endParaRPr lang="en-GB" altLang="ja-JP" sz="2400" dirty="0">
              <a:solidFill>
                <a:srgbClr val="6666FF"/>
              </a:solidFill>
              <a:ea typeface="ＭＳ Ｐゴシック" pitchFamily="34" charset="-128"/>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596106" y="1362074"/>
            <a:ext cx="8001000" cy="1000126"/>
          </a:xfrm>
        </p:spPr>
        <p:txBody>
          <a:bodyPr/>
          <a:lstStyle/>
          <a:p>
            <a:pPr marL="1771650" indent="-1771650">
              <a:buFontTx/>
              <a:buNone/>
              <a:defRPr/>
            </a:pPr>
            <a:r>
              <a:rPr lang="sr-Cyrl-RS" sz="1600" dirty="0" smtClean="0">
                <a:solidFill>
                  <a:srgbClr val="3333FF"/>
                </a:solidFill>
                <a:latin typeface="Franklin Gothic Medium" pitchFamily="34" charset="0"/>
                <a:ea typeface="+mj-ea"/>
                <a:cs typeface="Arial" pitchFamily="34" charset="0"/>
              </a:rPr>
              <a:t>13-16 </a:t>
            </a:r>
            <a:r>
              <a:rPr lang="en-US" sz="1600" dirty="0" smtClean="0">
                <a:solidFill>
                  <a:srgbClr val="3333FF"/>
                </a:solidFill>
                <a:latin typeface="Franklin Gothic Medium" pitchFamily="34" charset="0"/>
                <a:ea typeface="+mj-ea"/>
                <a:cs typeface="Arial" pitchFamily="34" charset="0"/>
              </a:rPr>
              <a:t>November</a:t>
            </a:r>
            <a:r>
              <a:rPr lang="sr-Cyrl-RS" sz="1600" dirty="0" smtClean="0">
                <a:solidFill>
                  <a:srgbClr val="3333FF"/>
                </a:solidFill>
                <a:latin typeface="Franklin Gothic Medium" pitchFamily="34" charset="0"/>
                <a:ea typeface="+mj-ea"/>
                <a:cs typeface="Arial" pitchFamily="34" charset="0"/>
              </a:rPr>
              <a:t> -</a:t>
            </a:r>
            <a:r>
              <a:rPr lang="en-US" sz="1600" dirty="0" smtClean="0">
                <a:solidFill>
                  <a:srgbClr val="3333FF"/>
                </a:solidFill>
                <a:latin typeface="Franklin Gothic Medium" pitchFamily="34" charset="0"/>
                <a:ea typeface="+mj-ea"/>
                <a:cs typeface="Arial" pitchFamily="34" charset="0"/>
              </a:rPr>
              <a:t>	</a:t>
            </a:r>
            <a:r>
              <a:rPr lang="sr-Latn-RS" sz="1600" dirty="0" smtClean="0">
                <a:solidFill>
                  <a:srgbClr val="3333FF"/>
                </a:solidFill>
                <a:effectLst>
                  <a:outerShdw blurRad="38100" dist="38100" dir="2700000" algn="tl">
                    <a:srgbClr val="000000">
                      <a:alpha val="43137"/>
                    </a:srgbClr>
                  </a:outerShdw>
                </a:effectLst>
                <a:latin typeface="Franklin Gothic Medium" pitchFamily="34" charset="0"/>
                <a:ea typeface="+mj-ea"/>
                <a:cs typeface="Arial" pitchFamily="34" charset="0"/>
              </a:rPr>
              <a:t>LRF training</a:t>
            </a:r>
            <a:r>
              <a:rPr lang="sr-Latn-RS" sz="1600" dirty="0" smtClean="0">
                <a:solidFill>
                  <a:srgbClr val="3333FF"/>
                </a:solidFill>
                <a:latin typeface="Franklin Gothic Medium" pitchFamily="34" charset="0"/>
                <a:ea typeface="+mj-ea"/>
                <a:cs typeface="Arial" pitchFamily="34" charset="0"/>
              </a:rPr>
              <a:t>;</a:t>
            </a:r>
            <a:endParaRPr lang="en-US" sz="1600" dirty="0" smtClean="0">
              <a:solidFill>
                <a:srgbClr val="3333FF"/>
              </a:solidFill>
              <a:latin typeface="Franklin Gothic Medium" pitchFamily="34" charset="0"/>
              <a:ea typeface="+mj-ea"/>
              <a:cs typeface="Arial" pitchFamily="34" charset="0"/>
            </a:endParaRPr>
          </a:p>
          <a:p>
            <a:pPr marL="1771650" indent="-1771650">
              <a:buNone/>
              <a:defRPr/>
            </a:pPr>
            <a:r>
              <a:rPr lang="sr-Latn-RS" sz="1600" dirty="0" smtClean="0">
                <a:solidFill>
                  <a:srgbClr val="3333FF"/>
                </a:solidFill>
                <a:latin typeface="Franklin Gothic Medium" panose="020B0603020102020204" pitchFamily="34" charset="0"/>
                <a:cs typeface="Arial" pitchFamily="34" charset="0"/>
              </a:rPr>
              <a:t>18-19 </a:t>
            </a:r>
            <a:r>
              <a:rPr lang="en-US" sz="1600" dirty="0">
                <a:solidFill>
                  <a:srgbClr val="3333FF"/>
                </a:solidFill>
                <a:latin typeface="Franklin Gothic Medium" panose="020B0603020102020204" pitchFamily="34" charset="0"/>
                <a:cs typeface="Arial" pitchFamily="34" charset="0"/>
              </a:rPr>
              <a:t>November</a:t>
            </a:r>
            <a:r>
              <a:rPr lang="sr-Cyrl-RS" sz="1600" dirty="0">
                <a:solidFill>
                  <a:srgbClr val="3333FF"/>
                </a:solidFill>
                <a:latin typeface="Franklin Gothic Medium" panose="020B0603020102020204" pitchFamily="34" charset="0"/>
                <a:cs typeface="Arial" pitchFamily="34" charset="0"/>
              </a:rPr>
              <a:t> -</a:t>
            </a:r>
            <a:r>
              <a:rPr lang="en-US" sz="1600" dirty="0">
                <a:solidFill>
                  <a:srgbClr val="3333FF"/>
                </a:solidFill>
                <a:latin typeface="Franklin Gothic Medium" panose="020B0603020102020204" pitchFamily="34" charset="0"/>
                <a:cs typeface="Arial" pitchFamily="34" charset="0"/>
              </a:rPr>
              <a:t>	</a:t>
            </a:r>
            <a:r>
              <a:rPr lang="sr-Latn-RS" sz="1600" dirty="0">
                <a:solidFill>
                  <a:srgbClr val="3333FF"/>
                </a:solidFill>
                <a:effectLst>
                  <a:outerShdw blurRad="38100" dist="38100" dir="2700000" algn="tl">
                    <a:srgbClr val="000000">
                      <a:alpha val="43137"/>
                    </a:srgbClr>
                  </a:outerShdw>
                </a:effectLst>
                <a:latin typeface="Franklin Gothic Medium" panose="020B0603020102020204" pitchFamily="34" charset="0"/>
                <a:cs typeface="Arial" pitchFamily="34" charset="0"/>
              </a:rPr>
              <a:t>MedCOF-1</a:t>
            </a:r>
            <a:r>
              <a:rPr lang="sr-Latn-RS" sz="1600" dirty="0">
                <a:solidFill>
                  <a:srgbClr val="000066"/>
                </a:solidFill>
                <a:latin typeface="Franklin Gothic Medium" panose="020B0603020102020204" pitchFamily="34" charset="0"/>
                <a:cs typeface="Arial" pitchFamily="34" charset="0"/>
              </a:rPr>
              <a:t>;</a:t>
            </a:r>
            <a:endParaRPr lang="sr-Latn-RS" altLang="sr-Latn-RS" sz="1600" dirty="0">
              <a:latin typeface="Franklin Gothic Medium" panose="020B0603020102020204" pitchFamily="34" charset="0"/>
              <a:cs typeface="Arial" pitchFamily="34" charset="0"/>
            </a:endParaRPr>
          </a:p>
          <a:p>
            <a:pPr marL="1771650" indent="-1771650">
              <a:buNone/>
              <a:defRPr/>
            </a:pPr>
            <a:r>
              <a:rPr lang="sr-Latn-RS" sz="1600" dirty="0" smtClean="0">
                <a:solidFill>
                  <a:srgbClr val="3333FF"/>
                </a:solidFill>
                <a:latin typeface="Franklin Gothic Medium" panose="020B0603020102020204" pitchFamily="34" charset="0"/>
                <a:cs typeface="Arial" pitchFamily="34" charset="0"/>
              </a:rPr>
              <a:t>20-21</a:t>
            </a:r>
            <a:r>
              <a:rPr lang="en-US" sz="1600" dirty="0" smtClean="0">
                <a:solidFill>
                  <a:srgbClr val="3333FF"/>
                </a:solidFill>
                <a:latin typeface="Franklin Gothic Medium" panose="020B0603020102020204" pitchFamily="34" charset="0"/>
                <a:cs typeface="Arial" pitchFamily="34" charset="0"/>
              </a:rPr>
              <a:t> </a:t>
            </a:r>
            <a:r>
              <a:rPr lang="en-US" sz="1600" dirty="0">
                <a:solidFill>
                  <a:srgbClr val="3333FF"/>
                </a:solidFill>
                <a:latin typeface="Franklin Gothic Medium" panose="020B0603020102020204" pitchFamily="34" charset="0"/>
                <a:cs typeface="Arial" pitchFamily="34" charset="0"/>
              </a:rPr>
              <a:t>November</a:t>
            </a:r>
            <a:r>
              <a:rPr lang="sr-Cyrl-RS" sz="1600" dirty="0">
                <a:solidFill>
                  <a:srgbClr val="3333FF"/>
                </a:solidFill>
                <a:latin typeface="Franklin Gothic Medium" panose="020B0603020102020204" pitchFamily="34" charset="0"/>
                <a:cs typeface="Arial" pitchFamily="34" charset="0"/>
              </a:rPr>
              <a:t> -</a:t>
            </a:r>
            <a:r>
              <a:rPr lang="en-US" sz="1600" dirty="0">
                <a:solidFill>
                  <a:srgbClr val="3333FF"/>
                </a:solidFill>
                <a:latin typeface="Franklin Gothic Medium" panose="020B0603020102020204" pitchFamily="34" charset="0"/>
                <a:cs typeface="Arial" pitchFamily="34" charset="0"/>
              </a:rPr>
              <a:t>	</a:t>
            </a:r>
            <a:r>
              <a:rPr lang="sr-Latn-RS" sz="1600" dirty="0" smtClean="0">
                <a:solidFill>
                  <a:srgbClr val="3333FF"/>
                </a:solidFill>
                <a:effectLst>
                  <a:outerShdw blurRad="38100" dist="38100" dir="2700000" algn="tl">
                    <a:srgbClr val="000000">
                      <a:alpha val="43137"/>
                    </a:srgbClr>
                  </a:outerShdw>
                </a:effectLst>
                <a:latin typeface="Franklin Gothic Medium" panose="020B0603020102020204" pitchFamily="34" charset="0"/>
                <a:cs typeface="Arial" pitchFamily="34" charset="0"/>
              </a:rPr>
              <a:t>SEECOF-10</a:t>
            </a:r>
            <a:r>
              <a:rPr lang="en-US" sz="1600" dirty="0">
                <a:solidFill>
                  <a:srgbClr val="3333FF"/>
                </a:solidFill>
                <a:latin typeface="Franklin Gothic Medium" panose="020B0603020102020204" pitchFamily="34" charset="0"/>
                <a:cs typeface="Arial" pitchFamily="34" charset="0"/>
              </a:rPr>
              <a:t>.</a:t>
            </a:r>
            <a:endParaRPr lang="sr-Latn-RS" altLang="sr-Latn-RS" sz="1600" dirty="0" smtClean="0">
              <a:latin typeface="Franklin Gothic Medium" panose="020B0603020102020204" pitchFamily="34" charset="0"/>
              <a:cs typeface="Arial" pitchFamily="34" charset="0"/>
            </a:endParaRPr>
          </a:p>
        </p:txBody>
      </p:sp>
      <p:pic>
        <p:nvPicPr>
          <p:cNvPr id="17412" name="Picture 2"/>
          <p:cNvPicPr>
            <a:picLocks noChangeAspect="1" noChangeArrowheads="1"/>
          </p:cNvPicPr>
          <p:nvPr/>
        </p:nvPicPr>
        <p:blipFill>
          <a:blip r:embed="rId3" cstate="print"/>
          <a:srcRect/>
          <a:stretch>
            <a:fillRect/>
          </a:stretch>
        </p:blipFill>
        <p:spPr bwMode="auto">
          <a:xfrm>
            <a:off x="609600" y="2362200"/>
            <a:ext cx="3274811" cy="2362199"/>
          </a:xfrm>
          <a:prstGeom prst="rect">
            <a:avLst/>
          </a:prstGeom>
          <a:noFill/>
          <a:ln>
            <a:noFill/>
          </a:ln>
          <a:effectLst>
            <a:outerShdw blurRad="50800" dist="76200" dir="27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4" name="Rectangle 11"/>
          <p:cNvSpPr>
            <a:spLocks noChangeArrowheads="1"/>
          </p:cNvSpPr>
          <p:nvPr/>
        </p:nvSpPr>
        <p:spPr bwMode="auto">
          <a:xfrm>
            <a:off x="539750" y="5924550"/>
            <a:ext cx="8486775" cy="77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sr-Latn-RS" altLang="sr-Latn-RS" sz="1800">
              <a:solidFill>
                <a:srgbClr val="000000"/>
              </a:solidFill>
            </a:endParaRPr>
          </a:p>
        </p:txBody>
      </p:sp>
      <p:sp>
        <p:nvSpPr>
          <p:cNvPr id="4" name="TextBox 3"/>
          <p:cNvSpPr txBox="1"/>
          <p:nvPr/>
        </p:nvSpPr>
        <p:spPr>
          <a:xfrm>
            <a:off x="685800" y="6002338"/>
            <a:ext cx="7821613" cy="769441"/>
          </a:xfrm>
          <a:prstGeom prst="rect">
            <a:avLst/>
          </a:prstGeom>
          <a:noFill/>
        </p:spPr>
        <p:txBody>
          <a:bodyPr>
            <a:spAutoFit/>
          </a:bodyPr>
          <a:lstStyle/>
          <a:p>
            <a:pPr algn="ctr">
              <a:defRPr/>
            </a:pPr>
            <a:r>
              <a:rPr lang="sr-Cyrl-RS" altLang="sr-Latn-RS" sz="1200" dirty="0" smtClean="0">
                <a:solidFill>
                  <a:srgbClr val="3333FF"/>
                </a:solidFill>
                <a:ea typeface="+mj-ea"/>
                <a:cs typeface="Arial" pitchFamily="34" charset="0"/>
              </a:rPr>
              <a:t> </a:t>
            </a:r>
            <a:endParaRPr lang="en-US" altLang="sr-Latn-RS" sz="1200" dirty="0">
              <a:solidFill>
                <a:srgbClr val="3333FF"/>
              </a:solidFill>
              <a:ea typeface="+mj-ea"/>
              <a:cs typeface="Arial" pitchFamily="34" charset="0"/>
            </a:endParaRPr>
          </a:p>
          <a:p>
            <a:pPr>
              <a:defRPr/>
            </a:pPr>
            <a:r>
              <a:rPr lang="sr-Latn-CS" sz="1600" dirty="0" smtClean="0">
                <a:solidFill>
                  <a:srgbClr val="3333FF"/>
                </a:solidFill>
                <a:ea typeface="+mj-ea"/>
                <a:cs typeface="Arial" pitchFamily="34" charset="0"/>
              </a:rPr>
              <a:t>During 9 days, </a:t>
            </a:r>
            <a:r>
              <a:rPr lang="en-US" sz="1600" dirty="0" smtClean="0">
                <a:solidFill>
                  <a:srgbClr val="3333FF"/>
                </a:solidFill>
                <a:ea typeface="+mj-ea"/>
                <a:cs typeface="Arial" pitchFamily="34" charset="0"/>
              </a:rPr>
              <a:t>35 experts from 20 countries participated in the LRF training course and </a:t>
            </a:r>
            <a:r>
              <a:rPr lang="sr-Latn-RS" sz="1600" dirty="0" smtClean="0">
                <a:solidFill>
                  <a:srgbClr val="3333FF"/>
                </a:solidFill>
                <a:ea typeface="+mj-ea"/>
                <a:cs typeface="Arial" pitchFamily="34" charset="0"/>
              </a:rPr>
              <a:t>SEECOF-10 </a:t>
            </a:r>
            <a:r>
              <a:rPr lang="en-US" sz="1600" dirty="0" smtClean="0">
                <a:solidFill>
                  <a:srgbClr val="3333FF"/>
                </a:solidFill>
                <a:ea typeface="+mj-ea"/>
                <a:cs typeface="Arial" pitchFamily="34" charset="0"/>
              </a:rPr>
              <a:t>and</a:t>
            </a:r>
            <a:r>
              <a:rPr lang="sr-Cyrl-RS" sz="1600" dirty="0" smtClean="0">
                <a:solidFill>
                  <a:srgbClr val="3333FF"/>
                </a:solidFill>
                <a:ea typeface="+mj-ea"/>
                <a:cs typeface="Arial" pitchFamily="34" charset="0"/>
              </a:rPr>
              <a:t> </a:t>
            </a:r>
            <a:r>
              <a:rPr lang="sr-Latn-RS" sz="1600" dirty="0" smtClean="0">
                <a:solidFill>
                  <a:srgbClr val="3333FF"/>
                </a:solidFill>
                <a:ea typeface="+mj-ea"/>
                <a:cs typeface="Arial" pitchFamily="34" charset="0"/>
              </a:rPr>
              <a:t>MedCOF-1</a:t>
            </a:r>
            <a:r>
              <a:rPr lang="en-US" sz="1600" dirty="0" smtClean="0">
                <a:solidFill>
                  <a:srgbClr val="3333FF"/>
                </a:solidFill>
                <a:ea typeface="+mj-ea"/>
                <a:cs typeface="Arial" pitchFamily="34" charset="0"/>
              </a:rPr>
              <a:t> meetings.</a:t>
            </a:r>
            <a:r>
              <a:rPr lang="sr-Cyrl-RS" altLang="sr-Latn-RS" sz="1600" dirty="0" smtClean="0">
                <a:solidFill>
                  <a:srgbClr val="3333FF"/>
                </a:solidFill>
                <a:ea typeface="+mj-ea"/>
                <a:cs typeface="Arial" pitchFamily="34" charset="0"/>
              </a:rPr>
              <a:t> </a:t>
            </a:r>
            <a:endParaRPr lang="sr-Latn-RS" altLang="sr-Latn-RS" sz="1600" dirty="0">
              <a:solidFill>
                <a:srgbClr val="3333FF"/>
              </a:solidFill>
              <a:ea typeface="+mj-ea"/>
              <a:cs typeface="Arial" pitchFamily="34" charset="0"/>
            </a:endParaRPr>
          </a:p>
        </p:txBody>
      </p:sp>
      <p:sp>
        <p:nvSpPr>
          <p:cNvPr id="11" name="Text Box 3"/>
          <p:cNvSpPr txBox="1">
            <a:spLocks noChangeArrowheads="1"/>
          </p:cNvSpPr>
          <p:nvPr/>
        </p:nvSpPr>
        <p:spPr bwMode="auto">
          <a:xfrm>
            <a:off x="923925" y="173038"/>
            <a:ext cx="7418388" cy="769441"/>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altLang="ja-JP" sz="22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INTERNATIONAL COOPERATION</a:t>
            </a:r>
            <a:endParaRPr lang="en-US" altLang="sr-Latn-RS" sz="2200" dirty="0" smtClean="0">
              <a:solidFill>
                <a:srgbClr val="000066"/>
              </a:solidFill>
              <a:effectLst>
                <a:outerShdw blurRad="38100" dist="38100" dir="2700000" algn="tl">
                  <a:srgbClr val="000000">
                    <a:alpha val="43137"/>
                  </a:srgbClr>
                </a:outerShdw>
              </a:effectLst>
              <a:latin typeface="Arial Narrow" panose="020B0606020202030204" pitchFamily="34" charset="0"/>
            </a:endParaRPr>
          </a:p>
          <a:p>
            <a:pPr algn="ctr" eaLnBrk="1" hangingPunct="1"/>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 CONTRIBUTION TO WMO RCOF – SEECOF</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 </a:t>
            </a:r>
            <a:r>
              <a:rPr lang="en-US" altLang="sr-Latn-RS" sz="2200" dirty="0" smtClean="0">
                <a:solidFill>
                  <a:srgbClr val="3333FF"/>
                </a:solidFill>
                <a:effectLst>
                  <a:outerShdw blurRad="38100" dist="38100" dir="2700000" algn="tl">
                    <a:srgbClr val="000000">
                      <a:alpha val="43137"/>
                    </a:srgbClr>
                  </a:outerShdw>
                </a:effectLst>
                <a:latin typeface="Franklin Gothic Medium" pitchFamily="34" charset="0"/>
              </a:rPr>
              <a:t>- </a:t>
            </a:r>
            <a:r>
              <a:rPr lang="en-US" altLang="sr-Latn-RS" sz="2200" dirty="0" err="1" smtClean="0">
                <a:solidFill>
                  <a:srgbClr val="6666FF"/>
                </a:solidFill>
                <a:effectLst>
                  <a:outerShdw blurRad="38100" dist="38100" dir="2700000" algn="tl">
                    <a:srgbClr val="000000">
                      <a:alpha val="43137"/>
                    </a:srgbClr>
                  </a:outerShdw>
                </a:effectLst>
                <a:latin typeface="Franklin Gothic Medium" pitchFamily="34" charset="0"/>
              </a:rPr>
              <a:t>MedCOF</a:t>
            </a:r>
            <a:endParaRPr lang="en-US" altLang="sr-Latn-RS" sz="2200" dirty="0">
              <a:solidFill>
                <a:srgbClr val="6666FF"/>
              </a:solidFill>
              <a:effectLst>
                <a:outerShdw blurRad="38100" dist="38100" dir="2700000" algn="tl">
                  <a:srgbClr val="000000">
                    <a:alpha val="43137"/>
                  </a:srgbClr>
                </a:outerShdw>
              </a:effectLst>
              <a:latin typeface="Franklin Gothic Medium" pitchFamily="34" charset="0"/>
            </a:endParaRPr>
          </a:p>
        </p:txBody>
      </p:sp>
      <p:pic>
        <p:nvPicPr>
          <p:cNvPr id="13" name="Picture 3"/>
          <p:cNvPicPr>
            <a:picLocks noChangeAspect="1"/>
          </p:cNvPicPr>
          <p:nvPr/>
        </p:nvPicPr>
        <p:blipFill>
          <a:blip r:embed="rId4" cstate="print">
            <a:extLst>
              <a:ext uri="{28A0092B-C50C-407E-A947-70E740481C1C}">
                <a14:useLocalDpi xmlns:a14="http://schemas.microsoft.com/office/drawing/2010/main" val="0"/>
              </a:ext>
            </a:extLst>
          </a:blip>
          <a:srcRect l="20110" t="7948" r="4836" b="9415"/>
          <a:stretch>
            <a:fillRect/>
          </a:stretch>
        </p:blipFill>
        <p:spPr bwMode="auto">
          <a:xfrm>
            <a:off x="5606686" y="1371600"/>
            <a:ext cx="2735627" cy="169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seevccc.rs/MEDCOF/MEDCOF-1/PHOTOS/18.11.2013.%20MedCOF-1%20(2).jpg"/>
          <p:cNvPicPr>
            <a:picLocks noChangeAspect="1" noChangeArrowheads="1"/>
          </p:cNvPicPr>
          <p:nvPr/>
        </p:nvPicPr>
        <p:blipFill>
          <a:blip r:embed="rId5" cstate="print"/>
          <a:srcRect/>
          <a:stretch>
            <a:fillRect/>
          </a:stretch>
        </p:blipFill>
        <p:spPr bwMode="auto">
          <a:xfrm>
            <a:off x="4724400" y="3505200"/>
            <a:ext cx="3411832" cy="2558206"/>
          </a:xfrm>
          <a:prstGeom prst="rect">
            <a:avLst/>
          </a:prstGeom>
          <a:noFill/>
          <a:ln>
            <a:noFill/>
          </a:ln>
          <a:effectLst>
            <a:outerShdw blurRad="50800" dist="762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86400" y="3121077"/>
            <a:ext cx="3429000" cy="286938"/>
          </a:xfrm>
          <a:prstGeom prst="rect">
            <a:avLst/>
          </a:prstGeom>
          <a:noFill/>
        </p:spPr>
        <p:txBody>
          <a:bodyPr wrap="square" rtlCol="0">
            <a:spAutoFit/>
          </a:bodyPr>
          <a:lstStyle/>
          <a:p>
            <a:pPr eaLnBrk="1" fontAlgn="auto" hangingPunct="1">
              <a:lnSpc>
                <a:spcPct val="115000"/>
              </a:lnSpc>
              <a:spcAft>
                <a:spcPts val="1000"/>
              </a:spcAft>
              <a:defRPr/>
            </a:pPr>
            <a:r>
              <a:rPr lang="en-US" sz="1200" dirty="0" smtClean="0">
                <a:solidFill>
                  <a:srgbClr val="3333FF"/>
                </a:solidFill>
                <a:ea typeface="Calibri"/>
                <a:cs typeface="Arial" panose="020B0604020202020204" pitchFamily="34" charset="0"/>
              </a:rPr>
              <a:t>SEEVCCC web page related to </a:t>
            </a:r>
            <a:r>
              <a:rPr lang="sr-Latn-RS" sz="1200" dirty="0" smtClean="0">
                <a:solidFill>
                  <a:srgbClr val="3333FF"/>
                </a:solidFill>
                <a:cs typeface="Arial" pitchFamily="34" charset="0"/>
              </a:rPr>
              <a:t>MedCOF-1</a:t>
            </a:r>
            <a:r>
              <a:rPr lang="en-US" sz="1200" dirty="0" smtClean="0">
                <a:solidFill>
                  <a:srgbClr val="3333FF"/>
                </a:solidFill>
                <a:ea typeface="Calibri"/>
                <a:cs typeface="Arial" panose="020B0604020202020204" pitchFamily="34" charset="0"/>
              </a:rPr>
              <a:t> </a:t>
            </a:r>
            <a:endParaRPr lang="en-US" sz="1200" dirty="0">
              <a:solidFill>
                <a:srgbClr val="3333FF"/>
              </a:solidFill>
              <a:ea typeface="Calibri"/>
              <a:cs typeface="Arial" panose="020B0604020202020204" pitchFamily="34" charset="0"/>
            </a:endParaRPr>
          </a:p>
        </p:txBody>
      </p:sp>
      <p:sp>
        <p:nvSpPr>
          <p:cNvPr id="3" name="TextBox 2"/>
          <p:cNvSpPr txBox="1"/>
          <p:nvPr/>
        </p:nvSpPr>
        <p:spPr>
          <a:xfrm>
            <a:off x="1000175" y="5088293"/>
            <a:ext cx="2493660" cy="523220"/>
          </a:xfrm>
          <a:prstGeom prst="rect">
            <a:avLst/>
          </a:prstGeom>
          <a:noFill/>
        </p:spPr>
        <p:txBody>
          <a:bodyPr wrap="square" rtlCol="0">
            <a:spAutoFit/>
          </a:bodyPr>
          <a:lstStyle/>
          <a:p>
            <a:r>
              <a:rPr lang="en-US" sz="1400" dirty="0" smtClean="0">
                <a:solidFill>
                  <a:srgbClr val="3333FF"/>
                </a:solidFill>
                <a:cs typeface="Arial" pitchFamily="34" charset="0"/>
              </a:rPr>
              <a:t>LRF/</a:t>
            </a:r>
            <a:r>
              <a:rPr lang="en-US" sz="1400" dirty="0" err="1" smtClean="0">
                <a:solidFill>
                  <a:srgbClr val="3333FF"/>
                </a:solidFill>
                <a:cs typeface="Arial" pitchFamily="34" charset="0"/>
              </a:rPr>
              <a:t>MedCOF</a:t>
            </a:r>
            <a:r>
              <a:rPr lang="en-US" sz="1400" dirty="0" smtClean="0">
                <a:solidFill>
                  <a:srgbClr val="3333FF"/>
                </a:solidFill>
                <a:cs typeface="Arial" pitchFamily="34" charset="0"/>
              </a:rPr>
              <a:t>/SEECOF </a:t>
            </a:r>
          </a:p>
          <a:p>
            <a:r>
              <a:rPr lang="en-US" sz="1400" dirty="0" smtClean="0">
                <a:solidFill>
                  <a:srgbClr val="3333FF"/>
                </a:solidFill>
                <a:cs typeface="Arial" pitchFamily="34" charset="0"/>
              </a:rPr>
              <a:t>November</a:t>
            </a:r>
            <a:r>
              <a:rPr lang="en-US" altLang="sr-Latn-RS" sz="1400" dirty="0" smtClean="0">
                <a:solidFill>
                  <a:srgbClr val="3333FF"/>
                </a:solidFill>
                <a:cs typeface="Arial" pitchFamily="34" charset="0"/>
              </a:rPr>
              <a:t> 2013, Belgrade</a:t>
            </a:r>
            <a:endParaRPr lang="sr-Latn-RS" sz="1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0"/>
            <a:ext cx="8229600" cy="792162"/>
          </a:xfrm>
        </p:spPr>
        <p:txBody>
          <a:bodyPr rtlCol="0">
            <a:noAutofit/>
          </a:bodyPr>
          <a:lstStyle/>
          <a:p>
            <a:pPr eaLnBrk="1" fontAlgn="auto" hangingPunct="1">
              <a:spcAft>
                <a:spcPts val="0"/>
              </a:spcAft>
              <a:defRPr/>
            </a:pPr>
            <a:r>
              <a:rPr lang="en-GB"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INTERNATIONAL COOPERATION</a:t>
            </a:r>
            <a:r>
              <a:rPr lang="en-US" altLang="sr-Latn-RS" sz="2200" b="1" dirty="0" smtClean="0">
                <a:solidFill>
                  <a:srgbClr val="000066"/>
                </a:solidFill>
                <a:effectLst>
                  <a:outerShdw blurRad="38100" dist="38100" dir="2700000" algn="tl">
                    <a:srgbClr val="000000">
                      <a:alpha val="43137"/>
                    </a:srgbClr>
                  </a:outerShdw>
                </a:effectLst>
                <a:latin typeface="Arial Narrow" panose="020B0606020202030204" pitchFamily="34" charset="0"/>
              </a:rPr>
              <a:t/>
            </a:r>
            <a:br>
              <a:rPr lang="en-US" altLang="sr-Latn-RS" sz="2200" b="1" dirty="0" smtClean="0">
                <a:solidFill>
                  <a:srgbClr val="000066"/>
                </a:solidFill>
                <a:effectLst>
                  <a:outerShdw blurRad="38100" dist="38100" dir="2700000" algn="tl">
                    <a:srgbClr val="000000">
                      <a:alpha val="43137"/>
                    </a:srgbClr>
                  </a:outerShdw>
                </a:effectLst>
                <a:latin typeface="Arial Narrow" panose="020B0606020202030204" pitchFamily="34" charset="0"/>
              </a:rPr>
            </a:b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CONTRIBUTION </a:t>
            </a:r>
            <a:r>
              <a:rPr lang="en-US" altLang="sr-Latn-RS" sz="2200" b="1" dirty="0">
                <a:solidFill>
                  <a:srgbClr val="6666FF"/>
                </a:solidFill>
                <a:effectLst>
                  <a:outerShdw blurRad="38100" dist="38100" dir="2700000" algn="tl">
                    <a:srgbClr val="000000">
                      <a:alpha val="43137"/>
                    </a:srgbClr>
                  </a:outerShdw>
                </a:effectLst>
                <a:latin typeface="Franklin Gothic Medium" pitchFamily="34" charset="0"/>
              </a:rPr>
              <a:t>TO WMO RCOF – SEECOF</a:t>
            </a:r>
            <a:r>
              <a:rPr lang="sr-Latn-CS" altLang="sr-Latn-RS" sz="2200" b="1" dirty="0">
                <a:solidFill>
                  <a:srgbClr val="6666FF"/>
                </a:solidFill>
                <a:effectLst>
                  <a:outerShdw blurRad="38100" dist="38100" dir="2700000" algn="tl">
                    <a:srgbClr val="000000">
                      <a:alpha val="43137"/>
                    </a:srgbClr>
                  </a:outerShdw>
                </a:effectLst>
                <a:latin typeface="Franklin Gothic Medium" pitchFamily="34" charset="0"/>
              </a:rPr>
              <a:t> </a:t>
            </a:r>
            <a:r>
              <a:rPr lang="en-US" altLang="sr-Latn-RS" sz="2200" b="1" dirty="0">
                <a:solidFill>
                  <a:srgbClr val="3333FF"/>
                </a:solidFill>
                <a:effectLst>
                  <a:outerShdw blurRad="38100" dist="38100" dir="2700000" algn="tl">
                    <a:srgbClr val="000000">
                      <a:alpha val="43137"/>
                    </a:srgbClr>
                  </a:outerShdw>
                </a:effectLst>
                <a:latin typeface="Franklin Gothic Medium" pitchFamily="34" charset="0"/>
              </a:rPr>
              <a:t>- </a:t>
            </a:r>
            <a:r>
              <a:rPr lang="en-US" altLang="sr-Latn-RS" sz="2200" b="1" dirty="0" err="1" smtClean="0">
                <a:solidFill>
                  <a:srgbClr val="6666FF"/>
                </a:solidFill>
                <a:effectLst>
                  <a:outerShdw blurRad="38100" dist="38100" dir="2700000" algn="tl">
                    <a:srgbClr val="000000">
                      <a:alpha val="43137"/>
                    </a:srgbClr>
                  </a:outerShdw>
                </a:effectLst>
                <a:latin typeface="Franklin Gothic Medium" pitchFamily="34" charset="0"/>
              </a:rPr>
              <a:t>MedCOF</a:t>
            </a:r>
            <a:endParaRPr lang="en-US" sz="2400" dirty="0" smtClean="0">
              <a:solidFill>
                <a:schemeClr val="accent1">
                  <a:lumMod val="50000"/>
                </a:schemeClr>
              </a:solidFill>
            </a:endParaRPr>
          </a:p>
        </p:txBody>
      </p:sp>
      <p:pic>
        <p:nvPicPr>
          <p:cNvPr id="5123"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11848" t="2403" r="1700" b="7883"/>
          <a:stretch>
            <a:fillRect/>
          </a:stretch>
        </p:blipFill>
        <p:spPr>
          <a:xfrm>
            <a:off x="533400" y="3657600"/>
            <a:ext cx="4362450" cy="2546350"/>
          </a:xfrm>
        </p:spPr>
      </p:pic>
      <p:pic>
        <p:nvPicPr>
          <p:cNvPr id="5124" name="Picture 10"/>
          <p:cNvPicPr>
            <a:picLocks noChangeAspect="1"/>
          </p:cNvPicPr>
          <p:nvPr/>
        </p:nvPicPr>
        <p:blipFill>
          <a:blip r:embed="rId4" cstate="print">
            <a:extLst>
              <a:ext uri="{28A0092B-C50C-407E-A947-70E740481C1C}">
                <a14:useLocalDpi xmlns:a14="http://schemas.microsoft.com/office/drawing/2010/main" val="0"/>
              </a:ext>
            </a:extLst>
          </a:blip>
          <a:srcRect l="19574" t="9622" r="5957" b="9811"/>
          <a:stretch>
            <a:fillRect/>
          </a:stretch>
        </p:blipFill>
        <p:spPr bwMode="auto">
          <a:xfrm>
            <a:off x="4114800" y="1733550"/>
            <a:ext cx="45069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11"/>
          <p:cNvSpPr txBox="1">
            <a:spLocks noChangeArrowheads="1"/>
          </p:cNvSpPr>
          <p:nvPr/>
        </p:nvSpPr>
        <p:spPr bwMode="auto">
          <a:xfrm>
            <a:off x="666750" y="1904999"/>
            <a:ext cx="327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kern="0" dirty="0">
                <a:solidFill>
                  <a:srgbClr val="3333FF"/>
                </a:solidFill>
                <a:latin typeface="Franklin Gothic Medium" pitchFamily="34" charset="0"/>
              </a:rPr>
              <a:t>SEECOF-11 online Forum </a:t>
            </a:r>
            <a:r>
              <a:rPr lang="en-US" altLang="en-US" sz="1800" kern="0" dirty="0" smtClean="0">
                <a:solidFill>
                  <a:srgbClr val="3333FF"/>
                </a:solidFill>
                <a:latin typeface="Franklin Gothic Medium" pitchFamily="34" charset="0"/>
              </a:rPr>
              <a:t>page: </a:t>
            </a:r>
            <a:r>
              <a:rPr lang="en-US" altLang="en-US" sz="1800" kern="0" dirty="0">
                <a:solidFill>
                  <a:srgbClr val="3333FF"/>
                </a:solidFill>
                <a:latin typeface="Franklin Gothic Medium" pitchFamily="34" charset="0"/>
                <a:hlinkClick r:id="rId5"/>
              </a:rPr>
              <a:t>http://www.seevccc.rs/forum/</a:t>
            </a:r>
            <a:endParaRPr lang="en-US" altLang="en-US" sz="1800" kern="0" dirty="0">
              <a:solidFill>
                <a:srgbClr val="3333FF"/>
              </a:solidFill>
              <a:latin typeface="Franklin Gothic Medium" pitchFamily="34" charset="0"/>
            </a:endParaRPr>
          </a:p>
        </p:txBody>
      </p:sp>
      <p:sp>
        <p:nvSpPr>
          <p:cNvPr id="5126" name="TextBox 12"/>
          <p:cNvSpPr txBox="1">
            <a:spLocks noChangeArrowheads="1"/>
          </p:cNvSpPr>
          <p:nvPr/>
        </p:nvSpPr>
        <p:spPr bwMode="auto">
          <a:xfrm>
            <a:off x="5257800" y="5029200"/>
            <a:ext cx="327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US" altLang="en-US" sz="1800" kern="0" dirty="0">
                <a:solidFill>
                  <a:srgbClr val="3333FF"/>
                </a:solidFill>
                <a:latin typeface="Franklin Gothic Medium" pitchFamily="34" charset="0"/>
              </a:rPr>
              <a:t>MedCOF-2 online Forum </a:t>
            </a:r>
            <a:r>
              <a:rPr lang="en-US" altLang="en-US" sz="1800" kern="0" dirty="0" smtClean="0">
                <a:solidFill>
                  <a:srgbClr val="3333FF"/>
                </a:solidFill>
                <a:latin typeface="Franklin Gothic Medium" pitchFamily="34" charset="0"/>
              </a:rPr>
              <a:t>page: </a:t>
            </a:r>
            <a:endParaRPr lang="en-US" altLang="en-US" sz="1800" kern="0" dirty="0">
              <a:solidFill>
                <a:srgbClr val="3333FF"/>
              </a:solidFill>
              <a:latin typeface="Franklin Gothic Medium" pitchFamily="34" charset="0"/>
            </a:endParaRPr>
          </a:p>
          <a:p>
            <a:pPr eaLnBrk="1" hangingPunct="1">
              <a:spcBef>
                <a:spcPct val="0"/>
              </a:spcBef>
              <a:buNone/>
            </a:pPr>
            <a:r>
              <a:rPr lang="en-US" altLang="en-US" sz="1800" kern="0" dirty="0">
                <a:solidFill>
                  <a:srgbClr val="3333FF"/>
                </a:solidFill>
                <a:latin typeface="Franklin Gothic Medium" pitchFamily="34" charset="0"/>
                <a:hlinkClick r:id="rId6"/>
              </a:rPr>
              <a:t>http://medcoforum.aemet.es/</a:t>
            </a:r>
            <a:endParaRPr lang="en-US" altLang="en-US" sz="1800" kern="0" dirty="0">
              <a:solidFill>
                <a:srgbClr val="3333FF"/>
              </a:solidFill>
              <a:latin typeface="Franklin Gothic Medium" pitchFamily="34" charset="0"/>
            </a:endParaRPr>
          </a:p>
        </p:txBody>
      </p:sp>
      <p:sp>
        <p:nvSpPr>
          <p:cNvPr id="3" name="TextBox 2"/>
          <p:cNvSpPr txBox="1"/>
          <p:nvPr/>
        </p:nvSpPr>
        <p:spPr>
          <a:xfrm>
            <a:off x="676275" y="838200"/>
            <a:ext cx="6400800" cy="369332"/>
          </a:xfrm>
          <a:prstGeom prst="rect">
            <a:avLst/>
          </a:prstGeom>
          <a:noFill/>
        </p:spPr>
        <p:txBody>
          <a:bodyPr wrap="square" rtlCol="0">
            <a:spAutoFit/>
          </a:bodyPr>
          <a:lstStyle/>
          <a:p>
            <a:r>
              <a:rPr lang="en-US" dirty="0">
                <a:solidFill>
                  <a:srgbClr val="6666FF"/>
                </a:solidFill>
                <a:effectLst>
                  <a:outerShdw blurRad="38100" dist="38100" dir="2700000" algn="tl">
                    <a:srgbClr val="000000">
                      <a:alpha val="43137"/>
                    </a:srgbClr>
                  </a:outerShdw>
                </a:effectLst>
              </a:rPr>
              <a:t>Web pages of SEECOF-11 &amp; MedCOF-2 online</a:t>
            </a:r>
            <a:endParaRPr lang="sr-Latn-RS" dirty="0">
              <a:solidFill>
                <a:srgbClr val="6666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06328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p:cNvPicPr>
            <a:picLocks noChangeAspect="1" noChangeArrowheads="1"/>
          </p:cNvPicPr>
          <p:nvPr/>
        </p:nvPicPr>
        <p:blipFill>
          <a:blip r:embed="rId3" cstate="print"/>
          <a:srcRect l="15225" t="12596" r="15750" b="8398"/>
          <a:stretch>
            <a:fillRect/>
          </a:stretch>
        </p:blipFill>
        <p:spPr bwMode="auto">
          <a:xfrm>
            <a:off x="2027238" y="3521075"/>
            <a:ext cx="3449637" cy="2468563"/>
          </a:xfrm>
          <a:prstGeom prst="rect">
            <a:avLst/>
          </a:prstGeom>
          <a:noFill/>
          <a:ln w="9525">
            <a:noFill/>
            <a:miter lim="800000"/>
            <a:headEnd/>
            <a:tailEnd/>
          </a:ln>
        </p:spPr>
      </p:pic>
      <p:pic>
        <p:nvPicPr>
          <p:cNvPr id="17410" name="Picture 6"/>
          <p:cNvPicPr>
            <a:picLocks noChangeAspect="1" noChangeArrowheads="1"/>
          </p:cNvPicPr>
          <p:nvPr/>
        </p:nvPicPr>
        <p:blipFill>
          <a:blip r:embed="rId4" cstate="print"/>
          <a:srcRect l="13126" t="10497" r="13126" b="8398"/>
          <a:stretch>
            <a:fillRect/>
          </a:stretch>
        </p:blipFill>
        <p:spPr bwMode="auto">
          <a:xfrm rot="-345307">
            <a:off x="3711575" y="3095625"/>
            <a:ext cx="3529013" cy="2439988"/>
          </a:xfrm>
          <a:prstGeom prst="rect">
            <a:avLst/>
          </a:prstGeom>
          <a:noFill/>
          <a:ln w="9525">
            <a:noFill/>
            <a:miter lim="800000"/>
            <a:headEnd/>
            <a:tailEnd/>
          </a:ln>
        </p:spPr>
      </p:pic>
      <p:sp>
        <p:nvSpPr>
          <p:cNvPr id="14" name="Rectangle 2"/>
          <p:cNvSpPr txBox="1">
            <a:spLocks noChangeArrowheads="1"/>
          </p:cNvSpPr>
          <p:nvPr/>
        </p:nvSpPr>
        <p:spPr>
          <a:xfrm>
            <a:off x="939800" y="152400"/>
            <a:ext cx="7467600" cy="10668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defRPr/>
            </a:pP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Project </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t>
            </a:r>
            <a:r>
              <a:rPr lang="en-GB"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 Structured Network for Integration of Climate Knowledge into Policy and Territorial Planning – ORIENTGATE</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 </a:t>
            </a:r>
            <a:endParaRPr lang="en-US" altLang="en-US" sz="2200" b="1" kern="0" dirty="0">
              <a:solidFill>
                <a:srgbClr val="6666FF"/>
              </a:solidFill>
              <a:effectLst>
                <a:outerShdw blurRad="38100" dist="38100" dir="2700000" algn="tl">
                  <a:srgbClr val="000000">
                    <a:alpha val="43137"/>
                  </a:srgbClr>
                </a:outerShdw>
              </a:effectLst>
              <a:latin typeface="Franklin Gothic Medium" pitchFamily="34" charset="0"/>
            </a:endParaRPr>
          </a:p>
        </p:txBody>
      </p:sp>
      <p:sp>
        <p:nvSpPr>
          <p:cNvPr id="5" name="Rectangle 4"/>
          <p:cNvSpPr txBox="1">
            <a:spLocks noChangeArrowheads="1"/>
          </p:cNvSpPr>
          <p:nvPr/>
        </p:nvSpPr>
        <p:spPr>
          <a:xfrm>
            <a:off x="262467" y="1219200"/>
            <a:ext cx="8586788" cy="2193925"/>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spcBef>
                <a:spcPct val="30000"/>
              </a:spcBef>
              <a:spcAft>
                <a:spcPct val="10000"/>
              </a:spcAft>
              <a:defRPr/>
            </a:pPr>
            <a:r>
              <a:rPr lang="en-US" sz="1800" dirty="0">
                <a:solidFill>
                  <a:srgbClr val="6666FF"/>
                </a:solidFill>
                <a:latin typeface="Franklin Gothic Medium" pitchFamily="34" charset="0"/>
              </a:rPr>
              <a:t>Our task within the project was </a:t>
            </a:r>
            <a:r>
              <a:rPr lang="en-US" sz="1800" dirty="0" smtClean="0">
                <a:solidFill>
                  <a:srgbClr val="6666FF"/>
                </a:solidFill>
                <a:latin typeface="Franklin Gothic Medium" pitchFamily="34" charset="0"/>
              </a:rPr>
              <a:t>to present the </a:t>
            </a:r>
            <a:r>
              <a:rPr lang="en-US" sz="1800" dirty="0">
                <a:solidFill>
                  <a:srgbClr val="6666FF"/>
                </a:solidFill>
                <a:latin typeface="Franklin Gothic Medium" pitchFamily="34" charset="0"/>
              </a:rPr>
              <a:t>existing condition </a:t>
            </a:r>
            <a:r>
              <a:rPr lang="en-US" sz="1800" dirty="0" smtClean="0">
                <a:solidFill>
                  <a:srgbClr val="6666FF"/>
                </a:solidFill>
                <a:latin typeface="Franklin Gothic Medium" pitchFamily="34" charset="0"/>
              </a:rPr>
              <a:t>regarding climate </a:t>
            </a:r>
            <a:r>
              <a:rPr lang="en-US" sz="1800" dirty="0">
                <a:solidFill>
                  <a:srgbClr val="6666FF"/>
                </a:solidFill>
                <a:latin typeface="Franklin Gothic Medium" pitchFamily="34" charset="0"/>
              </a:rPr>
              <a:t>change and </a:t>
            </a:r>
            <a:r>
              <a:rPr lang="en-US" sz="1800" dirty="0" smtClean="0">
                <a:solidFill>
                  <a:srgbClr val="6666FF"/>
                </a:solidFill>
                <a:latin typeface="Franklin Gothic Medium" pitchFamily="34" charset="0"/>
              </a:rPr>
              <a:t>to produce a proposal for a </a:t>
            </a:r>
            <a:r>
              <a:rPr lang="en-US" sz="1800" dirty="0">
                <a:solidFill>
                  <a:srgbClr val="6666FF"/>
                </a:solidFill>
                <a:latin typeface="Franklin Gothic Medium" pitchFamily="34" charset="0"/>
              </a:rPr>
              <a:t>revised set of climate </a:t>
            </a:r>
            <a:r>
              <a:rPr lang="en-US" sz="1800" dirty="0" smtClean="0">
                <a:solidFill>
                  <a:srgbClr val="6666FF"/>
                </a:solidFill>
                <a:latin typeface="Franklin Gothic Medium" pitchFamily="34" charset="0"/>
              </a:rPr>
              <a:t>change indicators based on the results from pilot studies.</a:t>
            </a:r>
          </a:p>
          <a:p>
            <a:pPr algn="just">
              <a:spcBef>
                <a:spcPct val="30000"/>
              </a:spcBef>
              <a:spcAft>
                <a:spcPct val="10000"/>
              </a:spcAft>
              <a:defRPr/>
            </a:pPr>
            <a:r>
              <a:rPr lang="en-US" sz="1800" dirty="0" smtClean="0">
                <a:solidFill>
                  <a:srgbClr val="6666FF"/>
                </a:solidFill>
                <a:latin typeface="Franklin Gothic Medium" pitchFamily="34" charset="0"/>
              </a:rPr>
              <a:t>Production of the Emission </a:t>
            </a:r>
            <a:r>
              <a:rPr lang="en-US" sz="1800" dirty="0">
                <a:solidFill>
                  <a:srgbClr val="6666FF"/>
                </a:solidFill>
                <a:latin typeface="Franklin Gothic Medium" pitchFamily="34" charset="0"/>
              </a:rPr>
              <a:t>Scenarios </a:t>
            </a:r>
            <a:r>
              <a:rPr lang="en-US" sz="1800" dirty="0" smtClean="0">
                <a:solidFill>
                  <a:srgbClr val="6666FF"/>
                </a:solidFill>
                <a:latin typeface="Franklin Gothic Medium" pitchFamily="34" charset="0"/>
              </a:rPr>
              <a:t>Proposal (Climate </a:t>
            </a:r>
            <a:r>
              <a:rPr lang="en-US" sz="1800" dirty="0">
                <a:solidFill>
                  <a:srgbClr val="6666FF"/>
                </a:solidFill>
                <a:latin typeface="Franklin Gothic Medium" pitchFamily="34" charset="0"/>
              </a:rPr>
              <a:t>simulations were produced by CMCC and </a:t>
            </a:r>
            <a:r>
              <a:rPr lang="en-US" sz="1800" dirty="0" smtClean="0">
                <a:solidFill>
                  <a:srgbClr val="6666FF"/>
                </a:solidFill>
                <a:latin typeface="Franklin Gothic Medium" pitchFamily="34" charset="0"/>
              </a:rPr>
              <a:t>RHMSS, </a:t>
            </a:r>
            <a:r>
              <a:rPr lang="en-US" sz="1800" dirty="0">
                <a:solidFill>
                  <a:srgbClr val="6666FF"/>
                </a:solidFill>
                <a:latin typeface="Franklin Gothic Medium" pitchFamily="34" charset="0"/>
              </a:rPr>
              <a:t>using the new NMMB model and new IPCC scenario RCP8.5 for the </a:t>
            </a:r>
            <a:r>
              <a:rPr lang="en-US" sz="1800" dirty="0" smtClean="0">
                <a:solidFill>
                  <a:srgbClr val="6666FF"/>
                </a:solidFill>
                <a:latin typeface="Franklin Gothic Medium" pitchFamily="34" charset="0"/>
              </a:rPr>
              <a:t>1971-2100 period).</a:t>
            </a:r>
            <a:endParaRPr lang="en-US" altLang="en-US" sz="1800" dirty="0">
              <a:solidFill>
                <a:srgbClr val="6666FF"/>
              </a:solidFill>
              <a:latin typeface="Franklin Gothic Medium" pitchFamily="34" charset="0"/>
            </a:endParaRPr>
          </a:p>
        </p:txBody>
      </p:sp>
      <p:pic>
        <p:nvPicPr>
          <p:cNvPr id="17413" name="Picture 24"/>
          <p:cNvPicPr>
            <a:picLocks noChangeAspect="1" noChangeArrowheads="1"/>
          </p:cNvPicPr>
          <p:nvPr/>
        </p:nvPicPr>
        <p:blipFill>
          <a:blip r:embed="rId5" cstate="print"/>
          <a:srcRect/>
          <a:stretch>
            <a:fillRect/>
          </a:stretch>
        </p:blipFill>
        <p:spPr bwMode="auto">
          <a:xfrm rot="-203304">
            <a:off x="2638425" y="4160838"/>
            <a:ext cx="1878013" cy="2414587"/>
          </a:xfrm>
          <a:prstGeom prst="rect">
            <a:avLst/>
          </a:prstGeom>
          <a:noFill/>
          <a:ln w="9525">
            <a:noFill/>
            <a:miter lim="800000"/>
            <a:headEnd/>
            <a:tailEnd/>
          </a:ln>
        </p:spPr>
      </p:pic>
      <p:pic>
        <p:nvPicPr>
          <p:cNvPr id="17414" name="Picture 25"/>
          <p:cNvPicPr>
            <a:picLocks noChangeAspect="1" noChangeArrowheads="1"/>
          </p:cNvPicPr>
          <p:nvPr/>
        </p:nvPicPr>
        <p:blipFill>
          <a:blip r:embed="rId6" cstate="print"/>
          <a:srcRect/>
          <a:stretch>
            <a:fillRect/>
          </a:stretch>
        </p:blipFill>
        <p:spPr bwMode="auto">
          <a:xfrm rot="-225798">
            <a:off x="80963" y="3587750"/>
            <a:ext cx="1712912" cy="2411413"/>
          </a:xfrm>
          <a:prstGeom prst="rect">
            <a:avLst/>
          </a:prstGeom>
          <a:noFill/>
          <a:ln w="9525">
            <a:noFill/>
            <a:miter lim="800000"/>
            <a:headEnd/>
            <a:tailEnd/>
          </a:ln>
        </p:spPr>
      </p:pic>
      <p:pic>
        <p:nvPicPr>
          <p:cNvPr id="17415" name="Picture 23"/>
          <p:cNvPicPr>
            <a:picLocks noChangeAspect="1" noChangeArrowheads="1"/>
          </p:cNvPicPr>
          <p:nvPr/>
        </p:nvPicPr>
        <p:blipFill>
          <a:blip r:embed="rId7" cstate="print"/>
          <a:srcRect/>
          <a:stretch>
            <a:fillRect/>
          </a:stretch>
        </p:blipFill>
        <p:spPr bwMode="auto">
          <a:xfrm rot="555265">
            <a:off x="1517650" y="3775075"/>
            <a:ext cx="1878013" cy="2414588"/>
          </a:xfrm>
          <a:prstGeom prst="rect">
            <a:avLst/>
          </a:prstGeom>
          <a:noFill/>
          <a:ln w="9525">
            <a:noFill/>
            <a:miter lim="800000"/>
            <a:headEnd/>
            <a:tailEnd/>
          </a:ln>
        </p:spPr>
      </p:pic>
      <p:sp>
        <p:nvSpPr>
          <p:cNvPr id="17416" name="Rectangle 4"/>
          <p:cNvSpPr>
            <a:spLocks noChangeArrowheads="1"/>
          </p:cNvSpPr>
          <p:nvPr/>
        </p:nvSpPr>
        <p:spPr bwMode="auto">
          <a:xfrm>
            <a:off x="279400" y="6278563"/>
            <a:ext cx="3168650" cy="396875"/>
          </a:xfrm>
          <a:prstGeom prst="rect">
            <a:avLst/>
          </a:prstGeom>
          <a:noFill/>
          <a:ln w="9525">
            <a:noFill/>
            <a:miter lim="800000"/>
            <a:headEnd/>
            <a:tailEnd/>
          </a:ln>
        </p:spPr>
        <p:txBody>
          <a:bodyPr>
            <a:spAutoFit/>
          </a:bodyPr>
          <a:lstStyle/>
          <a:p>
            <a:pPr algn="ctr"/>
            <a:r>
              <a:rPr lang="en-US" altLang="en-US" sz="2000" b="1" dirty="0">
                <a:solidFill>
                  <a:srgbClr val="000064"/>
                </a:solidFill>
              </a:rPr>
              <a:t>http://orientgate.rec.org/</a:t>
            </a:r>
          </a:p>
        </p:txBody>
      </p:sp>
      <p:pic>
        <p:nvPicPr>
          <p:cNvPr id="17417" name="Picture 17" descr="all-partners"/>
          <p:cNvPicPr>
            <a:picLocks noChangeAspect="1" noChangeArrowheads="1"/>
          </p:cNvPicPr>
          <p:nvPr/>
        </p:nvPicPr>
        <p:blipFill>
          <a:blip r:embed="rId8" cstate="print"/>
          <a:srcRect/>
          <a:stretch>
            <a:fillRect/>
          </a:stretch>
        </p:blipFill>
        <p:spPr bwMode="auto">
          <a:xfrm>
            <a:off x="4943475" y="3860800"/>
            <a:ext cx="4143375" cy="2814638"/>
          </a:xfrm>
          <a:prstGeom prst="rect">
            <a:avLst/>
          </a:prstGeom>
          <a:noFill/>
          <a:ln w="9525">
            <a:noFill/>
            <a:miter lim="800000"/>
            <a:headEnd/>
            <a:tailEnd/>
          </a:ln>
        </p:spPr>
      </p:pic>
    </p:spTree>
    <p:extLst>
      <p:ext uri="{BB962C8B-B14F-4D97-AF65-F5344CB8AC3E}">
        <p14:creationId xmlns:p14="http://schemas.microsoft.com/office/powerpoint/2010/main" val="152407557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7467600" y="1021334"/>
            <a:ext cx="1456370" cy="2075211"/>
          </a:xfrm>
          <a:prstGeom prst="rect">
            <a:avLst/>
          </a:prstGeom>
          <a:noFill/>
          <a:ln w="9525">
            <a:noFill/>
            <a:miter lim="800000"/>
            <a:headEnd/>
            <a:tailEnd/>
          </a:ln>
        </p:spPr>
      </p:pic>
      <p:pic>
        <p:nvPicPr>
          <p:cNvPr id="19458" name="Picture 14"/>
          <p:cNvPicPr>
            <a:picLocks noChangeAspect="1" noChangeArrowheads="1"/>
          </p:cNvPicPr>
          <p:nvPr/>
        </p:nvPicPr>
        <p:blipFill>
          <a:blip r:embed="rId4" cstate="print"/>
          <a:srcRect/>
          <a:stretch>
            <a:fillRect/>
          </a:stretch>
        </p:blipFill>
        <p:spPr bwMode="auto">
          <a:xfrm>
            <a:off x="1958975" y="4059238"/>
            <a:ext cx="3924300" cy="2463800"/>
          </a:xfrm>
          <a:prstGeom prst="rect">
            <a:avLst/>
          </a:prstGeom>
          <a:noFill/>
          <a:ln w="9525">
            <a:noFill/>
            <a:miter lim="800000"/>
            <a:headEnd/>
            <a:tailEnd/>
          </a:ln>
        </p:spPr>
      </p:pic>
      <p:sp>
        <p:nvSpPr>
          <p:cNvPr id="15" name="Rectangle 2"/>
          <p:cNvSpPr txBox="1">
            <a:spLocks noChangeArrowheads="1"/>
          </p:cNvSpPr>
          <p:nvPr/>
        </p:nvSpPr>
        <p:spPr>
          <a:xfrm>
            <a:off x="914400" y="152400"/>
            <a:ext cx="7467600" cy="868934"/>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defRPr/>
            </a:pP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Project </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a:t>
            </a:r>
            <a:r>
              <a:rPr lang="en-GB"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Joint Disaster Management Risk Assessment and Preparedness in the Danube Region – SEERISK</a:t>
            </a:r>
            <a:r>
              <a:rPr lang="en-US" altLang="sr-Latn-RS" sz="2400" dirty="0" smtClean="0">
                <a:solidFill>
                  <a:srgbClr val="6666FF"/>
                </a:solidFill>
                <a:effectLst>
                  <a:outerShdw blurRad="38100" dist="38100" dir="2700000" algn="tl">
                    <a:srgbClr val="000000">
                      <a:alpha val="43137"/>
                    </a:srgbClr>
                  </a:outerShdw>
                </a:effectLst>
                <a:latin typeface="Franklin Gothic Medium" pitchFamily="34" charset="0"/>
              </a:rPr>
              <a:t>”</a:t>
            </a:r>
            <a:endParaRPr lang="en-US" altLang="en-US" sz="2400" b="1" dirty="0">
              <a:solidFill>
                <a:srgbClr val="6666FF"/>
              </a:solidFill>
              <a:effectLst>
                <a:outerShdw blurRad="38100" dist="38100" dir="2700000" algn="tl">
                  <a:srgbClr val="000000">
                    <a:alpha val="43137"/>
                  </a:srgbClr>
                </a:outerShdw>
              </a:effectLst>
              <a:latin typeface="Franklin Gothic Medium" pitchFamily="34" charset="0"/>
            </a:endParaRPr>
          </a:p>
        </p:txBody>
      </p:sp>
      <p:sp>
        <p:nvSpPr>
          <p:cNvPr id="19460" name="Rectangle 4"/>
          <p:cNvSpPr>
            <a:spLocks noChangeArrowheads="1"/>
          </p:cNvSpPr>
          <p:nvPr/>
        </p:nvSpPr>
        <p:spPr bwMode="auto">
          <a:xfrm>
            <a:off x="5181600" y="6457950"/>
            <a:ext cx="3709987" cy="400050"/>
          </a:xfrm>
          <a:prstGeom prst="rect">
            <a:avLst/>
          </a:prstGeom>
          <a:noFill/>
          <a:ln w="9525">
            <a:noFill/>
            <a:miter lim="800000"/>
            <a:headEnd/>
            <a:tailEnd/>
          </a:ln>
        </p:spPr>
        <p:txBody>
          <a:bodyPr>
            <a:spAutoFit/>
          </a:bodyPr>
          <a:lstStyle/>
          <a:p>
            <a:pPr algn="ctr"/>
            <a:r>
              <a:rPr lang="en-US" altLang="en-US" sz="2000" b="1" dirty="0">
                <a:solidFill>
                  <a:srgbClr val="000064"/>
                </a:solidFill>
              </a:rPr>
              <a:t>http://www.seeriskproject.eu</a:t>
            </a:r>
          </a:p>
        </p:txBody>
      </p:sp>
      <p:pic>
        <p:nvPicPr>
          <p:cNvPr id="19461" name="Picture 2" descr="Partners"/>
          <p:cNvPicPr>
            <a:picLocks noChangeAspect="1" noChangeArrowheads="1"/>
          </p:cNvPicPr>
          <p:nvPr/>
        </p:nvPicPr>
        <p:blipFill>
          <a:blip r:embed="rId5" cstate="print"/>
          <a:srcRect/>
          <a:stretch>
            <a:fillRect/>
          </a:stretch>
        </p:blipFill>
        <p:spPr bwMode="auto">
          <a:xfrm>
            <a:off x="4391024" y="3657600"/>
            <a:ext cx="4752975" cy="2435225"/>
          </a:xfrm>
          <a:prstGeom prst="rect">
            <a:avLst/>
          </a:prstGeom>
          <a:noFill/>
          <a:ln w="9525">
            <a:noFill/>
            <a:miter lim="800000"/>
            <a:headEnd/>
            <a:tailEnd/>
          </a:ln>
        </p:spPr>
      </p:pic>
      <p:sp>
        <p:nvSpPr>
          <p:cNvPr id="7" name="Rectangle 4"/>
          <p:cNvSpPr txBox="1">
            <a:spLocks noChangeArrowheads="1"/>
          </p:cNvSpPr>
          <p:nvPr/>
        </p:nvSpPr>
        <p:spPr>
          <a:xfrm>
            <a:off x="279400" y="1021334"/>
            <a:ext cx="7188200" cy="214317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spcBef>
                <a:spcPct val="0"/>
              </a:spcBef>
            </a:pPr>
            <a:r>
              <a:rPr lang="en-US" sz="1800" dirty="0">
                <a:solidFill>
                  <a:srgbClr val="6666FF"/>
                </a:solidFill>
                <a:latin typeface="Franklin Gothic Medium" pitchFamily="34" charset="0"/>
              </a:rPr>
              <a:t>The aim of the </a:t>
            </a:r>
            <a:r>
              <a:rPr lang="en-US" sz="1800" dirty="0" smtClean="0">
                <a:solidFill>
                  <a:srgbClr val="6666FF"/>
                </a:solidFill>
                <a:latin typeface="Franklin Gothic Medium" pitchFamily="34" charset="0"/>
              </a:rPr>
              <a:t>ongoing </a:t>
            </a:r>
            <a:r>
              <a:rPr lang="en-US" sz="1800" dirty="0">
                <a:solidFill>
                  <a:srgbClr val="6666FF"/>
                </a:solidFill>
                <a:latin typeface="Franklin Gothic Medium" pitchFamily="34" charset="0"/>
              </a:rPr>
              <a:t>SEERISK project is to define a common methodology for the assessment of risk of natural hazards in the Danube macro-region.</a:t>
            </a:r>
          </a:p>
          <a:p>
            <a:pPr algn="just">
              <a:spcBef>
                <a:spcPct val="0"/>
              </a:spcBef>
            </a:pPr>
            <a:r>
              <a:rPr lang="en-US" sz="1800" dirty="0" smtClean="0">
                <a:solidFill>
                  <a:srgbClr val="6666FF"/>
                </a:solidFill>
                <a:latin typeface="Franklin Gothic Medium" pitchFamily="34" charset="0"/>
              </a:rPr>
              <a:t>In </a:t>
            </a:r>
            <a:r>
              <a:rPr lang="en-US" sz="1800" dirty="0">
                <a:solidFill>
                  <a:srgbClr val="6666FF"/>
                </a:solidFill>
                <a:latin typeface="Franklin Gothic Medium" pitchFamily="34" charset="0"/>
              </a:rPr>
              <a:t>the territory of Serbia, </a:t>
            </a:r>
            <a:r>
              <a:rPr lang="en-US" sz="1800" dirty="0" err="1">
                <a:solidFill>
                  <a:srgbClr val="6666FF"/>
                </a:solidFill>
                <a:latin typeface="Franklin Gothic Medium" pitchFamily="34" charset="0"/>
              </a:rPr>
              <a:t>Kanjiza</a:t>
            </a:r>
            <a:r>
              <a:rPr lang="en-US" sz="1800" dirty="0">
                <a:solidFill>
                  <a:srgbClr val="6666FF"/>
                </a:solidFill>
                <a:latin typeface="Franklin Gothic Medium" pitchFamily="34" charset="0"/>
              </a:rPr>
              <a:t> </a:t>
            </a:r>
            <a:r>
              <a:rPr lang="en-US" sz="1800" dirty="0" smtClean="0">
                <a:solidFill>
                  <a:srgbClr val="6666FF"/>
                </a:solidFill>
                <a:latin typeface="Franklin Gothic Medium" pitchFamily="34" charset="0"/>
              </a:rPr>
              <a:t>municipality represented </a:t>
            </a:r>
            <a:r>
              <a:rPr lang="en-US" sz="1800" dirty="0">
                <a:solidFill>
                  <a:srgbClr val="6666FF"/>
                </a:solidFill>
                <a:latin typeface="Franklin Gothic Medium" pitchFamily="34" charset="0"/>
              </a:rPr>
              <a:t>a pilot area for the analysis of drought and </a:t>
            </a:r>
            <a:r>
              <a:rPr lang="en-US" sz="1800" dirty="0" smtClean="0">
                <a:solidFill>
                  <a:srgbClr val="6666FF"/>
                </a:solidFill>
                <a:latin typeface="Franklin Gothic Medium" pitchFamily="34" charset="0"/>
              </a:rPr>
              <a:t>forest fire</a:t>
            </a:r>
            <a:r>
              <a:rPr lang="en-US" sz="1800" dirty="0">
                <a:solidFill>
                  <a:srgbClr val="6666FF"/>
                </a:solidFill>
                <a:latin typeface="Franklin Gothic Medium" pitchFamily="34" charset="0"/>
              </a:rPr>
              <a:t>. These two hazards were selected for the production of risk assessment. </a:t>
            </a:r>
            <a:endParaRPr lang="en-US" sz="1800" dirty="0" smtClean="0">
              <a:solidFill>
                <a:srgbClr val="6666FF"/>
              </a:solidFill>
              <a:latin typeface="Franklin Gothic Medium" pitchFamily="34" charset="0"/>
            </a:endParaRPr>
          </a:p>
          <a:p>
            <a:pPr algn="just">
              <a:spcBef>
                <a:spcPct val="0"/>
              </a:spcBef>
            </a:pPr>
            <a:r>
              <a:rPr lang="en-US" sz="1800" dirty="0" smtClean="0">
                <a:solidFill>
                  <a:srgbClr val="6666FF"/>
                </a:solidFill>
                <a:latin typeface="Franklin Gothic Medium" pitchFamily="34" charset="0"/>
              </a:rPr>
              <a:t>A </a:t>
            </a:r>
            <a:r>
              <a:rPr lang="en-US" sz="1800" dirty="0">
                <a:solidFill>
                  <a:srgbClr val="6666FF"/>
                </a:solidFill>
                <a:latin typeface="Franklin Gothic Medium" pitchFamily="34" charset="0"/>
              </a:rPr>
              <a:t>guideline for climate change adaptation and risk assessment in the Danube macro-region was issued in two </a:t>
            </a:r>
            <a:r>
              <a:rPr lang="en-US" sz="1800" dirty="0" smtClean="0">
                <a:solidFill>
                  <a:srgbClr val="6666FF"/>
                </a:solidFill>
                <a:latin typeface="Franklin Gothic Medium" pitchFamily="34" charset="0"/>
              </a:rPr>
              <a:t>languages</a:t>
            </a:r>
            <a:r>
              <a:rPr lang="en-US" sz="1800" dirty="0" smtClean="0"/>
              <a:t>. </a:t>
            </a:r>
            <a:endParaRPr lang="en-US" sz="1800" dirty="0"/>
          </a:p>
        </p:txBody>
      </p:sp>
      <p:pic>
        <p:nvPicPr>
          <p:cNvPr id="8"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3400" y="3429000"/>
            <a:ext cx="1752600" cy="2177105"/>
          </a:xfrm>
          <a:prstGeom prst="rect">
            <a:avLst/>
          </a:prstGeom>
          <a:noFill/>
          <a:ln>
            <a:solidFill>
              <a:schemeClr val="tx1">
                <a:lumMod val="65000"/>
                <a:lumOff val="35000"/>
              </a:schemeClr>
            </a:solidFill>
          </a:ln>
          <a:effectLst>
            <a:outerShdw blurRad="50800" dist="76200" dir="2700000" algn="ctr"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635197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11" descr="logo_fondazione_cima_dx[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89913" y="450850"/>
            <a:ext cx="541337" cy="614363"/>
          </a:xfrm>
          <a:prstGeom prst="rect">
            <a:avLst/>
          </a:prstGeom>
          <a:noFill/>
          <a:ln w="9525">
            <a:noFill/>
            <a:miter lim="800000"/>
            <a:headEnd/>
            <a:tailEnd/>
          </a:ln>
        </p:spPr>
      </p:pic>
      <p:pic>
        <p:nvPicPr>
          <p:cNvPr id="15366" name="Picture 12" descr="DLR Logo">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t="12593" b="12593"/>
          <a:stretch>
            <a:fillRect/>
          </a:stretch>
        </p:blipFill>
        <p:spPr bwMode="auto">
          <a:xfrm>
            <a:off x="8207375" y="1689100"/>
            <a:ext cx="504825" cy="514350"/>
          </a:xfrm>
          <a:prstGeom prst="rect">
            <a:avLst/>
          </a:prstGeom>
          <a:noFill/>
          <a:ln w="9525">
            <a:noFill/>
            <a:miter lim="800000"/>
            <a:headEnd/>
            <a:tailEnd/>
          </a:ln>
        </p:spPr>
      </p:pic>
      <p:grpSp>
        <p:nvGrpSpPr>
          <p:cNvPr id="4" name="Group 13"/>
          <p:cNvGrpSpPr>
            <a:grpSpLocks/>
          </p:cNvGrpSpPr>
          <p:nvPr/>
        </p:nvGrpSpPr>
        <p:grpSpPr bwMode="auto">
          <a:xfrm>
            <a:off x="7883525" y="2219325"/>
            <a:ext cx="1155700" cy="301625"/>
            <a:chOff x="4971" y="1163"/>
            <a:chExt cx="728" cy="190"/>
          </a:xfrm>
        </p:grpSpPr>
        <p:pic>
          <p:nvPicPr>
            <p:cNvPr id="15381" name="Picture 14" descr="imati_gimp"/>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50" y="1163"/>
              <a:ext cx="549" cy="190"/>
            </a:xfrm>
            <a:prstGeom prst="rect">
              <a:avLst/>
            </a:prstGeom>
            <a:noFill/>
            <a:ln w="9525">
              <a:noFill/>
              <a:miter lim="800000"/>
              <a:headEnd/>
              <a:tailEnd/>
            </a:ln>
          </p:spPr>
        </p:pic>
        <p:pic>
          <p:nvPicPr>
            <p:cNvPr id="15382" name="Picture 15" descr="cnr_gimp">
              <a:hlinkClick r:id="rId7"/>
            </p:cNvPr>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71" y="1165"/>
              <a:ext cx="214" cy="188"/>
            </a:xfrm>
            <a:prstGeom prst="rect">
              <a:avLst/>
            </a:prstGeom>
            <a:noFill/>
            <a:ln w="9525">
              <a:noFill/>
              <a:miter lim="800000"/>
              <a:headEnd/>
              <a:tailEnd/>
            </a:ln>
          </p:spPr>
        </p:pic>
      </p:grpSp>
      <p:pic>
        <p:nvPicPr>
          <p:cNvPr id="15368" name="Picture 16" descr="Logo Universidad Politécnica de Madrid">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07350" y="2549525"/>
            <a:ext cx="904875" cy="676275"/>
          </a:xfrm>
          <a:prstGeom prst="rect">
            <a:avLst/>
          </a:prstGeom>
          <a:noFill/>
          <a:ln w="9525">
            <a:noFill/>
            <a:miter lim="800000"/>
            <a:headEnd/>
            <a:tailEnd/>
          </a:ln>
        </p:spPr>
      </p:pic>
      <p:pic>
        <p:nvPicPr>
          <p:cNvPr id="15369" name="Picture 17" descr="logo-cnrs-en[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016875" y="3225800"/>
            <a:ext cx="887413" cy="723900"/>
          </a:xfrm>
          <a:prstGeom prst="rect">
            <a:avLst/>
          </a:prstGeom>
          <a:noFill/>
          <a:ln w="9525">
            <a:noFill/>
            <a:miter lim="800000"/>
            <a:headEnd/>
            <a:tailEnd/>
          </a:ln>
        </p:spPr>
      </p:pic>
      <p:pic>
        <p:nvPicPr>
          <p:cNvPr id="15370" name="Picture 18" descr="EnteteCerfac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899400" y="3978275"/>
            <a:ext cx="1120775" cy="320675"/>
          </a:xfrm>
          <a:prstGeom prst="rect">
            <a:avLst/>
          </a:prstGeom>
          <a:noFill/>
          <a:ln w="9525">
            <a:noFill/>
            <a:miter lim="800000"/>
            <a:headEnd/>
            <a:tailEnd/>
          </a:ln>
        </p:spPr>
      </p:pic>
      <p:pic>
        <p:nvPicPr>
          <p:cNvPr id="15371" name="Picture 19" descr="RHMS of Serbia">
            <a:hlinkClick r:id="rId13"/>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837488" y="4383088"/>
            <a:ext cx="1246187" cy="400050"/>
          </a:xfrm>
          <a:prstGeom prst="rect">
            <a:avLst/>
          </a:prstGeom>
          <a:noFill/>
          <a:ln w="9525">
            <a:noFill/>
            <a:miter lim="800000"/>
            <a:headEnd/>
            <a:tailEnd/>
          </a:ln>
        </p:spPr>
      </p:pic>
      <p:pic>
        <p:nvPicPr>
          <p:cNvPr id="15372" name="Picture 20" descr="logo deltares"/>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908925" y="4867275"/>
            <a:ext cx="1101725" cy="569913"/>
          </a:xfrm>
          <a:prstGeom prst="rect">
            <a:avLst/>
          </a:prstGeom>
          <a:noFill/>
          <a:ln w="9525">
            <a:noFill/>
            <a:miter lim="800000"/>
            <a:headEnd/>
            <a:tailEnd/>
          </a:ln>
        </p:spPr>
      </p:pic>
      <p:pic>
        <p:nvPicPr>
          <p:cNvPr id="15373" name="Picture 21" descr="Logo of HR Wallingford Ltd"/>
          <p:cNvPicPr>
            <a:picLocks noChangeAspect="1" noChangeArrowheads="1"/>
          </p:cNvPicPr>
          <p:nvPr/>
        </p:nvPicPr>
        <p:blipFill>
          <a:blip r:embed="rId16" cstate="email">
            <a:extLst>
              <a:ext uri="{28A0092B-C50C-407E-A947-70E740481C1C}">
                <a14:useLocalDpi xmlns:a14="http://schemas.microsoft.com/office/drawing/2010/main"/>
              </a:ext>
            </a:extLst>
          </a:blip>
          <a:srcRect t="31071" b="32619"/>
          <a:stretch>
            <a:fillRect/>
          </a:stretch>
        </p:blipFill>
        <p:spPr bwMode="auto">
          <a:xfrm>
            <a:off x="7832725" y="5421313"/>
            <a:ext cx="1254125" cy="455612"/>
          </a:xfrm>
          <a:prstGeom prst="rect">
            <a:avLst/>
          </a:prstGeom>
          <a:noFill/>
          <a:ln w="9525">
            <a:noFill/>
            <a:miter lim="800000"/>
            <a:headEnd/>
            <a:tailEnd/>
          </a:ln>
        </p:spPr>
      </p:pic>
      <p:pic>
        <p:nvPicPr>
          <p:cNvPr id="15374" name="Picture 23"/>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802563" y="5965825"/>
            <a:ext cx="1316037" cy="415925"/>
          </a:xfrm>
          <a:prstGeom prst="rect">
            <a:avLst/>
          </a:prstGeom>
          <a:noFill/>
          <a:ln w="9525">
            <a:noFill/>
            <a:miter lim="800000"/>
            <a:headEnd/>
            <a:tailEnd/>
          </a:ln>
        </p:spPr>
      </p:pic>
      <p:sp>
        <p:nvSpPr>
          <p:cNvPr id="15375" name="Rectangle 8"/>
          <p:cNvSpPr>
            <a:spLocks noChangeArrowheads="1"/>
          </p:cNvSpPr>
          <p:nvPr/>
        </p:nvSpPr>
        <p:spPr bwMode="auto">
          <a:xfrm>
            <a:off x="7551738" y="0"/>
            <a:ext cx="215900" cy="6858000"/>
          </a:xfrm>
          <a:prstGeom prst="rect">
            <a:avLst/>
          </a:prstGeom>
          <a:gradFill rotWithShape="1">
            <a:gsLst>
              <a:gs pos="0">
                <a:schemeClr val="bg1"/>
              </a:gs>
              <a:gs pos="100000">
                <a:srgbClr val="767676"/>
              </a:gs>
            </a:gsLst>
            <a:lin ang="0" scaled="1"/>
          </a:gradFill>
          <a:ln w="9525">
            <a:noFill/>
            <a:miter lim="800000"/>
            <a:headEnd/>
            <a:tailEnd/>
          </a:ln>
        </p:spPr>
        <p:txBody>
          <a:bodyPr wrap="none" anchor="ctr"/>
          <a:lstStyle/>
          <a:p>
            <a:pPr algn="l"/>
            <a:endParaRPr lang="en-US"/>
          </a:p>
        </p:txBody>
      </p:sp>
      <p:pic>
        <p:nvPicPr>
          <p:cNvPr id="15376" name="Picture 25" descr="LogoLMU"/>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8102600" y="1149350"/>
            <a:ext cx="715963" cy="512763"/>
          </a:xfrm>
          <a:prstGeom prst="rect">
            <a:avLst/>
          </a:prstGeom>
          <a:noFill/>
          <a:ln w="9525">
            <a:noFill/>
            <a:miter lim="800000"/>
            <a:headEnd/>
            <a:tailEnd/>
          </a:ln>
        </p:spPr>
      </p:pic>
      <p:pic>
        <p:nvPicPr>
          <p:cNvPr id="26" name="Immagine 4" descr="Logo Drihm.jp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57158" y="285728"/>
            <a:ext cx="2137318" cy="17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20" cstate="print"/>
          <a:stretch>
            <a:fillRect/>
          </a:stretch>
        </p:blipFill>
        <p:spPr>
          <a:xfrm>
            <a:off x="0" y="5057800"/>
            <a:ext cx="916465" cy="1800200"/>
          </a:xfrm>
          <a:prstGeom prst="rect">
            <a:avLst/>
          </a:prstGeom>
        </p:spPr>
      </p:pic>
      <p:sp>
        <p:nvSpPr>
          <p:cNvPr id="30" name="Rectangle 29"/>
          <p:cNvSpPr/>
          <p:nvPr/>
        </p:nvSpPr>
        <p:spPr>
          <a:xfrm>
            <a:off x="2928926" y="357166"/>
            <a:ext cx="4572000" cy="1384995"/>
          </a:xfrm>
          <a:prstGeom prst="rect">
            <a:avLst/>
          </a:prstGeom>
        </p:spPr>
        <p:txBody>
          <a:bodyPr>
            <a:spAutoFit/>
          </a:bodyPr>
          <a:lstStyle/>
          <a:p>
            <a:pPr algn="ctr"/>
            <a:r>
              <a:rPr lang="sr-Latn-CS" altLang="en-US" sz="2200" b="1" kern="0" dirty="0" smtClean="0">
                <a:solidFill>
                  <a:srgbClr val="6666FF"/>
                </a:solidFill>
                <a:effectLst>
                  <a:outerShdw blurRad="38100" dist="38100" dir="2700000" algn="tl">
                    <a:srgbClr val="000000">
                      <a:alpha val="43137"/>
                    </a:srgbClr>
                  </a:outerShdw>
                </a:effectLst>
              </a:rPr>
              <a:t>Project </a:t>
            </a:r>
            <a:r>
              <a:rPr lang="en-US" altLang="sr-Latn-RS" sz="2200" b="1" dirty="0" smtClean="0">
                <a:solidFill>
                  <a:srgbClr val="6666FF"/>
                </a:solidFill>
                <a:effectLst>
                  <a:outerShdw blurRad="38100" dist="38100" dir="2700000" algn="tl">
                    <a:srgbClr val="000000">
                      <a:alpha val="43137"/>
                    </a:srgbClr>
                  </a:outerShdw>
                </a:effectLst>
              </a:rPr>
              <a:t>”</a:t>
            </a:r>
            <a:r>
              <a:rPr lang="sr-Latn-CS" altLang="en-US" sz="2200" b="1" kern="0" dirty="0" smtClean="0">
                <a:solidFill>
                  <a:srgbClr val="6666FF"/>
                </a:solidFill>
                <a:effectLst>
                  <a:outerShdw blurRad="38100" dist="38100" dir="2700000" algn="tl">
                    <a:srgbClr val="000000">
                      <a:alpha val="43137"/>
                    </a:srgbClr>
                  </a:outerShdw>
                </a:effectLst>
              </a:rPr>
              <a:t>Distributed </a:t>
            </a:r>
            <a:r>
              <a:rPr lang="en-US" altLang="en-US" sz="2200" b="1" kern="0" dirty="0" smtClean="0">
                <a:solidFill>
                  <a:srgbClr val="6666FF"/>
                </a:solidFill>
                <a:effectLst>
                  <a:outerShdw blurRad="38100" dist="38100" dir="2700000" algn="tl">
                    <a:srgbClr val="000000">
                      <a:alpha val="43137"/>
                    </a:srgbClr>
                  </a:outerShdw>
                </a:effectLst>
              </a:rPr>
              <a:t>R</a:t>
            </a:r>
            <a:r>
              <a:rPr lang="sr-Latn-CS" altLang="en-US" sz="2200" b="1" kern="0" dirty="0" smtClean="0">
                <a:solidFill>
                  <a:srgbClr val="6666FF"/>
                </a:solidFill>
                <a:effectLst>
                  <a:outerShdw blurRad="38100" dist="38100" dir="2700000" algn="tl">
                    <a:srgbClr val="000000">
                      <a:alpha val="43137"/>
                    </a:srgbClr>
                  </a:outerShdw>
                </a:effectLst>
              </a:rPr>
              <a:t>esearch </a:t>
            </a:r>
            <a:r>
              <a:rPr lang="en-US" altLang="en-US" sz="2200" b="1" kern="0" dirty="0">
                <a:solidFill>
                  <a:srgbClr val="6666FF"/>
                </a:solidFill>
                <a:effectLst>
                  <a:outerShdw blurRad="38100" dist="38100" dir="2700000" algn="tl">
                    <a:srgbClr val="000000">
                      <a:alpha val="43137"/>
                    </a:srgbClr>
                  </a:outerShdw>
                </a:effectLst>
              </a:rPr>
              <a:t>I</a:t>
            </a:r>
            <a:r>
              <a:rPr lang="sr-Latn-CS" altLang="en-US" sz="2200" b="1" kern="0" dirty="0" smtClean="0">
                <a:solidFill>
                  <a:srgbClr val="6666FF"/>
                </a:solidFill>
                <a:effectLst>
                  <a:outerShdw blurRad="38100" dist="38100" dir="2700000" algn="tl">
                    <a:srgbClr val="000000">
                      <a:alpha val="43137"/>
                    </a:srgbClr>
                  </a:outerShdw>
                </a:effectLst>
              </a:rPr>
              <a:t>nfrastructure for </a:t>
            </a:r>
            <a:r>
              <a:rPr lang="en-US" altLang="en-US" sz="2200" b="1" kern="0" dirty="0" smtClean="0">
                <a:solidFill>
                  <a:srgbClr val="6666FF"/>
                </a:solidFill>
                <a:effectLst>
                  <a:outerShdw blurRad="38100" dist="38100" dir="2700000" algn="tl">
                    <a:srgbClr val="000000">
                      <a:alpha val="43137"/>
                    </a:srgbClr>
                  </a:outerShdw>
                </a:effectLst>
              </a:rPr>
              <a:t>H</a:t>
            </a:r>
            <a:r>
              <a:rPr lang="sr-Latn-CS" altLang="en-US" sz="2200" b="1" kern="0" dirty="0" smtClean="0">
                <a:solidFill>
                  <a:srgbClr val="6666FF"/>
                </a:solidFill>
                <a:effectLst>
                  <a:outerShdw blurRad="38100" dist="38100" dir="2700000" algn="tl">
                    <a:srgbClr val="000000">
                      <a:alpha val="43137"/>
                    </a:srgbClr>
                  </a:outerShdw>
                </a:effectLst>
              </a:rPr>
              <a:t>ydro-meteorology</a:t>
            </a:r>
            <a:r>
              <a:rPr lang="en-US" altLang="en-US" sz="2200" b="1" kern="0" dirty="0" smtClean="0">
                <a:solidFill>
                  <a:srgbClr val="6666FF"/>
                </a:solidFill>
                <a:effectLst>
                  <a:outerShdw blurRad="38100" dist="38100" dir="2700000" algn="tl">
                    <a:srgbClr val="000000">
                      <a:alpha val="43137"/>
                    </a:srgbClr>
                  </a:outerShdw>
                </a:effectLst>
              </a:rPr>
              <a:t> </a:t>
            </a:r>
            <a:r>
              <a:rPr lang="sr-Latn-CS" altLang="en-US" sz="2200" b="1" kern="0" dirty="0" smtClean="0">
                <a:solidFill>
                  <a:srgbClr val="6666FF"/>
                </a:solidFill>
                <a:effectLst>
                  <a:outerShdw blurRad="38100" dist="38100" dir="2700000" algn="tl">
                    <a:srgbClr val="000000">
                      <a:alpha val="43137"/>
                    </a:srgbClr>
                  </a:outerShdw>
                </a:effectLst>
              </a:rPr>
              <a:t> </a:t>
            </a:r>
            <a:r>
              <a:rPr lang="en-US" altLang="en-US" sz="2200" b="1" kern="0" dirty="0" smtClean="0">
                <a:solidFill>
                  <a:srgbClr val="6666FF"/>
                </a:solidFill>
                <a:effectLst>
                  <a:outerShdw blurRad="38100" dist="38100" dir="2700000" algn="tl">
                    <a:srgbClr val="000000">
                      <a:alpha val="43137"/>
                    </a:srgbClr>
                  </a:outerShdw>
                </a:effectLst>
              </a:rPr>
              <a:t>- DRIHM</a:t>
            </a:r>
            <a:r>
              <a:rPr lang="en-US" altLang="sr-Latn-RS" sz="2200" b="1" dirty="0" smtClean="0">
                <a:solidFill>
                  <a:srgbClr val="6666FF"/>
                </a:solidFill>
                <a:effectLst>
                  <a:outerShdw blurRad="38100" dist="38100" dir="2700000" algn="tl">
                    <a:srgbClr val="000000">
                      <a:alpha val="43137"/>
                    </a:srgbClr>
                  </a:outerShdw>
                </a:effectLst>
              </a:rPr>
              <a:t>”</a:t>
            </a:r>
            <a:r>
              <a:rPr lang="en-US" altLang="en-US" sz="2200" b="1" kern="0" dirty="0" smtClean="0">
                <a:solidFill>
                  <a:srgbClr val="6666FF"/>
                </a:solidFill>
                <a:effectLst>
                  <a:outerShdw blurRad="38100" dist="38100" dir="2700000" algn="tl">
                    <a:srgbClr val="000000">
                      <a:alpha val="43137"/>
                    </a:srgbClr>
                  </a:outerShdw>
                </a:effectLst>
              </a:rPr>
              <a:t> </a:t>
            </a:r>
            <a:endParaRPr lang="sr-Latn-CS" altLang="en-US" sz="2200" b="1" kern="0" dirty="0" smtClean="0">
              <a:solidFill>
                <a:srgbClr val="6666FF"/>
              </a:solidFill>
              <a:effectLst>
                <a:outerShdw blurRad="38100" dist="38100" dir="2700000" algn="tl">
                  <a:srgbClr val="000000">
                    <a:alpha val="43137"/>
                  </a:srgbClr>
                </a:outerShdw>
              </a:effectLst>
            </a:endParaRPr>
          </a:p>
          <a:p>
            <a:pPr algn="ctr"/>
            <a:r>
              <a:rPr lang="en-US" altLang="en-US" kern="0" dirty="0" smtClean="0">
                <a:solidFill>
                  <a:srgbClr val="3333FF"/>
                </a:solidFill>
                <a:hlinkClick r:id="rId21"/>
              </a:rPr>
              <a:t>http://www.drihm.eu/</a:t>
            </a:r>
            <a:endParaRPr lang="en-US" altLang="en-US" kern="0" dirty="0">
              <a:solidFill>
                <a:srgbClr val="3333FF"/>
              </a:solidFill>
            </a:endParaRPr>
          </a:p>
        </p:txBody>
      </p:sp>
      <p:sp>
        <p:nvSpPr>
          <p:cNvPr id="31" name="TextBox 30"/>
          <p:cNvSpPr txBox="1"/>
          <p:nvPr/>
        </p:nvSpPr>
        <p:spPr>
          <a:xfrm>
            <a:off x="228600" y="1978098"/>
            <a:ext cx="7431088" cy="2800767"/>
          </a:xfrm>
          <a:prstGeom prst="rect">
            <a:avLst/>
          </a:prstGeom>
          <a:noFill/>
        </p:spPr>
        <p:txBody>
          <a:bodyPr wrap="square" rtlCol="0">
            <a:spAutoFit/>
          </a:bodyPr>
          <a:lstStyle/>
          <a:p>
            <a:pPr marL="285750" indent="-285750" algn="just">
              <a:buFont typeface="Arial" panose="020B0604020202020204" pitchFamily="34" charset="0"/>
              <a:buChar char="•"/>
            </a:pPr>
            <a:r>
              <a:rPr lang="sr-Latn-RS" sz="1600" dirty="0">
                <a:solidFill>
                  <a:srgbClr val="6666FF"/>
                </a:solidFill>
              </a:rPr>
              <a:t>The goal of the ongoing DRIHM </a:t>
            </a:r>
            <a:r>
              <a:rPr lang="en-US" sz="1600" dirty="0">
                <a:solidFill>
                  <a:srgbClr val="6666FF"/>
                </a:solidFill>
              </a:rPr>
              <a:t>project is to enable the users to have easy access to the chains of various models through a web portal, with the aim of developing </a:t>
            </a:r>
            <a:r>
              <a:rPr lang="en-US" sz="1600" dirty="0" err="1">
                <a:solidFill>
                  <a:srgbClr val="6666FF"/>
                </a:solidFill>
              </a:rPr>
              <a:t>hydrometeorological</a:t>
            </a:r>
            <a:r>
              <a:rPr lang="en-US" sz="1600" dirty="0">
                <a:solidFill>
                  <a:srgbClr val="6666FF"/>
                </a:solidFill>
              </a:rPr>
              <a:t> early warning tools. </a:t>
            </a:r>
            <a:endParaRPr lang="en-US" sz="1600" dirty="0" smtClean="0">
              <a:solidFill>
                <a:srgbClr val="6666FF"/>
              </a:solidFill>
            </a:endParaRPr>
          </a:p>
          <a:p>
            <a:pPr algn="just"/>
            <a:endParaRPr lang="en-US" sz="1600" dirty="0">
              <a:solidFill>
                <a:srgbClr val="6666FF"/>
              </a:solidFill>
            </a:endParaRPr>
          </a:p>
          <a:p>
            <a:pPr marL="285750" indent="-285750" algn="just">
              <a:buFont typeface="Arial" panose="020B0604020202020204" pitchFamily="34" charset="0"/>
              <a:buChar char="•"/>
            </a:pPr>
            <a:r>
              <a:rPr lang="en-US" sz="1600" dirty="0">
                <a:solidFill>
                  <a:srgbClr val="6666FF"/>
                </a:solidFill>
              </a:rPr>
              <a:t>RHMSS </a:t>
            </a:r>
            <a:r>
              <a:rPr lang="en-US" sz="1600" dirty="0">
                <a:solidFill>
                  <a:srgbClr val="6666FF"/>
                </a:solidFill>
              </a:rPr>
              <a:t>has contributed to the project with its WRF-NMM model and with the distributed HBV model which is being developed in cooperation with our Dutch partners</a:t>
            </a:r>
            <a:r>
              <a:rPr lang="en-US" sz="1600" dirty="0" smtClean="0">
                <a:solidFill>
                  <a:srgbClr val="6666FF"/>
                </a:solidFill>
              </a:rPr>
              <a:t>.</a:t>
            </a:r>
          </a:p>
          <a:p>
            <a:pPr algn="just"/>
            <a:endParaRPr lang="sr-Latn-RS" sz="1600" dirty="0">
              <a:solidFill>
                <a:srgbClr val="6666FF"/>
              </a:solidFill>
            </a:endParaRPr>
          </a:p>
          <a:p>
            <a:pPr marL="285750" indent="-285750" algn="just">
              <a:buFont typeface="Arial" panose="020B0604020202020204" pitchFamily="34" charset="0"/>
              <a:buChar char="•"/>
            </a:pPr>
            <a:r>
              <a:rPr lang="en-US" sz="1600" dirty="0">
                <a:solidFill>
                  <a:srgbClr val="6666FF"/>
                </a:solidFill>
              </a:rPr>
              <a:t>During last year we installed meteorological and hydrological models on a virtual server, and we defined and gathered input data for the planned numerical tests.</a:t>
            </a:r>
            <a:endParaRPr lang="sr-Latn-RS" sz="1600" dirty="0">
              <a:solidFill>
                <a:srgbClr val="6666FF"/>
              </a:solidFill>
            </a:endParaRPr>
          </a:p>
        </p:txBody>
      </p:sp>
      <p:grpSp>
        <p:nvGrpSpPr>
          <p:cNvPr id="25" name="Group 24"/>
          <p:cNvGrpSpPr/>
          <p:nvPr/>
        </p:nvGrpSpPr>
        <p:grpSpPr>
          <a:xfrm>
            <a:off x="1142976" y="4500570"/>
            <a:ext cx="6286544" cy="2000264"/>
            <a:chOff x="642910" y="3214686"/>
            <a:chExt cx="6286544" cy="2000264"/>
          </a:xfrm>
        </p:grpSpPr>
        <p:sp>
          <p:nvSpPr>
            <p:cNvPr id="35" name="Rounded Rectangle 34"/>
            <p:cNvSpPr/>
            <p:nvPr/>
          </p:nvSpPr>
          <p:spPr>
            <a:xfrm>
              <a:off x="642910" y="3497254"/>
              <a:ext cx="2214578" cy="171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CS" b="1" dirty="0" smtClean="0">
                  <a:solidFill>
                    <a:schemeClr val="tx1"/>
                  </a:solidFill>
                </a:rPr>
                <a:t>WRF-NMM</a:t>
              </a:r>
            </a:p>
            <a:p>
              <a:pPr algn="ctr"/>
              <a:r>
                <a:rPr lang="sr-Latn-CS" sz="1400" dirty="0" smtClean="0"/>
                <a:t>fin</a:t>
              </a:r>
              <a:r>
                <a:rPr lang="en-US" sz="1400" dirty="0" smtClean="0"/>
                <a:t>e resolution suitable for water discharge forecasts for small and medium catchments</a:t>
              </a:r>
            </a:p>
          </p:txBody>
        </p:sp>
        <p:sp>
          <p:nvSpPr>
            <p:cNvPr id="36" name="Right Arrow 35"/>
            <p:cNvSpPr/>
            <p:nvPr/>
          </p:nvSpPr>
          <p:spPr>
            <a:xfrm>
              <a:off x="3286116" y="4214818"/>
              <a:ext cx="92869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4714876" y="3214686"/>
              <a:ext cx="2214578" cy="2000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CS" b="1" dirty="0" smtClean="0">
                  <a:solidFill>
                    <a:schemeClr val="tx1"/>
                  </a:solidFill>
                </a:rPr>
                <a:t>Distribu</a:t>
              </a:r>
              <a:r>
                <a:rPr lang="en-US" b="1" dirty="0" smtClean="0">
                  <a:solidFill>
                    <a:schemeClr val="tx1"/>
                  </a:solidFill>
                </a:rPr>
                <a:t>ted</a:t>
              </a:r>
              <a:r>
                <a:rPr lang="sr-Latn-CS" b="1" dirty="0" smtClean="0">
                  <a:solidFill>
                    <a:schemeClr val="tx1"/>
                  </a:solidFill>
                </a:rPr>
                <a:t> HBV</a:t>
              </a:r>
            </a:p>
            <a:p>
              <a:pPr>
                <a:buFont typeface="Arial" pitchFamily="34" charset="0"/>
                <a:buChar char="•"/>
              </a:pPr>
              <a:r>
                <a:rPr lang="sr-Latn-CS" sz="1400" dirty="0" smtClean="0"/>
                <a:t> </a:t>
              </a:r>
              <a:r>
                <a:rPr lang="en-US" sz="1400" dirty="0" smtClean="0"/>
                <a:t>time step</a:t>
              </a:r>
              <a:r>
                <a:rPr lang="sr-Latn-CS" sz="1400" dirty="0" smtClean="0"/>
                <a:t> = 1</a:t>
              </a:r>
              <a:r>
                <a:rPr lang="en-US" sz="1400" dirty="0" smtClean="0"/>
                <a:t> </a:t>
              </a:r>
              <a:r>
                <a:rPr lang="sr-Latn-CS" sz="1400" dirty="0" smtClean="0"/>
                <a:t>h</a:t>
              </a:r>
            </a:p>
            <a:p>
              <a:pPr>
                <a:buFont typeface="Arial" pitchFamily="34" charset="0"/>
                <a:buChar char="•"/>
              </a:pPr>
              <a:r>
                <a:rPr lang="sr-Latn-CS" sz="1400" dirty="0"/>
                <a:t> </a:t>
              </a:r>
              <a:r>
                <a:rPr lang="en-US" sz="1400" dirty="0" smtClean="0"/>
                <a:t>discharge, soil moisture and snow water for each point of a catchment</a:t>
              </a:r>
            </a:p>
            <a:p>
              <a:pPr>
                <a:buFont typeface="Arial" pitchFamily="34" charset="0"/>
                <a:buChar char="•"/>
              </a:pPr>
              <a:r>
                <a:rPr lang="en-US" sz="1400" dirty="0" smtClean="0"/>
                <a:t> </a:t>
              </a:r>
              <a:r>
                <a:rPr lang="en-US" sz="1400" dirty="0" err="1" smtClean="0"/>
                <a:t>hydrogram</a:t>
              </a:r>
              <a:r>
                <a:rPr lang="en-US" sz="1400" dirty="0" smtClean="0"/>
                <a:t> for each point of a river network</a:t>
              </a:r>
            </a:p>
          </p:txBody>
        </p:sp>
        <p:sp>
          <p:nvSpPr>
            <p:cNvPr id="40" name="TextBox 39"/>
            <p:cNvSpPr txBox="1"/>
            <p:nvPr/>
          </p:nvSpPr>
          <p:spPr>
            <a:xfrm>
              <a:off x="3071802" y="3651515"/>
              <a:ext cx="1426929" cy="646331"/>
            </a:xfrm>
            <a:prstGeom prst="rect">
              <a:avLst/>
            </a:prstGeom>
            <a:noFill/>
          </p:spPr>
          <p:txBody>
            <a:bodyPr wrap="none" rtlCol="0">
              <a:spAutoFit/>
            </a:bodyPr>
            <a:lstStyle/>
            <a:p>
              <a:r>
                <a:rPr lang="en-US" altLang="en-US" kern="0" dirty="0" smtClean="0">
                  <a:solidFill>
                    <a:srgbClr val="3333FF"/>
                  </a:solidFill>
                </a:rPr>
                <a:t>precipitation</a:t>
              </a:r>
              <a:endParaRPr lang="sr-Latn-CS" altLang="en-US" kern="0" dirty="0" smtClean="0">
                <a:solidFill>
                  <a:srgbClr val="3333FF"/>
                </a:solidFill>
              </a:endParaRPr>
            </a:p>
            <a:p>
              <a:r>
                <a:rPr lang="sr-Latn-CS" altLang="en-US" kern="0" dirty="0" smtClean="0">
                  <a:solidFill>
                    <a:srgbClr val="3333FF"/>
                  </a:solidFill>
                </a:rPr>
                <a:t>temperatur</a:t>
              </a:r>
              <a:r>
                <a:rPr lang="en-US" altLang="en-US" kern="0" dirty="0" smtClean="0">
                  <a:solidFill>
                    <a:srgbClr val="3333FF"/>
                  </a:solidFill>
                </a:rPr>
                <a:t>e</a:t>
              </a:r>
              <a:endParaRPr lang="en-US" altLang="en-US" kern="0" dirty="0">
                <a:solidFill>
                  <a:srgbClr val="3333FF"/>
                </a:solidFill>
              </a:endParaRPr>
            </a:p>
          </p:txBody>
        </p:sp>
      </p:grpSp>
    </p:spTree>
    <p:extLst>
      <p:ext uri="{BB962C8B-B14F-4D97-AF65-F5344CB8AC3E}">
        <p14:creationId xmlns:p14="http://schemas.microsoft.com/office/powerpoint/2010/main" val="361971732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939800" y="266700"/>
            <a:ext cx="7467600" cy="5334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defRPr/>
            </a:pPr>
            <a:endParaRPr lang="en-US" altLang="en-US" sz="2800" kern="0" dirty="0">
              <a:solidFill>
                <a:srgbClr val="000064"/>
              </a:solidFill>
              <a:effectLst>
                <a:outerShdw blurRad="38100" dist="38100" dir="2700000" algn="tl">
                  <a:srgbClr val="C0C0C0"/>
                </a:outerShdw>
              </a:effectLst>
            </a:endParaRPr>
          </a:p>
        </p:txBody>
      </p:sp>
      <p:sp>
        <p:nvSpPr>
          <p:cNvPr id="19460" name="Rectangle 4"/>
          <p:cNvSpPr>
            <a:spLocks noChangeArrowheads="1"/>
          </p:cNvSpPr>
          <p:nvPr/>
        </p:nvSpPr>
        <p:spPr bwMode="auto">
          <a:xfrm>
            <a:off x="211138" y="6323013"/>
            <a:ext cx="3709987" cy="400110"/>
          </a:xfrm>
          <a:prstGeom prst="rect">
            <a:avLst/>
          </a:prstGeom>
          <a:noFill/>
          <a:ln w="9525">
            <a:noFill/>
            <a:miter lim="800000"/>
            <a:headEnd/>
            <a:tailEnd/>
          </a:ln>
        </p:spPr>
        <p:txBody>
          <a:bodyPr>
            <a:spAutoFit/>
          </a:bodyPr>
          <a:lstStyle/>
          <a:p>
            <a:pPr algn="ctr"/>
            <a:r>
              <a:rPr lang="en-US" altLang="en-US" sz="2000" b="1" dirty="0">
                <a:solidFill>
                  <a:srgbClr val="000064"/>
                </a:solidFill>
              </a:rPr>
              <a:t>http</a:t>
            </a:r>
            <a:r>
              <a:rPr lang="en-US" altLang="en-US" sz="2000" b="1" dirty="0" smtClean="0">
                <a:solidFill>
                  <a:srgbClr val="000064"/>
                </a:solidFill>
              </a:rPr>
              <a:t>://www.carpatclim-eu.org</a:t>
            </a:r>
            <a:endParaRPr lang="en-US" altLang="en-US" sz="2000" b="1" dirty="0">
              <a:solidFill>
                <a:srgbClr val="000064"/>
              </a:solidFill>
            </a:endParaRPr>
          </a:p>
        </p:txBody>
      </p:sp>
      <p:sp>
        <p:nvSpPr>
          <p:cNvPr id="7" name="Rectangle 4"/>
          <p:cNvSpPr txBox="1">
            <a:spLocks noChangeArrowheads="1"/>
          </p:cNvSpPr>
          <p:nvPr/>
        </p:nvSpPr>
        <p:spPr>
          <a:xfrm>
            <a:off x="228600" y="967285"/>
            <a:ext cx="8586788" cy="250607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spcBef>
                <a:spcPct val="30000"/>
              </a:spcBef>
              <a:spcAft>
                <a:spcPct val="10000"/>
              </a:spcAft>
              <a:defRPr/>
            </a:pPr>
            <a:r>
              <a:rPr lang="en-US" altLang="en-US" sz="1800" kern="0" dirty="0" smtClean="0">
                <a:solidFill>
                  <a:srgbClr val="6666FF"/>
                </a:solidFill>
                <a:latin typeface="Franklin Gothic Medium" pitchFamily="34" charset="0"/>
              </a:rPr>
              <a:t>The project ended in July 2013</a:t>
            </a:r>
            <a:endParaRPr lang="en-US" altLang="en-US" sz="1800" kern="0" dirty="0">
              <a:solidFill>
                <a:srgbClr val="6666FF"/>
              </a:solidFill>
              <a:latin typeface="Franklin Gothic Medium" pitchFamily="34" charset="0"/>
            </a:endParaRPr>
          </a:p>
          <a:p>
            <a:pPr algn="just">
              <a:spcBef>
                <a:spcPct val="30000"/>
              </a:spcBef>
              <a:spcAft>
                <a:spcPct val="10000"/>
              </a:spcAft>
              <a:defRPr/>
            </a:pPr>
            <a:r>
              <a:rPr lang="en-US" altLang="en-US" sz="1800" kern="0" dirty="0" smtClean="0">
                <a:solidFill>
                  <a:srgbClr val="6666FF"/>
                </a:solidFill>
                <a:latin typeface="Franklin Gothic Medium" pitchFamily="34" charset="0"/>
              </a:rPr>
              <a:t>The aim of the project was to enhance the climatological database, to produce gridded climatology and to develop a digital Climate </a:t>
            </a:r>
            <a:r>
              <a:rPr lang="en-US" altLang="en-US" sz="1800" kern="0" dirty="0">
                <a:solidFill>
                  <a:srgbClr val="6666FF"/>
                </a:solidFill>
                <a:latin typeface="Franklin Gothic Medium" pitchFamily="34" charset="0"/>
              </a:rPr>
              <a:t>Atlas of the Carpathian Region </a:t>
            </a:r>
            <a:endParaRPr lang="en-US" altLang="en-US" sz="1800" kern="0" dirty="0" smtClean="0">
              <a:solidFill>
                <a:srgbClr val="6666FF"/>
              </a:solidFill>
              <a:latin typeface="Franklin Gothic Medium" pitchFamily="34" charset="0"/>
            </a:endParaRPr>
          </a:p>
          <a:p>
            <a:pPr algn="just">
              <a:spcBef>
                <a:spcPct val="30000"/>
              </a:spcBef>
              <a:spcAft>
                <a:spcPct val="10000"/>
              </a:spcAft>
              <a:defRPr/>
            </a:pPr>
            <a:r>
              <a:rPr lang="en-US" altLang="en-US" sz="1800" kern="0" dirty="0" smtClean="0">
                <a:solidFill>
                  <a:srgbClr val="6666FF"/>
                </a:solidFill>
                <a:latin typeface="Franklin Gothic Medium" pitchFamily="34" charset="0"/>
              </a:rPr>
              <a:t>The </a:t>
            </a:r>
            <a:r>
              <a:rPr lang="en-US" altLang="en-US" sz="1800" kern="0" dirty="0" smtClean="0">
                <a:solidFill>
                  <a:srgbClr val="6666FF"/>
                </a:solidFill>
                <a:latin typeface="Franklin Gothic Medium" pitchFamily="34" charset="0"/>
              </a:rPr>
              <a:t>production of the CARPATCLIM web platform was completed in </a:t>
            </a:r>
            <a:r>
              <a:rPr lang="en-US" altLang="en-US" sz="1800" kern="0" dirty="0" smtClean="0">
                <a:solidFill>
                  <a:srgbClr val="6666FF"/>
                </a:solidFill>
                <a:latin typeface="Franklin Gothic Medium" pitchFamily="34" charset="0"/>
              </a:rPr>
              <a:t>2013</a:t>
            </a:r>
          </a:p>
          <a:p>
            <a:pPr algn="just">
              <a:spcBef>
                <a:spcPct val="30000"/>
              </a:spcBef>
              <a:spcAft>
                <a:spcPct val="10000"/>
              </a:spcAft>
              <a:defRPr/>
            </a:pPr>
            <a:r>
              <a:rPr lang="en-US" sz="1800" kern="0" dirty="0">
                <a:solidFill>
                  <a:srgbClr val="6666FF"/>
                </a:solidFill>
                <a:latin typeface="Franklin Gothic Medium" pitchFamily="34" charset="0"/>
              </a:rPr>
              <a:t>After </a:t>
            </a:r>
            <a:r>
              <a:rPr lang="en-US" sz="1800" kern="0" dirty="0">
                <a:solidFill>
                  <a:srgbClr val="6666FF"/>
                </a:solidFill>
                <a:latin typeface="Franklin Gothic Medium" pitchFamily="34" charset="0"/>
              </a:rPr>
              <a:t>finalizing all project activities our task was to continue maintaining the </a:t>
            </a:r>
            <a:r>
              <a:rPr lang="en-US" sz="1800" kern="0" dirty="0" smtClean="0">
                <a:solidFill>
                  <a:srgbClr val="6666FF"/>
                </a:solidFill>
                <a:latin typeface="Franklin Gothic Medium" pitchFamily="34" charset="0"/>
              </a:rPr>
              <a:t>website</a:t>
            </a:r>
            <a:endParaRPr lang="sr-Latn-RS" altLang="en-US" sz="1800" kern="0" dirty="0">
              <a:solidFill>
                <a:srgbClr val="6666FF"/>
              </a:solidFill>
              <a:latin typeface="Franklin Gothic Medium" pitchFamily="34" charset="0"/>
            </a:endParaRPr>
          </a:p>
          <a:p>
            <a:pPr algn="just">
              <a:spcBef>
                <a:spcPct val="30000"/>
              </a:spcBef>
              <a:spcAft>
                <a:spcPct val="10000"/>
              </a:spcAft>
              <a:defRPr/>
            </a:pPr>
            <a:endParaRPr lang="en-US" altLang="en-US" sz="1800" kern="0" dirty="0">
              <a:solidFill>
                <a:srgbClr val="000064"/>
              </a:solidFill>
            </a:endParaRP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429000"/>
            <a:ext cx="2684372" cy="25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343400"/>
            <a:ext cx="2880320" cy="1656153"/>
          </a:xfrm>
          <a:prstGeom prst="rect">
            <a:avLst/>
          </a:prstGeom>
        </p:spPr>
      </p:pic>
      <p:pic>
        <p:nvPicPr>
          <p:cNvPr id="8" name="Picture 7" descr="Figure-2-Digital-Atlas-Web-GIS-Cli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1242" y="3618440"/>
            <a:ext cx="4212758" cy="270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962454" y="152400"/>
            <a:ext cx="7467600" cy="5334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defRPr/>
            </a:pPr>
            <a:r>
              <a:rPr lang="sr-Latn-C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Project </a:t>
            </a:r>
            <a:r>
              <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rPr>
              <a:t>”Climate of the Carpathian Region – CARPATCLIM”</a:t>
            </a:r>
            <a:endParaRPr lang="en-US" altLang="en-US" sz="2200" b="1" kern="0" dirty="0">
              <a:solidFill>
                <a:srgbClr val="6666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17826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939800" y="266700"/>
            <a:ext cx="7467600" cy="5334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defRPr/>
            </a:pPr>
            <a:endParaRPr lang="en-US" altLang="en-US" sz="2800" kern="0" dirty="0">
              <a:solidFill>
                <a:srgbClr val="000064"/>
              </a:solidFill>
              <a:effectLst>
                <a:outerShdw blurRad="38100" dist="38100" dir="2700000" algn="tl">
                  <a:srgbClr val="C0C0C0"/>
                </a:outerShdw>
              </a:effectLst>
            </a:endParaRPr>
          </a:p>
        </p:txBody>
      </p:sp>
      <p:sp>
        <p:nvSpPr>
          <p:cNvPr id="7" name="Rectangle 4"/>
          <p:cNvSpPr txBox="1">
            <a:spLocks noChangeArrowheads="1"/>
          </p:cNvSpPr>
          <p:nvPr/>
        </p:nvSpPr>
        <p:spPr>
          <a:xfrm>
            <a:off x="279400" y="1143000"/>
            <a:ext cx="8586788" cy="1931639"/>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spcBef>
                <a:spcPct val="30000"/>
              </a:spcBef>
              <a:spcAft>
                <a:spcPct val="10000"/>
              </a:spcAft>
              <a:defRPr/>
            </a:pPr>
            <a:endParaRPr lang="en-US" altLang="en-US" sz="1800" kern="0" dirty="0" smtClean="0">
              <a:solidFill>
                <a:srgbClr val="3333FF"/>
              </a:solidFill>
              <a:latin typeface="Franklin Gothic Medium" pitchFamily="34" charset="0"/>
            </a:endParaRPr>
          </a:p>
          <a:p>
            <a:pPr algn="just">
              <a:spcBef>
                <a:spcPct val="30000"/>
              </a:spcBef>
              <a:spcAft>
                <a:spcPct val="10000"/>
              </a:spcAft>
              <a:defRPr/>
            </a:pPr>
            <a:endParaRPr lang="sr-Latn-RS" altLang="en-US" sz="1800" kern="0" dirty="0">
              <a:solidFill>
                <a:srgbClr val="3333FF"/>
              </a:solidFill>
              <a:latin typeface="Franklin Gothic Medium" pitchFamily="34" charset="0"/>
            </a:endParaRPr>
          </a:p>
          <a:p>
            <a:pPr algn="just">
              <a:spcBef>
                <a:spcPct val="30000"/>
              </a:spcBef>
              <a:spcAft>
                <a:spcPct val="10000"/>
              </a:spcAft>
              <a:defRPr/>
            </a:pPr>
            <a:endParaRPr lang="en-US" altLang="en-US" sz="1800" kern="0" dirty="0">
              <a:solidFill>
                <a:srgbClr val="000064"/>
              </a:solidFill>
            </a:endParaRPr>
          </a:p>
        </p:txBody>
      </p:sp>
      <p:sp>
        <p:nvSpPr>
          <p:cNvPr id="9" name="Rectangle 2"/>
          <p:cNvSpPr txBox="1">
            <a:spLocks noChangeArrowheads="1"/>
          </p:cNvSpPr>
          <p:nvPr/>
        </p:nvSpPr>
        <p:spPr>
          <a:xfrm>
            <a:off x="962454" y="266700"/>
            <a:ext cx="7467600" cy="5334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sz="2400" b="1" dirty="0" smtClean="0"/>
          </a:p>
          <a:p>
            <a:endParaRPr lang="en-US" sz="2400" b="1" dirty="0"/>
          </a:p>
          <a:p>
            <a:endParaRPr lang="en-US" sz="2400" b="1" dirty="0" smtClean="0"/>
          </a:p>
          <a:p>
            <a:pPr>
              <a:defRPr/>
            </a:pPr>
            <a:r>
              <a:rPr lang="en-US" sz="2400" dirty="0" smtClean="0">
                <a:solidFill>
                  <a:srgbClr val="3333FF"/>
                </a:solidFill>
                <a:effectLst>
                  <a:outerShdw blurRad="38100" dist="38100" dir="2700000" algn="tl">
                    <a:srgbClr val="000000">
                      <a:alpha val="43137"/>
                    </a:srgbClr>
                  </a:outerShdw>
                </a:effectLst>
                <a:latin typeface="Franklin Gothic Medium" pitchFamily="34" charset="0"/>
              </a:rPr>
              <a:t>IPA </a:t>
            </a:r>
            <a:r>
              <a:rPr lang="en-US" sz="2400" dirty="0">
                <a:solidFill>
                  <a:srgbClr val="3333FF"/>
                </a:solidFill>
                <a:effectLst>
                  <a:outerShdw blurRad="38100" dist="38100" dir="2700000" algn="tl">
                    <a:srgbClr val="000000">
                      <a:alpha val="43137"/>
                    </a:srgbClr>
                  </a:outerShdw>
                </a:effectLst>
                <a:latin typeface="Franklin Gothic Medium" pitchFamily="34" charset="0"/>
              </a:rPr>
              <a:t>2012/290-552 Project:</a:t>
            </a:r>
            <a:endParaRPr lang="sr-Latn-RS" sz="2400" dirty="0">
              <a:solidFill>
                <a:srgbClr val="3333FF"/>
              </a:solidFill>
              <a:effectLst>
                <a:outerShdw blurRad="38100" dist="38100" dir="2700000" algn="tl">
                  <a:srgbClr val="000000">
                    <a:alpha val="43137"/>
                  </a:srgbClr>
                </a:outerShdw>
              </a:effectLst>
              <a:latin typeface="Franklin Gothic Medium" pitchFamily="34" charset="0"/>
            </a:endParaRPr>
          </a:p>
          <a:p>
            <a:pPr>
              <a:defRPr/>
            </a:pPr>
            <a:r>
              <a:rPr lang="en-US" sz="2400" dirty="0">
                <a:solidFill>
                  <a:srgbClr val="3333FF"/>
                </a:solidFill>
                <a:effectLst>
                  <a:outerShdw blurRad="38100" dist="38100" dir="2700000" algn="tl">
                    <a:srgbClr val="000000">
                      <a:alpha val="43137"/>
                    </a:srgbClr>
                  </a:outerShdw>
                </a:effectLst>
                <a:latin typeface="Franklin Gothic Medium" pitchFamily="34" charset="0"/>
              </a:rPr>
              <a:t>“Building Resilience to Disasters</a:t>
            </a:r>
            <a:endParaRPr lang="sr-Latn-RS" sz="2400" dirty="0">
              <a:solidFill>
                <a:srgbClr val="3333FF"/>
              </a:solidFill>
              <a:effectLst>
                <a:outerShdw blurRad="38100" dist="38100" dir="2700000" algn="tl">
                  <a:srgbClr val="000000">
                    <a:alpha val="43137"/>
                  </a:srgbClr>
                </a:outerShdw>
              </a:effectLst>
              <a:latin typeface="Franklin Gothic Medium" pitchFamily="34" charset="0"/>
            </a:endParaRPr>
          </a:p>
          <a:p>
            <a:pPr>
              <a:defRPr/>
            </a:pPr>
            <a:r>
              <a:rPr lang="en-US" sz="2400" dirty="0">
                <a:solidFill>
                  <a:srgbClr val="3333FF"/>
                </a:solidFill>
                <a:effectLst>
                  <a:outerShdw blurRad="38100" dist="38100" dir="2700000" algn="tl">
                    <a:srgbClr val="000000">
                      <a:alpha val="43137"/>
                    </a:srgbClr>
                  </a:outerShdw>
                </a:effectLst>
                <a:latin typeface="Franklin Gothic Medium" pitchFamily="34" charset="0"/>
              </a:rPr>
              <a:t>in the Western Balkans and Turkey”</a:t>
            </a:r>
            <a:endParaRPr lang="sr-Latn-RS" sz="2400" dirty="0">
              <a:solidFill>
                <a:srgbClr val="3333FF"/>
              </a:solidFill>
              <a:effectLst>
                <a:outerShdw blurRad="38100" dist="38100" dir="2700000" algn="tl">
                  <a:srgbClr val="000000">
                    <a:alpha val="43137"/>
                  </a:srgbClr>
                </a:outerShdw>
              </a:effectLst>
              <a:latin typeface="Franklin Gothic Medium" pitchFamily="34" charset="0"/>
            </a:endParaRPr>
          </a:p>
          <a:p>
            <a:pPr>
              <a:defRPr/>
            </a:pPr>
            <a:r>
              <a:rPr lang="en-US" sz="2400" dirty="0">
                <a:solidFill>
                  <a:srgbClr val="3333FF"/>
                </a:solidFill>
                <a:effectLst>
                  <a:outerShdw blurRad="38100" dist="38100" dir="2700000" algn="tl">
                    <a:srgbClr val="000000">
                      <a:alpha val="43137"/>
                    </a:srgbClr>
                  </a:outerShdw>
                </a:effectLst>
                <a:latin typeface="Franklin Gothic Medium" pitchFamily="34" charset="0"/>
              </a:rPr>
              <a:t> </a:t>
            </a:r>
            <a:endParaRPr lang="sr-Latn-RS" sz="2400" dirty="0">
              <a:solidFill>
                <a:srgbClr val="3333FF"/>
              </a:solidFill>
              <a:effectLst>
                <a:outerShdw blurRad="38100" dist="38100" dir="2700000" algn="tl">
                  <a:srgbClr val="000000">
                    <a:alpha val="43137"/>
                  </a:srgbClr>
                </a:outerShdw>
              </a:effectLst>
              <a:latin typeface="Franklin Gothic Medium" pitchFamily="34" charset="0"/>
            </a:endParaRPr>
          </a:p>
        </p:txBody>
      </p:sp>
      <p:pic>
        <p:nvPicPr>
          <p:cNvPr id="73730" name="Picture 1" descr="C:\Users\Cvetka\AppData\Local\Microsoft\Windows\Temporary Internet Files\Content.Outlook\6UE8U9PU\UNISDR_WMO_IPA_Logo_July2012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0"/>
            <a:ext cx="57245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0" y="2743200"/>
            <a:ext cx="7543800" cy="3693319"/>
          </a:xfrm>
          <a:prstGeom prst="rect">
            <a:avLst/>
          </a:prstGeom>
          <a:noFill/>
        </p:spPr>
        <p:txBody>
          <a:bodyPr wrap="square" rtlCol="0">
            <a:spAutoFit/>
          </a:bodyPr>
          <a:lstStyle/>
          <a:p>
            <a:r>
              <a:rPr lang="en-US" kern="0" dirty="0" smtClean="0">
                <a:solidFill>
                  <a:srgbClr val="3333FF"/>
                </a:solidFill>
              </a:rPr>
              <a:t>In 2013, numerous workshops and kick-off meetings have been organized within the framework of various work packages, with the participation of RHMSS experts and representatives of </a:t>
            </a:r>
            <a:r>
              <a:rPr lang="en-US" kern="0" dirty="0" smtClean="0">
                <a:solidFill>
                  <a:srgbClr val="3333FF"/>
                </a:solidFill>
              </a:rPr>
              <a:t>the Ministry </a:t>
            </a:r>
            <a:r>
              <a:rPr lang="en-US" kern="0" dirty="0" smtClean="0">
                <a:solidFill>
                  <a:srgbClr val="3333FF"/>
                </a:solidFill>
              </a:rPr>
              <a:t>of </a:t>
            </a:r>
            <a:r>
              <a:rPr lang="en-US" kern="0" dirty="0" smtClean="0">
                <a:solidFill>
                  <a:srgbClr val="3333FF"/>
                </a:solidFill>
              </a:rPr>
              <a:t>Interior of the Republic </a:t>
            </a:r>
            <a:r>
              <a:rPr lang="en-US" kern="0" smtClean="0">
                <a:solidFill>
                  <a:srgbClr val="3333FF"/>
                </a:solidFill>
              </a:rPr>
              <a:t>of Serbia</a:t>
            </a:r>
            <a:r>
              <a:rPr lang="en-US" kern="0" dirty="0" smtClean="0">
                <a:solidFill>
                  <a:srgbClr val="3333FF"/>
                </a:solidFill>
              </a:rPr>
              <a:t>: </a:t>
            </a:r>
            <a:endParaRPr lang="en-US" kern="0" dirty="0" smtClean="0">
              <a:solidFill>
                <a:srgbClr val="3333FF"/>
              </a:solidFill>
            </a:endParaRPr>
          </a:p>
          <a:p>
            <a:endParaRPr lang="en-US" kern="0" dirty="0">
              <a:solidFill>
                <a:srgbClr val="3333FF"/>
              </a:solidFill>
            </a:endParaRPr>
          </a:p>
          <a:p>
            <a:pPr marL="285750" indent="-285750">
              <a:buFont typeface="Arial" panose="020B0604020202020204" pitchFamily="34" charset="0"/>
              <a:buChar char="•"/>
            </a:pPr>
            <a:r>
              <a:rPr lang="en-US" kern="0" dirty="0" smtClean="0">
                <a:solidFill>
                  <a:srgbClr val="3333FF"/>
                </a:solidFill>
              </a:rPr>
              <a:t>Historical meteorological and hydrological data management</a:t>
            </a:r>
          </a:p>
          <a:p>
            <a:pPr marL="285750" indent="-285750">
              <a:buFont typeface="Arial" panose="020B0604020202020204" pitchFamily="34" charset="0"/>
              <a:buChar char="•"/>
            </a:pPr>
            <a:r>
              <a:rPr lang="en-US" kern="0" dirty="0" smtClean="0">
                <a:solidFill>
                  <a:srgbClr val="3333FF"/>
                </a:solidFill>
              </a:rPr>
              <a:t>Meteorological forecasts</a:t>
            </a:r>
            <a:endParaRPr lang="en-US" kern="0" dirty="0">
              <a:solidFill>
                <a:srgbClr val="3333FF"/>
              </a:solidFill>
            </a:endParaRPr>
          </a:p>
          <a:p>
            <a:pPr marL="285750" indent="-285750">
              <a:buFont typeface="Arial" panose="020B0604020202020204" pitchFamily="34" charset="0"/>
              <a:buChar char="•"/>
            </a:pPr>
            <a:r>
              <a:rPr lang="en-US" kern="0" dirty="0" smtClean="0">
                <a:solidFill>
                  <a:srgbClr val="3333FF"/>
                </a:solidFill>
              </a:rPr>
              <a:t>Early flood warning and integrated flood management</a:t>
            </a:r>
          </a:p>
          <a:p>
            <a:pPr marL="285750" indent="-285750">
              <a:buFont typeface="Arial" panose="020B0604020202020204" pitchFamily="34" charset="0"/>
              <a:buChar char="•"/>
            </a:pPr>
            <a:r>
              <a:rPr lang="en-US" kern="0" dirty="0" smtClean="0">
                <a:solidFill>
                  <a:srgbClr val="3333FF"/>
                </a:solidFill>
              </a:rPr>
              <a:t>Establishment of a regional early warning system through the harmonization of national systems</a:t>
            </a:r>
          </a:p>
          <a:p>
            <a:pPr marL="285750" indent="-285750">
              <a:buFont typeface="Arial" panose="020B0604020202020204" pitchFamily="34" charset="0"/>
              <a:buChar char="•"/>
            </a:pPr>
            <a:r>
              <a:rPr lang="en-US" kern="0" dirty="0" smtClean="0">
                <a:solidFill>
                  <a:srgbClr val="3333FF"/>
                </a:solidFill>
              </a:rPr>
              <a:t>Quality management systems</a:t>
            </a:r>
          </a:p>
          <a:p>
            <a:endParaRPr lang="en-US" kern="0" dirty="0">
              <a:solidFill>
                <a:srgbClr val="3333FF"/>
              </a:solidFill>
            </a:endParaRPr>
          </a:p>
          <a:p>
            <a:endParaRPr lang="sr-Latn-RS" kern="0" dirty="0">
              <a:solidFill>
                <a:srgbClr val="3333FF"/>
              </a:solidFill>
            </a:endParaRPr>
          </a:p>
        </p:txBody>
      </p:sp>
    </p:spTree>
    <p:extLst>
      <p:ext uri="{BB962C8B-B14F-4D97-AF65-F5344CB8AC3E}">
        <p14:creationId xmlns:p14="http://schemas.microsoft.com/office/powerpoint/2010/main" val="204588796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C:\Users\Korisnik\AppData\Local\Microsoft\Windows Live Mail\WLMDSS.tmp\WLM2311.tmp\NRT Jan Bg_4.jpg"/>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4337927" y="1295400"/>
            <a:ext cx="4221873" cy="2514600"/>
          </a:xfrm>
          <a:noFill/>
          <a:effectLst>
            <a:outerShdw blurRad="50800" dist="76200" dir="2700000" algn="ctr" rotWithShape="0">
              <a:srgbClr val="000000">
                <a:alpha val="40000"/>
              </a:srgbClr>
            </a:outerShdw>
          </a:effectLst>
        </p:spPr>
      </p:pic>
      <p:sp>
        <p:nvSpPr>
          <p:cNvPr id="4" name="TextBox 3"/>
          <p:cNvSpPr txBox="1"/>
          <p:nvPr/>
        </p:nvSpPr>
        <p:spPr>
          <a:xfrm>
            <a:off x="292100" y="1371600"/>
            <a:ext cx="3907367" cy="2529923"/>
          </a:xfrm>
          <a:prstGeom prst="rect">
            <a:avLst/>
          </a:prstGeom>
          <a:noFill/>
        </p:spPr>
        <p:txBody>
          <a:bodyPr wrap="square">
            <a:spAutoFit/>
          </a:bodyPr>
          <a:lstStyle/>
          <a:p>
            <a:pPr marL="342900" indent="-342900" algn="just" eaLnBrk="1" hangingPunct="1">
              <a:spcBef>
                <a:spcPct val="30000"/>
              </a:spcBef>
              <a:spcAft>
                <a:spcPct val="10000"/>
              </a:spcAft>
              <a:buChar char="•"/>
              <a:defRPr/>
            </a:pPr>
            <a:r>
              <a:rPr lang="en-US" kern="0" dirty="0">
                <a:solidFill>
                  <a:srgbClr val="3333FF"/>
                </a:solidFill>
              </a:rPr>
              <a:t>A bilateral project between Serbia and Norway was launched in 2011 and ended in </a:t>
            </a:r>
            <a:r>
              <a:rPr lang="en-US" kern="0" dirty="0" smtClean="0">
                <a:solidFill>
                  <a:srgbClr val="3333FF"/>
                </a:solidFill>
              </a:rPr>
              <a:t>2013</a:t>
            </a:r>
            <a:endParaRPr lang="en-US" altLang="sr-Latn-RS" kern="0" dirty="0">
              <a:solidFill>
                <a:srgbClr val="3333FF"/>
              </a:solidFill>
            </a:endParaRPr>
          </a:p>
          <a:p>
            <a:pPr marL="342900" indent="-342900" algn="just" eaLnBrk="1" hangingPunct="1">
              <a:spcBef>
                <a:spcPct val="30000"/>
              </a:spcBef>
              <a:spcAft>
                <a:spcPct val="10000"/>
              </a:spcAft>
              <a:buChar char="•"/>
              <a:defRPr/>
            </a:pPr>
            <a:r>
              <a:rPr lang="en-US" kern="0" dirty="0" smtClean="0">
                <a:solidFill>
                  <a:srgbClr val="3333FF"/>
                </a:solidFill>
              </a:rPr>
              <a:t>Completion </a:t>
            </a:r>
            <a:r>
              <a:rPr lang="en-US" kern="0" dirty="0">
                <a:solidFill>
                  <a:srgbClr val="3333FF"/>
                </a:solidFill>
              </a:rPr>
              <a:t>of the installation of 6 new automatic rain </a:t>
            </a:r>
            <a:r>
              <a:rPr lang="en-US" kern="0" dirty="0" smtClean="0">
                <a:solidFill>
                  <a:srgbClr val="3333FF"/>
                </a:solidFill>
              </a:rPr>
              <a:t>gauges</a:t>
            </a:r>
            <a:endParaRPr lang="en-US" kern="0" dirty="0">
              <a:solidFill>
                <a:srgbClr val="3333FF"/>
              </a:solidFill>
            </a:endParaRPr>
          </a:p>
          <a:p>
            <a:pPr marL="342900" indent="-342900" algn="just" eaLnBrk="1" hangingPunct="1">
              <a:spcBef>
                <a:spcPct val="30000"/>
              </a:spcBef>
              <a:spcAft>
                <a:spcPct val="10000"/>
              </a:spcAft>
              <a:buChar char="•"/>
              <a:defRPr/>
            </a:pPr>
            <a:r>
              <a:rPr lang="en-US" kern="0" dirty="0" smtClean="0">
                <a:solidFill>
                  <a:srgbClr val="3333FF"/>
                </a:solidFill>
              </a:rPr>
              <a:t>A case </a:t>
            </a:r>
            <a:r>
              <a:rPr lang="en-US" kern="0" dirty="0">
                <a:solidFill>
                  <a:srgbClr val="3333FF"/>
                </a:solidFill>
              </a:rPr>
              <a:t>study on climate change impacts on water resources in </a:t>
            </a:r>
            <a:r>
              <a:rPr lang="en-US" kern="0" dirty="0" smtClean="0">
                <a:solidFill>
                  <a:srgbClr val="3333FF"/>
                </a:solidFill>
              </a:rPr>
              <a:t>Serbia</a:t>
            </a:r>
            <a:endParaRPr lang="en-US" kern="0" dirty="0">
              <a:solidFill>
                <a:srgbClr val="3333FF"/>
              </a:solidFill>
            </a:endParaRPr>
          </a:p>
        </p:txBody>
      </p:sp>
      <p:sp>
        <p:nvSpPr>
          <p:cNvPr id="10" name="Rectangle 11"/>
          <p:cNvSpPr>
            <a:spLocks noChangeArrowheads="1"/>
          </p:cNvSpPr>
          <p:nvPr/>
        </p:nvSpPr>
        <p:spPr bwMode="auto">
          <a:xfrm>
            <a:off x="539750" y="5924550"/>
            <a:ext cx="8486775" cy="77788"/>
          </a:xfrm>
          <a:prstGeom prst="rect">
            <a:avLst/>
          </a:prstGeom>
          <a:solidFill>
            <a:schemeClr val="bg1"/>
          </a:solidFill>
          <a:ln>
            <a:noFill/>
          </a:ln>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sr-Latn-RS" altLang="sr-Latn-RS" sz="1800" smtClean="0">
              <a:solidFill>
                <a:srgbClr val="000000"/>
              </a:solidFill>
            </a:endParaRPr>
          </a:p>
        </p:txBody>
      </p:sp>
      <p:pic>
        <p:nvPicPr>
          <p:cNvPr id="21509" name="Picture 4" descr="C:\Users\Korisnik\AppData\Local\Microsoft\Windows Live Mail\WLMDSS.tmp\WLMC20F.tmp\NRT Jan Bg_3.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 y="3912958"/>
            <a:ext cx="3733800" cy="2341340"/>
          </a:xfrm>
          <a:prstGeom prst="rect">
            <a:avLst/>
          </a:prstGeom>
          <a:noFill/>
          <a:ln>
            <a:noFill/>
          </a:ln>
          <a:effectLst>
            <a:outerShdw blurRad="50800" dist="762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191000" y="5867400"/>
            <a:ext cx="3352800" cy="523220"/>
          </a:xfrm>
          <a:prstGeom prst="rect">
            <a:avLst/>
          </a:prstGeom>
          <a:noFill/>
        </p:spPr>
        <p:txBody>
          <a:bodyPr wrap="square">
            <a:spAutoFit/>
          </a:bodyPr>
          <a:lstStyle/>
          <a:p>
            <a:pPr algn="l" eaLnBrk="0" fontAlgn="base" hangingPunct="0">
              <a:spcBef>
                <a:spcPct val="0"/>
              </a:spcBef>
              <a:spcAft>
                <a:spcPct val="0"/>
              </a:spcAft>
              <a:defRPr/>
            </a:pPr>
            <a:r>
              <a:rPr lang="en-US" sz="1400" dirty="0" smtClean="0">
                <a:solidFill>
                  <a:srgbClr val="3333FF"/>
                </a:solidFill>
                <a:cs typeface="Arial" charset="0"/>
              </a:rPr>
              <a:t>Ambassador of the Kingdom of Norway, H.E. </a:t>
            </a:r>
            <a:r>
              <a:rPr lang="en-US" sz="1400" dirty="0" err="1" smtClean="0">
                <a:solidFill>
                  <a:srgbClr val="3333FF"/>
                </a:solidFill>
                <a:cs typeface="Arial" charset="0"/>
              </a:rPr>
              <a:t>Mr</a:t>
            </a:r>
            <a:r>
              <a:rPr lang="en-US" sz="1400" dirty="0" smtClean="0">
                <a:solidFill>
                  <a:srgbClr val="3333FF"/>
                </a:solidFill>
                <a:cs typeface="Arial" charset="0"/>
              </a:rPr>
              <a:t> </a:t>
            </a:r>
            <a:r>
              <a:rPr lang="vi-VN" sz="1400" dirty="0" smtClean="0">
                <a:solidFill>
                  <a:srgbClr val="3333FF"/>
                </a:solidFill>
                <a:cs typeface="Arial" charset="0"/>
              </a:rPr>
              <a:t>Nils </a:t>
            </a:r>
            <a:r>
              <a:rPr lang="vi-VN" sz="1400" dirty="0">
                <a:solidFill>
                  <a:srgbClr val="3333FF"/>
                </a:solidFill>
                <a:cs typeface="Arial" charset="0"/>
              </a:rPr>
              <a:t>Ragnar Kamsvag</a:t>
            </a:r>
          </a:p>
        </p:txBody>
      </p:sp>
      <p:sp>
        <p:nvSpPr>
          <p:cNvPr id="2" name="Rectangle 1"/>
          <p:cNvSpPr/>
          <p:nvPr/>
        </p:nvSpPr>
        <p:spPr>
          <a:xfrm>
            <a:off x="914400" y="228600"/>
            <a:ext cx="7239000" cy="769441"/>
          </a:xfrm>
          <a:prstGeom prst="rect">
            <a:avLst/>
          </a:prstGeom>
        </p:spPr>
        <p:txBody>
          <a:bodyPr wrap="square">
            <a:spAutoFit/>
          </a:bodyPr>
          <a:lstStyle/>
          <a:p>
            <a:pPr algn="ctr">
              <a:defRPr/>
            </a:pPr>
            <a:r>
              <a:rPr lang="sr-Latn-CS" altLang="sr-Latn-RS" sz="2200" b="1" dirty="0" smtClean="0">
                <a:solidFill>
                  <a:srgbClr val="6666FF"/>
                </a:solidFill>
                <a:effectLst>
                  <a:outerShdw blurRad="38100" dist="38100" dir="2700000" algn="tl">
                    <a:srgbClr val="000000">
                      <a:alpha val="43137"/>
                    </a:srgbClr>
                  </a:outerShdw>
                </a:effectLst>
                <a:ea typeface="+mj-ea"/>
                <a:cs typeface="+mj-cs"/>
              </a:rPr>
              <a:t>Project </a:t>
            </a:r>
            <a:r>
              <a:rPr lang="en-US" altLang="sr-Latn-RS" sz="2200" b="1" dirty="0" smtClean="0">
                <a:solidFill>
                  <a:srgbClr val="6666FF"/>
                </a:solidFill>
                <a:effectLst>
                  <a:outerShdw blurRad="38100" dist="38100" dir="2700000" algn="tl">
                    <a:srgbClr val="000000">
                      <a:alpha val="43137"/>
                    </a:srgbClr>
                  </a:outerShdw>
                </a:effectLst>
              </a:rPr>
              <a:t>”</a:t>
            </a:r>
            <a:r>
              <a:rPr lang="en-US" altLang="sr-Latn-RS" sz="2200" b="1" dirty="0" smtClean="0">
                <a:solidFill>
                  <a:srgbClr val="6666FF"/>
                </a:solidFill>
                <a:effectLst>
                  <a:outerShdw blurRad="38100" dist="38100" dir="2700000" algn="tl">
                    <a:srgbClr val="000000">
                      <a:alpha val="43137"/>
                    </a:srgbClr>
                  </a:outerShdw>
                </a:effectLst>
                <a:ea typeface="+mj-ea"/>
                <a:cs typeface="+mj-cs"/>
              </a:rPr>
              <a:t>Further Improvement and Development of Flood </a:t>
            </a:r>
            <a:r>
              <a:rPr lang="en-US" altLang="sr-Latn-RS" sz="2200" b="1" dirty="0">
                <a:solidFill>
                  <a:srgbClr val="6666FF"/>
                </a:solidFill>
                <a:effectLst>
                  <a:outerShdw blurRad="38100" dist="38100" dir="2700000" algn="tl">
                    <a:srgbClr val="000000">
                      <a:alpha val="43137"/>
                    </a:srgbClr>
                  </a:outerShdw>
                </a:effectLst>
                <a:ea typeface="+mj-ea"/>
                <a:cs typeface="+mj-cs"/>
              </a:rPr>
              <a:t>F</a:t>
            </a:r>
            <a:r>
              <a:rPr lang="en-US" altLang="sr-Latn-RS" sz="2200" b="1" dirty="0" smtClean="0">
                <a:solidFill>
                  <a:srgbClr val="6666FF"/>
                </a:solidFill>
                <a:effectLst>
                  <a:outerShdw blurRad="38100" dist="38100" dir="2700000" algn="tl">
                    <a:srgbClr val="000000">
                      <a:alpha val="43137"/>
                    </a:srgbClr>
                  </a:outerShdw>
                </a:effectLst>
                <a:ea typeface="+mj-ea"/>
                <a:cs typeface="+mj-cs"/>
              </a:rPr>
              <a:t>orecasting </a:t>
            </a:r>
            <a:r>
              <a:rPr lang="en-US" altLang="sr-Latn-RS" sz="2200" b="1" dirty="0">
                <a:solidFill>
                  <a:srgbClr val="6666FF"/>
                </a:solidFill>
                <a:effectLst>
                  <a:outerShdw blurRad="38100" dist="38100" dir="2700000" algn="tl">
                    <a:srgbClr val="000000">
                      <a:alpha val="43137"/>
                    </a:srgbClr>
                  </a:outerShdw>
                </a:effectLst>
                <a:ea typeface="+mj-ea"/>
                <a:cs typeface="+mj-cs"/>
              </a:rPr>
              <a:t>S</a:t>
            </a:r>
            <a:r>
              <a:rPr lang="en-US" altLang="sr-Latn-RS" sz="2200" b="1" dirty="0" smtClean="0">
                <a:solidFill>
                  <a:srgbClr val="6666FF"/>
                </a:solidFill>
                <a:effectLst>
                  <a:outerShdw blurRad="38100" dist="38100" dir="2700000" algn="tl">
                    <a:srgbClr val="000000">
                      <a:alpha val="43137"/>
                    </a:srgbClr>
                  </a:outerShdw>
                </a:effectLst>
                <a:ea typeface="+mj-ea"/>
                <a:cs typeface="+mj-cs"/>
              </a:rPr>
              <a:t>ervices in Serbia</a:t>
            </a:r>
            <a:r>
              <a:rPr lang="en-US" altLang="sr-Latn-RS" sz="2200" b="1" dirty="0" smtClean="0">
                <a:solidFill>
                  <a:srgbClr val="6666FF"/>
                </a:solidFill>
                <a:effectLst>
                  <a:outerShdw blurRad="38100" dist="38100" dir="2700000" algn="tl">
                    <a:srgbClr val="000000">
                      <a:alpha val="43137"/>
                    </a:srgbClr>
                  </a:outerShdw>
                </a:effectLst>
              </a:rPr>
              <a:t>”</a:t>
            </a:r>
            <a:endParaRPr lang="en-US" altLang="sr-Latn-RS" sz="2200" b="1" dirty="0">
              <a:solidFill>
                <a:srgbClr val="6666FF"/>
              </a:solidFill>
              <a:effectLst>
                <a:outerShdw blurRad="38100" dist="38100" dir="2700000" algn="tl">
                  <a:srgbClr val="000000">
                    <a:alpha val="43137"/>
                  </a:srgbClr>
                </a:outerShdw>
              </a:effectLst>
              <a:ea typeface="+mj-ea"/>
              <a:cs typeface="+mj-cs"/>
            </a:endParaRPr>
          </a:p>
        </p:txBody>
      </p:sp>
      <p:sp>
        <p:nvSpPr>
          <p:cNvPr id="6" name="TextBox 5"/>
          <p:cNvSpPr txBox="1"/>
          <p:nvPr/>
        </p:nvSpPr>
        <p:spPr>
          <a:xfrm>
            <a:off x="4343400" y="4038600"/>
            <a:ext cx="4419600" cy="923330"/>
          </a:xfrm>
          <a:prstGeom prst="rect">
            <a:avLst/>
          </a:prstGeom>
          <a:noFill/>
        </p:spPr>
        <p:txBody>
          <a:bodyPr wrap="square" rtlCol="0">
            <a:spAutoFit/>
          </a:bodyPr>
          <a:lstStyle/>
          <a:p>
            <a:pPr algn="ctr" eaLnBrk="1" hangingPunct="1">
              <a:spcBef>
                <a:spcPct val="30000"/>
              </a:spcBef>
              <a:spcAft>
                <a:spcPct val="10000"/>
              </a:spcAft>
              <a:defRPr/>
            </a:pPr>
            <a:r>
              <a:rPr lang="en-US" altLang="sr-Latn-RS" kern="0" dirty="0" smtClean="0">
                <a:solidFill>
                  <a:srgbClr val="3333FF"/>
                </a:solidFill>
              </a:rPr>
              <a:t>National </a:t>
            </a:r>
            <a:r>
              <a:rPr lang="en-US" altLang="sr-Latn-RS" kern="0" dirty="0">
                <a:solidFill>
                  <a:srgbClr val="3333FF"/>
                </a:solidFill>
              </a:rPr>
              <a:t>round table related to the analysis of climate change impact on water resources in </a:t>
            </a:r>
            <a:r>
              <a:rPr lang="en-US" altLang="sr-Latn-RS" kern="0" dirty="0" smtClean="0">
                <a:solidFill>
                  <a:srgbClr val="3333FF"/>
                </a:solidFill>
              </a:rPr>
              <a:t>Serbia, January 2014</a:t>
            </a:r>
            <a:endParaRPr lang="en-US" dirty="0">
              <a:solidFill>
                <a:srgbClr val="000066"/>
              </a:solidFill>
              <a:cs typeface="Arial" charset="0"/>
            </a:endParaRPr>
          </a:p>
        </p:txBody>
      </p:sp>
    </p:spTree>
    <p:extLst>
      <p:ext uri="{BB962C8B-B14F-4D97-AF65-F5344CB8AC3E}">
        <p14:creationId xmlns:p14="http://schemas.microsoft.com/office/powerpoint/2010/main" val="141339669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90600" y="304800"/>
            <a:ext cx="7315200" cy="762000"/>
          </a:xfrm>
        </p:spPr>
        <p:txBody>
          <a:bodyPr/>
          <a:lstStyle/>
          <a:p>
            <a:pPr eaLnBrk="1" hangingPunct="1"/>
            <a:r>
              <a:rPr lang="en-US" altLang="sr-Latn-RS" sz="2200" b="1" kern="1200" dirty="0" smtClean="0">
                <a:solidFill>
                  <a:srgbClr val="6666FF"/>
                </a:solidFill>
                <a:effectLst>
                  <a:outerShdw blurRad="38100" dist="38100" dir="2700000" algn="tl">
                    <a:srgbClr val="000000">
                      <a:alpha val="43137"/>
                    </a:srgbClr>
                  </a:outerShdw>
                </a:effectLst>
                <a:latin typeface="Franklin Gothic Medium" pitchFamily="34" charset="0"/>
              </a:rPr>
              <a:t>CAPACITY</a:t>
            </a:r>
            <a:r>
              <a:rPr lang="en-US" altLang="sr-Latn-RS" sz="2200" b="1" dirty="0" smtClean="0">
                <a:solidFill>
                  <a:srgbClr val="6666FF"/>
                </a:solidFill>
                <a:effectLst>
                  <a:outerShdw blurRad="38100" dist="38100" dir="2700000" algn="tl">
                    <a:srgbClr val="000000">
                      <a:alpha val="43137"/>
                    </a:srgbClr>
                  </a:outerShdw>
                </a:effectLst>
                <a:latin typeface="Franklin Gothic Demi" pitchFamily="34" charset="0"/>
              </a:rPr>
              <a:t> </a:t>
            </a:r>
            <a:r>
              <a:rPr lang="en-US" altLang="sr-Latn-RS" sz="2200" dirty="0" smtClean="0">
                <a:solidFill>
                  <a:srgbClr val="6666FF"/>
                </a:solidFill>
                <a:effectLst>
                  <a:outerShdw blurRad="38100" dist="38100" dir="2700000" algn="tl">
                    <a:srgbClr val="000000">
                      <a:alpha val="43137"/>
                    </a:srgbClr>
                  </a:outerShdw>
                </a:effectLst>
                <a:latin typeface="Franklin Gothic Demi" pitchFamily="34" charset="0"/>
              </a:rPr>
              <a:t>BUILDING</a:t>
            </a:r>
            <a:br>
              <a:rPr lang="en-US" altLang="sr-Latn-RS" sz="2200" dirty="0" smtClean="0">
                <a:solidFill>
                  <a:srgbClr val="6666FF"/>
                </a:solidFill>
                <a:effectLst>
                  <a:outerShdw blurRad="38100" dist="38100" dir="2700000" algn="tl">
                    <a:srgbClr val="000000">
                      <a:alpha val="43137"/>
                    </a:srgbClr>
                  </a:outerShdw>
                </a:effectLst>
                <a:latin typeface="Franklin Gothic Demi" pitchFamily="34" charset="0"/>
              </a:rPr>
            </a:br>
            <a:r>
              <a:rPr lang="en-US" altLang="sr-Latn-RS" sz="2200" dirty="0" smtClean="0">
                <a:solidFill>
                  <a:srgbClr val="6666FF"/>
                </a:solidFill>
                <a:effectLst>
                  <a:outerShdw blurRad="38100" dist="38100" dir="2700000" algn="tl">
                    <a:srgbClr val="000000">
                      <a:alpha val="43137"/>
                    </a:srgbClr>
                  </a:outerShdw>
                </a:effectLst>
                <a:latin typeface="Franklin Gothic Demi" pitchFamily="34" charset="0"/>
              </a:rPr>
              <a:t>EDUCATION AND TRAINING</a:t>
            </a:r>
            <a:endParaRPr lang="sr-Latn-CS" altLang="sr-Latn-RS" sz="2200" dirty="0" smtClean="0">
              <a:solidFill>
                <a:srgbClr val="6666FF"/>
              </a:solidFill>
              <a:effectLst>
                <a:outerShdw blurRad="38100" dist="38100" dir="2700000" algn="tl">
                  <a:srgbClr val="000000">
                    <a:alpha val="43137"/>
                  </a:srgbClr>
                </a:outerShdw>
              </a:effectLst>
              <a:latin typeface="Franklin Gothic Demi" pitchFamily="34" charset="0"/>
            </a:endParaRPr>
          </a:p>
        </p:txBody>
      </p:sp>
      <p:sp>
        <p:nvSpPr>
          <p:cNvPr id="37891" name="Rectangle 3"/>
          <p:cNvSpPr>
            <a:spLocks noGrp="1" noChangeArrowheads="1"/>
          </p:cNvSpPr>
          <p:nvPr>
            <p:ph type="body" idx="1"/>
          </p:nvPr>
        </p:nvSpPr>
        <p:spPr>
          <a:xfrm>
            <a:off x="457200" y="1371600"/>
            <a:ext cx="8458200" cy="5059363"/>
          </a:xfrm>
        </p:spPr>
        <p:txBody>
          <a:bodyPr/>
          <a:lstStyle/>
          <a:p>
            <a:pPr marL="0" indent="0" algn="just" eaLnBrk="1" hangingPunct="1">
              <a:spcBef>
                <a:spcPct val="30000"/>
              </a:spcBef>
              <a:spcAft>
                <a:spcPct val="10000"/>
              </a:spcAft>
              <a:buNone/>
              <a:defRPr/>
            </a:pPr>
            <a:r>
              <a:rPr lang="en-US" altLang="en-US" sz="1600" dirty="0" smtClean="0">
                <a:solidFill>
                  <a:srgbClr val="3333FF"/>
                </a:solidFill>
                <a:latin typeface="Franklin Gothic Medium" pitchFamily="34" charset="0"/>
              </a:rPr>
              <a:t>When it comes to the implementation of the human resources development plan, it is particularly important to mention the training programs of WMO, ECMWF, EUMETSAT and EUMETNET, those of the existing training centers specialized for certain areas of meteorology and hydrology, as well as bilateral programs and technical cooperation programs.  </a:t>
            </a:r>
          </a:p>
          <a:p>
            <a:pPr marL="0" indent="0" algn="just" eaLnBrk="1" hangingPunct="1">
              <a:spcBef>
                <a:spcPct val="30000"/>
              </a:spcBef>
              <a:spcAft>
                <a:spcPct val="10000"/>
              </a:spcAft>
              <a:buNone/>
              <a:defRPr/>
            </a:pPr>
            <a:endParaRPr lang="sr-Latn-CS" altLang="en-US" sz="1600" dirty="0" smtClean="0">
              <a:solidFill>
                <a:srgbClr val="3333FF"/>
              </a:solidFill>
              <a:latin typeface="Franklin Gothic Medium" pitchFamily="34" charset="0"/>
            </a:endParaRPr>
          </a:p>
          <a:p>
            <a:pPr marL="0" indent="0" algn="just" eaLnBrk="1" hangingPunct="1">
              <a:spcBef>
                <a:spcPct val="30000"/>
              </a:spcBef>
              <a:spcAft>
                <a:spcPct val="10000"/>
              </a:spcAft>
              <a:buNone/>
              <a:defRPr/>
            </a:pPr>
            <a:r>
              <a:rPr lang="en-US" altLang="en-US" sz="1600" dirty="0" smtClean="0">
                <a:solidFill>
                  <a:srgbClr val="3333FF"/>
                </a:solidFill>
                <a:latin typeface="Franklin Gothic Medium" pitchFamily="34" charset="0"/>
              </a:rPr>
              <a:t>In accordance with the General </a:t>
            </a:r>
            <a:r>
              <a:rPr lang="en-US" altLang="en-US" sz="1600" dirty="0" err="1" smtClean="0">
                <a:solidFill>
                  <a:srgbClr val="3333FF"/>
                </a:solidFill>
                <a:latin typeface="Franklin Gothic Medium" pitchFamily="34" charset="0"/>
              </a:rPr>
              <a:t>Programme</a:t>
            </a:r>
            <a:r>
              <a:rPr lang="en-US" altLang="en-US" sz="1600" dirty="0" smtClean="0">
                <a:solidFill>
                  <a:srgbClr val="3333FF"/>
                </a:solidFill>
                <a:latin typeface="Franklin Gothic Medium" pitchFamily="34" charset="0"/>
              </a:rPr>
              <a:t> of Professional Development for Civil </a:t>
            </a:r>
            <a:r>
              <a:rPr lang="en-US" altLang="en-US" sz="1600" dirty="0">
                <a:solidFill>
                  <a:srgbClr val="3333FF"/>
                </a:solidFill>
                <a:latin typeface="Franklin Gothic Medium" pitchFamily="34" charset="0"/>
              </a:rPr>
              <a:t>S</a:t>
            </a:r>
            <a:r>
              <a:rPr lang="en-US" altLang="en-US" sz="1600" dirty="0" smtClean="0">
                <a:solidFill>
                  <a:srgbClr val="3333FF"/>
                </a:solidFill>
                <a:latin typeface="Franklin Gothic Medium" pitchFamily="34" charset="0"/>
              </a:rPr>
              <a:t>ervants for 2013, we had:</a:t>
            </a:r>
          </a:p>
          <a:p>
            <a:pPr lvl="0" algn="just" eaLnBrk="1" hangingPunct="1">
              <a:spcBef>
                <a:spcPct val="30000"/>
              </a:spcBef>
              <a:spcAft>
                <a:spcPct val="10000"/>
              </a:spcAft>
              <a:defRPr/>
            </a:pPr>
            <a:r>
              <a:rPr lang="en-US" altLang="en-US" sz="1600" dirty="0" smtClean="0">
                <a:solidFill>
                  <a:srgbClr val="3333FF"/>
                </a:solidFill>
                <a:latin typeface="Franklin Gothic Medium" pitchFamily="34" charset="0"/>
              </a:rPr>
              <a:t>9 internal trainings with more than 500 participants</a:t>
            </a:r>
          </a:p>
          <a:p>
            <a:pPr lvl="0" algn="just" eaLnBrk="1" hangingPunct="1">
              <a:spcBef>
                <a:spcPct val="30000"/>
              </a:spcBef>
              <a:spcAft>
                <a:spcPct val="10000"/>
              </a:spcAft>
              <a:defRPr/>
            </a:pPr>
            <a:r>
              <a:rPr lang="ru-RU" altLang="en-US" sz="1600" dirty="0" smtClean="0">
                <a:solidFill>
                  <a:srgbClr val="3333FF"/>
                </a:solidFill>
                <a:latin typeface="Franklin Gothic Medium" pitchFamily="34" charset="0"/>
              </a:rPr>
              <a:t>8 </a:t>
            </a:r>
            <a:r>
              <a:rPr lang="en-US" altLang="en-US" sz="1600" dirty="0" smtClean="0">
                <a:solidFill>
                  <a:srgbClr val="3333FF"/>
                </a:solidFill>
                <a:latin typeface="Franklin Gothic Medium" pitchFamily="34" charset="0"/>
              </a:rPr>
              <a:t>on-line</a:t>
            </a:r>
            <a:r>
              <a:rPr lang="sr-Cyrl-RS" altLang="en-US" sz="1600" dirty="0" smtClean="0">
                <a:solidFill>
                  <a:srgbClr val="3333FF"/>
                </a:solidFill>
                <a:latin typeface="Franklin Gothic Medium" pitchFamily="34" charset="0"/>
              </a:rPr>
              <a:t> </a:t>
            </a:r>
            <a:r>
              <a:rPr lang="en-US" altLang="en-US" sz="1600" dirty="0" smtClean="0">
                <a:solidFill>
                  <a:srgbClr val="3333FF"/>
                </a:solidFill>
                <a:latin typeface="Franklin Gothic Medium" pitchFamily="34" charset="0"/>
              </a:rPr>
              <a:t>trainings with </a:t>
            </a:r>
            <a:r>
              <a:rPr lang="sr-Cyrl-RS" altLang="en-US" sz="1600" dirty="0" smtClean="0">
                <a:solidFill>
                  <a:srgbClr val="3333FF"/>
                </a:solidFill>
                <a:latin typeface="Franklin Gothic Medium" pitchFamily="34" charset="0"/>
              </a:rPr>
              <a:t>18 </a:t>
            </a:r>
            <a:r>
              <a:rPr lang="en-US" altLang="en-US" sz="1600" dirty="0" smtClean="0">
                <a:solidFill>
                  <a:srgbClr val="3333FF"/>
                </a:solidFill>
                <a:latin typeface="Franklin Gothic Medium" pitchFamily="34" charset="0"/>
              </a:rPr>
              <a:t>participants</a:t>
            </a:r>
            <a:endParaRPr lang="sr-Latn-RS" altLang="en-US" sz="1600" dirty="0">
              <a:solidFill>
                <a:srgbClr val="3333FF"/>
              </a:solidFill>
              <a:latin typeface="Franklin Gothic Medium" pitchFamily="34" charset="0"/>
            </a:endParaRPr>
          </a:p>
          <a:p>
            <a:pPr lvl="0" algn="just" eaLnBrk="1" hangingPunct="1">
              <a:spcBef>
                <a:spcPct val="30000"/>
              </a:spcBef>
              <a:spcAft>
                <a:spcPct val="10000"/>
              </a:spcAft>
              <a:defRPr/>
            </a:pPr>
            <a:r>
              <a:rPr lang="en-US" altLang="en-US" sz="1600" dirty="0" smtClean="0">
                <a:solidFill>
                  <a:srgbClr val="3333FF"/>
                </a:solidFill>
                <a:latin typeface="Franklin Gothic Medium" pitchFamily="34" charset="0"/>
              </a:rPr>
              <a:t>26 </a:t>
            </a:r>
            <a:r>
              <a:rPr lang="sr-Latn-CS" altLang="en-US" sz="1600" dirty="0" smtClean="0">
                <a:solidFill>
                  <a:srgbClr val="3333FF"/>
                </a:solidFill>
                <a:latin typeface="Franklin Gothic Medium" pitchFamily="34" charset="0"/>
              </a:rPr>
              <a:t>employees</a:t>
            </a:r>
            <a:r>
              <a:rPr lang="en-US" altLang="en-US" sz="1600" dirty="0" smtClean="0">
                <a:solidFill>
                  <a:srgbClr val="3333FF"/>
                </a:solidFill>
                <a:latin typeface="Franklin Gothic Medium" pitchFamily="34" charset="0"/>
              </a:rPr>
              <a:t> </a:t>
            </a:r>
            <a:r>
              <a:rPr lang="en-US" altLang="en-US" sz="1600" dirty="0" err="1" smtClean="0">
                <a:solidFill>
                  <a:srgbClr val="3333FF"/>
                </a:solidFill>
                <a:latin typeface="Franklin Gothic Medium" pitchFamily="34" charset="0"/>
              </a:rPr>
              <a:t>participat</a:t>
            </a:r>
            <a:r>
              <a:rPr lang="sr-Latn-CS" altLang="en-US" sz="1600" dirty="0" smtClean="0">
                <a:solidFill>
                  <a:srgbClr val="3333FF"/>
                </a:solidFill>
                <a:latin typeface="Franklin Gothic Medium" pitchFamily="34" charset="0"/>
              </a:rPr>
              <a:t>ing</a:t>
            </a:r>
            <a:r>
              <a:rPr lang="en-US" altLang="en-US" sz="1600" dirty="0" smtClean="0">
                <a:solidFill>
                  <a:srgbClr val="3333FF"/>
                </a:solidFill>
                <a:latin typeface="Franklin Gothic Medium" pitchFamily="34" charset="0"/>
              </a:rPr>
              <a:t> in 15 trainings organized by the Human Resource Management Service of the Government of the Republic of Serbia</a:t>
            </a:r>
          </a:p>
          <a:p>
            <a:pPr lvl="0" algn="just" eaLnBrk="1" hangingPunct="1">
              <a:spcBef>
                <a:spcPct val="30000"/>
              </a:spcBef>
              <a:spcAft>
                <a:spcPct val="10000"/>
              </a:spcAft>
              <a:defRPr/>
            </a:pPr>
            <a:r>
              <a:rPr lang="en-US" altLang="en-US" sz="1600" dirty="0">
                <a:solidFill>
                  <a:srgbClr val="3333FF"/>
                </a:solidFill>
                <a:latin typeface="Franklin Gothic Medium" pitchFamily="34" charset="0"/>
              </a:rPr>
              <a:t>34 </a:t>
            </a:r>
            <a:r>
              <a:rPr lang="sr-Latn-CS" altLang="en-US" sz="1600" dirty="0" smtClean="0">
                <a:solidFill>
                  <a:srgbClr val="3333FF"/>
                </a:solidFill>
                <a:latin typeface="Franklin Gothic Medium" pitchFamily="34" charset="0"/>
              </a:rPr>
              <a:t>employees </a:t>
            </a:r>
            <a:r>
              <a:rPr lang="en-US" altLang="en-US" sz="1600" dirty="0" smtClean="0">
                <a:solidFill>
                  <a:srgbClr val="3333FF"/>
                </a:solidFill>
                <a:latin typeface="Franklin Gothic Medium" pitchFamily="34" charset="0"/>
              </a:rPr>
              <a:t>participating </a:t>
            </a:r>
            <a:r>
              <a:rPr lang="en-US" altLang="en-US" sz="1600" dirty="0">
                <a:solidFill>
                  <a:srgbClr val="3333FF"/>
                </a:solidFill>
                <a:latin typeface="Franklin Gothic Medium" pitchFamily="34" charset="0"/>
              </a:rPr>
              <a:t>in  </a:t>
            </a:r>
            <a:r>
              <a:rPr lang="en-US" altLang="en-US" sz="1600" dirty="0" smtClean="0">
                <a:solidFill>
                  <a:srgbClr val="3333FF"/>
                </a:solidFill>
                <a:latin typeface="Franklin Gothic Medium" pitchFamily="34" charset="0"/>
              </a:rPr>
              <a:t>24 </a:t>
            </a:r>
            <a:r>
              <a:rPr lang="en-US" altLang="en-US" sz="1600" dirty="0">
                <a:solidFill>
                  <a:srgbClr val="3333FF"/>
                </a:solidFill>
                <a:latin typeface="Franklin Gothic Medium" pitchFamily="34" charset="0"/>
              </a:rPr>
              <a:t>trainings organized by </a:t>
            </a:r>
            <a:r>
              <a:rPr lang="en-US" altLang="en-US" sz="1600" dirty="0" smtClean="0">
                <a:solidFill>
                  <a:srgbClr val="3333FF"/>
                </a:solidFill>
                <a:latin typeface="Franklin Gothic Medium" pitchFamily="34" charset="0"/>
              </a:rPr>
              <a:t>international institutions</a:t>
            </a:r>
          </a:p>
          <a:p>
            <a:pPr lvl="0" algn="just" eaLnBrk="1" hangingPunct="1">
              <a:spcBef>
                <a:spcPct val="30000"/>
              </a:spcBef>
              <a:spcAft>
                <a:spcPct val="10000"/>
              </a:spcAft>
              <a:defRPr/>
            </a:pPr>
            <a:r>
              <a:rPr lang="en-US" altLang="en-US" sz="1600" dirty="0" smtClean="0">
                <a:solidFill>
                  <a:srgbClr val="3333FF"/>
                </a:solidFill>
                <a:latin typeface="Franklin Gothic Medium" pitchFamily="34" charset="0"/>
              </a:rPr>
              <a:t>8 </a:t>
            </a:r>
            <a:r>
              <a:rPr lang="sr-Latn-CS" altLang="en-US" sz="1600" dirty="0" smtClean="0">
                <a:solidFill>
                  <a:srgbClr val="3333FF"/>
                </a:solidFill>
                <a:latin typeface="Franklin Gothic Medium" pitchFamily="34" charset="0"/>
              </a:rPr>
              <a:t>employees </a:t>
            </a:r>
            <a:r>
              <a:rPr lang="en-US" altLang="en-US" sz="1600" dirty="0" smtClean="0">
                <a:solidFill>
                  <a:srgbClr val="3333FF"/>
                </a:solidFill>
                <a:latin typeface="Franklin Gothic Medium" pitchFamily="34" charset="0"/>
              </a:rPr>
              <a:t>going through the </a:t>
            </a:r>
            <a:r>
              <a:rPr lang="en-US" altLang="en-US" sz="1600" dirty="0" err="1" smtClean="0">
                <a:solidFill>
                  <a:srgbClr val="3333FF"/>
                </a:solidFill>
                <a:latin typeface="Franklin Gothic Medium" pitchFamily="34" charset="0"/>
              </a:rPr>
              <a:t>programme</a:t>
            </a:r>
            <a:r>
              <a:rPr lang="en-US" altLang="en-US" sz="1600" dirty="0" smtClean="0">
                <a:solidFill>
                  <a:srgbClr val="3333FF"/>
                </a:solidFill>
                <a:latin typeface="Franklin Gothic Medium" pitchFamily="34" charset="0"/>
              </a:rPr>
              <a:t> of additional education.</a:t>
            </a:r>
            <a:r>
              <a:rPr lang="ru-RU" altLang="en-US" sz="1600" dirty="0">
                <a:solidFill>
                  <a:srgbClr val="3333FF"/>
                </a:solidFill>
                <a:latin typeface="Franklin Gothic Medium" pitchFamily="34" charset="0"/>
              </a:rPr>
              <a:t> </a:t>
            </a:r>
            <a:endParaRPr lang="en-US" altLang="en-US" sz="1600" dirty="0" smtClean="0">
              <a:solidFill>
                <a:srgbClr val="3333FF"/>
              </a:solidFill>
              <a:latin typeface="Franklin Gothic Medium" pitchFamily="34" charset="0"/>
            </a:endParaRPr>
          </a:p>
          <a:p>
            <a:pPr lvl="0" algn="just" eaLnBrk="1" hangingPunct="1">
              <a:spcBef>
                <a:spcPct val="30000"/>
              </a:spcBef>
              <a:spcAft>
                <a:spcPct val="10000"/>
              </a:spcAft>
              <a:defRPr/>
            </a:pPr>
            <a:endParaRPr lang="en-US" altLang="en-US" sz="1600" dirty="0">
              <a:solidFill>
                <a:srgbClr val="3333FF"/>
              </a:solidFill>
              <a:latin typeface="Franklin Gothic Medium" pitchFamily="34" charset="0"/>
            </a:endParaRPr>
          </a:p>
          <a:p>
            <a:pPr algn="just" eaLnBrk="1" hangingPunct="1">
              <a:spcBef>
                <a:spcPct val="30000"/>
              </a:spcBef>
              <a:spcAft>
                <a:spcPct val="10000"/>
              </a:spcAft>
              <a:defRPr/>
            </a:pPr>
            <a:endParaRPr lang="sr-Latn-RS" altLang="en-US" sz="1600" dirty="0">
              <a:solidFill>
                <a:srgbClr val="3333FF"/>
              </a:solidFill>
              <a:latin typeface="Franklin Gothic Medium" pitchFamily="34" charset="0"/>
            </a:endParaRPr>
          </a:p>
          <a:p>
            <a:pPr algn="just" eaLnBrk="1" hangingPunct="1">
              <a:lnSpc>
                <a:spcPct val="90000"/>
              </a:lnSpc>
              <a:spcBef>
                <a:spcPct val="30000"/>
              </a:spcBef>
              <a:spcAft>
                <a:spcPct val="10000"/>
              </a:spcAft>
              <a:defRPr/>
            </a:pPr>
            <a:endParaRPr lang="sr-Latn-CS" altLang="sr-Latn-RS" sz="1600" dirty="0" smtClean="0">
              <a:solidFill>
                <a:srgbClr val="3333FF"/>
              </a:solidFill>
              <a:latin typeface="Franklin Gothic Medium"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1"/>
          <p:cNvSpPr>
            <a:spLocks noChangeArrowheads="1"/>
          </p:cNvSpPr>
          <p:nvPr/>
        </p:nvSpPr>
        <p:spPr bwMode="auto">
          <a:xfrm>
            <a:off x="539750" y="5924550"/>
            <a:ext cx="8486775" cy="77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sr-Latn-RS" altLang="sr-Latn-RS" sz="1800">
              <a:solidFill>
                <a:srgbClr val="000000"/>
              </a:solidFill>
            </a:endParaRPr>
          </a:p>
        </p:txBody>
      </p:sp>
      <p:sp>
        <p:nvSpPr>
          <p:cNvPr id="1351684" name="Rectangle 4"/>
          <p:cNvSpPr>
            <a:spLocks noChangeArrowheads="1"/>
          </p:cNvSpPr>
          <p:nvPr/>
        </p:nvSpPr>
        <p:spPr bwMode="auto">
          <a:xfrm>
            <a:off x="790575" y="173038"/>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GB" altLang="sr-Latn-RS" sz="2000" smtClean="0">
              <a:solidFill>
                <a:srgbClr val="0066FF"/>
              </a:solidFill>
              <a:effectLst>
                <a:outerShdw blurRad="38100" dist="38100" dir="2700000" algn="tl">
                  <a:srgbClr val="C0C0C0"/>
                </a:outerShdw>
              </a:effectLst>
            </a:endParaRPr>
          </a:p>
          <a:p>
            <a:pPr eaLnBrk="1" hangingPunct="1">
              <a:defRPr/>
            </a:pPr>
            <a:endParaRPr lang="en-US" altLang="sr-Latn-RS" b="0" smtClean="0">
              <a:solidFill>
                <a:srgbClr val="000066"/>
              </a:solidFill>
              <a:effectLst>
                <a:outerShdw blurRad="38100" dist="38100" dir="2700000" algn="tl">
                  <a:srgbClr val="C0C0C0"/>
                </a:outerShdw>
              </a:effectLst>
            </a:endParaRPr>
          </a:p>
          <a:p>
            <a:pPr eaLnBrk="1" hangingPunct="1">
              <a:defRPr/>
            </a:pPr>
            <a:endParaRPr lang="en-US" altLang="sr-Latn-RS" sz="2400" smtClean="0">
              <a:solidFill>
                <a:srgbClr val="0066FF"/>
              </a:solidFill>
              <a:effectLst>
                <a:outerShdw blurRad="38100" dist="38100" dir="2700000" algn="tl">
                  <a:srgbClr val="C0C0C0"/>
                </a:outerShdw>
              </a:effectLst>
              <a:latin typeface="Times New Roman" pitchFamily="18" charset="0"/>
            </a:endParaRPr>
          </a:p>
        </p:txBody>
      </p:sp>
      <p:pic>
        <p:nvPicPr>
          <p:cNvPr id="16388" name="Picture 12" descr="RHMZ sa kupolom - bledo - iseceno.jpg"/>
          <p:cNvPicPr>
            <a:picLocks noChangeAspect="1"/>
          </p:cNvPicPr>
          <p:nvPr/>
        </p:nvPicPr>
        <p:blipFill>
          <a:blip r:embed="rId3" cstate="print">
            <a:lum bright="2000" contrast="-4000"/>
            <a:extLst>
              <a:ext uri="{28A0092B-C50C-407E-A947-70E740481C1C}">
                <a14:useLocalDpi xmlns:a14="http://schemas.microsoft.com/office/drawing/2010/main" val="0"/>
              </a:ext>
            </a:extLst>
          </a:blip>
          <a:srcRect/>
          <a:stretch>
            <a:fillRect/>
          </a:stretch>
        </p:blipFill>
        <p:spPr bwMode="auto">
          <a:xfrm>
            <a:off x="555625" y="635000"/>
            <a:ext cx="81311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3"/>
          <p:cNvSpPr txBox="1">
            <a:spLocks noChangeArrowheads="1"/>
          </p:cNvSpPr>
          <p:nvPr/>
        </p:nvSpPr>
        <p:spPr bwMode="auto">
          <a:xfrm>
            <a:off x="923925" y="173038"/>
            <a:ext cx="7418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sr-Latn-RS" sz="2400" b="1">
              <a:solidFill>
                <a:srgbClr val="000066"/>
              </a:solidFill>
              <a:latin typeface="Arial Narrow" pitchFamily="34" charset="0"/>
            </a:endParaRPr>
          </a:p>
        </p:txBody>
      </p:sp>
      <p:sp>
        <p:nvSpPr>
          <p:cNvPr id="11" name="Rectangle 3"/>
          <p:cNvSpPr txBox="1">
            <a:spLocks noChangeArrowheads="1"/>
          </p:cNvSpPr>
          <p:nvPr/>
        </p:nvSpPr>
        <p:spPr>
          <a:xfrm>
            <a:off x="457200" y="2362200"/>
            <a:ext cx="8382000" cy="23161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lnSpc>
                <a:spcPct val="90000"/>
              </a:lnSpc>
              <a:spcBef>
                <a:spcPct val="0"/>
              </a:spcBef>
              <a:spcAft>
                <a:spcPts val="400"/>
              </a:spcAft>
              <a:buFontTx/>
              <a:buNone/>
              <a:defRPr/>
            </a:pPr>
            <a:endParaRPr lang="sr-Cyrl-CS" altLang="sr-Latn-RS" sz="1800" kern="0" dirty="0" smtClean="0">
              <a:solidFill>
                <a:srgbClr val="000066"/>
              </a:solidFill>
            </a:endParaRPr>
          </a:p>
        </p:txBody>
      </p:sp>
      <p:sp>
        <p:nvSpPr>
          <p:cNvPr id="16391" name="Text Box 10"/>
          <p:cNvSpPr txBox="1">
            <a:spLocks noChangeArrowheads="1"/>
          </p:cNvSpPr>
          <p:nvPr/>
        </p:nvSpPr>
        <p:spPr bwMode="auto">
          <a:xfrm>
            <a:off x="923925" y="5740400"/>
            <a:ext cx="737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sr-Latn-RS" sz="1400" b="1" i="1" dirty="0">
                <a:solidFill>
                  <a:srgbClr val="6666FF"/>
                </a:solidFill>
                <a:latin typeface="Franklin Gothic Medium" pitchFamily="34" charset="0"/>
                <a:cs typeface="Arial" charset="0"/>
              </a:rPr>
              <a:t>ICSEED 13</a:t>
            </a:r>
            <a:r>
              <a:rPr lang="en-US" altLang="sr-Latn-RS" sz="1400" b="1" i="1" baseline="30000" dirty="0">
                <a:solidFill>
                  <a:srgbClr val="6666FF"/>
                </a:solidFill>
                <a:latin typeface="Franklin Gothic Medium" pitchFamily="34" charset="0"/>
                <a:cs typeface="Arial" charset="0"/>
              </a:rPr>
              <a:t>th</a:t>
            </a:r>
            <a:r>
              <a:rPr lang="en-US" altLang="sr-Latn-RS" sz="1400" b="1" i="1" dirty="0">
                <a:solidFill>
                  <a:srgbClr val="6666FF"/>
                </a:solidFill>
                <a:latin typeface="Franklin Gothic Medium" pitchFamily="34" charset="0"/>
                <a:cs typeface="Arial" charset="0"/>
              </a:rPr>
              <a:t> Session </a:t>
            </a:r>
          </a:p>
          <a:p>
            <a:pPr algn="ctr" eaLnBrk="1" hangingPunct="1">
              <a:spcBef>
                <a:spcPct val="0"/>
              </a:spcBef>
              <a:buFontTx/>
              <a:buNone/>
            </a:pPr>
            <a:r>
              <a:rPr lang="en-US" altLang="sr-Latn-RS" sz="1400" b="1" i="1" dirty="0">
                <a:solidFill>
                  <a:srgbClr val="6666FF"/>
                </a:solidFill>
                <a:latin typeface="Franklin Gothic Medium" pitchFamily="34" charset="0"/>
                <a:cs typeface="Arial" charset="0"/>
              </a:rPr>
              <a:t>Banja Luka,</a:t>
            </a:r>
            <a:r>
              <a:rPr lang="en-US" altLang="sr-Latn-RS" sz="1400" i="1" dirty="0">
                <a:solidFill>
                  <a:srgbClr val="6666FF"/>
                </a:solidFill>
                <a:latin typeface="Franklin Gothic Medium" pitchFamily="34" charset="0"/>
                <a:cs typeface="Arial" charset="0"/>
              </a:rPr>
              <a:t> </a:t>
            </a:r>
            <a:r>
              <a:rPr lang="en-US" altLang="sr-Latn-RS" sz="1400" b="1" i="1" dirty="0">
                <a:solidFill>
                  <a:srgbClr val="6666FF"/>
                </a:solidFill>
                <a:latin typeface="Franklin Gothic Medium" pitchFamily="34" charset="0"/>
                <a:cs typeface="Arial" charset="0"/>
              </a:rPr>
              <a:t>Bosnia and Hercegovina, Republic of </a:t>
            </a:r>
            <a:r>
              <a:rPr lang="en-US" altLang="sr-Latn-RS" sz="1400" b="1" i="1" dirty="0" err="1">
                <a:solidFill>
                  <a:srgbClr val="6666FF"/>
                </a:solidFill>
                <a:latin typeface="Franklin Gothic Medium" pitchFamily="34" charset="0"/>
                <a:cs typeface="Arial" charset="0"/>
              </a:rPr>
              <a:t>Srpska</a:t>
            </a:r>
            <a:r>
              <a:rPr lang="en-US" altLang="sr-Latn-RS" sz="1400" b="1" i="1" dirty="0">
                <a:solidFill>
                  <a:srgbClr val="6666FF"/>
                </a:solidFill>
                <a:latin typeface="Franklin Gothic Medium" pitchFamily="34" charset="0"/>
                <a:cs typeface="Arial" charset="0"/>
              </a:rPr>
              <a:t>, 28 – 29 April 2014</a:t>
            </a:r>
          </a:p>
        </p:txBody>
      </p:sp>
      <p:sp>
        <p:nvSpPr>
          <p:cNvPr id="16392" name="AutoShape 4" descr="data:image/jpeg;base64,/9j/4AAQSkZJRgABAQAAAQABAAD/2wCEAAkGBxQTEhQUEhQWFhUXGCEYGBgYFxwgHxghGhwhHRsdFx4cHSggHBolHx0aIjEhJikrLi4uGB8zODMsNygtLiwBCgoKDg0OGxAQGzAmICQ3LDQ0LywsNCw0LDQsLCwsLCwsLCwsLCwsLCwsLCwsLCwsLCwsLCwsLCwsLCwsLCwsLP/AABEIAOsA1gMBEQACEQEDEQH/xAAbAAEAAwEBAQEAAAAAAAAAAAAABAUGAwIBB//EAEQQAAIBAgMFBgMFBQYFBQEAAAECAwARBBIhBTFBUWEGEyJxgZEyocEUQlKx0SMzYnKCJENTkqLwFTSy0uEWY3PC8VT/xAAZAQEAAwEBAAAAAAAAAAAAAAAAAgMEAQX/xAA0EQACAgEDAgMHAwQCAwEAAAAAAQIDERIhMQRBEyJRMmFxgZGx8COh0RQzweFC8VJickP/2gAMAwEAAhEDEQA/AP3GgFAKAUAoBQCgFAKAUAoBQCgKTYe0TJPilJJCv4RyA8Jt6itF1emEWU1z1Ski7rOXCgFAKAUAoBQCgFAKAUAoBQCgFAKAUAoBQCgFAKAUAoBQHiaTKrMeAJ9q6ll4ON4WTEdi5CJsx/vMynzADj/7V6HVLyY9MfwYunfmz6m6rzjcKAUAoBQCgFAKAUAoBQCgFAKAUAoBQCgFAKAUAoBQCgKPtVLLHGssLEZD4ha4Ia28dD+daOnUJPTJclF7lFaolbiO0DyYSQmPeuXOhuAToQw3odeo61dGhRsW/wCf5K3c3W9iu2FMI4BKdyYgE+RSxt7/ACq25OU9K7r/ACV1PTHV6Ml43tTLKcuGTKCQuY6kltB0Hz3VXDpox3mycuolLaCNfhoyqKrEsQACTxPE1hk8vKNcVhYOtcOigFAKAUAoBQCgFAKAUAoBQCgFAKA5zTBRdjbUD1Y2A9zXUm+DjaR0rh0UAoDhisZHHrI6r5kCpRhKXCIyko8srJO1GHvZWLnkqn8zYVcums77Ffjw7HHEbWMqsgiQKwIJkmQb+i5jXY1KLzn6Ii7HJYx9WZVsPJhiTmR0YZWyuCGB4EbweRtW3VGz3My6ZV/Ar0n8AjJsmbMePC27y/OrXHfV3K87YLSDbaRtH3cXgjuQC2rMRbOxA3gXAHWqXTKSeXu/zBarVFrC2RfwdtIT8aOvsayy6Oa4ZoXVR7llh+0WGfdKB/MCv5gVVLp7F2LFdB9yzjcMAQQQdxHGqmsclqeT1XAKAUAoBQCgFAKAUAoBQCgFAKAzu3cZfFYaEHc4dvT4R+Z9q1UwxXKZntl54xL+aVUUsxAUC5J4VmSbeEXtpLLKTZ212xM1orrDHqzHe5+6ByHHnpwrROpVx83LKYWOyW3CL6sxeQNrNAFBnCHgoK3J6KN9/Kra9bfkK7NGPMUEvZ8T6pCIF/ExOY+SA2HrWhXuHMsv87lDp18LH56HnGdjo0Rn71gFBJJAtp5Wrserk3jByXTRSzkz+MwUcSLmYmVgGyDQIDqM/Etbhp+uqM5Te3H3KJRUVvyeINnsZe7vaS11B52zAHkbfOuuxadXY4oPVjuWmycfI8ggZYgxNszQgsCOB1A+VU2VxjHWs/Utrm29Lx9C9xfZosv77X/40Cn/ACgEe9Zo9Qk+P3L5UZ7/ALHCDBQwf8xhlUf4gu6et9V9RUnOc/Yl8uGRUYw9qPz5NLh8uUZLZbaZbWt0twrI853NKxjY9OCQQDY20PLrXEdKLBdoQHMOJskim2YfC3I9L9a0z6fK1Q3RRG7D0z5L8GsxeVXZ7aXfRnN8SMVb03H1H1q66vRLbuVVT1ItapLRQCgFAKAUAoBQCgPJkGuo0Fz0HPy0NdwMn53szFGXHJJ+KS/pY2+Qr1LI6KXE86EtVqZI7WbVM0vcpcoptYfeb623CodNUoR1PklfY5S0o1fZ7ZvcQqp+I+JvM/pu9Kx32a55NdUNEcH3G7QbN3UADScSfhjHN7ceS1yFaxqnx9xKbzpjz9j3gdlqhzsTJKd8jb/JRuUdBXJ2OSwtl6CNaW73ZMllCgliABvJNgKgk3sibaXJndu4x8Qnd4VWcE+J7WWw1sCdDrb2rVTBVvVYZ7ZOaxApJezM6K8smQ5QXIzEk21N9LG/nWhdTBtRRS6JpOTPOPhM2OIQ2LEEG5FvCDe41rsGoU5ZyS1W7EnH7FxeZXPdvIpBDK3iNtRe4FyKhC6rGN0iUqrM57mnwm2UayveOQ/dcZdf4SdD6GscqZLdbr3GqNqez2ZJxGNjSwd1BJy2vxO7SoRhJ8Ik5RXJCl2c0RL4awvq0R+Budvwt5aVYrFLaf1IODjvD6EzZ+PWVSRcMDZlbRlPIj61CcHBk4TUkZ3t1s26rMo1Xwv5cD6H861dJZh6GZuphtqRx7E7XN+4c3Frp0tvXy4j1qXV1L20c6az/iyN2Wxfd4t4zucsvqCSPqPWpdRDVUn6EaZabGvU3CTAlgDqpsRyuL/ka89po2po91w6KAUAoBQCgFAKAxuH2kZJMcwOndEL5LcC3vf1rfKvTGC95jU9Tm/cUvZtW70silmSNmUAcbZV+ZFX3tacPuU051ZRJw6LAQEYSYpjlFtVjJ0vfcz/AJVGTc+do/ckkocby+xq55GRUw8JvKV1c65BxdupN7DiaxJJtzlx+bGptpKEefzc5pAcHcrd4WN5OLI3F+ZU8Rw311y8bZ89v4OY8L4fm5Lxe1ACEiHeyMLqqnQD8THgv51CNWd5bInKztHdniHZOYh8Q3evvA+4v8q/U611242hsv3OKvO8tyzAqktIW0pUtZ5ljGoIJUBgRaxza+1qsrUuyyQm13eDG9mMQn2nPI6qFSwLMACQAosT0vW/qIvw8RRjpkteWzZysh/aiz5RfwgE9SCNSbcKwLV7PBsePaPuMw6YiEre6uNGFjbqKRk65Z9BKKnHB+YzxNFIym4ZWtfceh9d/rXrpqUcnmNOLwbjZPaNWgBclpR4coHic8LDrvPKvOs6dqe3BurvThvydP8Ahs2uIzf2g/cHwFR/dnn/ADc654kPY/4/m53RL2+/5sfdp7SzYYTRjMoNpI25bnVuRBsfSldeLNL+TE55hqXzRlkgCOmIw5LRq4LD70euofpvGatjk5Jwnz9zKkk1OPH2OOM/Z4xjymzDyLXHyNSj5qvkcl5bPmaqHG5doyJwdAPVRcfK9YnDNCfoalLFzXqaKspoFAKAUAoBQCgIe15+7glfkht520qdUdU0iFjxFswfZnVpl/FA4HmLH9a9LqOIv3ow08te5kPA4xkR0jBzyWW4324gdSbe1WTgm03wiEZNJpcs0uw9kjDI2In+IDwpxBPD+Y7ul6yXW+I9EeDTVX4a1yL/AGRhCil5P3snic8uSjoo0rNbNN4XCL644WXyz7tXGlAEjAaV9FB3Dmzfwj/xXK4J7vhCcsbLlldhsIcF4h44mt3ht4kP4hben8PCrZT8bbh9v4+JWo+Fv2LLGbTRAtvGz/AialuvRep0qqNbl7sFsrEiOMFNLrPIUX/DjNv8z7z6WFS1wj7Kz73/AAR0yl7T+S/kk4fZMKfDEl+ZFz6k6mou2b5ZJVxXCKvYez1E+LuoIziwI4EZvrV1tjcIFVcEpSLCXYkJN1Xu2/FGSp/06H1qpXT4bz8dyx1R7bfAq9p4fExK2WRpE3gqAGUg3uwFs/I6+hq6uVcnusP8+hVONkVs8/n7me2h3c8cmJuUkuFKbwxsLlTv3a9LVqhqhJV8r1M88TTnwyDsnHmCVZAAbaEcwd9uR61ZZXrjpIVz0Syfp2DxSyIrobqwuP8Az1ryJRcXhnpxkpLKKzHxiKXOR+ym8Eo4AnRX9fhPmKtg9Ucd1x/BVJaXns+TJ43AyYaV2hJZUNm0vYEXyyDipB37jW2E42RSl+fAySg65Nx/PiccXKMRiI2UWMmQMvIjQ26aVKKddbT7ZOSanNNd8HfbmLyY5nH3HX5AX+tRphmnHqSsli3PofoleWegKAUAoBQCgFAVHao3wk1uAF/8wv8AKr+n/uIpv/tsxvZM/wBqj5HMD6qa39T/AG2ZKPbR3eQYJSiZWxB+J9/djgF/itUUnc8v2fudyqtlz9i/wOGJMELXPdr30t+LMfCDz1zH+kVlnLaU132RojHiL7bs0LuACToALn0rKlk0FZsaMuWxDjxSfAPwoPhHr8R86utePIu33Kq1nzvv9iTtTGd2mgzOxyov4ieHlxJ5VGuGp+4lOWlFRhMEcGe8IDow/aEDWPjdf/bHLhvq6U1d5e/b3/7Kox8Lf8X+i5xW0Y41DM2jfDbUtyygamqI1yk8IulOKWWRRiMTJ8EaRLwMhux/pXd6mp6a48vPwIZm+Fj4kDAR4jvcRlePMGXNdDY+HhZrirJuvTHKZCKnqeGicdpvH/zEWVf8RDmX+ofEvtbrVfhxl7D+TJ+I4+0vmScbtJI0D3zZtEC6lydwX9ajGtyePxEpTSWTOYjANAwxMiK2ckTRhbhFYbxbiNbnjetUbFNeGnxwzO4OD1tfEjbU7N5wZMMQw35Adw4ZedxrY/Op19Rjyz+pGdGd4H3sRtIq5hb4WuV6MN49QD7da51deVrQ6aeHpZscXhxIjI25gQfX61hjJxaaNklqWGY3HTyRd3iB8akwzDgxXdm/mH0rfCMZZg+OUY5OUcT+TJuzcHDPLFiIAFyt+1j5aGxHrbd9DVc5zhFwn8mThGM5KcfmZPasuaaVubt+Zt8q21rEEjJN5k2fpmCxF8iH4u7VvfSvIlHl+89KL7EuoExQCgFAKAUBku+zYrF4c7pV8P8AMEH0/KtuMVwmu38mTOZyh6/wZXZ2LMMgcC7LfQ87W1rbOCnHBlhLS8ln2Y2ccRPne5VTmYnib3A9Tr5CqeosVcMItpg5yyzYbFGYzS/jkIHknhH5H3rDbsox9F99zXXvmXr/AIG3zdFiG+Vwnpvb/SD70p2er0Fu60+pZqtgANwqktKvBjvcRJKfhj/ZJ573bz3D0NXS8sFH13/gqj5puXpt/JN2hihFGztqBw/EToAOpOlVwi5SwicpKKyyhwmDbDETSKGVh4gB+4ub+D+DXW3K9aZTVvkX/fx95RGLr8z/AOjQS4tFUMzqFNrEnQ33WrMotvCRocklkooNsRRyYpy4IzKRlIJPhANtda0OqcoxWChWRi5PJ223t3uQvhHjW+Vr5hfmLW6WuK5VRrz7jtluko9kTdxL3shVkvkJUeGNm1OThbnlrRYtcdMefv8AEoreiWp8fY0ZgeSVpVKNGY8iak3vqTppvsOO6smpRjpfOTThuWpcFP2VxUiS/ZpBbLnPGx1G6+8aNY9a0dRGMo+IvcU0SalofvLnbeEHcu0agOp70EAC7LrrzuLj1rPVN6knxwXWR8ra+JZQShlVhuYAj1qprDwWJ5WSlxOCDzYiE6CaNXHRl8JI/wBPtWiM2oxkuxS45k4+pkdm4h8JifFpY5XHMHj9RW2yKtr2MkJOue5CaAvKUXUs5UeptVmrEcshjMsI2MmNC7SRBu7vuz6+L9KwKGenb9+f8Gxyxcl7jT1kNIoBQCgFAKAwPatjFjBIu+yuPTT6V6XT4nVpZgvzGzKI2P2cZMVli3S2kU8g2pJ8jepws015l22IyhqniPcuNh7QVZ+5i/coja8XYWu5+lUXVtw1y5f7e4uqmlLTHhF92dW2Gi6rmP8AV4j+dZr/AO4y+r2EecV4sXCPwo7+pyqPlm967HauXyOS3sXzLCeTKrNyBPsKqSy8FjeFkg7BTJhoyeK52PVvET86suebGQq2gjG9ou0BnKhLqim4N9SeB6W4edb6KNHPJjtu18FThMbJESY2Kk77cfPnV0oRlyiqMnHg6QpJIuW57tDc3vZL7zYep061xuMXnuzq1SWOxY7W2Yt3ZXHgyIqgfvPANVt71VXY9k1zn5bllla3afp8ymklLWzEmwsLncOQ6VoSS4KG2zyW0A4DdQFhs3a08Y7uJiLsCBa+vQdfpVdlUJPVIshZOO0TUNiWbGwFly/GALG+UqbFupYNYcqx6UqZY9xq1N2rPvNMy3FjuNYzSVvZw/2aMfhun+Riv0q2/wDuP85K6fYQxumJw55h1PsCPyNdh/bl8jkvbj8zOSwri+9j3TxO+S/31zE5T5fLStSbqw/+LwZ2lZld0R+yWFAeSeTRYQffX5gX9xU+pllKEe5GiOG5PsRtiSNNjUc7y5c9LAmpWpQpaI1tytTP0evKPRFAKAUAoBQGW7d4HNGsoHwGzeR/Q/nWzo54k4+pl6mGVqK7ZeLAwckn95GDEp/hkII+d/arbIN2pdnv9CuEsVt91t9SP2OhJlkI+7E3ubAfX2qfVPEV8SPTrMn8DR7I2e7QRMMRKAUUgAJYabh4ayW2JTa0o0VwbinqZzfZ7/aVX7RJcxEhvDfRhp8Nra11WLw86VyND141Pgk43Zkndv8A2mU+E6WTXTd8NRhZHUvKiUq3h+ZlbiMNL9niEc0rGVVULZbAEeImwvlA+lWxlHW9SWxU4y0LDe5Rdo8NkaNc5eyWJsBYqSCBYDS4rTRLUm8YKbo4a3KyJAc12AsLi/3jyHWrm8FSRJwqlEaVZMpFgBxY3FwOgGpPUDjUJNN6WiUdlqTJmxomBabMwC/FkAzKG+9Yj4eBtVdrT8v3J1przFViIwrMoOYAkAjiAdDV8XlZZU1h4OddOFn2dgV51VnZDvRhb4hqN9U3yag2lkspScsM1O0NnOJYB38hLOdSFuLIxuLL+fOscLFpl5V+M1Sg9S3LD/hcn/8ATL7J/wBtVeLH/wAUWeHL/wAmQNiYB2iDDESqC76DL/iNrqvHf61ZbYlLGldvsQrg3H2n3+51lwjJiMPmleTV9Gy6eDeLAc64ppwlhY4+51xanHfJlNoOcPjXYb1kLeYbW3sbVtglZSl7jJN6LGy57XTpHH3cf9+3ev1Gn5kD2NZ+mi5SzLtsXdQ0lhd9zh2GwozPM2gHgW/EsRu67h61Pq5bKKOdNHdyZt6842igFAKAUAoDP43GiPFGKXWGdBv3A7j6HT3FaYQ1V6o8ozylpnpfDMntnBPhmeLejkMD+IC9vUX19K21TViUu6MtkXBuPYudng4Q4dG0eZrydAfCq+5uaon+rqa4XBdD9PSvU0HZw/sFXihZD/SxA+VqzX+3n1L6fZx6DaXhnw78LtGf6xcfNR70hvCS+f0E9pRZF7X7SaGEBNGc5b8hxt14etT6atTlv2I9RNxjt3MfsjbDxSRksSim2UnQA6G3++FbraYyi/UyV2uLXoavE4IxIshAYRyOWFgbxyElr87Xv6VijPU9Pql9UapR0rPpn6Mg9o9jQjJLHpnIGRPv3N/B6X+VWUXT3i+3f0K7qo7SR8m7KO1pPCGJuYRcKB+EML68zbU0XVJeX9w+nb3/AGOBxU0byQwx92zMovcMECpuuRbXmalphJKUnn/s5qkm4xWDLk31raZT1JGV+IEaX15HcfKuJp8BrBpdl9kpGCyNJ3e5gALsOPMWO6slnVxTaSyaYdPJ7t4L/D4cfaVVdRDGSx5vJpc9bAn+qs0pfptvv9kaEvPj0/yWmMnCI7ncqk+wqmMdTSLZPCyRthR5YI1O8KM3mRmP51K55m2QqWIpEbaMwGIVjuiheQ+th9DU4LMMerRGbxPPomUHazC95FDigPiRc9v4hcH3JHtWnppaZOsovjqiplN48VJGijxBFjHQKN56ca0eWqLbKd7GkjSKFXE4fCx6rEc7n8TWJ1/P16Vk3dcrJdzRspxguxrKxGsUAoBQCgFAZnt1g80KyDeh18m0/O1a+jniWn1M3UxzHPoRez+NTEhIp9ZIyGRuLBeB68+Y8qndB1tyhwyNU1ZiMuUV3bOY/av5VW35/WrelX6ZV1D/AFDT4GQrJOv41Eyeos1v6gD/AFVkmsxi/TY1ReJNeu5gWx0p+KRyb31Y7xuOp4V6WiPZGDXL1PmKxsklu8dmtuzEm3lSMIx4QlKUuWcKmRP0bBbTjXCRNq11CKvF2HhKgeYNeVOuTtaPRjYlWmQsFgpMOwlePOtj4VJJw4JvZAd687a6cqsnONi0p4/yQjFwepr/AEX+Ex0cgvG4YdN48xvBrLKEovDRfGalwzE4iOTEyzPCzd1m1sbE+Gx8NwToN1egnGqKUuTE1KyTceCBJB3atGyxlybA6lxyCgbr33/parVLU1JN4K2tKwyHHKUJut2AsM33Otj9fOrGs8EU8H6FgtoZMMryHMQo1BBLsfui2ua+leXOvVZiJvjPEMskbHwrIhZ/3khzv0J+75KLD0qFsk3hcInXFpZfLOO2znMcA/vGu3RF1b30HrUqvLmfp9yNm+I+pZ5he3G16qx3LTKbYnvFipfxsIU8k0NvM5q2VR80I+m/1Mlj8speuxK2KO/wGQ6+Fk9R8P0qFvkvyTr89WCuhZcBCb2OJkG78A69B8z5Va83y29lFaxTH/2Z87DYcvLJM1zYWueJY3J87D513q5JRUUc6aLcnJm1rzzaKAUAoBQCgOeIhDqysLhhY+tdi2nlHGsrDPzLG4Z8LMLHVSGRuDDgf1r14SVsDzZRdciX2hkE88bpulRfQ3KkelQoWiDT7ZJWvXJNdy+xePtMwA8WGIIH44yq94PMb/QVmjDyf/X37F8p+b/5+3ctTgIGjEeUZJNV9fFoeHEiqdc1LPdf9F2iDWPUxG3thvh2v8UZPhb6NyP516FN6sXvMNtTh8Cpq8qL/sttSONwJgbAWRt4juSTpwBJ1P0rL1FUpLy/9l9Fii/Mb9HBAIIIO4jjXmtY5PQTyYrtrjE7zu0RQ4sWe1m6AGt/SQeNTe3oYuoks4SMvmPOthlPldBNXaklgCQ1t2dQxHkSL1X4UexPxJF1sCNo0SeQF4QzEAf3Z3Z7cePlvrPc1KThHn7+4uqTSUnx9vea8bQj7rvs37O2a/8AvjwtWHw5atPc2a1p1diNsiFmLTyCzyaKPwIPhXz4nqana0sQjwvuRrTfmfc6bZxRSOyfvHORB1bj5AXPpUao6pb8IWSwtuWUnanDqmEWNDfuyt/W+p8zc1p6eTlbqffJTdFKvC7EHZG0/s+CZh8bSEID5C58hU7avEux2IV2aKslBBDJPJYXd2O8/mTwFam41x9xnSlOXvP0vZGz1giWNdbak8yd5rybLHOWpnpVwUI4JlVkxQCgFAKAUAoDJ4mOPvXwk+isc8D/AIc33QeV729uVbYuWlWw+ZkaWp1y+RVYfY7wYuFZBdS4ysNxtqPI7tKulcrKm0VKpwsWT32jmMOOMg/ha3MZcpHqARXKEp06Ttz025NHsnECNljv+ykGaBuh1KHqOHTyrLZHUtXdc/yaIPS8dnx/BM21NGsREozBvCEG9ydwXr14VXUpOXlLLGlHcykOwETwYkFC9skga6qfwNwzdToa2u9y3hvjt/kyKlLaffuXuzuy0MTB7uzDdci3LcBWefUzksF8OnjF5JLbIyEth3MROpXeh81O70tUPFztNZ+5Lw8bxeCo23saeYqXRCVFs0bWv5hx9Tvq+q6EFhP6/wCiqyqc+V9DPx9n52Z1VNUNjdhxFxx5Vpd8Ek2+TOqZttJFbLEykqwKkbwRYirk01lFTTWzPFdBrOyrf2afvXyw2yi/Aka29xpxNYeo/uR0rc10ew9T2PWBwjRqjyBzhVbMFb4geEjLb4L65b6b6TkpNpe1+bfERi4pN+z+bmvMy5c1xlte99Lc78qw4ecGvKxkpYsQDmxctwiqREp324tb8THd0tV7jjFUee/57ilP/wDR8diswuafCYuV97ksOmQAgD2tV0sQthFdv8lcczrlJ9/8FTsjYM2ICknLENxPXU5Bx141fbfCv4lNdMp/A0cQjgIw2G1mf4nOuUDezdbblrK9Vi8SfCNK0w8kOTRItgBvtz+tZDQfaAUAoBQCgFAKAzvbPZZliEii7R7xzXj7b/etXS26ZYfcz9RXqjldil2N2nK5UxAzoCLMRdltuPWx9a0W9MnvDZlNd+NpcHTtvGGMUyEMjLluN2mo+vtXOkeMwfJ3qVnEkfMDtFRhYkmF487IWHxIRZkZfK5pOt+I3Hn7+pyM14aUuC22S4E153zuwtDJpkZeS20D8xvqixeXyLC7r87F0H5vM9+zL+RFcFSAw3EHUeRrMm08ovaT2KwYKWH9w2eP/Cc7v5H3+hq7XGft7P1X8FemUPZ49Dom24xpKGhblILD0b4SOt646Zf8d/gFav8Alt8SfFOrC6srDmCD+VVOLXJYmnwV+zD+3xX86/8AQKts9iP53K4e1IzXbnC/tRKCtioW1xmuCeHEda19JLy6TN1Md9RnIIGc2RSx5AXrW5KO7M6TfBvthdnViVTIc7jxAH4UJ32G4nrXmXdQ5N6eDfVSorcu5XABLEBQNSd3rWdJt7FzaXJlwiWZmYpggcyo33z/AA8e7J1C8fKtmXlJbz+3+zNtjL9n8/YgdsNqlxFGBlGUOy+fwg+Q19as6WrS3L5FfUWZwjRbEw6xYNRLYDKS+bd4rk39DastsnK1uJorio17mf232qJHd4fwpa2a1ieijgPnWqrpceafJRZ1GdoFv2P2V3UZkcftJOe8Dl5nf7VR1NuqWlcIt6evSsvlmhrKaBQCgFAKAUAoBQCgMb2i7LG5kw4uDqYxw6r+lb6OqXsz+pjt6fvEz8OMZEeGQHK2oB3ow3ML+xFaXBNqa5M6k0nFkvBR95g5lGrRuJLdCMpt5WJqE3ptT9dicVmtr03POwMeqt3M3ihc6g/dPBhyNdug2tUeUcqmk9MuGbBBLh76GaMm5I/eLw8X47ADXfWB6bPc/wBv9GzzQ96/f/ZYYPHRyi8bA8xxHmDqKrlCUeUWRmpcHd1BFiAR1qGSRBk2Jhyb90gPNRl/6bVarrF3K3VD0KzZ+x4TLiAUuFZQPE3FQeevrVs7pqMXkrhXFyZcYfZcKapEgPPKL+++qJWTlyy1VxXCJEUKr8KgeQAqLbfJJJLgh4vayIci3kk/Amp9eCjzqyNUmsvZerISsS2W7IWKhJUzYwgIuohXVRyzH77X4bqnF76a+fX84ISW2qzj0/OTKvi3xuJjVtELWCDcq8fW3Gtqgqa21yZdTtmkxjCsmMkZzaNXux/hSwsOpsB60jmNSS5/kSxKxt8HHbm2XxDcVQfCn1PM1KmlVr3nLLXN+4tey2wbyK8wtYZlQ7zyZhwHK++qOov2xH6ltFO+ZG3rzzaKAUAoBQCgFAKAUAoCLtDCd4tg7Iw1VlO49eY5g1OEtL3WSMo6kY/GbbljYxYqGOW3MWv1BsR8q3RpjJaq5NGOVsk9M0mdNk7WwiOWCPFmGVl+JTf5/wD7XLKrZLGcna7K088FNtjBKrF4WDxMdCD8N/usN4rRVNtYlsymyCTzHg2fZXa4miCsf2iCzdRwb/fGvP6irRLK4Zsos1Rx3J+L2XFIczLZ/wAanKw/qGtVxtlHZcFkq4y3OAwU6fu58w5Srf8A1LY1LXB8x+hHTNcP6jv8UN8MbdVkI+TL9aaan3f0GbF2X1I2F+0I8rdwD3jA/vV0sLcqnLw2ktXHuIx1pt4595Kz4tvuwx+bM5+QWoYqXdv9iX6j9EfDspn/AH0zsPwr4F9cup9TTxUvZj/keG37T/wTsLhEjFo1VR0G/wA+ZquU5SeWycYqPBi+2+080ghU+FNW6t18h+db+krxHU+5j6mzL0kzshsoxAzy2UkWQMbaHieV93vUOpt1eSJPp69PmkVMmzIVJM+KW5NyIwWNz14etXKyb2jH6lTrival9BDi0DBMHDdybCSSxbzUbl86OEsZse3ogpLOK1v7za7H2f3KaktI2rud7H9Bwrz7bNb24NtcNK95PqsmKAUAoBQCgFAKAUAoBQFdtfY8eIFnFmG5hvH6jpVtV0q3sV2VRmtzLYnsZKD4HRh1uD+RrZHrI90ZX0suzOJ7JSrq8kSDmWP6VL+qi+E2R/p5Llo+4bDQQOr/AGvxqfuITfmDbgaSlOxY0be86owg86i8ftlBwWQ/0j9azLo5+4v/AKmB8XtnBxWQeg/7q7/Rz9xz+pgTsN2kwz6CQA8mBH56VXLp7F2LFfB9yZLtGJRdpEA/mFVquT4RNziuWV8vanDD+8J8lY/S1WrpbH2K31Fa7kc9scPyk/yj9al/SWe4j/UwOj9o4pEIilVJDu7wEAfSuLp5RfmWV7jvjxkvK9/eZbEdnsSDnAElzfMjA3PPnWyPUV8cGV0z55IkmAxDt4o5WPUMfmamrK0tmiDhNvdMsMD2Tnc+ICNebHX0A+tqrn1UI8blkenm+djYbH2LHhx4BdjvY7z+g6VgtulY9zZXVGHBZVUWCgFAKAUAoBQCgFAKAUAoBQGd2v2bLktDI0ZOpW5yk+m6tVXUadpLJnsozvF4MxiezWJU6x5uoIP561sj1Nb7mZ0TXY4rsLEE27l/apePX6kfCn6FhhOx87fGVQdTc+w0+dVS6uC43LI9NN8lm+w8JhlzTsXPAE7/AOVRv9apV1trxAtdVdazIl4TDPMPDGuHiO7wjvGHtZfmahKUYcvU/wBiUU5cLC/c6v2XgABjGRxub4r/AMwa4NR/qZ9+DvgQ7EGfDQlhFi4ljc/DLHoreR4HoasUppaq3lejIOMW9M1h+pA2j2OkXWFg45HRv0Pyq2HVxftbFc+ma9kz2IwjxmzoynqCPbnWqM4y4ZncWuUMJjHjN43ZT0O/zHGkoRlyhGTjwzQbP2zjpNEGfqUFvU6Css6aI8miFtsuDV7LhnGs8gYn7qqAB62uTWOxw4gjVBT/AOTJ9VFgoBQCgFAKAUAoBQCgFAKAUAoBQCgFAccY7BGKLmcA5RzPCpRSbWeDkm0tij2JsVi3f4rxSnUA7k9N1/yrRbcktFfBRXU86p8mirKaBQEbaGCSZCji4PyPAjqKnCbg8ojOKksMrezsWIjzRTDMi/BJcajlz/3arb3XLzR59CupTj5ZF0RWcuOYw6fhX2Fd1P1OYR1rh0UAoBQCgFAKAUAoBQCgFAKAUAoBQCgFAKAUAoBQCgFAKAUAoBQCgFAKAUAoBQCgFAVmF2tmxEkBSxQZgb/ENOFtN4q6VWK1PPJXGzM3Ej7O7QiXENDkta9mvvym261Sn0+mClkjC7VPTgk4DavezTRhbCIgFr7yeltNx9qhOrTBSzySjZqk16FlVRYKApn2k/20QaZCmbdrfXjV/hrwdfcp1vxdPYtcQ9kYjeAT7CqYrLLW8IrezO0HnhzyWzZiNBbdV3UVqE8Irpm5xyz52g219myeDPmvxta3oaU0+Jnc5bboxsSl2ivcd/8AdyZ7em730qHhvXoJ61p1EPs/t37SXHd5MlvvXvmv0HKp3UeHjfOSFVuvOxc1QXEPFbSSOSONr5pPhsPzNWRrcouS4RCU0ml6kyqyYoBQCgFAeXNgfKiBU9ltovPDnktfMRoLbgP1q/qK1CeEU0zc45ZcVQXCgOeIZgrFBdgDYczwFdjjO5x5xscNlyytGDOgR7m6jz04n86lYoqXleURg5NeZbkuoExQGX7U7dlglVY8timbUX1uR9K2dPRGyLbMt9soSwj7tRxDj0k4PEwP9IP6LSta6XH0Z2fltT9xWbOXuvsUx++zhv6jYfrVs/Nrj6YKoeXRL1ye8LiWjweInU2aWXQ8hfh7n3rkoqVsYPsjsZNVyku7PGOwZw0MGJjd+8Ni120bML2PThXYT8Scq2tjko+HFTT3Je04DNjhGHZFeIZsp1tqSPXSoVtQp1Y7k5pytxnsdY4Qm0Y1FyFhsL79Ad9Rb1UN+86li5L3ELZ2DOJGInd3DqSEsfhsL+24W86snPwtMEtiEI+Jqk2W/Yf/AJb+s/Sqer/uFvTewee0yBpsIDuLkH1tSh4hNi7eUSn75hhzg7+Pv+6/pve/lf5Gr8LX4vbGSnL0eH3zgl7Ol7l9oMv3AMvpmtUJrWq0+/8AonB6XNrsVSSfsllQznE5sxazFTru5EWq5rzaXjSVZ8upZ1E/bGBV8Vh75h3wzNru/l5VXVNquXuJ2QTsj7z1teRftCwSGQwxoPClyWNtC1teWvTrXKk/Dc1jLO2Na9L4QwW0Xiw+JC58qW7ouCCAxtx5UnXGU45784EZuMJY+RwxOAMOGjxSSP3pIZjm0Obh+XnrUo2a7HW1sRcNMFNPclbWDTYrDqGZO9i1KngQSbdbC1QrxCuTazhkrMynFeqGNw2bEw4PO/dKlzrq2hOtvID3pCWK5W43OyjmarzsdtkEw4qbDBiY8hZQTfLuP1PyqNuJ1qzudrzGxw7FZgca0WzmKGzNLluOFwCbegq6cFK/f0KoycadvUkbQwX2QYeaN2zFgHudGuL7uW/5VGE/F1RkiU4+HpkmSMRD9qxzxuzBI1BAU23gH6/KoRfhUqS5ZJrxLWnwjjscMrY5SzNlUgEnXTMAfOpW4ag8HK8pzRxbHOmz4QjENI7KWvrbM3H2qWiLvbfYjrapWO5oMDsaLDBpM7/AQxZtOZa1t+lZZ3Ss2waI1Rr3yZTaBjRFlw/2jMG/evez+t9/txrbDU3pnj4GWelLVHPxO3bZ7yxHnED7k1HpFiL+J3qfaXwNH2n2M2IVMhUMpPxX3EdAay9Pcq28mm6pzSwedq7DMmGjhUqGjy2JvbQWO4X40ruUbHJ9zk6tUFFdjpHsMfZBh2Ivb4hwN73HS9cd36utHVV+noZXjYGIkEcU8kZhj3Zb5mA0ANxy0/WrfHrjmUE8sr8GbxGT2RZNspvtgnuuQJltrfj0taqvFXhaO5Z4b8TUG2WxxgnuuUJltrfj0tbWnirwtHc74b8TUV6bBnjaVYZEEUp1vfMt/wAIta+tr3qx31yScluivwZptRezLPs7s1sPD3bkE5ifDe2vmKqvsVksospg4RwxtXZzSywOpAEbZje+u7dpSuxRjJPuJwcpJ+hwOw/7Z9ouMtt3HNa1+VrVLxv0tBzwv1NZ9wexiJMUXIKT6AC9wPFe+m/WkrsxjjlCNW8s9yLg9mYyEd3HJEYwdCwOYAm5sLWqcrKZvVJPJCMLY7JrBJ27smWR4pYWUPH+O9j7A9feoU2xinGXDJW1yk1KPKOeO2PMXjnidFnChXvfK3O2l/lwG6uwtgk4SWxyVcsqSe5JTAyyxSJiWS76DuwbL76k3qDnCMk4dvUnolKLU/2Kr/0/iWRIJJY+5Q30vmIG4brfP3q/x603OKeWVeDNpRb2LOfZLHFQzKVCRqVtrfcwFtLcRVKtXhuL5ZY63rUvQ8bZ2Q7ypPAyrKgt4txGvIdSK7VbFRcJrZiytuSlHk+bI2O6ySTTMrSuMvhvYDpcdB7Usui0oxWyOV1tNylyzhhOzZGEaCRhctmDLcgHS2+3L51KXULxdaORo/T0M5rsLESGIYiRDHFuCXu1udwPK/nXfHrim4J5Zzwpya1PZHXaOzH+0GbDyoj5bOG8t9vK2/lXIWLRomm0dnW9eqLIHZmAu2MAbNmuuc7mJvr5Hf61bfLCgV0rLkTx2bLYRYHYZ0JYML2uST52saq/qMWua4ZZ4Ga1FnuPZ2KdHjxEkZQoVBW976WJ0FcdlUWpQTyFCxpqTIM2wMU8AheSIKnw2za/zG3DoKsV9UZ60nuQdNjjpbR22/2cknaMqyDLGENyd4J3WG7WuU9RGCaZK2mU2sGnrGaRQCgFAKA54mdUVnY2VRcmuxi5PCONpLLM7/6ncqZRhnMIPx3187W/8da1f00c6XLcz+O8atOxf4LFLKiuhurC4/Q9azTi4vDL4yUllHeokhQC9AKAUBAeeb7QEEY7m1y99QbHS1+duHGrFGGjOd/QrzLXjGxPqssFAeJZAqljuAufSupZeDjeFkhJtEyQGWBSx1yg6XINudWOvTPTMhr1R1RJGAkdo1Mi5XI8S8qhNJSxHglFtrckVEkKArMfsGCZs8iXbdfMw3eRq6F84LEWVSphJ5aJmCwaRLkjUKvIfUnUmq5TcnmROMVFYR3qJIUAoBQCgFAKAUAoCj7Zk/ZXtzW/lcVo6X+4ijqP7bJGBRfsaj7vc6+RXWozb8V/ElFLw/kZOCRhs1tSLS6WPlf61taX9R8jKm/B+ZP2oj4fCFxI7STFcxJ3aEnLy5VXW1ZbjGyJzThXnO7OO2NnHDjD5JHszDMCxsTpqPnXarPEcso5ZDRpwyy26YHmysZncKBkiv4eNyBx1HyqqnWo5WEvVlluhyw859xXYDEucDiQWbwNZSTqBcaVbOK8aPvK4yfhS9xHxeHaPD4fECVzISN7aAW0A9B61KMlKcoY2IyTjCM87l1iZD/xKIXNu63X03PwqiKX9O/j/Bc2/GXw/kqsOyd+4xbSpJnupuQtr6enyq6SeheGk0VJrU9ecltt4wNKEczO4X93FfTjc2461TTrUcrCXqy63Q5YefkVmyVMuHxMbs+WM5lubEaNoemm6rbPLOMl3Kq/NCSfY9bMwwXASygtmZSN+gs3AcDXLJZvUTsI4qchjMU5w2DiVive2DNfW1wN/r8qRjHxJya4EpPRGK7kjuThMZCkbMY5RYqxvruv+XzqOfFqba3RLHh2JLhkbC4Ezy4tWkcKjEgA6XJax8hbd1qcp+HGDS5IRhrlJN8Fz2NnZ8MpYkkMQCeQ3Vn6qKVmxd07bhuXlZy8UAoBQCgFAKAUAoBQHDHYRZY2jbcwt5dR1qUJOMsojKKksMzo2NixGYFlTut17HNY7x/s1q8apy1tbmfwrEtOdiZjtg3wgw8RFwQbtxN7km1Qhf8Aq65E5U/p6Ed9r7NEmGETsFIy2Y7sw0+eo9ahVY42akiVkNUNLM1teCUNhkllV2zAKq8BcaseZ+lbK3HEnFYM1ilmKbyXcuyZ0xEksDJaQeLODdfK2+s6tg4KM1wXOuam5R7nLC9n5FgxERZSZDcHX512V8XOMscHI0yUZR9Tpj9hu+FhhBXMlrk3toOFchfFWOXqdlU3BR9CTNstjjEnuMqplI47m/UVBWpVOBJ1vxFIg43ZGKnskzRZA18wBzemlWRtqhvFPJCVdk9pYwdp9kzpiGmgZPGoVg99LADS2/cDUVbB1qM1x6HXXJT1R7nrY+w3jXEK7Bu94j1uT70tuUnFpcHa6nHOe5wwexp1w8kDNGVKkIRe9yb66bqlK6tzU1kjGqag4s6Yrs+zYeFAwWWLVW4X/wB29q5G9KbeNmdlS3BLuj1hNkTPOs2JZCUFlVL28zeuStgoaILk7GuTlqn2O2y9kvHJiWYgiU3W3D4t/wDmFRstUoxS7f6OwrcXJ+p17ObOaCHu3IJzE6da5fYrJZR2mDhHDLSqS0UAoBQCgFAKAUAoBQCgFAKAjbQwqSoVkGZd9vLyqcJOLyiM4qSwyBsnY8MbZkQBhuJJNvK5NWWXTksNlcKoxeUi4qguFAKAUAoBQCgFAKAUAoBQCgFAKAUAoD//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sr-Latn-RS" altLang="sr-Latn-RS" sz="1800">
              <a:latin typeface="Franklin Gothic Medium" pitchFamily="34" charset="0"/>
            </a:endParaRPr>
          </a:p>
        </p:txBody>
      </p:sp>
      <p:sp>
        <p:nvSpPr>
          <p:cNvPr id="16393" name="TextBox 1"/>
          <p:cNvSpPr txBox="1">
            <a:spLocks noChangeArrowheads="1"/>
          </p:cNvSpPr>
          <p:nvPr/>
        </p:nvSpPr>
        <p:spPr bwMode="auto">
          <a:xfrm>
            <a:off x="1066799" y="1828800"/>
            <a:ext cx="7229475" cy="21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a:buNone/>
            </a:pPr>
            <a:r>
              <a:rPr lang="en-US" sz="3600" dirty="0">
                <a:solidFill>
                  <a:srgbClr val="6666FF"/>
                </a:solidFill>
                <a:effectLst>
                  <a:outerShdw blurRad="38100" dist="38100" dir="2700000" algn="tl">
                    <a:srgbClr val="000000">
                      <a:alpha val="43137"/>
                    </a:srgbClr>
                  </a:outerShdw>
                </a:effectLst>
                <a:latin typeface="Franklin Gothic Medium" pitchFamily="34" charset="0"/>
                <a:ea typeface="+mj-ea"/>
                <a:cs typeface="+mj-cs"/>
              </a:rPr>
              <a:t>Thank you for your attention </a:t>
            </a:r>
          </a:p>
          <a:p>
            <a:pPr marL="0" indent="0" algn="ctr">
              <a:buNone/>
            </a:pPr>
            <a:endParaRPr lang="en-US" sz="3600" dirty="0">
              <a:solidFill>
                <a:srgbClr val="6666FF"/>
              </a:solidFill>
              <a:latin typeface="Franklin Gothic Medium" pitchFamily="34" charset="0"/>
              <a:ea typeface="+mj-ea"/>
              <a:cs typeface="+mj-cs"/>
            </a:endParaRPr>
          </a:p>
          <a:p>
            <a:pPr marL="0" indent="0" algn="ctr">
              <a:buNone/>
            </a:pPr>
            <a:r>
              <a:rPr lang="en-US" sz="2400" dirty="0">
                <a:solidFill>
                  <a:srgbClr val="6666FF"/>
                </a:solidFill>
                <a:latin typeface="Franklin Gothic Medium" pitchFamily="34" charset="0"/>
                <a:ea typeface="+mj-ea"/>
                <a:cs typeface="+mj-cs"/>
                <a:hlinkClick r:id="rId4"/>
              </a:rPr>
              <a:t>www.hidmet.gov.rs</a:t>
            </a:r>
            <a:endParaRPr lang="en-US" sz="2400" dirty="0">
              <a:solidFill>
                <a:srgbClr val="6666FF"/>
              </a:solidFill>
              <a:latin typeface="Franklin Gothic Medium" pitchFamily="34" charset="0"/>
              <a:ea typeface="+mj-ea"/>
              <a:cs typeface="+mj-cs"/>
            </a:endParaRPr>
          </a:p>
          <a:p>
            <a:pPr marL="0" indent="0" algn="ctr">
              <a:buNone/>
            </a:pPr>
            <a:r>
              <a:rPr lang="en-US" sz="2400" dirty="0">
                <a:solidFill>
                  <a:srgbClr val="6666FF"/>
                </a:solidFill>
                <a:latin typeface="Franklin Gothic Medium" pitchFamily="34" charset="0"/>
                <a:ea typeface="+mj-ea"/>
                <a:cs typeface="+mj-cs"/>
                <a:hlinkClick r:id="rId5"/>
              </a:rPr>
              <a:t>www.seevccc.rs</a:t>
            </a:r>
            <a:endParaRPr lang="en-US" sz="2400" dirty="0">
              <a:solidFill>
                <a:srgbClr val="6666FF"/>
              </a:solidFill>
              <a:latin typeface="Franklin Gothic Medium" pitchFamily="34" charset="0"/>
              <a:ea typeface="+mj-ea"/>
              <a:cs typeface="+mj-cs"/>
            </a:endParaRPr>
          </a:p>
        </p:txBody>
      </p:sp>
    </p:spTree>
    <p:extLst>
      <p:ext uri="{BB962C8B-B14F-4D97-AF65-F5344CB8AC3E}">
        <p14:creationId xmlns:p14="http://schemas.microsoft.com/office/powerpoint/2010/main" val="400135403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457200" y="5715000"/>
            <a:ext cx="8229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sr-Latn-RS" altLang="sr-Latn-RS" sz="1800">
              <a:latin typeface="Franklin Gothic Medium" pitchFamily="34" charset="0"/>
            </a:endParaRPr>
          </a:p>
        </p:txBody>
      </p:sp>
      <p:sp>
        <p:nvSpPr>
          <p:cNvPr id="18435" name="Rectangle 2"/>
          <p:cNvSpPr>
            <a:spLocks noGrp="1" noChangeArrowheads="1"/>
          </p:cNvSpPr>
          <p:nvPr>
            <p:ph type="title"/>
          </p:nvPr>
        </p:nvSpPr>
        <p:spPr>
          <a:xfrm>
            <a:off x="457200" y="0"/>
            <a:ext cx="8229600" cy="1143000"/>
          </a:xfrm>
        </p:spPr>
        <p:txBody>
          <a:bodyPr/>
          <a:lstStyle/>
          <a:p>
            <a:pPr eaLnBrk="1" hangingPunct="1"/>
            <a:r>
              <a:rPr lang="en-GB"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IMPROVED LEGAL AND INSTITUTIONAL </a:t>
            </a:r>
            <a:br>
              <a:rPr lang="en-GB"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br>
            <a:r>
              <a:rPr lang="en-GB" altLang="ja-JP" sz="2200" b="1"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FRAMEWORK OF RHMSS</a:t>
            </a:r>
            <a:endParaRPr lang="en-US" altLang="sr-Latn-RS" sz="2200" b="1" dirty="0" smtClean="0">
              <a:solidFill>
                <a:srgbClr val="6666FF"/>
              </a:solidFill>
              <a:effectLst>
                <a:outerShdw blurRad="38100" dist="38100" dir="2700000" algn="tl">
                  <a:srgbClr val="000000">
                    <a:alpha val="43137"/>
                  </a:srgbClr>
                </a:outerShdw>
              </a:effectLst>
              <a:latin typeface="Franklin Gothic Medium" pitchFamily="34" charset="0"/>
            </a:endParaRPr>
          </a:p>
        </p:txBody>
      </p:sp>
      <p:sp>
        <p:nvSpPr>
          <p:cNvPr id="18436" name="Rectangle 3"/>
          <p:cNvSpPr>
            <a:spLocks noGrp="1" noChangeArrowheads="1"/>
          </p:cNvSpPr>
          <p:nvPr>
            <p:ph type="body" idx="1"/>
          </p:nvPr>
        </p:nvSpPr>
        <p:spPr>
          <a:xfrm>
            <a:off x="457200" y="990600"/>
            <a:ext cx="8229600" cy="5486400"/>
          </a:xfrm>
        </p:spPr>
        <p:txBody>
          <a:bodyPr/>
          <a:lstStyle/>
          <a:p>
            <a:pPr marL="609600" indent="-609600" eaLnBrk="1" hangingPunct="1">
              <a:lnSpc>
                <a:spcPct val="80000"/>
              </a:lnSpc>
              <a:spcBef>
                <a:spcPct val="50000"/>
              </a:spcBef>
              <a:buFontTx/>
              <a:buNone/>
            </a:pPr>
            <a:r>
              <a:rPr lang="sr-Latn-CS" altLang="sr-Latn-RS" sz="1800" dirty="0" smtClean="0">
                <a:solidFill>
                  <a:srgbClr val="6666FF"/>
                </a:solidFill>
                <a:latin typeface="Franklin Gothic Medium" pitchFamily="34" charset="0"/>
                <a:ea typeface="ＭＳ Ｐゴシック" pitchFamily="34" charset="-128"/>
              </a:rPr>
              <a:t>	</a:t>
            </a:r>
            <a:r>
              <a:rPr lang="en-US" altLang="sr-Latn-RS" sz="1800" dirty="0" smtClean="0">
                <a:solidFill>
                  <a:srgbClr val="6666FF"/>
                </a:solidFill>
                <a:latin typeface="Franklin Gothic Medium" pitchFamily="34" charset="0"/>
                <a:ea typeface="ＭＳ Ｐゴシック" pitchFamily="34" charset="-128"/>
              </a:rPr>
              <a:t>IMPLEMENTATION OF REGULATIONS ADOPTED ON THE BASIS OF the </a:t>
            </a:r>
            <a:r>
              <a:rPr lang="en-GB" altLang="ja-JP" sz="1800" dirty="0" smtClean="0">
                <a:solidFill>
                  <a:srgbClr val="6666FF"/>
                </a:solidFill>
                <a:latin typeface="Franklin Gothic Medium" pitchFamily="34" charset="0"/>
                <a:ea typeface="ＭＳ Ｐゴシック" pitchFamily="34" charset="-128"/>
              </a:rPr>
              <a:t>Law</a:t>
            </a:r>
            <a:r>
              <a:rPr lang="sr-Latn-CS" altLang="ja-JP" sz="1800" dirty="0" smtClean="0">
                <a:solidFill>
                  <a:srgbClr val="6666FF"/>
                </a:solidFill>
                <a:latin typeface="Franklin Gothic Medium" pitchFamily="34" charset="0"/>
                <a:ea typeface="ＭＳ Ｐゴシック" pitchFamily="34" charset="-128"/>
              </a:rPr>
              <a:t> o</a:t>
            </a:r>
            <a:r>
              <a:rPr lang="en-GB" altLang="ja-JP" sz="1800" dirty="0" smtClean="0">
                <a:solidFill>
                  <a:srgbClr val="6666FF"/>
                </a:solidFill>
                <a:latin typeface="Franklin Gothic Medium" pitchFamily="34" charset="0"/>
                <a:ea typeface="ＭＳ Ｐゴシック" pitchFamily="34" charset="-128"/>
              </a:rPr>
              <a:t>n</a:t>
            </a:r>
            <a:r>
              <a:rPr lang="sr-Latn-CS" altLang="ja-JP" sz="1800" dirty="0" smtClean="0">
                <a:solidFill>
                  <a:srgbClr val="6666FF"/>
                </a:solidFill>
                <a:latin typeface="Franklin Gothic Medium" pitchFamily="34" charset="0"/>
                <a:ea typeface="ＭＳ Ｐゴシック" pitchFamily="34" charset="-128"/>
              </a:rPr>
              <a:t> </a:t>
            </a:r>
            <a:r>
              <a:rPr lang="en-GB" altLang="ja-JP" sz="1800" dirty="0" smtClean="0">
                <a:solidFill>
                  <a:srgbClr val="6666FF"/>
                </a:solidFill>
                <a:latin typeface="Franklin Gothic Medium" pitchFamily="34" charset="0"/>
                <a:ea typeface="ＭＳ Ｐゴシック" pitchFamily="34" charset="-128"/>
              </a:rPr>
              <a:t>Meteorological and Hydrological Activity ("Official Gazette of the Republic of Serbia, No. 88/10) that had entered into force in November 2010</a:t>
            </a:r>
          </a:p>
          <a:p>
            <a:pPr marL="609600" indent="-609600" eaLnBrk="1" hangingPunct="1">
              <a:lnSpc>
                <a:spcPct val="80000"/>
              </a:lnSpc>
              <a:buFontTx/>
              <a:buAutoNum type="arabicPeriod"/>
            </a:pPr>
            <a:endParaRPr lang="sr-Latn-CS" altLang="sr-Latn-RS" sz="1800" dirty="0" smtClean="0">
              <a:solidFill>
                <a:srgbClr val="6666FF"/>
              </a:solidFill>
              <a:latin typeface="Franklin Gothic Medium" pitchFamily="34" charset="0"/>
            </a:endParaRPr>
          </a:p>
          <a:p>
            <a:pPr marL="609600" indent="-609600" eaLnBrk="1" hangingPunct="1">
              <a:lnSpc>
                <a:spcPct val="80000"/>
              </a:lnSpc>
              <a:buFontTx/>
              <a:buAutoNum type="arabicPeriod"/>
            </a:pPr>
            <a:r>
              <a:rPr lang="en-US" altLang="sr-Latn-RS" sz="1600" dirty="0">
                <a:solidFill>
                  <a:srgbClr val="000099"/>
                </a:solidFill>
                <a:latin typeface="Franklin Gothic Medium" pitchFamily="34" charset="0"/>
              </a:rPr>
              <a:t>Five-year program of meteorological and hydrological research and development activities for the 2013-2017 period</a:t>
            </a:r>
            <a:r>
              <a:rPr lang="en-US" altLang="sr-Latn-RS" sz="1600" dirty="0" smtClean="0">
                <a:solidFill>
                  <a:srgbClr val="000099"/>
                </a:solidFill>
                <a:latin typeface="Franklin Gothic Medium" pitchFamily="34" charset="0"/>
              </a:rPr>
              <a:t>;</a:t>
            </a:r>
            <a:r>
              <a:rPr lang="sr-Latn-RS" sz="1600" b="1" dirty="0">
                <a:solidFill>
                  <a:srgbClr val="000099"/>
                </a:solidFill>
              </a:rPr>
              <a:t> </a:t>
            </a:r>
            <a:r>
              <a:rPr lang="sr-Latn-RS" sz="1600" b="1" dirty="0" smtClean="0">
                <a:solidFill>
                  <a:srgbClr val="000099"/>
                </a:solidFill>
                <a:latin typeface="Franklin Gothic Book" panose="020B0503020102020204" pitchFamily="34" charset="0"/>
              </a:rPr>
              <a:t>05</a:t>
            </a:r>
            <a:r>
              <a:rPr lang="en-US" sz="1600" b="1" dirty="0" smtClean="0">
                <a:solidFill>
                  <a:srgbClr val="000099"/>
                </a:solidFill>
                <a:latin typeface="Franklin Gothic Book" panose="020B0503020102020204" pitchFamily="34" charset="0"/>
              </a:rPr>
              <a:t>/</a:t>
            </a:r>
            <a:r>
              <a:rPr lang="sr-Latn-RS" sz="1600" b="1" dirty="0" smtClean="0">
                <a:solidFill>
                  <a:srgbClr val="000099"/>
                </a:solidFill>
                <a:latin typeface="Franklin Gothic Book" panose="020B0503020102020204" pitchFamily="34" charset="0"/>
              </a:rPr>
              <a:t>12</a:t>
            </a:r>
            <a:r>
              <a:rPr lang="en-US" sz="1600" b="1" dirty="0" smtClean="0">
                <a:solidFill>
                  <a:srgbClr val="000099"/>
                </a:solidFill>
                <a:latin typeface="Franklin Gothic Book" panose="020B0503020102020204" pitchFamily="34" charset="0"/>
              </a:rPr>
              <a:t>/</a:t>
            </a:r>
            <a:r>
              <a:rPr lang="sr-Latn-RS" sz="1600" b="1" dirty="0" smtClean="0">
                <a:solidFill>
                  <a:srgbClr val="000099"/>
                </a:solidFill>
                <a:latin typeface="Franklin Gothic Book" panose="020B0503020102020204" pitchFamily="34" charset="0"/>
              </a:rPr>
              <a:t>2013</a:t>
            </a:r>
            <a:endParaRPr lang="sr-Cyrl-CS" altLang="sr-Latn-RS" sz="1600" dirty="0">
              <a:solidFill>
                <a:srgbClr val="000099"/>
              </a:solidFill>
              <a:latin typeface="Franklin Gothic Book" panose="020B0503020102020204" pitchFamily="34" charset="0"/>
            </a:endParaRPr>
          </a:p>
          <a:p>
            <a:pPr marL="609600" indent="-609600" eaLnBrk="1" hangingPunct="1">
              <a:lnSpc>
                <a:spcPct val="80000"/>
              </a:lnSpc>
              <a:buFontTx/>
              <a:buAutoNum type="arabicPeriod" startAt="2"/>
            </a:pPr>
            <a:r>
              <a:rPr lang="en-US" altLang="sr-Latn-RS" sz="1600" dirty="0" smtClean="0">
                <a:solidFill>
                  <a:srgbClr val="000099"/>
                </a:solidFill>
                <a:latin typeface="Franklin Gothic Medium" pitchFamily="34" charset="0"/>
              </a:rPr>
              <a:t>Regulation on establishing state networks of meteorological stations, on their work </a:t>
            </a:r>
            <a:r>
              <a:rPr lang="en-US" altLang="sr-Latn-RS" sz="1600" dirty="0" err="1" smtClean="0">
                <a:solidFill>
                  <a:srgbClr val="000099"/>
                </a:solidFill>
                <a:latin typeface="Franklin Gothic Medium" pitchFamily="34" charset="0"/>
              </a:rPr>
              <a:t>programme</a:t>
            </a:r>
            <a:r>
              <a:rPr lang="en-US" altLang="sr-Latn-RS" sz="1600" dirty="0" smtClean="0">
                <a:solidFill>
                  <a:srgbClr val="000099"/>
                </a:solidFill>
                <a:latin typeface="Franklin Gothic Medium" pitchFamily="34" charset="0"/>
              </a:rPr>
              <a:t>, and on their manner of reporting;</a:t>
            </a:r>
          </a:p>
          <a:p>
            <a:pPr marL="609600" indent="-609600" eaLnBrk="1" hangingPunct="1">
              <a:lnSpc>
                <a:spcPct val="80000"/>
              </a:lnSpc>
              <a:buFontTx/>
              <a:buAutoNum type="arabicPeriod" startAt="2"/>
            </a:pPr>
            <a:r>
              <a:rPr lang="en-US" altLang="sr-Latn-RS" sz="1600" dirty="0" smtClean="0">
                <a:solidFill>
                  <a:srgbClr val="000099"/>
                </a:solidFill>
                <a:latin typeface="Franklin Gothic Medium" pitchFamily="34" charset="0"/>
              </a:rPr>
              <a:t>Regulation </a:t>
            </a:r>
            <a:r>
              <a:rPr lang="en-US" altLang="sr-Latn-RS" sz="1600" dirty="0">
                <a:solidFill>
                  <a:srgbClr val="000099"/>
                </a:solidFill>
                <a:latin typeface="Franklin Gothic Medium" pitchFamily="34" charset="0"/>
              </a:rPr>
              <a:t>on establishing the locations of meteorological and hydrological stations included in the state network, as well as on establishing protective zones in the stations’ vicinity which shall be subject to </a:t>
            </a:r>
            <a:r>
              <a:rPr lang="en-US" altLang="sr-Latn-RS" sz="1600" dirty="0" smtClean="0">
                <a:solidFill>
                  <a:srgbClr val="000099"/>
                </a:solidFill>
                <a:latin typeface="Franklin Gothic Medium" pitchFamily="34" charset="0"/>
              </a:rPr>
              <a:t>restrictions; </a:t>
            </a:r>
          </a:p>
          <a:p>
            <a:pPr marL="609600" indent="-609600" eaLnBrk="1" hangingPunct="1">
              <a:lnSpc>
                <a:spcPct val="80000"/>
              </a:lnSpc>
              <a:buFontTx/>
              <a:buAutoNum type="arabicPeriod" startAt="4"/>
            </a:pPr>
            <a:r>
              <a:rPr lang="en-US" altLang="sr-Latn-RS" sz="1600" dirty="0" smtClean="0">
                <a:solidFill>
                  <a:srgbClr val="000099"/>
                </a:solidFill>
                <a:latin typeface="Franklin Gothic Medium" pitchFamily="34" charset="0"/>
              </a:rPr>
              <a:t>Regulation on determining the amount of compensation for the provision of </a:t>
            </a:r>
            <a:r>
              <a:rPr lang="en-US" altLang="sr-Latn-RS" sz="1600" dirty="0">
                <a:solidFill>
                  <a:srgbClr val="000099"/>
                </a:solidFill>
                <a:latin typeface="Franklin Gothic Medium" pitchFamily="34" charset="0"/>
              </a:rPr>
              <a:t>services from the field of meteorology and </a:t>
            </a:r>
            <a:r>
              <a:rPr lang="en-US" altLang="sr-Latn-RS" sz="1600" dirty="0" smtClean="0">
                <a:solidFill>
                  <a:srgbClr val="000099"/>
                </a:solidFill>
                <a:latin typeface="Franklin Gothic Medium" pitchFamily="34" charset="0"/>
              </a:rPr>
              <a:t>hydrology;</a:t>
            </a:r>
          </a:p>
          <a:p>
            <a:pPr marL="609600" indent="-609600" eaLnBrk="1" hangingPunct="1">
              <a:lnSpc>
                <a:spcPct val="80000"/>
              </a:lnSpc>
              <a:buFontTx/>
              <a:buAutoNum type="arabicPeriod"/>
            </a:pPr>
            <a:r>
              <a:rPr lang="en-US" altLang="sr-Latn-RS" sz="1600" dirty="0">
                <a:solidFill>
                  <a:srgbClr val="3333FF"/>
                </a:solidFill>
                <a:latin typeface="Franklin Gothic Medium" pitchFamily="34" charset="0"/>
              </a:rPr>
              <a:t>Rulebook on the content, management and maintenance of the meteorological and hydrological data and information fund, on the methods of quality control and of data validity verification, as well as on the manner of their publication</a:t>
            </a:r>
            <a:r>
              <a:rPr lang="en-US" altLang="sr-Latn-RS" sz="1600" dirty="0" smtClean="0">
                <a:solidFill>
                  <a:srgbClr val="3333FF"/>
                </a:solidFill>
                <a:latin typeface="Franklin Gothic Medium" pitchFamily="34" charset="0"/>
              </a:rPr>
              <a:t>; </a:t>
            </a:r>
            <a:r>
              <a:rPr lang="sr-Latn-RS" sz="1600" b="1" dirty="0" smtClean="0">
                <a:solidFill>
                  <a:srgbClr val="3333FF"/>
                </a:solidFill>
                <a:latin typeface="Franklin Gothic Medium" pitchFamily="34" charset="0"/>
              </a:rPr>
              <a:t>07</a:t>
            </a:r>
            <a:r>
              <a:rPr lang="en-US" sz="1600" b="1" dirty="0" smtClean="0">
                <a:solidFill>
                  <a:srgbClr val="3333FF"/>
                </a:solidFill>
                <a:latin typeface="Franklin Gothic Medium" pitchFamily="34" charset="0"/>
              </a:rPr>
              <a:t>/</a:t>
            </a:r>
            <a:r>
              <a:rPr lang="sr-Latn-RS" sz="1600" b="1" dirty="0" smtClean="0">
                <a:solidFill>
                  <a:srgbClr val="3333FF"/>
                </a:solidFill>
                <a:latin typeface="Franklin Gothic Medium" pitchFamily="34" charset="0"/>
              </a:rPr>
              <a:t>06</a:t>
            </a:r>
            <a:r>
              <a:rPr lang="en-US" sz="1600" b="1" dirty="0" smtClean="0">
                <a:solidFill>
                  <a:srgbClr val="3333FF"/>
                </a:solidFill>
                <a:latin typeface="Franklin Gothic Medium" pitchFamily="34" charset="0"/>
              </a:rPr>
              <a:t>/</a:t>
            </a:r>
            <a:r>
              <a:rPr lang="sr-Latn-RS" sz="1600" b="1" dirty="0" smtClean="0">
                <a:solidFill>
                  <a:srgbClr val="3333FF"/>
                </a:solidFill>
                <a:latin typeface="Franklin Gothic Medium" pitchFamily="34" charset="0"/>
              </a:rPr>
              <a:t>2013</a:t>
            </a:r>
            <a:r>
              <a:rPr lang="en-US" altLang="sr-Latn-RS" sz="1600" dirty="0" smtClean="0">
                <a:solidFill>
                  <a:srgbClr val="3333FF"/>
                </a:solidFill>
                <a:latin typeface="Franklin Gothic Medium" pitchFamily="34" charset="0"/>
              </a:rPr>
              <a:t>  </a:t>
            </a:r>
            <a:endParaRPr lang="en-US" altLang="sr-Latn-RS" sz="1600" dirty="0">
              <a:solidFill>
                <a:srgbClr val="3333FF"/>
              </a:solidFill>
              <a:latin typeface="Franklin Gothic Medium" pitchFamily="34" charset="0"/>
            </a:endParaRPr>
          </a:p>
          <a:p>
            <a:pPr marL="609600" indent="-609600" eaLnBrk="1" hangingPunct="1">
              <a:lnSpc>
                <a:spcPct val="80000"/>
              </a:lnSpc>
              <a:buFontTx/>
              <a:buAutoNum type="arabicPeriod"/>
            </a:pPr>
            <a:r>
              <a:rPr lang="en-US" altLang="sr-Latn-RS" sz="1600" dirty="0">
                <a:solidFill>
                  <a:srgbClr val="3333FF"/>
                </a:solidFill>
                <a:latin typeface="Franklin Gothic Medium" pitchFamily="34" charset="0"/>
              </a:rPr>
              <a:t>Rulebook on the manner of production, issuance and distribution of </a:t>
            </a:r>
            <a:r>
              <a:rPr lang="en-US" altLang="sr-Latn-RS" sz="1600" dirty="0" smtClean="0">
                <a:solidFill>
                  <a:srgbClr val="3333FF"/>
                </a:solidFill>
                <a:latin typeface="Franklin Gothic Medium" pitchFamily="34" charset="0"/>
              </a:rPr>
              <a:t>exceptional meteorological </a:t>
            </a:r>
            <a:r>
              <a:rPr lang="en-US" altLang="sr-Latn-RS" sz="1600" dirty="0">
                <a:solidFill>
                  <a:srgbClr val="3333FF"/>
                </a:solidFill>
                <a:latin typeface="Franklin Gothic Medium" pitchFamily="34" charset="0"/>
              </a:rPr>
              <a:t>and hydrological information and warnings</a:t>
            </a:r>
            <a:r>
              <a:rPr lang="en-US" altLang="sr-Latn-RS" sz="1600" dirty="0" smtClean="0">
                <a:solidFill>
                  <a:srgbClr val="3333FF"/>
                </a:solidFill>
                <a:latin typeface="Franklin Gothic Medium" pitchFamily="34" charset="0"/>
              </a:rPr>
              <a:t>;</a:t>
            </a:r>
            <a:r>
              <a:rPr lang="sr-Latn-RS" sz="1600" b="1" dirty="0">
                <a:solidFill>
                  <a:srgbClr val="3333FF"/>
                </a:solidFill>
              </a:rPr>
              <a:t> </a:t>
            </a:r>
            <a:r>
              <a:rPr lang="sr-Latn-RS" sz="1600" b="1" dirty="0" smtClean="0">
                <a:solidFill>
                  <a:srgbClr val="3333FF"/>
                </a:solidFill>
                <a:latin typeface="Franklin Gothic Medium" pitchFamily="34" charset="0"/>
              </a:rPr>
              <a:t>01</a:t>
            </a:r>
            <a:r>
              <a:rPr lang="en-US" sz="1600" b="1" dirty="0" smtClean="0">
                <a:solidFill>
                  <a:srgbClr val="3333FF"/>
                </a:solidFill>
                <a:latin typeface="Franklin Gothic Medium" pitchFamily="34" charset="0"/>
              </a:rPr>
              <a:t>/</a:t>
            </a:r>
            <a:r>
              <a:rPr lang="sr-Latn-RS" sz="1600" b="1" dirty="0" smtClean="0">
                <a:solidFill>
                  <a:srgbClr val="3333FF"/>
                </a:solidFill>
                <a:latin typeface="Franklin Gothic Medium" pitchFamily="34" charset="0"/>
              </a:rPr>
              <a:t>11</a:t>
            </a:r>
            <a:r>
              <a:rPr lang="en-US" sz="1600" b="1" dirty="0" smtClean="0">
                <a:solidFill>
                  <a:srgbClr val="3333FF"/>
                </a:solidFill>
                <a:latin typeface="Franklin Gothic Medium" pitchFamily="34" charset="0"/>
              </a:rPr>
              <a:t>/</a:t>
            </a:r>
            <a:r>
              <a:rPr lang="sr-Latn-RS" sz="1600" b="1" dirty="0" smtClean="0">
                <a:solidFill>
                  <a:srgbClr val="3333FF"/>
                </a:solidFill>
                <a:latin typeface="Franklin Gothic Medium" pitchFamily="34" charset="0"/>
              </a:rPr>
              <a:t>2013</a:t>
            </a:r>
            <a:endParaRPr lang="en-US" altLang="sr-Latn-RS" sz="1600" dirty="0">
              <a:solidFill>
                <a:srgbClr val="3333FF"/>
              </a:solidFill>
              <a:latin typeface="Franklin Gothic Medium" pitchFamily="34" charset="0"/>
            </a:endParaRPr>
          </a:p>
          <a:p>
            <a:pPr marL="609600" indent="-609600" eaLnBrk="1" hangingPunct="1">
              <a:lnSpc>
                <a:spcPct val="80000"/>
              </a:lnSpc>
              <a:buFontTx/>
              <a:buAutoNum type="arabicPeriod"/>
            </a:pPr>
            <a:r>
              <a:rPr lang="en-US" altLang="sr-Latn-RS" sz="1600" dirty="0" smtClean="0">
                <a:solidFill>
                  <a:srgbClr val="3333FF"/>
                </a:solidFill>
                <a:latin typeface="Franklin Gothic Medium" pitchFamily="34" charset="0"/>
              </a:rPr>
              <a:t>Directions on the manner of coding, filing and gathering of data from the state hydrological observation system;</a:t>
            </a:r>
            <a:endParaRPr lang="ru-RU" altLang="sr-Latn-RS" sz="1600" dirty="0" smtClean="0">
              <a:solidFill>
                <a:srgbClr val="3333FF"/>
              </a:solidFill>
              <a:latin typeface="Franklin Gothic Medium" pitchFamily="34" charset="0"/>
              <a:ea typeface="ＭＳ Ｐゴシック" pitchFamily="34" charset="-128"/>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457200" y="5715000"/>
            <a:ext cx="80772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sr-Latn-RS" altLang="sr-Latn-RS" sz="1800">
              <a:latin typeface="Franklin Gothic Medium" pitchFamily="34" charset="0"/>
            </a:endParaRPr>
          </a:p>
        </p:txBody>
      </p:sp>
      <p:sp>
        <p:nvSpPr>
          <p:cNvPr id="19459" name="Rectangle 2"/>
          <p:cNvSpPr>
            <a:spLocks noGrp="1" noChangeArrowheads="1"/>
          </p:cNvSpPr>
          <p:nvPr>
            <p:ph type="title"/>
          </p:nvPr>
        </p:nvSpPr>
        <p:spPr>
          <a:xfrm>
            <a:off x="533400" y="0"/>
            <a:ext cx="8229600" cy="1143000"/>
          </a:xfrm>
        </p:spPr>
        <p:txBody>
          <a:bodyPr/>
          <a:lstStyle/>
          <a:p>
            <a:pPr eaLnBrk="1" hangingPunct="1"/>
            <a:r>
              <a:rPr lang="en-GB" altLang="ja-JP" sz="2200" b="1" dirty="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IMPROVED LEGAL AND INSTITUTIONAL </a:t>
            </a:r>
            <a:br>
              <a:rPr lang="en-GB" altLang="ja-JP" sz="2200" b="1" dirty="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br>
            <a:r>
              <a:rPr lang="en-GB" altLang="ja-JP" sz="2200" b="1" dirty="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FRAMEWORK OF RHMSS</a:t>
            </a:r>
            <a:endPar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endParaRPr>
          </a:p>
        </p:txBody>
      </p:sp>
      <p:sp>
        <p:nvSpPr>
          <p:cNvPr id="19460" name="Rectangle 3"/>
          <p:cNvSpPr>
            <a:spLocks noGrp="1" noChangeArrowheads="1"/>
          </p:cNvSpPr>
          <p:nvPr>
            <p:ph type="body" idx="1"/>
          </p:nvPr>
        </p:nvSpPr>
        <p:spPr>
          <a:xfrm>
            <a:off x="457200" y="1295400"/>
            <a:ext cx="8229600" cy="5181600"/>
          </a:xfrm>
        </p:spPr>
        <p:txBody>
          <a:bodyPr/>
          <a:lstStyle/>
          <a:p>
            <a:pPr marL="609600" indent="-609600" eaLnBrk="1" hangingPunct="1">
              <a:lnSpc>
                <a:spcPct val="80000"/>
              </a:lnSpc>
              <a:spcBef>
                <a:spcPct val="0"/>
              </a:spcBef>
              <a:spcAft>
                <a:spcPts val="400"/>
              </a:spcAft>
              <a:buFont typeface="+mj-lt"/>
              <a:buAutoNum type="arabicPeriod" startAt="4"/>
            </a:pPr>
            <a:r>
              <a:rPr lang="en-US" altLang="sr-Latn-RS" sz="1600" dirty="0" smtClean="0">
                <a:solidFill>
                  <a:srgbClr val="3333FF"/>
                </a:solidFill>
                <a:latin typeface="Franklin Gothic Medium" pitchFamily="34" charset="0"/>
              </a:rPr>
              <a:t>Rulebook on the content, keeping and filling in of the Register of state meteorological and hydrological station networks and additional meteorological and hydrological station networks;</a:t>
            </a:r>
          </a:p>
          <a:p>
            <a:pPr marL="609600" indent="-609600" eaLnBrk="1" hangingPunct="1">
              <a:lnSpc>
                <a:spcPct val="80000"/>
              </a:lnSpc>
              <a:spcBef>
                <a:spcPct val="0"/>
              </a:spcBef>
              <a:spcAft>
                <a:spcPts val="400"/>
              </a:spcAft>
              <a:buFontTx/>
              <a:buAutoNum type="arabicPeriod" startAt="4"/>
            </a:pPr>
            <a:r>
              <a:rPr lang="en-US" altLang="sr-Latn-RS" sz="1600" dirty="0" smtClean="0">
                <a:solidFill>
                  <a:srgbClr val="3333FF"/>
                </a:solidFill>
                <a:latin typeface="Franklin Gothic Medium" pitchFamily="34" charset="0"/>
              </a:rPr>
              <a:t>Rulebook on the form and contents of the identification document of the inspector for hydrological and meteorological activity;</a:t>
            </a:r>
          </a:p>
          <a:p>
            <a:pPr marL="609600" indent="-609600" eaLnBrk="1" hangingPunct="1">
              <a:lnSpc>
                <a:spcPct val="80000"/>
              </a:lnSpc>
              <a:spcBef>
                <a:spcPct val="0"/>
              </a:spcBef>
              <a:spcAft>
                <a:spcPts val="400"/>
              </a:spcAft>
              <a:buFontTx/>
              <a:buAutoNum type="arabicPeriod" startAt="4"/>
            </a:pPr>
            <a:r>
              <a:rPr lang="en-US" altLang="sr-Latn-RS" sz="1600" dirty="0" smtClean="0">
                <a:solidFill>
                  <a:srgbClr val="3333FF"/>
                </a:solidFill>
                <a:latin typeface="Franklin Gothic Medium" pitchFamily="34" charset="0"/>
              </a:rPr>
              <a:t>Rulebook on the measures to be taken in order to protect the </a:t>
            </a:r>
            <a:r>
              <a:rPr lang="en-US" altLang="sr-Latn-RS" sz="1600" dirty="0" err="1" smtClean="0">
                <a:solidFill>
                  <a:srgbClr val="3333FF"/>
                </a:solidFill>
                <a:latin typeface="Franklin Gothic Medium" pitchFamily="34" charset="0"/>
              </a:rPr>
              <a:t>hydrometeorological</a:t>
            </a:r>
            <a:r>
              <a:rPr lang="en-US" altLang="sr-Latn-RS" sz="1600" dirty="0" smtClean="0">
                <a:solidFill>
                  <a:srgbClr val="3333FF"/>
                </a:solidFill>
                <a:latin typeface="Franklin Gothic Medium" pitchFamily="34" charset="0"/>
              </a:rPr>
              <a:t> information system and on the manner of giving authorization to access that system;</a:t>
            </a:r>
          </a:p>
          <a:p>
            <a:pPr marL="609600" indent="-609600" eaLnBrk="1" hangingPunct="1">
              <a:lnSpc>
                <a:spcPct val="80000"/>
              </a:lnSpc>
              <a:spcBef>
                <a:spcPct val="0"/>
              </a:spcBef>
              <a:spcAft>
                <a:spcPts val="400"/>
              </a:spcAft>
              <a:buFontTx/>
              <a:buAutoNum type="arabicPeriod" startAt="4"/>
            </a:pPr>
            <a:r>
              <a:rPr lang="en-US" altLang="sr-Latn-RS" sz="1600" dirty="0" smtClean="0">
                <a:solidFill>
                  <a:srgbClr val="3333FF"/>
                </a:solidFill>
                <a:latin typeface="Franklin Gothic Medium" pitchFamily="34" charset="0"/>
              </a:rPr>
              <a:t>Rulebook </a:t>
            </a:r>
            <a:r>
              <a:rPr lang="en-US" altLang="sr-Latn-RS" sz="1600" dirty="0">
                <a:solidFill>
                  <a:srgbClr val="3333FF"/>
                </a:solidFill>
                <a:latin typeface="Franklin Gothic Medium" pitchFamily="34" charset="0"/>
              </a:rPr>
              <a:t>on detailed </a:t>
            </a:r>
            <a:r>
              <a:rPr lang="en-US" altLang="sr-Latn-RS" sz="1600" dirty="0" smtClean="0">
                <a:solidFill>
                  <a:srgbClr val="3333FF"/>
                </a:solidFill>
                <a:latin typeface="Franklin Gothic Medium" pitchFamily="34" charset="0"/>
              </a:rPr>
              <a:t>conditions </a:t>
            </a:r>
            <a:r>
              <a:rPr lang="en-US" altLang="sr-Latn-RS" sz="1600" dirty="0">
                <a:solidFill>
                  <a:srgbClr val="3333FF"/>
                </a:solidFill>
                <a:latin typeface="Franklin Gothic Medium" pitchFamily="34" charset="0"/>
              </a:rPr>
              <a:t>concerning technical and human resources capacities for performing other meteorological and hydrological activities</a:t>
            </a:r>
            <a:r>
              <a:rPr lang="en-US" altLang="sr-Latn-RS" sz="1600" dirty="0" smtClean="0">
                <a:solidFill>
                  <a:srgbClr val="3333FF"/>
                </a:solidFill>
                <a:latin typeface="Franklin Gothic Medium" pitchFamily="34" charset="0"/>
              </a:rPr>
              <a:t>;</a:t>
            </a:r>
            <a:r>
              <a:rPr lang="sr-Cyrl-RS" altLang="sr-Latn-RS" sz="1600" dirty="0">
                <a:solidFill>
                  <a:srgbClr val="3333FF"/>
                </a:solidFill>
                <a:latin typeface="Franklin Gothic Medium" pitchFamily="34" charset="0"/>
              </a:rPr>
              <a:t> </a:t>
            </a:r>
            <a:r>
              <a:rPr lang="sr-Cyrl-RS" altLang="sr-Latn-RS" sz="1600" dirty="0" smtClean="0">
                <a:solidFill>
                  <a:srgbClr val="3333FF"/>
                </a:solidFill>
                <a:latin typeface="Franklin Gothic Medium" pitchFamily="34" charset="0"/>
              </a:rPr>
              <a:t>31</a:t>
            </a:r>
            <a:r>
              <a:rPr lang="en-US" altLang="sr-Latn-RS" sz="1600" dirty="0" smtClean="0">
                <a:solidFill>
                  <a:srgbClr val="3333FF"/>
                </a:solidFill>
                <a:latin typeface="Franklin Gothic Medium" pitchFamily="34" charset="0"/>
              </a:rPr>
              <a:t>/</a:t>
            </a:r>
            <a:r>
              <a:rPr lang="sr-Cyrl-RS" altLang="sr-Latn-RS" sz="1600" dirty="0" smtClean="0">
                <a:solidFill>
                  <a:srgbClr val="3333FF"/>
                </a:solidFill>
                <a:latin typeface="Franklin Gothic Medium" pitchFamily="34" charset="0"/>
              </a:rPr>
              <a:t>01</a:t>
            </a:r>
            <a:r>
              <a:rPr lang="en-US" altLang="sr-Latn-RS" sz="1600" dirty="0" smtClean="0">
                <a:solidFill>
                  <a:srgbClr val="3333FF"/>
                </a:solidFill>
                <a:latin typeface="Franklin Gothic Medium" pitchFamily="34" charset="0"/>
              </a:rPr>
              <a:t>/</a:t>
            </a:r>
            <a:r>
              <a:rPr lang="sr-Cyrl-RS" altLang="sr-Latn-RS" sz="1600" dirty="0" smtClean="0">
                <a:solidFill>
                  <a:srgbClr val="3333FF"/>
                </a:solidFill>
                <a:latin typeface="Franklin Gothic Medium" pitchFamily="34" charset="0"/>
              </a:rPr>
              <a:t>2014 </a:t>
            </a:r>
            <a:endParaRPr lang="en-US" altLang="sr-Latn-RS" sz="1600" dirty="0" smtClean="0">
              <a:solidFill>
                <a:srgbClr val="3333FF"/>
              </a:solidFill>
              <a:latin typeface="Franklin Gothic Medium" pitchFamily="34" charset="0"/>
            </a:endParaRPr>
          </a:p>
          <a:p>
            <a:pPr marL="609600" indent="-609600" eaLnBrk="1" hangingPunct="1">
              <a:lnSpc>
                <a:spcPct val="80000"/>
              </a:lnSpc>
              <a:spcBef>
                <a:spcPct val="0"/>
              </a:spcBef>
              <a:spcAft>
                <a:spcPts val="400"/>
              </a:spcAft>
              <a:buFontTx/>
              <a:buAutoNum type="arabicPeriod" startAt="4"/>
            </a:pPr>
            <a:r>
              <a:rPr lang="en-US" altLang="sr-Latn-RS" sz="1600" dirty="0" smtClean="0">
                <a:solidFill>
                  <a:srgbClr val="3333FF"/>
                </a:solidFill>
                <a:latin typeface="Franklin Gothic Medium" pitchFamily="34" charset="0"/>
              </a:rPr>
              <a:t>Instruction on the hydrological measurement and observation methods;</a:t>
            </a:r>
            <a:endParaRPr lang="sr-Latn-CS" altLang="sr-Latn-RS" sz="1600" dirty="0" smtClean="0">
              <a:solidFill>
                <a:srgbClr val="3333FF"/>
              </a:solidFill>
              <a:latin typeface="Franklin Gothic Medium" pitchFamily="34" charset="0"/>
            </a:endParaRPr>
          </a:p>
          <a:p>
            <a:pPr marL="609600" indent="-609600" eaLnBrk="1" hangingPunct="1">
              <a:lnSpc>
                <a:spcPct val="80000"/>
              </a:lnSpc>
              <a:spcBef>
                <a:spcPct val="0"/>
              </a:spcBef>
              <a:spcAft>
                <a:spcPts val="400"/>
              </a:spcAft>
              <a:buFontTx/>
              <a:buAutoNum type="arabicPeriod" startAt="4"/>
            </a:pPr>
            <a:r>
              <a:rPr lang="en-US" altLang="sr-Latn-RS" sz="1600" dirty="0">
                <a:solidFill>
                  <a:srgbClr val="3333FF"/>
                </a:solidFill>
                <a:latin typeface="Franklin Gothic Medium" pitchFamily="34" charset="0"/>
              </a:rPr>
              <a:t>Rulebook on the conditions for establishing additional meteorological and hydrological station </a:t>
            </a:r>
            <a:r>
              <a:rPr lang="en-US" altLang="sr-Latn-RS" sz="1600" dirty="0" smtClean="0">
                <a:solidFill>
                  <a:srgbClr val="3333FF"/>
                </a:solidFill>
                <a:latin typeface="Franklin Gothic Medium" pitchFamily="34" charset="0"/>
              </a:rPr>
              <a:t>networks;</a:t>
            </a:r>
            <a:r>
              <a:rPr lang="ru-RU" altLang="sr-Latn-RS" sz="1600" dirty="0" smtClean="0">
                <a:solidFill>
                  <a:srgbClr val="3333FF"/>
                </a:solidFill>
                <a:latin typeface="Franklin Gothic Medium" pitchFamily="34" charset="0"/>
              </a:rPr>
              <a:t> 14</a:t>
            </a:r>
            <a:r>
              <a:rPr lang="en-US" altLang="sr-Latn-RS" sz="1600" dirty="0" smtClean="0">
                <a:solidFill>
                  <a:srgbClr val="3333FF"/>
                </a:solidFill>
                <a:latin typeface="Franklin Gothic Medium" pitchFamily="34" charset="0"/>
              </a:rPr>
              <a:t>/</a:t>
            </a:r>
            <a:r>
              <a:rPr lang="ru-RU" altLang="sr-Latn-RS" sz="1600" dirty="0" smtClean="0">
                <a:solidFill>
                  <a:srgbClr val="3333FF"/>
                </a:solidFill>
                <a:latin typeface="Franklin Gothic Medium" pitchFamily="34" charset="0"/>
              </a:rPr>
              <a:t>03</a:t>
            </a:r>
            <a:r>
              <a:rPr lang="en-US" altLang="sr-Latn-RS" sz="1600" dirty="0" smtClean="0">
                <a:solidFill>
                  <a:srgbClr val="3333FF"/>
                </a:solidFill>
                <a:latin typeface="Franklin Gothic Medium" pitchFamily="34" charset="0"/>
              </a:rPr>
              <a:t>/</a:t>
            </a:r>
            <a:r>
              <a:rPr lang="ru-RU" altLang="sr-Latn-RS" sz="1600" dirty="0" smtClean="0">
                <a:solidFill>
                  <a:srgbClr val="3333FF"/>
                </a:solidFill>
                <a:latin typeface="Franklin Gothic Medium" pitchFamily="34" charset="0"/>
              </a:rPr>
              <a:t>2014</a:t>
            </a:r>
            <a:r>
              <a:rPr lang="ru-RU" altLang="sr-Latn-RS" sz="1600" dirty="0">
                <a:solidFill>
                  <a:srgbClr val="3333FF"/>
                </a:solidFill>
                <a:latin typeface="Franklin Gothic Medium" pitchFamily="34" charset="0"/>
              </a:rPr>
              <a:t>.</a:t>
            </a:r>
            <a:r>
              <a:rPr lang="en-US" altLang="sr-Latn-RS" sz="1600" dirty="0">
                <a:solidFill>
                  <a:srgbClr val="3333FF"/>
                </a:solidFill>
                <a:latin typeface="Franklin Gothic Medium" pitchFamily="34" charset="0"/>
              </a:rPr>
              <a:t> </a:t>
            </a:r>
          </a:p>
          <a:p>
            <a:pPr marL="609600" indent="-609600" eaLnBrk="1" hangingPunct="1">
              <a:lnSpc>
                <a:spcPct val="80000"/>
              </a:lnSpc>
              <a:spcBef>
                <a:spcPct val="0"/>
              </a:spcBef>
              <a:spcAft>
                <a:spcPts val="400"/>
              </a:spcAft>
              <a:buFontTx/>
              <a:buAutoNum type="arabicPeriod" startAt="4"/>
            </a:pPr>
            <a:r>
              <a:rPr lang="en-US" altLang="sr-Latn-RS" sz="1600" i="1" dirty="0" smtClean="0">
                <a:solidFill>
                  <a:srgbClr val="FF3399"/>
                </a:solidFill>
                <a:latin typeface="Franklin Gothic Medium" pitchFamily="34" charset="0"/>
              </a:rPr>
              <a:t>Instruction on the manner and periodicity of technical validity checks for the instruments and equipment from the state meteorological and hydrological observation system;</a:t>
            </a:r>
          </a:p>
          <a:p>
            <a:pPr marL="609600" indent="-609600" eaLnBrk="1" hangingPunct="1">
              <a:lnSpc>
                <a:spcPct val="80000"/>
              </a:lnSpc>
              <a:spcBef>
                <a:spcPct val="0"/>
              </a:spcBef>
              <a:spcAft>
                <a:spcPts val="400"/>
              </a:spcAft>
              <a:buFontTx/>
              <a:buAutoNum type="arabicPeriod" startAt="4"/>
            </a:pPr>
            <a:r>
              <a:rPr lang="en-US" altLang="sr-Latn-RS" sz="1600" i="1" dirty="0">
                <a:solidFill>
                  <a:srgbClr val="FF3399"/>
                </a:solidFill>
                <a:latin typeface="Franklin Gothic Medium" pitchFamily="34" charset="0"/>
              </a:rPr>
              <a:t>Rulebook on establishing confidential meteorological and hydrological information;</a:t>
            </a:r>
          </a:p>
          <a:p>
            <a:pPr marL="609600" indent="-609600" eaLnBrk="1" hangingPunct="1">
              <a:lnSpc>
                <a:spcPct val="80000"/>
              </a:lnSpc>
              <a:spcBef>
                <a:spcPct val="0"/>
              </a:spcBef>
              <a:spcAft>
                <a:spcPts val="400"/>
              </a:spcAft>
              <a:buFontTx/>
              <a:buAutoNum type="arabicPeriod" startAt="4"/>
            </a:pPr>
            <a:r>
              <a:rPr lang="en-US" altLang="sr-Latn-RS" sz="1600" i="1" dirty="0">
                <a:solidFill>
                  <a:srgbClr val="FF3399"/>
                </a:solidFill>
                <a:latin typeface="Franklin Gothic Medium" pitchFamily="34" charset="0"/>
              </a:rPr>
              <a:t>Instruction on coding, filing, and gathering data from the state meteorological observation system;</a:t>
            </a:r>
          </a:p>
          <a:p>
            <a:pPr marL="609600" indent="-609600" eaLnBrk="1" hangingPunct="1">
              <a:lnSpc>
                <a:spcPct val="80000"/>
              </a:lnSpc>
              <a:spcBef>
                <a:spcPct val="0"/>
              </a:spcBef>
              <a:spcAft>
                <a:spcPts val="400"/>
              </a:spcAft>
              <a:buFontTx/>
              <a:buAutoNum type="arabicPeriod" startAt="4"/>
            </a:pPr>
            <a:r>
              <a:rPr lang="en-US" altLang="sr-Latn-RS" sz="1600" i="1" dirty="0">
                <a:solidFill>
                  <a:srgbClr val="FF3399"/>
                </a:solidFill>
                <a:latin typeface="Franklin Gothic Medium" pitchFamily="34" charset="0"/>
              </a:rPr>
              <a:t>Instruction on the meteorological measurement and observation </a:t>
            </a:r>
            <a:r>
              <a:rPr lang="en-US" altLang="sr-Latn-RS" sz="1600" i="1" dirty="0" smtClean="0">
                <a:solidFill>
                  <a:srgbClr val="FF3399"/>
                </a:solidFill>
                <a:latin typeface="Franklin Gothic Medium" pitchFamily="34" charset="0"/>
              </a:rPr>
              <a:t>methods.</a:t>
            </a:r>
            <a:endParaRPr lang="en-US" altLang="sr-Latn-RS" sz="1600" i="1" dirty="0">
              <a:solidFill>
                <a:srgbClr val="FF3399"/>
              </a:solidFill>
              <a:latin typeface="Franklin Gothic Medium" pitchFamily="34" charset="0"/>
            </a:endParaRPr>
          </a:p>
          <a:p>
            <a:pPr marL="0" indent="0" eaLnBrk="1" hangingPunct="1">
              <a:lnSpc>
                <a:spcPct val="80000"/>
              </a:lnSpc>
              <a:spcBef>
                <a:spcPct val="0"/>
              </a:spcBef>
              <a:spcAft>
                <a:spcPts val="400"/>
              </a:spcAft>
              <a:buNone/>
            </a:pPr>
            <a:endParaRPr lang="en-US" altLang="sr-Latn-RS" sz="1600" dirty="0" smtClean="0">
              <a:solidFill>
                <a:srgbClr val="FF3399"/>
              </a:solidFill>
              <a:latin typeface="Franklin Gothic Medium"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03250" y="5638800"/>
            <a:ext cx="7899400" cy="674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Calibri" pitchFamily="34" charset="0"/>
              <a:cs typeface="Arial" charset="0"/>
            </a:endParaRPr>
          </a:p>
        </p:txBody>
      </p:sp>
      <p:sp>
        <p:nvSpPr>
          <p:cNvPr id="14339" name="Text Box 3"/>
          <p:cNvSpPr txBox="1">
            <a:spLocks noChangeArrowheads="1"/>
          </p:cNvSpPr>
          <p:nvPr/>
        </p:nvSpPr>
        <p:spPr bwMode="auto">
          <a:xfrm>
            <a:off x="611188" y="1247775"/>
            <a:ext cx="7921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2000" dirty="0">
                <a:solidFill>
                  <a:srgbClr val="6666FF"/>
                </a:solidFill>
                <a:latin typeface="Franklin Gothic Medium" pitchFamily="34" charset="0"/>
              </a:rPr>
              <a:t>Basic components of </a:t>
            </a:r>
            <a:r>
              <a:rPr lang="en-US" altLang="en-US" sz="2000" dirty="0" smtClean="0">
                <a:solidFill>
                  <a:srgbClr val="6666FF"/>
                </a:solidFill>
                <a:latin typeface="Franklin Gothic Medium" pitchFamily="34" charset="0"/>
              </a:rPr>
              <a:t>the </a:t>
            </a:r>
            <a:r>
              <a:rPr lang="en-US" altLang="en-US" sz="2000" dirty="0" err="1">
                <a:solidFill>
                  <a:srgbClr val="6666FF"/>
                </a:solidFill>
                <a:latin typeface="Franklin Gothic Medium" pitchFamily="34" charset="0"/>
              </a:rPr>
              <a:t>H</a:t>
            </a:r>
            <a:r>
              <a:rPr lang="en-US" altLang="en-US" sz="2000" dirty="0" err="1" smtClean="0">
                <a:solidFill>
                  <a:srgbClr val="6666FF"/>
                </a:solidFill>
                <a:latin typeface="Franklin Gothic Medium" pitchFamily="34" charset="0"/>
              </a:rPr>
              <a:t>ydrometeorological</a:t>
            </a:r>
            <a:r>
              <a:rPr lang="en-US" altLang="en-US" sz="2000" dirty="0" smtClean="0">
                <a:solidFill>
                  <a:srgbClr val="6666FF"/>
                </a:solidFill>
                <a:latin typeface="Franklin Gothic Medium" pitchFamily="34" charset="0"/>
              </a:rPr>
              <a:t> </a:t>
            </a:r>
            <a:r>
              <a:rPr lang="en-US" altLang="en-US" sz="2000" dirty="0">
                <a:solidFill>
                  <a:srgbClr val="6666FF"/>
                </a:solidFill>
                <a:latin typeface="Franklin Gothic Medium" pitchFamily="34" charset="0"/>
              </a:rPr>
              <a:t>E</a:t>
            </a:r>
            <a:r>
              <a:rPr lang="en-US" altLang="en-US" sz="2000" dirty="0" smtClean="0">
                <a:solidFill>
                  <a:srgbClr val="6666FF"/>
                </a:solidFill>
                <a:latin typeface="Franklin Gothic Medium" pitchFamily="34" charset="0"/>
              </a:rPr>
              <a:t>arly </a:t>
            </a:r>
            <a:r>
              <a:rPr lang="en-US" altLang="en-US" sz="2000" dirty="0">
                <a:solidFill>
                  <a:srgbClr val="6666FF"/>
                </a:solidFill>
                <a:latin typeface="Franklin Gothic Medium" pitchFamily="34" charset="0"/>
              </a:rPr>
              <a:t>W</a:t>
            </a:r>
            <a:r>
              <a:rPr lang="en-US" altLang="en-US" sz="2000" dirty="0" smtClean="0">
                <a:solidFill>
                  <a:srgbClr val="6666FF"/>
                </a:solidFill>
                <a:latin typeface="Franklin Gothic Medium" pitchFamily="34" charset="0"/>
              </a:rPr>
              <a:t>arning System:</a:t>
            </a:r>
            <a:endParaRPr lang="en-US" altLang="en-US" sz="2000" dirty="0">
              <a:solidFill>
                <a:srgbClr val="6666FF"/>
              </a:solidFill>
              <a:latin typeface="Franklin Gothic Medium" pitchFamily="34" charset="0"/>
            </a:endParaRPr>
          </a:p>
        </p:txBody>
      </p:sp>
      <p:sp>
        <p:nvSpPr>
          <p:cNvPr id="14340" name="Text Box 4"/>
          <p:cNvSpPr txBox="1">
            <a:spLocks noChangeArrowheads="1"/>
          </p:cNvSpPr>
          <p:nvPr/>
        </p:nvSpPr>
        <p:spPr bwMode="auto">
          <a:xfrm>
            <a:off x="2667001" y="2286000"/>
            <a:ext cx="446087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spcAft>
                <a:spcPts val="1200"/>
              </a:spcAft>
            </a:pPr>
            <a:r>
              <a:rPr lang="en-US" altLang="en-US" sz="2000" dirty="0">
                <a:solidFill>
                  <a:srgbClr val="000066"/>
                </a:solidFill>
                <a:latin typeface="Franklin Gothic Medium" pitchFamily="34" charset="0"/>
              </a:rPr>
              <a:t>Meteorological and Hydrological O</a:t>
            </a:r>
            <a:r>
              <a:rPr lang="en-US" altLang="en-US" sz="2000" dirty="0" smtClean="0">
                <a:solidFill>
                  <a:srgbClr val="000066"/>
                </a:solidFill>
                <a:latin typeface="Franklin Gothic Medium" pitchFamily="34" charset="0"/>
              </a:rPr>
              <a:t>bservation </a:t>
            </a:r>
            <a:r>
              <a:rPr lang="en-US" altLang="en-US" sz="2000" dirty="0">
                <a:solidFill>
                  <a:srgbClr val="000066"/>
                </a:solidFill>
                <a:latin typeface="Franklin Gothic Medium" pitchFamily="34" charset="0"/>
              </a:rPr>
              <a:t>S</a:t>
            </a:r>
            <a:r>
              <a:rPr lang="en-US" altLang="en-US" sz="2000" dirty="0" smtClean="0">
                <a:solidFill>
                  <a:srgbClr val="000066"/>
                </a:solidFill>
                <a:latin typeface="Franklin Gothic Medium" pitchFamily="34" charset="0"/>
              </a:rPr>
              <a:t>ystem </a:t>
            </a:r>
            <a:endParaRPr lang="en-US" altLang="en-US" sz="2000" dirty="0">
              <a:solidFill>
                <a:srgbClr val="000066"/>
              </a:solidFill>
              <a:latin typeface="Franklin Gothic Medium" pitchFamily="34" charset="0"/>
            </a:endParaRPr>
          </a:p>
          <a:p>
            <a:pPr>
              <a:spcBef>
                <a:spcPts val="1200"/>
              </a:spcBef>
              <a:spcAft>
                <a:spcPts val="1200"/>
              </a:spcAft>
            </a:pPr>
            <a:r>
              <a:rPr lang="en-US" altLang="en-US" sz="2000" dirty="0">
                <a:solidFill>
                  <a:srgbClr val="6666FF"/>
                </a:solidFill>
                <a:latin typeface="Franklin Gothic Medium" pitchFamily="34" charset="0"/>
              </a:rPr>
              <a:t>Analytical</a:t>
            </a:r>
            <a:r>
              <a:rPr lang="sr-Cyrl-CS" altLang="en-US" sz="2000" dirty="0">
                <a:solidFill>
                  <a:srgbClr val="6666FF"/>
                </a:solidFill>
                <a:latin typeface="Franklin Gothic Medium" pitchFamily="34" charset="0"/>
              </a:rPr>
              <a:t> – </a:t>
            </a:r>
            <a:r>
              <a:rPr lang="en-US" altLang="en-US" sz="2000" dirty="0">
                <a:solidFill>
                  <a:srgbClr val="6666FF"/>
                </a:solidFill>
                <a:latin typeface="Franklin Gothic Medium" pitchFamily="34" charset="0"/>
              </a:rPr>
              <a:t>F</a:t>
            </a:r>
            <a:r>
              <a:rPr lang="en-US" altLang="en-US" sz="2000" dirty="0" smtClean="0">
                <a:solidFill>
                  <a:srgbClr val="6666FF"/>
                </a:solidFill>
                <a:latin typeface="Franklin Gothic Medium" pitchFamily="34" charset="0"/>
              </a:rPr>
              <a:t>orecasting System</a:t>
            </a:r>
            <a:endParaRPr lang="sr-Cyrl-CS" altLang="en-US" sz="2000" dirty="0">
              <a:solidFill>
                <a:srgbClr val="6666FF"/>
              </a:solidFill>
              <a:latin typeface="Franklin Gothic Medium" pitchFamily="34" charset="0"/>
            </a:endParaRPr>
          </a:p>
          <a:p>
            <a:pPr>
              <a:spcBef>
                <a:spcPts val="1200"/>
              </a:spcBef>
              <a:spcAft>
                <a:spcPts val="1200"/>
              </a:spcAft>
            </a:pPr>
            <a:r>
              <a:rPr lang="en-US" altLang="en-US" sz="2000" dirty="0">
                <a:solidFill>
                  <a:srgbClr val="6666FF"/>
                </a:solidFill>
                <a:latin typeface="Franklin Gothic Medium" pitchFamily="34" charset="0"/>
              </a:rPr>
              <a:t>Computing</a:t>
            </a:r>
            <a:r>
              <a:rPr lang="sr-Cyrl-CS" altLang="en-US" sz="2000" dirty="0">
                <a:solidFill>
                  <a:srgbClr val="6666FF"/>
                </a:solidFill>
                <a:latin typeface="Franklin Gothic Medium" pitchFamily="34" charset="0"/>
              </a:rPr>
              <a:t> </a:t>
            </a:r>
            <a:r>
              <a:rPr lang="sr-Cyrl-CS" altLang="en-US" sz="2000" dirty="0" smtClean="0">
                <a:solidFill>
                  <a:srgbClr val="6666FF"/>
                </a:solidFill>
                <a:latin typeface="Franklin Gothic Medium" pitchFamily="34" charset="0"/>
              </a:rPr>
              <a:t>– </a:t>
            </a:r>
            <a:r>
              <a:rPr lang="en-US" altLang="en-US" sz="2000" dirty="0">
                <a:solidFill>
                  <a:srgbClr val="6666FF"/>
                </a:solidFill>
                <a:latin typeface="Franklin Gothic Medium" pitchFamily="34" charset="0"/>
              </a:rPr>
              <a:t>T</a:t>
            </a:r>
            <a:r>
              <a:rPr lang="en-US" altLang="en-US" sz="2000" dirty="0" smtClean="0">
                <a:solidFill>
                  <a:srgbClr val="6666FF"/>
                </a:solidFill>
                <a:latin typeface="Franklin Gothic Medium" pitchFamily="34" charset="0"/>
              </a:rPr>
              <a:t>elecommunication</a:t>
            </a:r>
            <a:r>
              <a:rPr lang="sr-Cyrl-CS" altLang="en-US" sz="2000" dirty="0" smtClean="0">
                <a:solidFill>
                  <a:srgbClr val="6666FF"/>
                </a:solidFill>
                <a:latin typeface="Franklin Gothic Medium" pitchFamily="34" charset="0"/>
              </a:rPr>
              <a:t> </a:t>
            </a:r>
            <a:r>
              <a:rPr lang="en-US" altLang="en-US" sz="2000" dirty="0">
                <a:solidFill>
                  <a:srgbClr val="6666FF"/>
                </a:solidFill>
                <a:latin typeface="Franklin Gothic Medium" pitchFamily="34" charset="0"/>
              </a:rPr>
              <a:t>S</a:t>
            </a:r>
            <a:r>
              <a:rPr lang="en-US" altLang="en-US" sz="2000" dirty="0" smtClean="0">
                <a:solidFill>
                  <a:srgbClr val="6666FF"/>
                </a:solidFill>
                <a:latin typeface="Franklin Gothic Medium" pitchFamily="34" charset="0"/>
              </a:rPr>
              <a:t>ystem</a:t>
            </a:r>
            <a:endParaRPr lang="en-US" altLang="en-US" sz="2000" dirty="0">
              <a:solidFill>
                <a:srgbClr val="6666FF"/>
              </a:solidFill>
              <a:latin typeface="Franklin Gothic Medium" pitchFamily="34" charset="0"/>
            </a:endParaRPr>
          </a:p>
        </p:txBody>
      </p:sp>
      <p:graphicFrame>
        <p:nvGraphicFramePr>
          <p:cNvPr id="14341" name="Object 2"/>
          <p:cNvGraphicFramePr>
            <a:graphicFrameLocks noChangeAspect="1"/>
          </p:cNvGraphicFramePr>
          <p:nvPr/>
        </p:nvGraphicFramePr>
        <p:xfrm>
          <a:off x="6300788" y="4652963"/>
          <a:ext cx="2579687" cy="1714500"/>
        </p:xfrm>
        <a:graphic>
          <a:graphicData uri="http://schemas.openxmlformats.org/presentationml/2006/ole">
            <mc:AlternateContent xmlns:mc="http://schemas.openxmlformats.org/markup-compatibility/2006">
              <mc:Choice xmlns:v="urn:schemas-microsoft-com:vml" Requires="v">
                <p:oleObj spid="_x0000_s72827" name="Presentation" r:id="rId4" imgW="4140836" imgH="3106036" progId="PowerPoint.Show.8">
                  <p:embed/>
                </p:oleObj>
              </mc:Choice>
              <mc:Fallback>
                <p:oleObj name="Presentation" r:id="rId4" imgW="4140836" imgH="3106036" progId="PowerPoint.Show.8">
                  <p:embed/>
                  <p:pic>
                    <p:nvPicPr>
                      <p:cNvPr id="0" name="Picture 1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4652963"/>
                        <a:ext cx="2579687"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34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6238" y="4508500"/>
            <a:ext cx="31686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Pogled sa zgrad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2492375"/>
            <a:ext cx="23764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descr="37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88" y="4397375"/>
            <a:ext cx="20891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3" descr="New 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7874" y="2302668"/>
            <a:ext cx="201612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5"/>
          <p:cNvSpPr txBox="1">
            <a:spLocks noChangeArrowheads="1"/>
          </p:cNvSpPr>
          <p:nvPr/>
        </p:nvSpPr>
        <p:spPr bwMode="auto">
          <a:xfrm>
            <a:off x="762000" y="152400"/>
            <a:ext cx="76327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200" b="1" dirty="0" smtClean="0">
                <a:solidFill>
                  <a:srgbClr val="6666FF"/>
                </a:solidFill>
                <a:effectLst>
                  <a:outerShdw blurRad="38100" dist="38100" dir="2700000" algn="tl">
                    <a:srgbClr val="000000">
                      <a:alpha val="43137"/>
                    </a:srgbClr>
                  </a:outerShdw>
                </a:effectLst>
                <a:latin typeface="Franklin Gothic Medium" pitchFamily="34" charset="0"/>
              </a:rPr>
              <a:t>MODERNISATION</a:t>
            </a:r>
            <a:r>
              <a:rPr lang="en-US" altLang="en-US" sz="2200" b="1" dirty="0" smtClean="0">
                <a:solidFill>
                  <a:schemeClr val="accent6">
                    <a:lumMod val="75000"/>
                  </a:schemeClr>
                </a:solidFill>
                <a:effectLst>
                  <a:outerShdw blurRad="38100" dist="38100" dir="2700000" algn="tl">
                    <a:srgbClr val="000000">
                      <a:alpha val="43137"/>
                    </a:srgbClr>
                  </a:outerShdw>
                </a:effectLst>
                <a:latin typeface="Franklin Gothic Medium" pitchFamily="34" charset="0"/>
              </a:rPr>
              <a:t> </a:t>
            </a:r>
            <a:r>
              <a:rPr lang="en-US" altLang="en-US" sz="2200" b="1"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en-US" sz="2200" b="1" dirty="0" smtClean="0">
                <a:solidFill>
                  <a:srgbClr val="6666FF"/>
                </a:solidFill>
                <a:effectLst>
                  <a:outerShdw blurRad="38100" dist="38100" dir="2700000" algn="tl">
                    <a:srgbClr val="000000">
                      <a:alpha val="43137"/>
                    </a:srgbClr>
                  </a:outerShdw>
                </a:effectLst>
                <a:latin typeface="Franklin Gothic Medium" pitchFamily="34" charset="0"/>
              </a:rPr>
              <a:t>METEOROLOGICAL </a:t>
            </a:r>
            <a:r>
              <a:rPr lang="sr-Latn-CS" altLang="en-US" sz="2200" b="1" dirty="0">
                <a:solidFill>
                  <a:srgbClr val="6666FF"/>
                </a:solidFill>
                <a:effectLst>
                  <a:outerShdw blurRad="38100" dist="38100" dir="2700000" algn="tl">
                    <a:srgbClr val="000000">
                      <a:alpha val="43137"/>
                    </a:srgbClr>
                  </a:outerShdw>
                </a:effectLst>
                <a:latin typeface="Franklin Gothic Medium" pitchFamily="34" charset="0"/>
              </a:rPr>
              <a:t>AND HYDROLOGICAL EARLY WARNING SYSTEM</a:t>
            </a:r>
            <a:endParaRPr lang="en-US" altLang="en-US" sz="2200" b="1" dirty="0">
              <a:solidFill>
                <a:srgbClr val="6666FF"/>
              </a:solidFill>
              <a:effectLst>
                <a:outerShdw blurRad="38100" dist="38100" dir="2700000" algn="tl">
                  <a:srgbClr val="000000">
                    <a:alpha val="43137"/>
                  </a:srgbClr>
                </a:outerShdw>
              </a:effectLst>
              <a:latin typeface="Franklin Gothic Medium" pitchFamily="34" charset="0"/>
            </a:endParaRPr>
          </a:p>
        </p:txBody>
      </p:sp>
    </p:spTree>
    <p:extLst>
      <p:ext uri="{BB962C8B-B14F-4D97-AF65-F5344CB8AC3E}">
        <p14:creationId xmlns:p14="http://schemas.microsoft.com/office/powerpoint/2010/main" val="21113174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35735" y="1662670"/>
            <a:ext cx="3245665" cy="252833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None/>
              <a:tabLst>
                <a:tab pos="1524000" algn="l"/>
                <a:tab pos="1971675" algn="l"/>
                <a:tab pos="2514600" algn="l"/>
              </a:tabLst>
              <a:defRPr/>
            </a:pPr>
            <a:r>
              <a:rPr lang="en-US" altLang="sr-Latn-RS" sz="1600" dirty="0" smtClean="0">
                <a:solidFill>
                  <a:srgbClr val="6666FF"/>
                </a:solidFill>
                <a:latin typeface="Franklin Gothic Medium" pitchFamily="34" charset="0"/>
              </a:rPr>
              <a:t>New</a:t>
            </a:r>
            <a:r>
              <a:rPr lang="sr-Cyrl-CS" altLang="sr-Latn-RS" sz="1600" dirty="0" smtClean="0">
                <a:solidFill>
                  <a:srgbClr val="6666FF"/>
                </a:solidFill>
                <a:latin typeface="Franklin Gothic Medium" pitchFamily="34" charset="0"/>
              </a:rPr>
              <a:t> </a:t>
            </a:r>
            <a:r>
              <a:rPr lang="en-US" altLang="sr-Latn-RS" sz="1600" dirty="0" err="1" smtClean="0">
                <a:solidFill>
                  <a:srgbClr val="6666FF"/>
                </a:solidFill>
                <a:latin typeface="Franklin Gothic Medium" pitchFamily="34" charset="0"/>
              </a:rPr>
              <a:t>Germatronik</a:t>
            </a:r>
            <a:r>
              <a:rPr lang="en-US" altLang="sr-Latn-RS" sz="1600" dirty="0" smtClean="0">
                <a:solidFill>
                  <a:srgbClr val="6666FF"/>
                </a:solidFill>
                <a:latin typeface="Franklin Gothic Medium" pitchFamily="34" charset="0"/>
              </a:rPr>
              <a:t> S-band </a:t>
            </a:r>
            <a:endParaRPr lang="en-US" altLang="sr-Latn-RS" sz="1600" dirty="0">
              <a:solidFill>
                <a:srgbClr val="6666FF"/>
              </a:solidFill>
              <a:latin typeface="Franklin Gothic Medium" pitchFamily="34" charset="0"/>
            </a:endParaRPr>
          </a:p>
          <a:p>
            <a:pPr marL="0" indent="0">
              <a:spcBef>
                <a:spcPts val="0"/>
              </a:spcBef>
              <a:spcAft>
                <a:spcPts val="0"/>
              </a:spcAft>
              <a:buNone/>
              <a:tabLst>
                <a:tab pos="1524000" algn="l"/>
                <a:tab pos="1971675" algn="l"/>
                <a:tab pos="2514600" algn="l"/>
              </a:tabLst>
              <a:defRPr/>
            </a:pPr>
            <a:r>
              <a:rPr lang="en-US" altLang="sr-Latn-RS" sz="1600" dirty="0" smtClean="0">
                <a:solidFill>
                  <a:srgbClr val="6666FF"/>
                </a:solidFill>
                <a:latin typeface="Franklin Gothic Medium" pitchFamily="34" charset="0"/>
              </a:rPr>
              <a:t>dual-polarization radar,</a:t>
            </a:r>
            <a:endParaRPr lang="en-US" altLang="sr-Latn-RS" sz="1600" dirty="0">
              <a:solidFill>
                <a:srgbClr val="6666FF"/>
              </a:solidFill>
              <a:latin typeface="Franklin Gothic Medium" pitchFamily="34" charset="0"/>
            </a:endParaRPr>
          </a:p>
          <a:p>
            <a:pPr marL="0" indent="0">
              <a:spcBef>
                <a:spcPts val="0"/>
              </a:spcBef>
              <a:spcAft>
                <a:spcPts val="0"/>
              </a:spcAft>
              <a:buNone/>
              <a:tabLst>
                <a:tab pos="1524000" algn="l"/>
                <a:tab pos="1971675" algn="l"/>
                <a:tab pos="2514600" algn="l"/>
              </a:tabLst>
              <a:defRPr/>
            </a:pPr>
            <a:r>
              <a:rPr lang="en-US" altLang="sr-Latn-RS" sz="1600" dirty="0" smtClean="0">
                <a:solidFill>
                  <a:srgbClr val="6666FF"/>
                </a:solidFill>
                <a:latin typeface="Franklin Gothic Medium" pitchFamily="34" charset="0"/>
              </a:rPr>
              <a:t>located </a:t>
            </a:r>
            <a:r>
              <a:rPr lang="en-US" altLang="sr-Latn-RS" sz="1600" dirty="0">
                <a:solidFill>
                  <a:srgbClr val="6666FF"/>
                </a:solidFill>
                <a:latin typeface="Franklin Gothic Medium" pitchFamily="34" charset="0"/>
              </a:rPr>
              <a:t>at</a:t>
            </a:r>
            <a:r>
              <a:rPr lang="sr-Cyrl-CS" altLang="sr-Latn-RS" sz="1600" dirty="0">
                <a:solidFill>
                  <a:srgbClr val="6666FF"/>
                </a:solidFill>
                <a:latin typeface="Franklin Gothic Medium" pitchFamily="34" charset="0"/>
              </a:rPr>
              <a:t> </a:t>
            </a:r>
            <a:r>
              <a:rPr lang="en-US" altLang="sr-Latn-RS" sz="1600" dirty="0" err="1" smtClean="0">
                <a:solidFill>
                  <a:srgbClr val="6666FF"/>
                </a:solidFill>
                <a:latin typeface="Franklin Gothic Medium" pitchFamily="34" charset="0"/>
              </a:rPr>
              <a:t>Jastrebac</a:t>
            </a:r>
            <a:r>
              <a:rPr lang="en-US" altLang="sr-Latn-RS" sz="1600" dirty="0" smtClean="0">
                <a:solidFill>
                  <a:srgbClr val="6666FF"/>
                </a:solidFill>
                <a:latin typeface="Franklin Gothic Medium" pitchFamily="34" charset="0"/>
              </a:rPr>
              <a:t> Mountain,</a:t>
            </a:r>
            <a:endParaRPr lang="en-US" altLang="sr-Latn-RS" sz="1600" dirty="0">
              <a:solidFill>
                <a:srgbClr val="6666FF"/>
              </a:solidFill>
              <a:latin typeface="Franklin Gothic Medium" pitchFamily="34" charset="0"/>
            </a:endParaRPr>
          </a:p>
          <a:p>
            <a:pPr marL="0" indent="0">
              <a:spcBef>
                <a:spcPts val="0"/>
              </a:spcBef>
              <a:spcAft>
                <a:spcPts val="0"/>
              </a:spcAft>
              <a:buNone/>
              <a:tabLst>
                <a:tab pos="1524000" algn="l"/>
                <a:tab pos="1971675" algn="l"/>
                <a:tab pos="2514600" algn="l"/>
              </a:tabLst>
              <a:defRPr/>
            </a:pPr>
            <a:r>
              <a:rPr lang="en-US" altLang="sr-Latn-RS" sz="1600" dirty="0" smtClean="0">
                <a:solidFill>
                  <a:srgbClr val="6666FF"/>
                </a:solidFill>
                <a:latin typeface="Franklin Gothic Medium" pitchFamily="34" charset="0"/>
              </a:rPr>
              <a:t>started </a:t>
            </a:r>
            <a:r>
              <a:rPr lang="en-US" altLang="sr-Latn-RS" sz="1600" dirty="0">
                <a:solidFill>
                  <a:srgbClr val="6666FF"/>
                </a:solidFill>
                <a:latin typeface="Franklin Gothic Medium" pitchFamily="34" charset="0"/>
              </a:rPr>
              <a:t>to </a:t>
            </a:r>
            <a:r>
              <a:rPr lang="en-US" altLang="sr-Latn-RS" sz="1600" dirty="0" smtClean="0">
                <a:solidFill>
                  <a:srgbClr val="6666FF"/>
                </a:solidFill>
                <a:latin typeface="Franklin Gothic Medium" pitchFamily="34" charset="0"/>
              </a:rPr>
              <a:t>work in</a:t>
            </a:r>
            <a:r>
              <a:rPr lang="sr-Cyrl-CS" altLang="sr-Latn-RS" sz="1600" dirty="0" smtClean="0">
                <a:solidFill>
                  <a:srgbClr val="6666FF"/>
                </a:solidFill>
                <a:latin typeface="Franklin Gothic Medium" pitchFamily="34" charset="0"/>
              </a:rPr>
              <a:t> </a:t>
            </a:r>
            <a:r>
              <a:rPr lang="en-US" altLang="sr-Latn-RS" sz="1600" dirty="0">
                <a:solidFill>
                  <a:srgbClr val="6666FF"/>
                </a:solidFill>
                <a:latin typeface="Franklin Gothic Medium" pitchFamily="34" charset="0"/>
              </a:rPr>
              <a:t>August 2</a:t>
            </a:r>
            <a:r>
              <a:rPr lang="sr-Cyrl-CS" altLang="sr-Latn-RS" sz="1600" dirty="0" smtClean="0">
                <a:solidFill>
                  <a:srgbClr val="6666FF"/>
                </a:solidFill>
                <a:latin typeface="Franklin Gothic Medium" pitchFamily="34" charset="0"/>
              </a:rPr>
              <a:t>013</a:t>
            </a:r>
            <a:endParaRPr lang="en-US" altLang="sr-Latn-RS" sz="1600" dirty="0" smtClean="0">
              <a:solidFill>
                <a:srgbClr val="6666FF"/>
              </a:solidFill>
              <a:latin typeface="Franklin Gothic Medium" pitchFamily="34" charset="0"/>
            </a:endParaRPr>
          </a:p>
          <a:p>
            <a:pPr marL="0" indent="0">
              <a:spcBef>
                <a:spcPts val="0"/>
              </a:spcBef>
              <a:spcAft>
                <a:spcPts val="0"/>
              </a:spcAft>
              <a:buNone/>
              <a:tabLst>
                <a:tab pos="1524000" algn="l"/>
                <a:tab pos="1971675" algn="l"/>
                <a:tab pos="2514600" algn="l"/>
              </a:tabLst>
              <a:defRPr/>
            </a:pPr>
            <a:endParaRPr lang="sr-Latn-CS" altLang="sr-Latn-RS" sz="1600" dirty="0" smtClean="0">
              <a:solidFill>
                <a:srgbClr val="6666FF"/>
              </a:solidFill>
              <a:latin typeface="Franklin Gothic Medium" pitchFamily="34" charset="0"/>
            </a:endParaRPr>
          </a:p>
          <a:p>
            <a:pPr marL="0" indent="0">
              <a:spcBef>
                <a:spcPts val="0"/>
              </a:spcBef>
              <a:spcAft>
                <a:spcPts val="0"/>
              </a:spcAft>
              <a:buNone/>
              <a:tabLst>
                <a:tab pos="1524000" algn="l"/>
                <a:tab pos="1971675" algn="l"/>
                <a:tab pos="2514600" algn="l"/>
              </a:tabLst>
              <a:defRPr/>
            </a:pPr>
            <a:endParaRPr lang="en-US" altLang="sr-Latn-RS" sz="1600" dirty="0">
              <a:solidFill>
                <a:srgbClr val="6666FF"/>
              </a:solidFill>
              <a:latin typeface="Franklin Gothic Medium" pitchFamily="34" charset="0"/>
            </a:endParaRPr>
          </a:p>
          <a:p>
            <a:pPr marL="0" indent="0">
              <a:spcBef>
                <a:spcPts val="0"/>
              </a:spcBef>
              <a:spcAft>
                <a:spcPts val="0"/>
              </a:spcAft>
              <a:buNone/>
              <a:tabLst>
                <a:tab pos="1524000" algn="l"/>
                <a:tab pos="1971675" algn="l"/>
                <a:tab pos="2514600" algn="l"/>
              </a:tabLst>
              <a:defRPr/>
            </a:pPr>
            <a:r>
              <a:rPr lang="en-US" altLang="sr-Latn-RS" sz="1600" dirty="0" smtClean="0">
                <a:solidFill>
                  <a:srgbClr val="6666FF"/>
                </a:solidFill>
                <a:latin typeface="Franklin Gothic Medium" pitchFamily="34" charset="0"/>
              </a:rPr>
              <a:t>Installation of 6 automatic hydrological surface water stations</a:t>
            </a:r>
          </a:p>
          <a:p>
            <a:pPr marL="0" indent="0">
              <a:spcBef>
                <a:spcPts val="0"/>
              </a:spcBef>
              <a:spcAft>
                <a:spcPts val="0"/>
              </a:spcAft>
              <a:buNone/>
              <a:tabLst>
                <a:tab pos="1524000" algn="l"/>
                <a:tab pos="1971675" algn="l"/>
                <a:tab pos="2514600" algn="l"/>
              </a:tabLst>
              <a:defRPr/>
            </a:pPr>
            <a:endParaRPr lang="en-US" altLang="sr-Latn-RS" sz="1600" dirty="0">
              <a:solidFill>
                <a:srgbClr val="6666FF"/>
              </a:solidFill>
              <a:latin typeface="Franklin Gothic Medium" pitchFamily="34" charset="0"/>
            </a:endParaRPr>
          </a:p>
          <a:p>
            <a:pPr marL="0" indent="0">
              <a:spcBef>
                <a:spcPts val="0"/>
              </a:spcBef>
              <a:spcAft>
                <a:spcPts val="0"/>
              </a:spcAft>
              <a:buNone/>
              <a:tabLst>
                <a:tab pos="1524000" algn="l"/>
                <a:tab pos="1971675" algn="l"/>
                <a:tab pos="2514600" algn="l"/>
              </a:tabLst>
              <a:defRPr/>
            </a:pPr>
            <a:endParaRPr lang="sr-Latn-CS" altLang="sr-Latn-RS" sz="1600" dirty="0" smtClean="0">
              <a:solidFill>
                <a:srgbClr val="6666FF"/>
              </a:solidFill>
              <a:latin typeface="Franklin Gothic Medium" pitchFamily="34" charset="0"/>
            </a:endParaRPr>
          </a:p>
          <a:p>
            <a:pPr marL="0" indent="0">
              <a:spcBef>
                <a:spcPts val="0"/>
              </a:spcBef>
              <a:spcAft>
                <a:spcPts val="0"/>
              </a:spcAft>
              <a:buNone/>
              <a:tabLst>
                <a:tab pos="1524000" algn="l"/>
                <a:tab pos="1971675" algn="l"/>
                <a:tab pos="2514600" algn="l"/>
              </a:tabLst>
              <a:defRPr/>
            </a:pPr>
            <a:endParaRPr lang="en-US" altLang="sr-Latn-RS" sz="1600" dirty="0">
              <a:solidFill>
                <a:srgbClr val="6666FF"/>
              </a:solidFill>
              <a:latin typeface="Franklin Gothic Medium" pitchFamily="34" charset="0"/>
            </a:endParaRPr>
          </a:p>
          <a:p>
            <a:pPr marL="0" indent="0">
              <a:spcBef>
                <a:spcPts val="0"/>
              </a:spcBef>
              <a:spcAft>
                <a:spcPts val="0"/>
              </a:spcAft>
              <a:buNone/>
              <a:tabLst>
                <a:tab pos="1524000" algn="l"/>
                <a:tab pos="1971675" algn="l"/>
                <a:tab pos="2514600" algn="l"/>
              </a:tabLst>
              <a:defRPr/>
            </a:pPr>
            <a:r>
              <a:rPr lang="en-US" altLang="sr-Latn-RS" sz="1600" dirty="0">
                <a:solidFill>
                  <a:srgbClr val="6666FF"/>
                </a:solidFill>
                <a:latin typeface="Franklin Gothic Medium" pitchFamily="34" charset="0"/>
              </a:rPr>
              <a:t>Installation of 6 automatic hydrological </a:t>
            </a:r>
            <a:r>
              <a:rPr lang="en-US" altLang="sr-Latn-RS" sz="1600" dirty="0" smtClean="0">
                <a:solidFill>
                  <a:srgbClr val="6666FF"/>
                </a:solidFill>
                <a:latin typeface="Franklin Gothic Medium" pitchFamily="34" charset="0"/>
              </a:rPr>
              <a:t>ground water </a:t>
            </a:r>
            <a:r>
              <a:rPr lang="en-US" altLang="sr-Latn-RS" sz="1600" dirty="0">
                <a:solidFill>
                  <a:srgbClr val="6666FF"/>
                </a:solidFill>
                <a:latin typeface="Franklin Gothic Medium" pitchFamily="34" charset="0"/>
              </a:rPr>
              <a:t>stations</a:t>
            </a:r>
          </a:p>
          <a:p>
            <a:pPr marL="0" indent="0">
              <a:lnSpc>
                <a:spcPct val="80000"/>
              </a:lnSpc>
              <a:spcAft>
                <a:spcPts val="400"/>
              </a:spcAft>
              <a:buNone/>
              <a:tabLst>
                <a:tab pos="1524000" algn="l"/>
                <a:tab pos="1971675" algn="l"/>
                <a:tab pos="2514600" algn="l"/>
              </a:tabLst>
              <a:defRPr/>
            </a:pPr>
            <a:endParaRPr lang="en-US" altLang="sr-Latn-RS" sz="1600" kern="0" dirty="0" smtClean="0">
              <a:solidFill>
                <a:srgbClr val="000066"/>
              </a:solidFill>
            </a:endParaRPr>
          </a:p>
          <a:p>
            <a:pPr marL="0" indent="0">
              <a:lnSpc>
                <a:spcPct val="80000"/>
              </a:lnSpc>
              <a:spcAft>
                <a:spcPts val="400"/>
              </a:spcAft>
              <a:buNone/>
              <a:tabLst>
                <a:tab pos="1524000" algn="l"/>
                <a:tab pos="1971675" algn="l"/>
                <a:tab pos="2514600" algn="l"/>
              </a:tabLst>
              <a:defRPr/>
            </a:pPr>
            <a:r>
              <a:rPr lang="en-US" altLang="sr-Latn-RS" sz="1600" kern="0" dirty="0" smtClean="0">
                <a:solidFill>
                  <a:srgbClr val="000066"/>
                </a:solidFill>
              </a:rPr>
              <a:t> </a:t>
            </a:r>
            <a:endParaRPr lang="en-US" altLang="sr-Latn-RS" sz="1600" kern="0" dirty="0">
              <a:solidFill>
                <a:srgbClr val="000066"/>
              </a:solidFill>
            </a:endParaRPr>
          </a:p>
          <a:p>
            <a:pPr marL="0" indent="0">
              <a:lnSpc>
                <a:spcPct val="80000"/>
              </a:lnSpc>
              <a:spcAft>
                <a:spcPts val="400"/>
              </a:spcAft>
              <a:buNone/>
              <a:tabLst>
                <a:tab pos="1524000" algn="l"/>
                <a:tab pos="1971675" algn="l"/>
                <a:tab pos="2514600" algn="l"/>
              </a:tabLst>
              <a:defRPr/>
            </a:pPr>
            <a:endParaRPr lang="en-US" altLang="sr-Latn-RS" sz="1600" kern="0" dirty="0" smtClean="0">
              <a:solidFill>
                <a:srgbClr val="000066"/>
              </a:solidFill>
            </a:endParaRPr>
          </a:p>
          <a:p>
            <a:pPr marL="0" indent="0">
              <a:lnSpc>
                <a:spcPct val="80000"/>
              </a:lnSpc>
              <a:spcAft>
                <a:spcPts val="400"/>
              </a:spcAft>
              <a:buNone/>
              <a:tabLst>
                <a:tab pos="1524000" algn="l"/>
                <a:tab pos="1971675" algn="l"/>
                <a:tab pos="2514600" algn="l"/>
              </a:tabLst>
              <a:defRPr/>
            </a:pPr>
            <a:endParaRPr lang="en-US" altLang="sr-Latn-RS" sz="1600" kern="0" dirty="0" smtClean="0">
              <a:solidFill>
                <a:srgbClr val="000066"/>
              </a:solidFill>
            </a:endParaRPr>
          </a:p>
          <a:p>
            <a:pPr marL="0" indent="0">
              <a:lnSpc>
                <a:spcPct val="80000"/>
              </a:lnSpc>
              <a:spcAft>
                <a:spcPts val="400"/>
              </a:spcAft>
              <a:buNone/>
              <a:tabLst>
                <a:tab pos="1524000" algn="l"/>
                <a:tab pos="1971675" algn="l"/>
                <a:tab pos="2514600" algn="l"/>
              </a:tabLst>
              <a:defRPr/>
            </a:pPr>
            <a:endParaRPr lang="en-US" altLang="sr-Latn-RS" sz="1600" kern="0" dirty="0">
              <a:solidFill>
                <a:srgbClr val="000066"/>
              </a:solidFill>
            </a:endParaRPr>
          </a:p>
        </p:txBody>
      </p:sp>
      <p:sp>
        <p:nvSpPr>
          <p:cNvPr id="21507" name="Rectangle 11"/>
          <p:cNvSpPr>
            <a:spLocks noChangeArrowheads="1"/>
          </p:cNvSpPr>
          <p:nvPr/>
        </p:nvSpPr>
        <p:spPr bwMode="auto">
          <a:xfrm>
            <a:off x="539750" y="5924550"/>
            <a:ext cx="8486775" cy="77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sr-Latn-RS" altLang="sr-Latn-RS" sz="1800"/>
          </a:p>
        </p:txBody>
      </p:sp>
      <p:sp>
        <p:nvSpPr>
          <p:cNvPr id="1351684" name="Rectangle 4"/>
          <p:cNvSpPr>
            <a:spLocks noChangeArrowheads="1"/>
          </p:cNvSpPr>
          <p:nvPr/>
        </p:nvSpPr>
        <p:spPr bwMode="auto">
          <a:xfrm>
            <a:off x="790575" y="173037"/>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GB" altLang="sr-Latn-RS" sz="2000" smtClean="0">
              <a:solidFill>
                <a:srgbClr val="0066FF"/>
              </a:solidFill>
              <a:effectLst>
                <a:outerShdw blurRad="38100" dist="38100" dir="2700000" algn="tl">
                  <a:srgbClr val="C0C0C0"/>
                </a:outerShdw>
              </a:effectLst>
            </a:endParaRPr>
          </a:p>
          <a:p>
            <a:pPr eaLnBrk="1" hangingPunct="1">
              <a:defRPr/>
            </a:pPr>
            <a:endParaRPr lang="en-US" altLang="sr-Latn-RS" b="0" smtClean="0">
              <a:solidFill>
                <a:srgbClr val="000066"/>
              </a:solidFill>
              <a:effectLst>
                <a:outerShdw blurRad="38100" dist="38100" dir="2700000" algn="tl">
                  <a:srgbClr val="C0C0C0"/>
                </a:outerShdw>
              </a:effectLst>
            </a:endParaRPr>
          </a:p>
          <a:p>
            <a:pPr eaLnBrk="1" hangingPunct="1">
              <a:defRPr/>
            </a:pPr>
            <a:endParaRPr lang="en-US" altLang="sr-Latn-RS" sz="2400" smtClean="0">
              <a:solidFill>
                <a:srgbClr val="0066FF"/>
              </a:solidFill>
              <a:effectLst>
                <a:outerShdw blurRad="38100" dist="38100" dir="2700000" algn="tl">
                  <a:srgbClr val="C0C0C0"/>
                </a:outerShdw>
              </a:effectLst>
              <a:latin typeface="Times New Roman" pitchFamily="18" charset="0"/>
            </a:endParaRPr>
          </a:p>
        </p:txBody>
      </p:sp>
      <p:sp>
        <p:nvSpPr>
          <p:cNvPr id="2" name="Text Box 3"/>
          <p:cNvSpPr txBox="1">
            <a:spLocks noChangeArrowheads="1"/>
          </p:cNvSpPr>
          <p:nvPr/>
        </p:nvSpPr>
        <p:spPr bwMode="auto">
          <a:xfrm>
            <a:off x="923925" y="173038"/>
            <a:ext cx="7418388" cy="769441"/>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buFontTx/>
              <a:buNone/>
            </a:pPr>
            <a:r>
              <a:rPr lang="en-US" altLang="en-US" sz="2200" dirty="0">
                <a:solidFill>
                  <a:srgbClr val="6666FF"/>
                </a:solidFill>
                <a:effectLst>
                  <a:outerShdw blurRad="38100" dist="38100" dir="2700000" algn="tl">
                    <a:srgbClr val="000000">
                      <a:alpha val="43137"/>
                    </a:srgbClr>
                  </a:outerShdw>
                </a:effectLst>
                <a:latin typeface="Franklin Gothic Medium" pitchFamily="34" charset="0"/>
              </a:rPr>
              <a:t>MODERNISATION</a:t>
            </a:r>
            <a:r>
              <a:rPr lang="en-US" altLang="en-US" sz="2200"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en-US" sz="2200" dirty="0">
                <a:solidFill>
                  <a:srgbClr val="6666FF"/>
                </a:solidFill>
                <a:effectLst>
                  <a:outerShdw blurRad="38100" dist="38100" dir="2700000" algn="tl">
                    <a:srgbClr val="000000">
                      <a:alpha val="43137"/>
                    </a:srgbClr>
                  </a:outerShdw>
                </a:effectLst>
                <a:latin typeface="Franklin Gothic Medium" pitchFamily="34" charset="0"/>
              </a:rPr>
              <a:t>METEOROLOGICAL AND HYDROLOGICAL </a:t>
            </a:r>
            <a:r>
              <a:rPr lang="sr-Latn-CS" altLang="en-US" sz="2200" dirty="0" smtClean="0">
                <a:solidFill>
                  <a:srgbClr val="6666FF"/>
                </a:solidFill>
                <a:effectLst>
                  <a:outerShdw blurRad="38100" dist="38100" dir="2700000" algn="tl">
                    <a:srgbClr val="000000">
                      <a:alpha val="43137"/>
                    </a:srgbClr>
                  </a:outerShdw>
                </a:effectLst>
                <a:latin typeface="Franklin Gothic Medium" pitchFamily="34" charset="0"/>
              </a:rPr>
              <a:t>OBSERV</a:t>
            </a:r>
            <a:r>
              <a:rPr lang="en-US" altLang="en-US" sz="2200" dirty="0" smtClean="0">
                <a:solidFill>
                  <a:srgbClr val="6666FF"/>
                </a:solidFill>
                <a:effectLst>
                  <a:outerShdw blurRad="38100" dist="38100" dir="2700000" algn="tl">
                    <a:srgbClr val="000000">
                      <a:alpha val="43137"/>
                    </a:srgbClr>
                  </a:outerShdw>
                </a:effectLst>
                <a:latin typeface="Franklin Gothic Medium" pitchFamily="34" charset="0"/>
              </a:rPr>
              <a:t>ATION</a:t>
            </a:r>
            <a:r>
              <a:rPr lang="sr-Latn-CS" altLang="en-US" sz="2200" dirty="0" smtClean="0">
                <a:solidFill>
                  <a:srgbClr val="6666FF"/>
                </a:solidFill>
                <a:effectLst>
                  <a:outerShdw blurRad="38100" dist="38100" dir="2700000" algn="tl">
                    <a:srgbClr val="000000">
                      <a:alpha val="43137"/>
                    </a:srgbClr>
                  </a:outerShdw>
                </a:effectLst>
                <a:latin typeface="Franklin Gothic Medium" pitchFamily="34" charset="0"/>
              </a:rPr>
              <a:t> SYSTEM</a:t>
            </a:r>
            <a:endParaRPr lang="en-US" altLang="en-US" sz="2200" dirty="0">
              <a:solidFill>
                <a:srgbClr val="6666FF"/>
              </a:solidFill>
              <a:effectLst>
                <a:outerShdw blurRad="38100" dist="38100" dir="2700000" algn="tl">
                  <a:srgbClr val="000000">
                    <a:alpha val="43137"/>
                  </a:srgbClr>
                </a:outerShdw>
              </a:effectLst>
              <a:latin typeface="Franklin Gothic Medium" pitchFamily="34" charset="0"/>
            </a:endParaRPr>
          </a:p>
        </p:txBody>
      </p:sp>
      <p:pic>
        <p:nvPicPr>
          <p:cNvPr id="18439" name="Picture 6"/>
          <p:cNvPicPr>
            <a:picLocks noChangeAspect="1"/>
          </p:cNvPicPr>
          <p:nvPr/>
        </p:nvPicPr>
        <p:blipFill>
          <a:blip r:embed="rId3" cstate="print"/>
          <a:srcRect/>
          <a:stretch>
            <a:fillRect/>
          </a:stretch>
        </p:blipFill>
        <p:spPr bwMode="auto">
          <a:xfrm>
            <a:off x="4419600" y="1371600"/>
            <a:ext cx="3571875" cy="491648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8440" name="Picture 7"/>
          <p:cNvPicPr>
            <a:picLocks noChangeAspect="1"/>
          </p:cNvPicPr>
          <p:nvPr/>
        </p:nvPicPr>
        <p:blipFill>
          <a:blip r:embed="rId4" cstate="print"/>
          <a:srcRect/>
          <a:stretch>
            <a:fillRect/>
          </a:stretch>
        </p:blipFill>
        <p:spPr bwMode="auto">
          <a:xfrm>
            <a:off x="6946900" y="4475163"/>
            <a:ext cx="2092325" cy="18129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8441" name="Picture 9"/>
          <p:cNvPicPr>
            <a:picLocks noChangeAspect="1"/>
          </p:cNvPicPr>
          <p:nvPr/>
        </p:nvPicPr>
        <p:blipFill>
          <a:blip r:embed="rId5" cstate="print"/>
          <a:srcRect/>
          <a:stretch>
            <a:fillRect/>
          </a:stretch>
        </p:blipFill>
        <p:spPr bwMode="auto">
          <a:xfrm>
            <a:off x="6934200" y="1371600"/>
            <a:ext cx="2119313" cy="16700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514" name="Picture 2" descr="C:\Users\Korisnik-2\Desktop\ko2014012414150000dBZ.capp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1447800"/>
            <a:ext cx="2286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1"/>
          <p:cNvSpPr>
            <a:spLocks noChangeArrowheads="1"/>
          </p:cNvSpPr>
          <p:nvPr/>
        </p:nvSpPr>
        <p:spPr bwMode="auto">
          <a:xfrm>
            <a:off x="539750" y="5924550"/>
            <a:ext cx="8486775" cy="77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sr-Latn-RS" altLang="sr-Latn-RS" sz="1800"/>
          </a:p>
        </p:txBody>
      </p:sp>
      <p:sp>
        <p:nvSpPr>
          <p:cNvPr id="1351684" name="Rectangle 4"/>
          <p:cNvSpPr>
            <a:spLocks noChangeArrowheads="1"/>
          </p:cNvSpPr>
          <p:nvPr/>
        </p:nvSpPr>
        <p:spPr bwMode="auto">
          <a:xfrm>
            <a:off x="790575" y="173038"/>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GB" altLang="sr-Latn-RS" sz="2000" smtClean="0">
              <a:solidFill>
                <a:srgbClr val="0066FF"/>
              </a:solidFill>
              <a:effectLst>
                <a:outerShdw blurRad="38100" dist="38100" dir="2700000" algn="tl">
                  <a:srgbClr val="C0C0C0"/>
                </a:outerShdw>
              </a:effectLst>
            </a:endParaRPr>
          </a:p>
          <a:p>
            <a:pPr eaLnBrk="1" hangingPunct="1">
              <a:defRPr/>
            </a:pPr>
            <a:endParaRPr lang="en-US" altLang="sr-Latn-RS" b="0" smtClean="0">
              <a:solidFill>
                <a:srgbClr val="000066"/>
              </a:solidFill>
              <a:effectLst>
                <a:outerShdw blurRad="38100" dist="38100" dir="2700000" algn="tl">
                  <a:srgbClr val="C0C0C0"/>
                </a:outerShdw>
              </a:effectLst>
            </a:endParaRPr>
          </a:p>
          <a:p>
            <a:pPr eaLnBrk="1" hangingPunct="1">
              <a:defRPr/>
            </a:pPr>
            <a:endParaRPr lang="en-US" altLang="sr-Latn-RS" sz="2400" smtClean="0">
              <a:solidFill>
                <a:srgbClr val="0066FF"/>
              </a:solidFill>
              <a:effectLst>
                <a:outerShdw blurRad="38100" dist="38100" dir="2700000" algn="tl">
                  <a:srgbClr val="C0C0C0"/>
                </a:outerShdw>
              </a:effectLst>
              <a:latin typeface="Times New Roman" pitchFamily="18" charset="0"/>
            </a:endParaRPr>
          </a:p>
        </p:txBody>
      </p:sp>
      <p:sp>
        <p:nvSpPr>
          <p:cNvPr id="2" name="Text Box 3"/>
          <p:cNvSpPr txBox="1">
            <a:spLocks noChangeArrowheads="1"/>
          </p:cNvSpPr>
          <p:nvPr/>
        </p:nvSpPr>
        <p:spPr bwMode="auto">
          <a:xfrm>
            <a:off x="923925" y="173038"/>
            <a:ext cx="7418388" cy="769441"/>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buFontTx/>
              <a:buNone/>
            </a:pPr>
            <a:r>
              <a:rPr lang="en-US" altLang="en-US" sz="2200" dirty="0">
                <a:solidFill>
                  <a:srgbClr val="6666FF"/>
                </a:solidFill>
                <a:effectLst>
                  <a:outerShdw blurRad="38100" dist="38100" dir="2700000" algn="tl">
                    <a:srgbClr val="000000">
                      <a:alpha val="43137"/>
                    </a:srgbClr>
                  </a:outerShdw>
                </a:effectLst>
                <a:latin typeface="Franklin Gothic Medium" pitchFamily="34" charset="0"/>
              </a:rPr>
              <a:t>MODERNISATION </a:t>
            </a:r>
            <a:r>
              <a:rPr lang="en-US" altLang="en-US" sz="2200"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en-US" sz="2200" dirty="0" smtClean="0">
                <a:solidFill>
                  <a:srgbClr val="6666FF"/>
                </a:solidFill>
                <a:effectLst>
                  <a:outerShdw blurRad="38100" dist="38100" dir="2700000" algn="tl">
                    <a:srgbClr val="000000">
                      <a:alpha val="43137"/>
                    </a:srgbClr>
                  </a:outerShdw>
                </a:effectLst>
                <a:latin typeface="Franklin Gothic Medium" pitchFamily="34" charset="0"/>
              </a:rPr>
              <a:t>METEOROLOGICAL AND HYDROLOGICAL OBSERV</a:t>
            </a:r>
            <a:r>
              <a:rPr lang="en-US" altLang="en-US" sz="2200" dirty="0" smtClean="0">
                <a:solidFill>
                  <a:srgbClr val="6666FF"/>
                </a:solidFill>
                <a:effectLst>
                  <a:outerShdw blurRad="38100" dist="38100" dir="2700000" algn="tl">
                    <a:srgbClr val="000000">
                      <a:alpha val="43137"/>
                    </a:srgbClr>
                  </a:outerShdw>
                </a:effectLst>
                <a:latin typeface="Franklin Gothic Medium" pitchFamily="34" charset="0"/>
              </a:rPr>
              <a:t>ATION</a:t>
            </a:r>
            <a:r>
              <a:rPr lang="sr-Latn-CS" altLang="en-US" sz="2200" dirty="0" smtClean="0">
                <a:solidFill>
                  <a:srgbClr val="6666FF"/>
                </a:solidFill>
                <a:effectLst>
                  <a:outerShdw blurRad="38100" dist="38100" dir="2700000" algn="tl">
                    <a:srgbClr val="000000">
                      <a:alpha val="43137"/>
                    </a:srgbClr>
                  </a:outerShdw>
                </a:effectLst>
                <a:latin typeface="Franklin Gothic Medium" pitchFamily="34" charset="0"/>
              </a:rPr>
              <a:t> SYSTEM</a:t>
            </a:r>
            <a:endParaRPr lang="en-US" altLang="en-US" sz="2200" dirty="0" smtClean="0">
              <a:solidFill>
                <a:srgbClr val="6666FF"/>
              </a:solidFill>
              <a:effectLst>
                <a:outerShdw blurRad="38100" dist="38100" dir="2700000" algn="tl">
                  <a:srgbClr val="000000">
                    <a:alpha val="43137"/>
                  </a:srgbClr>
                </a:outerShdw>
              </a:effectLst>
              <a:latin typeface="Franklin Gothic Medium" pitchFamily="34" charset="0"/>
            </a:endParaRPr>
          </a:p>
        </p:txBody>
      </p:sp>
      <p:grpSp>
        <p:nvGrpSpPr>
          <p:cNvPr id="22533" name="Group 1"/>
          <p:cNvGrpSpPr>
            <a:grpSpLocks/>
          </p:cNvGrpSpPr>
          <p:nvPr/>
        </p:nvGrpSpPr>
        <p:grpSpPr bwMode="auto">
          <a:xfrm>
            <a:off x="4991100" y="1452563"/>
            <a:ext cx="3805238" cy="4781550"/>
            <a:chOff x="5003262" y="1143000"/>
            <a:chExt cx="3805776" cy="4782326"/>
          </a:xfrm>
        </p:grpSpPr>
        <p:pic>
          <p:nvPicPr>
            <p:cNvPr id="22538" name="Picture 4" descr="IMG_82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7770" y="1143000"/>
              <a:ext cx="293126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2" descr="tune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262" y="3236976"/>
              <a:ext cx="3805776" cy="268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4" descr="download.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5923" y="3429000"/>
              <a:ext cx="973258" cy="67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5" descr="simbol 02-060.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5923" y="1143000"/>
              <a:ext cx="786103" cy="78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6" descr="24maj_ 0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0959" y="4991970"/>
              <a:ext cx="1555591" cy="93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7"/>
          <p:cNvSpPr>
            <a:spLocks noChangeArrowheads="1"/>
          </p:cNvSpPr>
          <p:nvPr/>
        </p:nvSpPr>
        <p:spPr bwMode="auto">
          <a:xfrm>
            <a:off x="457200" y="1828800"/>
            <a:ext cx="4492625" cy="4422775"/>
          </a:xfrm>
          <a:prstGeom prst="rect">
            <a:avLst/>
          </a:prstGeom>
          <a:noFill/>
          <a:ln>
            <a:noFill/>
          </a:ln>
          <a:effectLs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nSpc>
                <a:spcPct val="95000"/>
              </a:lnSpc>
              <a:spcBef>
                <a:spcPts val="0"/>
              </a:spcBef>
              <a:spcAft>
                <a:spcPts val="0"/>
              </a:spcAft>
              <a:buClr>
                <a:srgbClr val="000066"/>
              </a:buClr>
              <a:buNone/>
              <a:tabLst>
                <a:tab pos="1524000" algn="l"/>
                <a:tab pos="1971675" algn="l"/>
                <a:tab pos="2514600" algn="l"/>
              </a:tabLst>
              <a:defRPr/>
            </a:pPr>
            <a:r>
              <a:rPr lang="en-US" altLang="sr-Latn-RS" sz="1600" dirty="0" smtClean="0">
                <a:solidFill>
                  <a:srgbClr val="6666FF"/>
                </a:solidFill>
                <a:latin typeface="Franklin Gothic Medium" pitchFamily="34" charset="0"/>
              </a:rPr>
              <a:t>Meteorological Laboratory has been accredited in accordance with the </a:t>
            </a:r>
            <a:r>
              <a:rPr lang="en-GB" altLang="sr-Latn-RS" sz="1600" dirty="0" smtClean="0">
                <a:solidFill>
                  <a:srgbClr val="6666FF"/>
                </a:solidFill>
                <a:effectLst>
                  <a:outerShdw blurRad="38100" dist="38100" dir="2700000" algn="tl">
                    <a:srgbClr val="000000">
                      <a:alpha val="43137"/>
                    </a:srgbClr>
                  </a:outerShdw>
                </a:effectLst>
                <a:latin typeface="Franklin Gothic Medium" pitchFamily="34" charset="0"/>
              </a:rPr>
              <a:t>SRPS ISO/IEC 17025:2006</a:t>
            </a:r>
            <a:endParaRPr lang="sr-Latn-CS" altLang="sr-Latn-RS" sz="1600" dirty="0" smtClean="0">
              <a:solidFill>
                <a:srgbClr val="6666FF"/>
              </a:solidFill>
              <a:effectLst>
                <a:outerShdw blurRad="38100" dist="38100" dir="2700000" algn="tl">
                  <a:srgbClr val="000000">
                    <a:alpha val="43137"/>
                  </a:srgbClr>
                </a:outerShdw>
              </a:effectLst>
              <a:latin typeface="Franklin Gothic Medium" pitchFamily="34" charset="0"/>
            </a:endParaRPr>
          </a:p>
          <a:p>
            <a:pPr marL="0" indent="0">
              <a:lnSpc>
                <a:spcPct val="95000"/>
              </a:lnSpc>
              <a:spcBef>
                <a:spcPts val="0"/>
              </a:spcBef>
              <a:spcAft>
                <a:spcPts val="0"/>
              </a:spcAft>
              <a:buClr>
                <a:srgbClr val="000066"/>
              </a:buClr>
              <a:buNone/>
              <a:tabLst>
                <a:tab pos="1524000" algn="l"/>
                <a:tab pos="1971675" algn="l"/>
                <a:tab pos="2514600" algn="l"/>
              </a:tabLst>
              <a:defRPr/>
            </a:pPr>
            <a:endParaRPr lang="en-GB" altLang="sr-Latn-RS" sz="1600" dirty="0" smtClean="0">
              <a:solidFill>
                <a:srgbClr val="6666FF"/>
              </a:solidFill>
              <a:latin typeface="Franklin Gothic Medium" pitchFamily="34" charset="0"/>
            </a:endParaRPr>
          </a:p>
          <a:p>
            <a:pPr marL="0" indent="0">
              <a:lnSpc>
                <a:spcPct val="95000"/>
              </a:lnSpc>
              <a:spcBef>
                <a:spcPts val="0"/>
              </a:spcBef>
              <a:spcAft>
                <a:spcPts val="0"/>
              </a:spcAft>
              <a:buClr>
                <a:srgbClr val="000066"/>
              </a:buClr>
              <a:buNone/>
              <a:tabLst>
                <a:tab pos="1524000" algn="l"/>
                <a:tab pos="1971675" algn="l"/>
                <a:tab pos="2514600" algn="l"/>
              </a:tabLst>
              <a:defRPr/>
            </a:pPr>
            <a:r>
              <a:rPr lang="en-US" altLang="sr-Latn-RS" sz="1600" dirty="0" smtClean="0">
                <a:solidFill>
                  <a:srgbClr val="6666FF"/>
                </a:solidFill>
                <a:latin typeface="Franklin Gothic Medium" pitchFamily="34" charset="0"/>
              </a:rPr>
              <a:t>The scope of accreditation has been extended to include the field of relative air humidity</a:t>
            </a:r>
          </a:p>
          <a:p>
            <a:pPr marL="0" indent="0">
              <a:lnSpc>
                <a:spcPct val="95000"/>
              </a:lnSpc>
              <a:spcBef>
                <a:spcPts val="0"/>
              </a:spcBef>
              <a:spcAft>
                <a:spcPts val="0"/>
              </a:spcAft>
              <a:buClr>
                <a:srgbClr val="000066"/>
              </a:buClr>
              <a:buNone/>
              <a:tabLst>
                <a:tab pos="1524000" algn="l"/>
                <a:tab pos="1971675" algn="l"/>
                <a:tab pos="2514600" algn="l"/>
              </a:tabLst>
              <a:defRPr/>
            </a:pPr>
            <a:endParaRPr lang="sr-Latn-CS" altLang="sr-Latn-RS" sz="1600" dirty="0" smtClean="0">
              <a:solidFill>
                <a:srgbClr val="6666FF"/>
              </a:solidFill>
              <a:latin typeface="Franklin Gothic Medium" pitchFamily="34" charset="0"/>
            </a:endParaRPr>
          </a:p>
          <a:p>
            <a:pPr marL="0" indent="0">
              <a:lnSpc>
                <a:spcPct val="95000"/>
              </a:lnSpc>
              <a:spcBef>
                <a:spcPts val="0"/>
              </a:spcBef>
              <a:spcAft>
                <a:spcPts val="0"/>
              </a:spcAft>
              <a:buClr>
                <a:srgbClr val="000066"/>
              </a:buClr>
              <a:buNone/>
              <a:tabLst>
                <a:tab pos="1524000" algn="l"/>
                <a:tab pos="1971675" algn="l"/>
                <a:tab pos="2514600" algn="l"/>
              </a:tabLst>
              <a:defRPr/>
            </a:pPr>
            <a:r>
              <a:rPr lang="en-US" altLang="sr-Latn-RS" sz="1600" dirty="0" smtClean="0">
                <a:solidFill>
                  <a:srgbClr val="6666FF"/>
                </a:solidFill>
                <a:latin typeface="Franklin Gothic Medium" pitchFamily="34" charset="0"/>
              </a:rPr>
              <a:t>We have successfully passed the second </a:t>
            </a:r>
            <a:r>
              <a:rPr lang="en-US" altLang="sr-Latn-RS" sz="1600" dirty="0" smtClean="0">
                <a:solidFill>
                  <a:srgbClr val="6666FF"/>
                </a:solidFill>
                <a:effectLst>
                  <a:outerShdw blurRad="38100" dist="38100" dir="2700000" algn="tl">
                    <a:srgbClr val="000000">
                      <a:alpha val="43137"/>
                    </a:srgbClr>
                  </a:outerShdw>
                </a:effectLst>
                <a:latin typeface="Franklin Gothic Medium" pitchFamily="34" charset="0"/>
              </a:rPr>
              <a:t>ISO 9001/2008 </a:t>
            </a:r>
            <a:r>
              <a:rPr lang="en-US" altLang="sr-Latn-RS" sz="1600" dirty="0" smtClean="0">
                <a:solidFill>
                  <a:srgbClr val="6666FF"/>
                </a:solidFill>
                <a:latin typeface="Franklin Gothic Medium" pitchFamily="34" charset="0"/>
              </a:rPr>
              <a:t>surveillance audit</a:t>
            </a:r>
          </a:p>
        </p:txBody>
      </p:sp>
      <p:pic>
        <p:nvPicPr>
          <p:cNvPr id="15" name="Picture 5" descr="obim.jpg"/>
          <p:cNvPicPr>
            <a:picLocks noChangeAspect="1"/>
          </p:cNvPicPr>
          <p:nvPr/>
        </p:nvPicPr>
        <p:blipFill>
          <a:blip r:embed="rId8" cstate="print"/>
          <a:srcRect/>
          <a:stretch>
            <a:fillRect/>
          </a:stretch>
        </p:blipFill>
        <p:spPr bwMode="auto">
          <a:xfrm>
            <a:off x="5014913" y="2276475"/>
            <a:ext cx="1030287" cy="1439863"/>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p:spPr>
      </p:pic>
      <p:pic>
        <p:nvPicPr>
          <p:cNvPr id="16" name="Picture 8" descr="sertifikat.jpg"/>
          <p:cNvPicPr>
            <a:picLocks noChangeAspect="1"/>
          </p:cNvPicPr>
          <p:nvPr/>
        </p:nvPicPr>
        <p:blipFill>
          <a:blip r:embed="rId9" cstate="print"/>
          <a:srcRect/>
          <a:stretch>
            <a:fillRect/>
          </a:stretch>
        </p:blipFill>
        <p:spPr bwMode="auto">
          <a:xfrm>
            <a:off x="2947866" y="4053543"/>
            <a:ext cx="1696976" cy="2416149"/>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p:spPr>
      </p:pic>
      <p:pic>
        <p:nvPicPr>
          <p:cNvPr id="1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750" y="4025097"/>
            <a:ext cx="1711216" cy="244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1"/>
          <p:cNvSpPr>
            <a:spLocks noChangeArrowheads="1"/>
          </p:cNvSpPr>
          <p:nvPr/>
        </p:nvSpPr>
        <p:spPr bwMode="auto">
          <a:xfrm>
            <a:off x="539750" y="5924550"/>
            <a:ext cx="8486775" cy="77788"/>
          </a:xfrm>
          <a:prstGeom prst="rect">
            <a:avLst/>
          </a:prstGeom>
          <a:solidFill>
            <a:schemeClr val="bg1"/>
          </a:solidFill>
          <a:ln>
            <a:noFill/>
          </a:ln>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sr-Latn-RS" altLang="sr-Latn-RS" sz="1800" smtClean="0"/>
          </a:p>
        </p:txBody>
      </p:sp>
      <p:sp>
        <p:nvSpPr>
          <p:cNvPr id="1351684" name="Rectangle 4"/>
          <p:cNvSpPr>
            <a:spLocks noChangeArrowheads="1"/>
          </p:cNvSpPr>
          <p:nvPr/>
        </p:nvSpPr>
        <p:spPr bwMode="auto">
          <a:xfrm>
            <a:off x="790575" y="173038"/>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GB" altLang="sr-Latn-RS" sz="2000" smtClean="0">
              <a:solidFill>
                <a:srgbClr val="0066FF"/>
              </a:solidFill>
              <a:effectLst>
                <a:outerShdw blurRad="38100" dist="38100" dir="2700000" algn="tl">
                  <a:srgbClr val="C0C0C0"/>
                </a:outerShdw>
              </a:effectLst>
            </a:endParaRPr>
          </a:p>
          <a:p>
            <a:pPr eaLnBrk="1" hangingPunct="1">
              <a:defRPr/>
            </a:pPr>
            <a:endParaRPr lang="en-US" altLang="sr-Latn-RS" b="0" smtClean="0">
              <a:solidFill>
                <a:srgbClr val="000066"/>
              </a:solidFill>
              <a:effectLst>
                <a:outerShdw blurRad="38100" dist="38100" dir="2700000" algn="tl">
                  <a:srgbClr val="C0C0C0"/>
                </a:outerShdw>
              </a:effectLst>
            </a:endParaRPr>
          </a:p>
          <a:p>
            <a:pPr eaLnBrk="1" hangingPunct="1">
              <a:defRPr/>
            </a:pPr>
            <a:endParaRPr lang="en-US" altLang="sr-Latn-RS" sz="2400" smtClean="0">
              <a:solidFill>
                <a:srgbClr val="0066FF"/>
              </a:solidFill>
              <a:effectLst>
                <a:outerShdw blurRad="38100" dist="38100" dir="2700000" algn="tl">
                  <a:srgbClr val="C0C0C0"/>
                </a:outerShdw>
              </a:effectLst>
              <a:latin typeface="Times New Roman" pitchFamily="18" charset="0"/>
            </a:endParaRPr>
          </a:p>
        </p:txBody>
      </p:sp>
      <p:sp>
        <p:nvSpPr>
          <p:cNvPr id="2" name="Text Box 3"/>
          <p:cNvSpPr txBox="1">
            <a:spLocks noChangeArrowheads="1"/>
          </p:cNvSpPr>
          <p:nvPr/>
        </p:nvSpPr>
        <p:spPr bwMode="auto">
          <a:xfrm>
            <a:off x="685800" y="173038"/>
            <a:ext cx="7848600" cy="1107996"/>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ACTIVITIES</a:t>
            </a:r>
          </a:p>
          <a:p>
            <a:pPr algn="ctr">
              <a:defRPr/>
            </a:pP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en-US" sz="2200" dirty="0" smtClean="0">
                <a:solidFill>
                  <a:srgbClr val="6666FF"/>
                </a:solidFill>
                <a:effectLst>
                  <a:outerShdw blurRad="38100" dist="38100" dir="2700000" algn="tl">
                    <a:srgbClr val="000000">
                      <a:alpha val="43137"/>
                    </a:srgbClr>
                  </a:outerShdw>
                </a:effectLst>
                <a:latin typeface="Franklin Gothic Medium" pitchFamily="34" charset="0"/>
              </a:rPr>
              <a:t>METEOROLOGICAL AND HYDROLOGICAL OBSERV</a:t>
            </a:r>
            <a:r>
              <a:rPr lang="en-US" altLang="en-US" sz="2200" dirty="0" smtClean="0">
                <a:solidFill>
                  <a:srgbClr val="6666FF"/>
                </a:solidFill>
                <a:effectLst>
                  <a:outerShdw blurRad="38100" dist="38100" dir="2700000" algn="tl">
                    <a:srgbClr val="000000">
                      <a:alpha val="43137"/>
                    </a:srgbClr>
                  </a:outerShdw>
                </a:effectLst>
                <a:latin typeface="Franklin Gothic Medium" pitchFamily="34" charset="0"/>
              </a:rPr>
              <a:t>ATION</a:t>
            </a:r>
            <a:r>
              <a:rPr lang="sr-Latn-CS" altLang="en-US" sz="2200" dirty="0" smtClean="0">
                <a:solidFill>
                  <a:srgbClr val="6666FF"/>
                </a:solidFill>
                <a:effectLst>
                  <a:outerShdw blurRad="38100" dist="38100" dir="2700000" algn="tl">
                    <a:srgbClr val="000000">
                      <a:alpha val="43137"/>
                    </a:srgbClr>
                  </a:outerShdw>
                </a:effectLst>
                <a:latin typeface="Franklin Gothic Medium" pitchFamily="34" charset="0"/>
              </a:rPr>
              <a:t> SYSTEM</a:t>
            </a:r>
            <a:endParaRPr lang="en-US" altLang="sr-Latn-RS" sz="2200" dirty="0">
              <a:solidFill>
                <a:srgbClr val="6666FF"/>
              </a:solidFill>
              <a:effectLst>
                <a:outerShdw blurRad="38100" dist="38100" dir="2700000" algn="tl">
                  <a:srgbClr val="000000">
                    <a:alpha val="43137"/>
                  </a:srgbClr>
                </a:outerShdw>
              </a:effectLst>
              <a:latin typeface="Franklin Gothic Medium" pitchFamily="34" charset="0"/>
            </a:endParaRPr>
          </a:p>
        </p:txBody>
      </p:sp>
      <p:pic>
        <p:nvPicPr>
          <p:cNvPr id="19462" name="Picture 6"/>
          <p:cNvPicPr>
            <a:picLocks noChangeAspect="1" noChangeArrowheads="1"/>
          </p:cNvPicPr>
          <p:nvPr/>
        </p:nvPicPr>
        <p:blipFill>
          <a:blip r:embed="rId3" cstate="print"/>
          <a:srcRect/>
          <a:stretch>
            <a:fillRect/>
          </a:stretch>
        </p:blipFill>
        <p:spPr bwMode="auto">
          <a:xfrm>
            <a:off x="5832036" y="1696996"/>
            <a:ext cx="2150429" cy="343619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9463" name="Picture 3"/>
          <p:cNvPicPr>
            <a:picLocks noChangeAspect="1"/>
          </p:cNvPicPr>
          <p:nvPr/>
        </p:nvPicPr>
        <p:blipFill>
          <a:blip r:embed="rId4" cstate="print"/>
          <a:srcRect/>
          <a:stretch>
            <a:fillRect/>
          </a:stretch>
        </p:blipFill>
        <p:spPr bwMode="auto">
          <a:xfrm>
            <a:off x="7703306" y="3409587"/>
            <a:ext cx="1440694" cy="124772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9465" name="Picture 8" descr="Копаоник"/>
          <p:cNvPicPr>
            <a:picLocks noChangeAspect="1" noChangeArrowheads="1"/>
          </p:cNvPicPr>
          <p:nvPr/>
        </p:nvPicPr>
        <p:blipFill>
          <a:blip r:embed="rId5" cstate="print"/>
          <a:srcRect/>
          <a:stretch>
            <a:fillRect/>
          </a:stretch>
        </p:blipFill>
        <p:spPr bwMode="auto">
          <a:xfrm>
            <a:off x="4495801" y="1676401"/>
            <a:ext cx="1523999" cy="147131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9466" name="Picture 8" descr="Pogled sa zgrade"/>
          <p:cNvPicPr>
            <a:picLocks noChangeAspect="1" noChangeArrowheads="1"/>
          </p:cNvPicPr>
          <p:nvPr/>
        </p:nvPicPr>
        <p:blipFill>
          <a:blip r:embed="rId6" cstate="print"/>
          <a:srcRect l="34726" b="26228"/>
          <a:stretch>
            <a:fillRect/>
          </a:stretch>
        </p:blipFill>
        <p:spPr bwMode="auto">
          <a:xfrm>
            <a:off x="7703306" y="1676400"/>
            <a:ext cx="1396157" cy="1371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1" name="Rectangle 11"/>
          <p:cNvSpPr>
            <a:spLocks noChangeArrowheads="1"/>
          </p:cNvSpPr>
          <p:nvPr/>
        </p:nvSpPr>
        <p:spPr bwMode="auto">
          <a:xfrm>
            <a:off x="433389" y="1483262"/>
            <a:ext cx="4062412" cy="4302716"/>
          </a:xfrm>
          <a:prstGeom prst="rect">
            <a:avLst/>
          </a:prstGeom>
          <a:noFill/>
          <a:ln>
            <a:noFill/>
          </a:ln>
          <a:effectLst/>
          <a:extLst/>
        </p:spPr>
        <p:txBody>
          <a:bodyPr>
            <a:spAutoFit/>
          </a:bodyPr>
          <a:lstStyle>
            <a:lvl1pPr algn="l" eaLnBrk="0" hangingPunct="0">
              <a:spcBef>
                <a:spcPct val="20000"/>
              </a:spcBef>
              <a:buChar char="•"/>
              <a:defRPr sz="3200">
                <a:solidFill>
                  <a:schemeClr val="tx1"/>
                </a:solidFill>
                <a:latin typeface="Arial" charset="0"/>
              </a:defRPr>
            </a:lvl1pPr>
            <a:lvl2pPr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5000"/>
              </a:lnSpc>
              <a:spcBef>
                <a:spcPts val="0"/>
              </a:spcBef>
              <a:spcAft>
                <a:spcPts val="0"/>
              </a:spcAft>
              <a:buClr>
                <a:srgbClr val="000066"/>
              </a:buClr>
              <a:buNone/>
              <a:tabLst>
                <a:tab pos="1524000" algn="l"/>
                <a:tab pos="1971675" algn="l"/>
                <a:tab pos="2514600" algn="l"/>
              </a:tabLst>
              <a:defRPr/>
            </a:pPr>
            <a:endParaRPr lang="en-US" altLang="sr-Latn-RS" sz="1600" dirty="0" smtClean="0">
              <a:solidFill>
                <a:srgbClr val="6666FF"/>
              </a:solidFill>
              <a:latin typeface="Franklin Gothic Medium" pitchFamily="34" charset="0"/>
            </a:endParaRPr>
          </a:p>
          <a:p>
            <a:pPr>
              <a:lnSpc>
                <a:spcPct val="95000"/>
              </a:lnSpc>
              <a:spcBef>
                <a:spcPts val="0"/>
              </a:spcBef>
              <a:spcAft>
                <a:spcPts val="0"/>
              </a:spcAft>
              <a:buClr>
                <a:srgbClr val="000066"/>
              </a:buClr>
              <a:buNone/>
              <a:tabLst>
                <a:tab pos="1524000" algn="l"/>
                <a:tab pos="1971675" algn="l"/>
                <a:tab pos="2514600" algn="l"/>
              </a:tabLst>
              <a:defRPr/>
            </a:pPr>
            <a:r>
              <a:rPr lang="en-US" altLang="sr-Latn-RS" sz="1600" dirty="0" smtClean="0">
                <a:solidFill>
                  <a:srgbClr val="6666FF"/>
                </a:solidFill>
                <a:latin typeface="Franklin Gothic Medium" pitchFamily="34" charset="0"/>
              </a:rPr>
              <a:t>Implementation of data </a:t>
            </a:r>
            <a:r>
              <a:rPr lang="en-US" altLang="sr-Latn-RS" sz="1600" dirty="0">
                <a:solidFill>
                  <a:srgbClr val="6666FF"/>
                </a:solidFill>
                <a:latin typeface="Franklin Gothic Medium" pitchFamily="34" charset="0"/>
              </a:rPr>
              <a:t>entry software at </a:t>
            </a:r>
            <a:r>
              <a:rPr lang="en-US" altLang="sr-Latn-RS" sz="1600" dirty="0" smtClean="0">
                <a:solidFill>
                  <a:srgbClr val="6666FF"/>
                </a:solidFill>
                <a:latin typeface="Franklin Gothic Medium" pitchFamily="34" charset="0"/>
              </a:rPr>
              <a:t>all major meteorological  stations was initiated during 2013 </a:t>
            </a:r>
          </a:p>
          <a:p>
            <a:pPr>
              <a:lnSpc>
                <a:spcPct val="95000"/>
              </a:lnSpc>
              <a:spcBef>
                <a:spcPts val="0"/>
              </a:spcBef>
              <a:spcAft>
                <a:spcPts val="0"/>
              </a:spcAft>
              <a:buClr>
                <a:srgbClr val="000066"/>
              </a:buClr>
              <a:buNone/>
              <a:tabLst>
                <a:tab pos="1524000" algn="l"/>
                <a:tab pos="1971675" algn="l"/>
                <a:tab pos="2514600" algn="l"/>
              </a:tabLst>
              <a:defRPr/>
            </a:pPr>
            <a:endParaRPr lang="en-US" altLang="sr-Latn-RS" sz="1600" dirty="0" smtClean="0">
              <a:solidFill>
                <a:srgbClr val="6666FF"/>
              </a:solidFill>
              <a:latin typeface="Franklin Gothic Medium" pitchFamily="34" charset="0"/>
            </a:endParaRPr>
          </a:p>
          <a:p>
            <a:pPr>
              <a:lnSpc>
                <a:spcPct val="95000"/>
              </a:lnSpc>
              <a:spcBef>
                <a:spcPts val="0"/>
              </a:spcBef>
              <a:spcAft>
                <a:spcPts val="0"/>
              </a:spcAft>
              <a:buClr>
                <a:srgbClr val="000066"/>
              </a:buClr>
              <a:buNone/>
              <a:tabLst>
                <a:tab pos="1524000" algn="l"/>
                <a:tab pos="1971675" algn="l"/>
                <a:tab pos="2514600" algn="l"/>
              </a:tabLst>
              <a:defRPr/>
            </a:pPr>
            <a:r>
              <a:rPr lang="en-US" altLang="sr-Latn-RS" sz="1600" dirty="0" smtClean="0">
                <a:solidFill>
                  <a:srgbClr val="6666FF"/>
                </a:solidFill>
                <a:latin typeface="Franklin Gothic Medium" pitchFamily="34" charset="0"/>
              </a:rPr>
              <a:t>Activities related to</a:t>
            </a:r>
            <a:r>
              <a:rPr lang="sr-Cyrl-RS" altLang="sr-Latn-RS" sz="1600" dirty="0" smtClean="0">
                <a:solidFill>
                  <a:srgbClr val="6666FF"/>
                </a:solidFill>
                <a:latin typeface="Franklin Gothic Medium" pitchFamily="34" charset="0"/>
              </a:rPr>
              <a:t> </a:t>
            </a:r>
            <a:r>
              <a:rPr lang="sr-Latn-RS" altLang="sr-Latn-RS" sz="1600" dirty="0">
                <a:solidFill>
                  <a:srgbClr val="6666FF"/>
                </a:solidFill>
                <a:latin typeface="Franklin Gothic Medium" pitchFamily="34" charset="0"/>
              </a:rPr>
              <a:t>data </a:t>
            </a:r>
            <a:r>
              <a:rPr lang="sr-Latn-RS" altLang="sr-Latn-RS" sz="1600" dirty="0" smtClean="0">
                <a:solidFill>
                  <a:srgbClr val="6666FF"/>
                </a:solidFill>
                <a:latin typeface="Franklin Gothic Medium" pitchFamily="34" charset="0"/>
              </a:rPr>
              <a:t>rescue</a:t>
            </a:r>
            <a:r>
              <a:rPr lang="sr-Cyrl-RS" altLang="sr-Latn-RS" sz="1600" dirty="0" smtClean="0">
                <a:solidFill>
                  <a:srgbClr val="6666FF"/>
                </a:solidFill>
                <a:latin typeface="Franklin Gothic Medium" pitchFamily="34" charset="0"/>
              </a:rPr>
              <a:t> </a:t>
            </a:r>
            <a:r>
              <a:rPr lang="sr-Latn-RS" altLang="sr-Latn-RS" sz="1600" dirty="0" smtClean="0">
                <a:solidFill>
                  <a:srgbClr val="6666FF"/>
                </a:solidFill>
                <a:latin typeface="Franklin Gothic Medium" pitchFamily="34" charset="0"/>
              </a:rPr>
              <a:t>(</a:t>
            </a:r>
            <a:r>
              <a:rPr lang="en-US" altLang="sr-Latn-RS" sz="1600" dirty="0" smtClean="0">
                <a:solidFill>
                  <a:srgbClr val="6666FF"/>
                </a:solidFill>
                <a:latin typeface="Franklin Gothic Medium" pitchFamily="34" charset="0"/>
              </a:rPr>
              <a:t>data gathering, storing, scanning and archiving)</a:t>
            </a:r>
          </a:p>
          <a:p>
            <a:pPr>
              <a:lnSpc>
                <a:spcPct val="95000"/>
              </a:lnSpc>
              <a:spcBef>
                <a:spcPts val="0"/>
              </a:spcBef>
              <a:spcAft>
                <a:spcPts val="0"/>
              </a:spcAft>
              <a:buClr>
                <a:srgbClr val="000066"/>
              </a:buClr>
              <a:buNone/>
              <a:tabLst>
                <a:tab pos="1524000" algn="l"/>
                <a:tab pos="1971675" algn="l"/>
                <a:tab pos="2514600" algn="l"/>
              </a:tabLst>
              <a:defRPr/>
            </a:pPr>
            <a:endParaRPr lang="en-US" altLang="sr-Latn-RS" sz="1600" dirty="0" smtClean="0">
              <a:solidFill>
                <a:srgbClr val="6666FF"/>
              </a:solidFill>
              <a:latin typeface="Franklin Gothic Medium" pitchFamily="34" charset="0"/>
            </a:endParaRPr>
          </a:p>
          <a:p>
            <a:pPr>
              <a:lnSpc>
                <a:spcPct val="95000"/>
              </a:lnSpc>
              <a:spcBef>
                <a:spcPts val="0"/>
              </a:spcBef>
              <a:spcAft>
                <a:spcPts val="0"/>
              </a:spcAft>
              <a:buClr>
                <a:srgbClr val="000066"/>
              </a:buClr>
              <a:buNone/>
              <a:tabLst>
                <a:tab pos="1524000" algn="l"/>
                <a:tab pos="1971675" algn="l"/>
                <a:tab pos="2514600" algn="l"/>
              </a:tabLst>
              <a:defRPr/>
            </a:pPr>
            <a:r>
              <a:rPr lang="en-US" altLang="sr-Latn-RS" sz="1600" dirty="0">
                <a:solidFill>
                  <a:srgbClr val="6666FF"/>
                </a:solidFill>
                <a:latin typeface="Franklin Gothic Medium" pitchFamily="34" charset="0"/>
              </a:rPr>
              <a:t>Modern methods of quality control and     homogenization have been applied to      50</a:t>
            </a:r>
            <a:r>
              <a:rPr lang="en-US" altLang="sr-Latn-RS" sz="1600" dirty="0" smtClean="0">
                <a:solidFill>
                  <a:srgbClr val="6666FF"/>
                </a:solidFill>
                <a:latin typeface="Franklin Gothic Medium" pitchFamily="34" charset="0"/>
              </a:rPr>
              <a:t>% digitized </a:t>
            </a:r>
            <a:r>
              <a:rPr lang="en-US" altLang="sr-Latn-RS" sz="1600" dirty="0">
                <a:solidFill>
                  <a:srgbClr val="6666FF"/>
                </a:solidFill>
                <a:latin typeface="Franklin Gothic Medium" pitchFamily="34" charset="0"/>
              </a:rPr>
              <a:t>data </a:t>
            </a:r>
            <a:r>
              <a:rPr lang="en-US" altLang="sr-Latn-RS" sz="1600" dirty="0" smtClean="0">
                <a:solidFill>
                  <a:srgbClr val="6666FF"/>
                </a:solidFill>
                <a:latin typeface="Franklin Gothic Medium" pitchFamily="34" charset="0"/>
              </a:rPr>
              <a:t>within the framework of the </a:t>
            </a:r>
            <a:r>
              <a:rPr lang="sr-Latn-RS" altLang="sr-Latn-RS" sz="1600" dirty="0" smtClean="0">
                <a:solidFill>
                  <a:srgbClr val="6666FF"/>
                </a:solidFill>
                <a:latin typeface="Franklin Gothic Medium" pitchFamily="34" charset="0"/>
              </a:rPr>
              <a:t>IPA 2012/290-552</a:t>
            </a:r>
            <a:r>
              <a:rPr lang="en-US" altLang="sr-Latn-RS" sz="1600" dirty="0" smtClean="0">
                <a:solidFill>
                  <a:srgbClr val="6666FF"/>
                </a:solidFill>
                <a:latin typeface="Franklin Gothic Medium" pitchFamily="34" charset="0"/>
              </a:rPr>
              <a:t> Project</a:t>
            </a:r>
            <a:r>
              <a:rPr lang="sr-Latn-RS" altLang="sr-Latn-RS" sz="1600" dirty="0" smtClean="0">
                <a:solidFill>
                  <a:srgbClr val="6666FF"/>
                </a:solidFill>
                <a:latin typeface="Franklin Gothic Medium" pitchFamily="34" charset="0"/>
              </a:rPr>
              <a:t> </a:t>
            </a:r>
            <a:r>
              <a:rPr lang="en-US" altLang="sr-Latn-RS" sz="1600" dirty="0" smtClean="0">
                <a:solidFill>
                  <a:srgbClr val="6666FF"/>
                </a:solidFill>
                <a:latin typeface="Franklin Gothic Medium" pitchFamily="34" charset="0"/>
              </a:rPr>
              <a:t>“</a:t>
            </a:r>
            <a:r>
              <a:rPr lang="sr-Latn-RS" altLang="sr-Latn-RS" sz="1600" dirty="0" smtClean="0">
                <a:solidFill>
                  <a:srgbClr val="6666FF"/>
                </a:solidFill>
                <a:latin typeface="Franklin Gothic Medium" pitchFamily="34" charset="0"/>
              </a:rPr>
              <a:t>Building </a:t>
            </a:r>
            <a:r>
              <a:rPr lang="sr-Latn-RS" altLang="sr-Latn-RS" sz="1600" dirty="0">
                <a:solidFill>
                  <a:srgbClr val="6666FF"/>
                </a:solidFill>
                <a:latin typeface="Franklin Gothic Medium" pitchFamily="34" charset="0"/>
              </a:rPr>
              <a:t>Resili</a:t>
            </a:r>
            <a:r>
              <a:rPr lang="en-US" altLang="sr-Latn-RS" sz="1600" dirty="0">
                <a:solidFill>
                  <a:srgbClr val="6666FF"/>
                </a:solidFill>
                <a:latin typeface="Franklin Gothic Medium" pitchFamily="34" charset="0"/>
              </a:rPr>
              <a:t>e</a:t>
            </a:r>
            <a:r>
              <a:rPr lang="sr-Latn-RS" altLang="sr-Latn-RS" sz="1600" dirty="0">
                <a:solidFill>
                  <a:srgbClr val="6666FF"/>
                </a:solidFill>
                <a:latin typeface="Franklin Gothic Medium" pitchFamily="34" charset="0"/>
              </a:rPr>
              <a:t>nce to Disasters in Western Balkans &amp;</a:t>
            </a:r>
            <a:r>
              <a:rPr lang="sr-Cyrl-CS" altLang="sr-Latn-RS" sz="1600" dirty="0">
                <a:solidFill>
                  <a:srgbClr val="6666FF"/>
                </a:solidFill>
                <a:latin typeface="Franklin Gothic Medium" pitchFamily="34" charset="0"/>
              </a:rPr>
              <a:t> </a:t>
            </a:r>
            <a:r>
              <a:rPr lang="sr-Latn-RS" altLang="sr-Latn-RS" sz="1600" dirty="0" smtClean="0">
                <a:solidFill>
                  <a:srgbClr val="6666FF"/>
                </a:solidFill>
                <a:latin typeface="Franklin Gothic Medium" pitchFamily="34" charset="0"/>
              </a:rPr>
              <a:t>Turkey</a:t>
            </a:r>
            <a:r>
              <a:rPr lang="en-US" altLang="sr-Latn-RS" sz="1600" dirty="0" smtClean="0">
                <a:solidFill>
                  <a:srgbClr val="6666FF"/>
                </a:solidFill>
                <a:latin typeface="Franklin Gothic Medium" pitchFamily="34" charset="0"/>
              </a:rPr>
              <a:t>”</a:t>
            </a:r>
          </a:p>
          <a:p>
            <a:pPr>
              <a:lnSpc>
                <a:spcPct val="95000"/>
              </a:lnSpc>
              <a:spcBef>
                <a:spcPts val="0"/>
              </a:spcBef>
              <a:spcAft>
                <a:spcPts val="0"/>
              </a:spcAft>
              <a:buClr>
                <a:srgbClr val="000066"/>
              </a:buClr>
              <a:buNone/>
              <a:tabLst>
                <a:tab pos="1524000" algn="l"/>
                <a:tab pos="1971675" algn="l"/>
                <a:tab pos="2514600" algn="l"/>
              </a:tabLst>
              <a:defRPr/>
            </a:pPr>
            <a:endParaRPr lang="sr-Latn-CS" altLang="sr-Latn-RS" sz="1600" dirty="0" smtClean="0">
              <a:solidFill>
                <a:srgbClr val="6666FF"/>
              </a:solidFill>
              <a:latin typeface="Franklin Gothic Medium" pitchFamily="34" charset="0"/>
            </a:endParaRPr>
          </a:p>
          <a:p>
            <a:pPr>
              <a:lnSpc>
                <a:spcPct val="95000"/>
              </a:lnSpc>
              <a:spcBef>
                <a:spcPts val="0"/>
              </a:spcBef>
              <a:spcAft>
                <a:spcPts val="0"/>
              </a:spcAft>
              <a:buClr>
                <a:srgbClr val="000066"/>
              </a:buClr>
              <a:buNone/>
              <a:tabLst>
                <a:tab pos="1524000" algn="l"/>
                <a:tab pos="1971675" algn="l"/>
                <a:tab pos="2514600" algn="l"/>
              </a:tabLst>
              <a:defRPr/>
            </a:pPr>
            <a:r>
              <a:rPr lang="sr-Cyrl-RS" altLang="sr-Latn-RS" sz="1600" dirty="0" smtClean="0">
                <a:solidFill>
                  <a:srgbClr val="6666FF"/>
                </a:solidFill>
                <a:latin typeface="Franklin Gothic Medium" pitchFamily="34" charset="0"/>
              </a:rPr>
              <a:t> </a:t>
            </a:r>
            <a:endParaRPr lang="sr-Cyrl-RS" altLang="sr-Latn-RS" sz="1600" dirty="0">
              <a:solidFill>
                <a:srgbClr val="6666FF"/>
              </a:solidFill>
              <a:latin typeface="Franklin Gothic Medium" pitchFamily="34" charset="0"/>
            </a:endParaRPr>
          </a:p>
          <a:p>
            <a:pPr>
              <a:lnSpc>
                <a:spcPct val="95000"/>
              </a:lnSpc>
              <a:spcBef>
                <a:spcPts val="0"/>
              </a:spcBef>
              <a:spcAft>
                <a:spcPts val="0"/>
              </a:spcAft>
              <a:buClr>
                <a:srgbClr val="000066"/>
              </a:buClr>
              <a:buNone/>
              <a:tabLst>
                <a:tab pos="1524000" algn="l"/>
                <a:tab pos="1971675" algn="l"/>
                <a:tab pos="2514600" algn="l"/>
              </a:tabLst>
              <a:defRPr/>
            </a:pPr>
            <a:endParaRPr lang="sr-Cyrl-RS" altLang="sr-Latn-RS" sz="1600" dirty="0">
              <a:solidFill>
                <a:srgbClr val="6666FF"/>
              </a:solidFill>
              <a:latin typeface="Franklin Gothic Medium" pitchFamily="34" charset="0"/>
            </a:endParaRPr>
          </a:p>
          <a:p>
            <a:pPr>
              <a:lnSpc>
                <a:spcPct val="95000"/>
              </a:lnSpc>
              <a:spcBef>
                <a:spcPts val="0"/>
              </a:spcBef>
              <a:spcAft>
                <a:spcPts val="0"/>
              </a:spcAft>
              <a:buClr>
                <a:srgbClr val="000066"/>
              </a:buClr>
              <a:buNone/>
              <a:tabLst>
                <a:tab pos="1524000" algn="l"/>
                <a:tab pos="1971675" algn="l"/>
                <a:tab pos="2514600" algn="l"/>
              </a:tabLst>
              <a:defRPr/>
            </a:pPr>
            <a:endParaRPr lang="sr-Cyrl-RS" altLang="sr-Latn-RS" sz="1600" dirty="0">
              <a:solidFill>
                <a:srgbClr val="6666FF"/>
              </a:solidFill>
              <a:latin typeface="Franklin Gothic Medium" pitchFamily="34" charset="0"/>
            </a:endParaRPr>
          </a:p>
        </p:txBody>
      </p:sp>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9303" y="5085633"/>
            <a:ext cx="2314832" cy="135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9146" y="5067613"/>
            <a:ext cx="2384854" cy="129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353597">
            <a:off x="4723611" y="3455622"/>
            <a:ext cx="927622" cy="15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862572">
            <a:off x="4852258" y="3448761"/>
            <a:ext cx="909175" cy="147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871760">
            <a:off x="4898734" y="3501751"/>
            <a:ext cx="871238" cy="139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87765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1"/>
          <p:cNvSpPr>
            <a:spLocks noChangeArrowheads="1"/>
          </p:cNvSpPr>
          <p:nvPr/>
        </p:nvSpPr>
        <p:spPr bwMode="auto">
          <a:xfrm>
            <a:off x="539750" y="5924550"/>
            <a:ext cx="8486775" cy="77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sr-Latn-RS" altLang="sr-Latn-RS" sz="1800"/>
          </a:p>
        </p:txBody>
      </p:sp>
      <p:sp>
        <p:nvSpPr>
          <p:cNvPr id="1351684" name="Rectangle 4"/>
          <p:cNvSpPr>
            <a:spLocks noChangeArrowheads="1"/>
          </p:cNvSpPr>
          <p:nvPr/>
        </p:nvSpPr>
        <p:spPr bwMode="auto">
          <a:xfrm>
            <a:off x="790575" y="173038"/>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GB" altLang="sr-Latn-RS" sz="2000" smtClean="0">
              <a:solidFill>
                <a:srgbClr val="0066FF"/>
              </a:solidFill>
              <a:effectLst>
                <a:outerShdw blurRad="38100" dist="38100" dir="2700000" algn="tl">
                  <a:srgbClr val="C0C0C0"/>
                </a:outerShdw>
              </a:effectLst>
            </a:endParaRPr>
          </a:p>
          <a:p>
            <a:pPr eaLnBrk="1" hangingPunct="1">
              <a:defRPr/>
            </a:pPr>
            <a:endParaRPr lang="en-US" altLang="sr-Latn-RS" b="0" smtClean="0">
              <a:solidFill>
                <a:srgbClr val="000066"/>
              </a:solidFill>
              <a:effectLst>
                <a:outerShdw blurRad="38100" dist="38100" dir="2700000" algn="tl">
                  <a:srgbClr val="C0C0C0"/>
                </a:outerShdw>
              </a:effectLst>
            </a:endParaRPr>
          </a:p>
          <a:p>
            <a:pPr eaLnBrk="1" hangingPunct="1">
              <a:defRPr/>
            </a:pPr>
            <a:endParaRPr lang="en-US" altLang="sr-Latn-RS" sz="2400" smtClean="0">
              <a:solidFill>
                <a:srgbClr val="0066FF"/>
              </a:solidFill>
              <a:effectLst>
                <a:outerShdw blurRad="38100" dist="38100" dir="2700000" algn="tl">
                  <a:srgbClr val="C0C0C0"/>
                </a:outerShdw>
              </a:effectLst>
              <a:latin typeface="Times New Roman" pitchFamily="18" charset="0"/>
            </a:endParaRPr>
          </a:p>
        </p:txBody>
      </p:sp>
      <p:sp>
        <p:nvSpPr>
          <p:cNvPr id="2" name="Text Box 3"/>
          <p:cNvSpPr txBox="1">
            <a:spLocks noChangeArrowheads="1"/>
          </p:cNvSpPr>
          <p:nvPr/>
        </p:nvSpPr>
        <p:spPr bwMode="auto">
          <a:xfrm>
            <a:off x="923925" y="173038"/>
            <a:ext cx="7418388" cy="1077218"/>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R</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ESEARCH</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DEVELOPMENT </a:t>
            </a:r>
            <a:r>
              <a:rPr lang="en-U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AND OPERATIONAL </a:t>
            </a:r>
            <a:r>
              <a:rPr lang="sr-Latn-CS" altLang="sr-Latn-RS" sz="2200" dirty="0" smtClean="0">
                <a:solidFill>
                  <a:srgbClr val="6666FF"/>
                </a:solidFill>
                <a:effectLst>
                  <a:outerShdw blurRad="38100" dist="38100" dir="2700000" algn="tl">
                    <a:srgbClr val="000000">
                      <a:alpha val="43137"/>
                    </a:srgbClr>
                  </a:outerShdw>
                </a:effectLst>
                <a:latin typeface="Franklin Gothic Medium" pitchFamily="34" charset="0"/>
              </a:rPr>
              <a:t>ACTIVITIES</a:t>
            </a:r>
          </a:p>
          <a:p>
            <a:pPr algn="ctr">
              <a:defRPr/>
            </a:pPr>
            <a:r>
              <a:rPr lang="sr-Latn-CS" altLang="ja-JP" sz="22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COMPUTING-TELECOM</a:t>
            </a:r>
            <a:r>
              <a:rPr lang="en-US" altLang="ja-JP" sz="22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M</a:t>
            </a:r>
            <a:r>
              <a:rPr lang="sr-Latn-CS" altLang="ja-JP" sz="22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UNICATION SYSTEM</a:t>
            </a:r>
          </a:p>
          <a:p>
            <a:pPr algn="ctr">
              <a:defRPr/>
            </a:pPr>
            <a:r>
              <a:rPr lang="sr-Latn-CS" altLang="ja-JP" sz="2000" dirty="0" smtClean="0">
                <a:solidFill>
                  <a:srgbClr val="6666FF"/>
                </a:solidFill>
                <a:effectLst>
                  <a:outerShdw blurRad="38100" dist="38100" dir="2700000" algn="tl">
                    <a:srgbClr val="000000">
                      <a:alpha val="43137"/>
                    </a:srgbClr>
                  </a:outerShdw>
                </a:effectLst>
                <a:latin typeface="Franklin Gothic Medium" pitchFamily="34" charset="0"/>
                <a:ea typeface="ＭＳ Ｐゴシック" pitchFamily="34" charset="-128"/>
              </a:rPr>
              <a:t>WMO/WIS/DCPC and WIS/NC </a:t>
            </a:r>
            <a:endParaRPr lang="sr-Latn-CS" altLang="sr-Latn-RS" sz="2000" dirty="0" smtClean="0">
              <a:solidFill>
                <a:srgbClr val="6666FF"/>
              </a:solidFill>
              <a:effectLst>
                <a:outerShdw blurRad="38100" dist="38100" dir="2700000" algn="tl">
                  <a:srgbClr val="000000">
                    <a:alpha val="43137"/>
                  </a:srgbClr>
                </a:outerShdw>
              </a:effectLst>
              <a:latin typeface="Franklin Gothic Medium" pitchFamily="34" charset="0"/>
            </a:endParaRPr>
          </a:p>
        </p:txBody>
      </p:sp>
      <p:pic>
        <p:nvPicPr>
          <p:cNvPr id="6" name="Picture 2"/>
          <p:cNvPicPr>
            <a:picLocks noChangeAspect="1"/>
          </p:cNvPicPr>
          <p:nvPr/>
        </p:nvPicPr>
        <p:blipFill>
          <a:blip r:embed="rId3" cstate="print"/>
          <a:srcRect/>
          <a:stretch>
            <a:fillRect/>
          </a:stretch>
        </p:blipFill>
        <p:spPr bwMode="auto">
          <a:xfrm>
            <a:off x="533400" y="1371600"/>
            <a:ext cx="4199467" cy="2362200"/>
          </a:xfrm>
          <a:prstGeom prst="rect">
            <a:avLst/>
          </a:prstGeom>
          <a:noFill/>
          <a:ln w="9525">
            <a:solidFill>
              <a:schemeClr val="bg1">
                <a:lumMod val="65000"/>
              </a:schemeClr>
            </a:solidFill>
            <a:miter lim="800000"/>
            <a:headEnd/>
            <a:tailEnd/>
          </a:ln>
          <a:extLst/>
        </p:spPr>
      </p:pic>
      <p:sp>
        <p:nvSpPr>
          <p:cNvPr id="7" name="TextBox 6"/>
          <p:cNvSpPr txBox="1"/>
          <p:nvPr/>
        </p:nvSpPr>
        <p:spPr>
          <a:xfrm>
            <a:off x="5029199" y="1295400"/>
            <a:ext cx="4070061" cy="2585323"/>
          </a:xfrm>
          <a:prstGeom prst="rect">
            <a:avLst/>
          </a:prstGeom>
          <a:noFill/>
        </p:spPr>
        <p:txBody>
          <a:bodyPr wrap="square" rtlCol="0">
            <a:spAutoFit/>
          </a:bodyPr>
          <a:lstStyle/>
          <a:p>
            <a:pPr algn="just">
              <a:buFont typeface="Arial" panose="020B0604020202020204" pitchFamily="34" charset="0"/>
              <a:buChar char="•"/>
            </a:pPr>
            <a:r>
              <a:rPr lang="en-US" altLang="ja-JP" dirty="0" smtClean="0">
                <a:solidFill>
                  <a:srgbClr val="6666FF"/>
                </a:solidFill>
                <a:ea typeface="ＭＳ Ｐゴシック" pitchFamily="34" charset="-128"/>
              </a:rPr>
              <a:t> </a:t>
            </a:r>
            <a:r>
              <a:rPr lang="sr-Latn-CS" altLang="ja-JP" dirty="0" smtClean="0">
                <a:solidFill>
                  <a:srgbClr val="6666FF"/>
                </a:solidFill>
                <a:ea typeface="ＭＳ Ｐゴシック" pitchFamily="34" charset="-128"/>
              </a:rPr>
              <a:t>As of </a:t>
            </a:r>
            <a:r>
              <a:rPr lang="en-US" altLang="ja-JP" dirty="0" smtClean="0">
                <a:solidFill>
                  <a:srgbClr val="6666FF"/>
                </a:solidFill>
                <a:ea typeface="ＭＳ Ｐゴシック" pitchFamily="34" charset="-128"/>
              </a:rPr>
              <a:t>June 2012, RHMSS has been performing the functions of a Regional Data Collection or Production Center </a:t>
            </a:r>
            <a:r>
              <a:rPr lang="sr-Latn-CS" altLang="ja-JP" b="1" dirty="0" smtClean="0">
                <a:solidFill>
                  <a:srgbClr val="6666FF"/>
                </a:solidFill>
                <a:ea typeface="ＭＳ Ｐゴシック" pitchFamily="34" charset="-128"/>
              </a:rPr>
              <a:t>WMO/WIS/DCPC</a:t>
            </a:r>
            <a:r>
              <a:rPr lang="en-US" altLang="ja-JP" b="1" dirty="0" smtClean="0">
                <a:solidFill>
                  <a:srgbClr val="6666FF"/>
                </a:solidFill>
                <a:ea typeface="ＭＳ Ｐゴシック" pitchFamily="34" charset="-128"/>
              </a:rPr>
              <a:t> </a:t>
            </a:r>
            <a:r>
              <a:rPr lang="sr-Latn-CS" altLang="ja-JP" dirty="0" smtClean="0">
                <a:solidFill>
                  <a:srgbClr val="6666FF"/>
                </a:solidFill>
                <a:ea typeface="ＭＳ Ｐゴシック" pitchFamily="34" charset="-128"/>
              </a:rPr>
              <a:t>and </a:t>
            </a:r>
            <a:r>
              <a:rPr lang="sr-Latn-CS" altLang="ja-JP" b="1" dirty="0" smtClean="0">
                <a:solidFill>
                  <a:srgbClr val="6666FF"/>
                </a:solidFill>
                <a:ea typeface="ＭＳ Ｐゴシック" pitchFamily="34" charset="-128"/>
              </a:rPr>
              <a:t>WIS/NC. </a:t>
            </a:r>
          </a:p>
          <a:p>
            <a:pPr algn="just">
              <a:buFont typeface="Arial" panose="020B0604020202020204" pitchFamily="34" charset="0"/>
              <a:buChar char="•"/>
            </a:pPr>
            <a:r>
              <a:rPr lang="en-US" altLang="ja-JP" dirty="0" smtClean="0">
                <a:solidFill>
                  <a:srgbClr val="6666FF"/>
                </a:solidFill>
                <a:ea typeface="ＭＳ Ｐゴシック" pitchFamily="34" charset="-128"/>
              </a:rPr>
              <a:t>Along with the initial metadata products, </a:t>
            </a:r>
            <a:r>
              <a:rPr lang="en-US" altLang="ja-JP" dirty="0">
                <a:solidFill>
                  <a:srgbClr val="6666FF"/>
                </a:solidFill>
                <a:ea typeface="ＭＳ Ｐゴシック" pitchFamily="34" charset="-128"/>
              </a:rPr>
              <a:t>in the previous period we </a:t>
            </a:r>
            <a:r>
              <a:rPr lang="en-US" altLang="ja-JP" dirty="0" smtClean="0">
                <a:solidFill>
                  <a:srgbClr val="6666FF"/>
                </a:solidFill>
                <a:ea typeface="ＭＳ Ｐゴシック" pitchFamily="34" charset="-128"/>
              </a:rPr>
              <a:t>have also created all metadata records for all operative bulletins exchanged via GTS.</a:t>
            </a:r>
            <a:endParaRPr lang="sr-Latn-CS" altLang="ja-JP" b="1" dirty="0" smtClean="0">
              <a:solidFill>
                <a:srgbClr val="6666FF"/>
              </a:solidFill>
              <a:ea typeface="ＭＳ Ｐゴシック" pitchFamily="34" charset="-128"/>
            </a:endParaRPr>
          </a:p>
        </p:txBody>
      </p:sp>
      <p:sp>
        <p:nvSpPr>
          <p:cNvPr id="9" name="Rectangle 8"/>
          <p:cNvSpPr/>
          <p:nvPr/>
        </p:nvSpPr>
        <p:spPr>
          <a:xfrm>
            <a:off x="381000" y="3810000"/>
            <a:ext cx="8559502" cy="2585323"/>
          </a:xfrm>
          <a:prstGeom prst="rect">
            <a:avLst/>
          </a:prstGeom>
        </p:spPr>
        <p:txBody>
          <a:bodyPr wrap="square">
            <a:spAutoFit/>
          </a:bodyPr>
          <a:lstStyle/>
          <a:p>
            <a:pPr>
              <a:buFont typeface="Arial" pitchFamily="34" charset="0"/>
              <a:buChar char="•"/>
            </a:pPr>
            <a:r>
              <a:rPr lang="sr-Latn-CS" altLang="ja-JP" dirty="0" smtClean="0">
                <a:solidFill>
                  <a:srgbClr val="6666FF"/>
                </a:solidFill>
                <a:ea typeface="ＭＳ Ｐゴシック" pitchFamily="34" charset="-128"/>
              </a:rPr>
              <a:t> </a:t>
            </a:r>
            <a:r>
              <a:rPr lang="en-US" altLang="ja-JP" dirty="0" smtClean="0">
                <a:solidFill>
                  <a:srgbClr val="6666FF"/>
                </a:solidFill>
                <a:ea typeface="ＭＳ Ｐゴシック" pitchFamily="34" charset="-128"/>
              </a:rPr>
              <a:t>On </a:t>
            </a:r>
            <a:r>
              <a:rPr lang="sr-Latn-CS" altLang="ja-JP" dirty="0" smtClean="0">
                <a:solidFill>
                  <a:srgbClr val="6666FF"/>
                </a:solidFill>
                <a:ea typeface="ＭＳ Ｐゴシック" pitchFamily="34" charset="-128"/>
              </a:rPr>
              <a:t>6 </a:t>
            </a:r>
            <a:r>
              <a:rPr lang="en-US" altLang="ja-JP" dirty="0" smtClean="0">
                <a:solidFill>
                  <a:srgbClr val="6666FF"/>
                </a:solidFill>
                <a:ea typeface="ＭＳ Ｐゴシック" pitchFamily="34" charset="-128"/>
              </a:rPr>
              <a:t>J</a:t>
            </a:r>
            <a:r>
              <a:rPr lang="sr-Latn-CS" altLang="ja-JP" dirty="0" smtClean="0">
                <a:solidFill>
                  <a:srgbClr val="6666FF"/>
                </a:solidFill>
                <a:ea typeface="ＭＳ Ｐゴシック" pitchFamily="34" charset="-128"/>
              </a:rPr>
              <a:t>anuary 2014 </a:t>
            </a:r>
            <a:r>
              <a:rPr lang="en-US" altLang="ja-JP" dirty="0" smtClean="0">
                <a:solidFill>
                  <a:srgbClr val="6666FF"/>
                </a:solidFill>
                <a:ea typeface="ＭＳ Ｐゴシック" pitchFamily="34" charset="-128"/>
              </a:rPr>
              <a:t>we successfully completed the</a:t>
            </a:r>
            <a:r>
              <a:rPr lang="sr-Latn-CS" altLang="ja-JP" dirty="0" smtClean="0">
                <a:solidFill>
                  <a:srgbClr val="6666FF"/>
                </a:solidFill>
                <a:ea typeface="ＭＳ Ｐゴシック" pitchFamily="34" charset="-128"/>
              </a:rPr>
              <a:t> migration to the RMDCN next generation regional network</a:t>
            </a:r>
            <a:r>
              <a:rPr lang="en-US" altLang="ja-JP" dirty="0" smtClean="0">
                <a:solidFill>
                  <a:srgbClr val="6666FF"/>
                </a:solidFill>
                <a:ea typeface="ＭＳ Ｐゴシック" pitchFamily="34" charset="-128"/>
              </a:rPr>
              <a:t>.</a:t>
            </a:r>
            <a:endParaRPr lang="sr-Latn-CS" altLang="ja-JP" dirty="0" smtClean="0">
              <a:solidFill>
                <a:srgbClr val="6666FF"/>
              </a:solidFill>
              <a:ea typeface="ＭＳ Ｐゴシック" pitchFamily="34" charset="-128"/>
            </a:endParaRPr>
          </a:p>
          <a:p>
            <a:endParaRPr lang="sr-Latn-CS" altLang="ja-JP" dirty="0" smtClean="0">
              <a:solidFill>
                <a:srgbClr val="6666FF"/>
              </a:solidFill>
              <a:ea typeface="ＭＳ Ｐゴシック" pitchFamily="34" charset="-128"/>
            </a:endParaRPr>
          </a:p>
          <a:p>
            <a:pPr algn="just">
              <a:buFont typeface="Arial" pitchFamily="34" charset="0"/>
              <a:buChar char="•"/>
            </a:pPr>
            <a:r>
              <a:rPr lang="en-US" altLang="sr-Latn-RS" dirty="0" smtClean="0">
                <a:solidFill>
                  <a:srgbClr val="6666FF"/>
                </a:solidFill>
              </a:rPr>
              <a:t> We have </a:t>
            </a:r>
            <a:r>
              <a:rPr lang="sr-Latn-CS" altLang="sr-Latn-RS" dirty="0" smtClean="0">
                <a:solidFill>
                  <a:srgbClr val="6666FF"/>
                </a:solidFill>
              </a:rPr>
              <a:t>also </a:t>
            </a:r>
            <a:r>
              <a:rPr lang="en-US" altLang="sr-Latn-RS" dirty="0" smtClean="0">
                <a:solidFill>
                  <a:srgbClr val="6666FF"/>
                </a:solidFill>
              </a:rPr>
              <a:t>finalized the preparation for the migration</a:t>
            </a:r>
            <a:endParaRPr lang="sr-Latn-CS" altLang="sr-Latn-RS" dirty="0" smtClean="0">
              <a:solidFill>
                <a:srgbClr val="6666FF"/>
              </a:solidFill>
            </a:endParaRPr>
          </a:p>
          <a:p>
            <a:pPr algn="just"/>
            <a:r>
              <a:rPr lang="en-US" altLang="sr-Latn-RS" dirty="0" smtClean="0">
                <a:solidFill>
                  <a:srgbClr val="6666FF"/>
                </a:solidFill>
              </a:rPr>
              <a:t>of </a:t>
            </a:r>
            <a:r>
              <a:rPr lang="sr-Latn-CS" altLang="sr-Latn-RS" dirty="0" smtClean="0">
                <a:solidFill>
                  <a:srgbClr val="6666FF"/>
                </a:solidFill>
              </a:rPr>
              <a:t>TAC-cat 1 </a:t>
            </a:r>
            <a:r>
              <a:rPr lang="en-US" altLang="sr-Latn-RS" dirty="0" smtClean="0">
                <a:solidFill>
                  <a:srgbClr val="6666FF"/>
                </a:solidFill>
              </a:rPr>
              <a:t>to</a:t>
            </a:r>
            <a:r>
              <a:rPr lang="sr-Latn-CS" altLang="sr-Latn-RS" dirty="0" smtClean="0">
                <a:solidFill>
                  <a:srgbClr val="6666FF"/>
                </a:solidFill>
              </a:rPr>
              <a:t> </a:t>
            </a:r>
            <a:r>
              <a:rPr lang="en-US" altLang="sr-Latn-RS" dirty="0" smtClean="0">
                <a:solidFill>
                  <a:srgbClr val="6666FF"/>
                </a:solidFill>
              </a:rPr>
              <a:t>BUFR </a:t>
            </a:r>
            <a:r>
              <a:rPr lang="sr-Latn-CS" altLang="sr-Latn-RS" dirty="0" smtClean="0">
                <a:solidFill>
                  <a:srgbClr val="6666FF"/>
                </a:solidFill>
              </a:rPr>
              <a:t>code.</a:t>
            </a:r>
            <a:r>
              <a:rPr lang="en-US" altLang="sr-Latn-RS" dirty="0" smtClean="0">
                <a:solidFill>
                  <a:srgbClr val="6666FF"/>
                </a:solidFill>
              </a:rPr>
              <a:t> </a:t>
            </a:r>
            <a:r>
              <a:rPr lang="sr-Latn-CS" altLang="ja-JP" dirty="0" smtClean="0">
                <a:solidFill>
                  <a:srgbClr val="6666FF"/>
                </a:solidFill>
                <a:ea typeface="ＭＳ Ｐゴシック" pitchFamily="34" charset="-128"/>
              </a:rPr>
              <a:t> Mr Šunderić, </a:t>
            </a:r>
            <a:r>
              <a:rPr lang="en-US" altLang="ja-JP" dirty="0" smtClean="0">
                <a:solidFill>
                  <a:srgbClr val="6666FF"/>
                </a:solidFill>
                <a:ea typeface="ＭＳ Ｐゴシック" pitchFamily="34" charset="-128"/>
              </a:rPr>
              <a:t>a </a:t>
            </a:r>
            <a:r>
              <a:rPr lang="sr-Latn-CS" altLang="ja-JP" dirty="0" smtClean="0">
                <a:solidFill>
                  <a:srgbClr val="6666FF"/>
                </a:solidFill>
                <a:ea typeface="ＭＳ Ｐゴシック" pitchFamily="34" charset="-128"/>
              </a:rPr>
              <a:t>member of the</a:t>
            </a:r>
          </a:p>
          <a:p>
            <a:pPr algn="just"/>
            <a:r>
              <a:rPr lang="sr-Latn-CS" altLang="ja-JP" dirty="0" smtClean="0">
                <a:solidFill>
                  <a:srgbClr val="6666FF"/>
                </a:solidFill>
                <a:ea typeface="ＭＳ Ｐゴシック" pitchFamily="34" charset="-128"/>
              </a:rPr>
              <a:t>Task Team on Regional Migration on Table Driven Code </a:t>
            </a:r>
          </a:p>
          <a:p>
            <a:pPr algn="just"/>
            <a:r>
              <a:rPr lang="sr-Latn-CS" altLang="ja-JP" dirty="0" smtClean="0">
                <a:solidFill>
                  <a:srgbClr val="6666FF"/>
                </a:solidFill>
                <a:ea typeface="ＭＳ Ｐゴシック" pitchFamily="34" charset="-128"/>
              </a:rPr>
              <a:t>Forms was awarded WMO/CBS</a:t>
            </a:r>
            <a:r>
              <a:rPr lang="sr-Latn-CS" altLang="ja-JP" b="1" dirty="0" smtClean="0">
                <a:solidFill>
                  <a:srgbClr val="6666FF"/>
                </a:solidFill>
                <a:ea typeface="ＭＳ Ｐゴシック" pitchFamily="34" charset="-128"/>
              </a:rPr>
              <a:t> </a:t>
            </a:r>
            <a:r>
              <a:rPr lang="sr-Latn-CS" altLang="ja-JP" dirty="0" smtClean="0">
                <a:solidFill>
                  <a:srgbClr val="6666FF"/>
                </a:solidFill>
                <a:ea typeface="ＭＳ Ｐゴシック" pitchFamily="34" charset="-128"/>
              </a:rPr>
              <a:t>special Certificate </a:t>
            </a:r>
          </a:p>
          <a:p>
            <a:pPr algn="just"/>
            <a:r>
              <a:rPr lang="sr-Latn-CS" altLang="ja-JP" dirty="0" smtClean="0">
                <a:solidFill>
                  <a:srgbClr val="6666FF"/>
                </a:solidFill>
                <a:ea typeface="ＭＳ Ｐゴシック" pitchFamily="34" charset="-128"/>
              </a:rPr>
              <a:t>due to his contribution to the regional activities during </a:t>
            </a:r>
          </a:p>
          <a:p>
            <a:pPr algn="just"/>
            <a:r>
              <a:rPr lang="sr-Latn-CS" altLang="ja-JP" dirty="0" smtClean="0">
                <a:solidFill>
                  <a:srgbClr val="6666FF"/>
                </a:solidFill>
                <a:ea typeface="ＭＳ Ｐゴシック" pitchFamily="34" charset="-128"/>
              </a:rPr>
              <a:t>the period 2010-2013</a:t>
            </a:r>
            <a:r>
              <a:rPr lang="en-US" altLang="ja-JP" dirty="0" smtClean="0">
                <a:solidFill>
                  <a:srgbClr val="6666FF"/>
                </a:solidFill>
                <a:ea typeface="ＭＳ Ｐゴシック" pitchFamily="34" charset="-128"/>
              </a:rPr>
              <a:t>.</a:t>
            </a:r>
          </a:p>
        </p:txBody>
      </p:sp>
      <p:pic>
        <p:nvPicPr>
          <p:cNvPr id="96258" name="Picture 2"/>
          <p:cNvPicPr>
            <a:picLocks noChangeAspect="1" noChangeArrowheads="1"/>
          </p:cNvPicPr>
          <p:nvPr/>
        </p:nvPicPr>
        <p:blipFill>
          <a:blip r:embed="rId4" cstate="print"/>
          <a:srcRect/>
          <a:stretch>
            <a:fillRect/>
          </a:stretch>
        </p:blipFill>
        <p:spPr bwMode="auto">
          <a:xfrm rot="5400000">
            <a:off x="6571015" y="3954410"/>
            <a:ext cx="2066517" cy="2844502"/>
          </a:xfrm>
          <a:prstGeom prst="rect">
            <a:avLst/>
          </a:prstGeom>
          <a:noFill/>
          <a:ln w="9525">
            <a:noFill/>
            <a:miter lim="800000"/>
            <a:headEnd/>
            <a:tailEnd/>
          </a:ln>
        </p:spPr>
      </p:pic>
    </p:spTree>
    <p:extLst>
      <p:ext uri="{BB962C8B-B14F-4D97-AF65-F5344CB8AC3E}">
        <p14:creationId xmlns:p14="http://schemas.microsoft.com/office/powerpoint/2010/main" val="5420233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ranklin Gothic Dem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ranklin Gothic Demi"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Level</Template>
  <TotalTime>11711</TotalTime>
  <Words>2154</Words>
  <Application>Microsoft Office PowerPoint</Application>
  <PresentationFormat>On-screen Show (4:3)</PresentationFormat>
  <Paragraphs>282</Paragraphs>
  <Slides>29</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Default Design</vt:lpstr>
      <vt:lpstr>Presentation</vt:lpstr>
      <vt:lpstr>PowerPoint Presentation</vt:lpstr>
      <vt:lpstr>MAIN ACHIEVEMENTS OF THE REPUBLIC HYDROMETEOROLOGICAL SERVICE OF SERBIA  (RHMSS) BETWEEN TWO ICSEED SESSIONS :</vt:lpstr>
      <vt:lpstr>IMPROVED LEGAL AND INSTITUTIONAL  FRAMEWORK OF RHMSS</vt:lpstr>
      <vt:lpstr>IMPROVED LEGAL AND INSTITUTIONAL  FRAMEWORK OF RHMSS</vt:lpstr>
      <vt:lpstr>PowerPoint Presentation</vt:lpstr>
      <vt:lpstr>PowerPoint Presentation</vt:lpstr>
      <vt:lpstr>PowerPoint Presentation</vt:lpstr>
      <vt:lpstr>PowerPoint Presentation</vt:lpstr>
      <vt:lpstr>PowerPoint Presentation</vt:lpstr>
      <vt:lpstr>RESEARCH, DEVELOPMENT AND OPERATIONAL ACTIVITIES ANALYTICAL – FORECASTING SYSTEM</vt:lpstr>
      <vt:lpstr>RESEARCH, DEVELOPMENT AND OPERATIONAL ACTIVITIES NATIONAL CENTER FOR CLIMATE CHANGE</vt:lpstr>
      <vt:lpstr>RESEARCH, DEVELOPMENT AND OPERATIONAL ACTIVITIES NATIONAL CENTER FOR CLIMATE CHANGE  - Climate Watch System -</vt:lpstr>
      <vt:lpstr>RESEARCH, DEVELOPMENT AND OPERATIONAL ACTIVITIES NACIONAL CENTER FOR CLIMATE CHANGE Analysis of temperature and precipitation trends based on homogenized data </vt:lpstr>
      <vt:lpstr>PowerPoint Presentation</vt:lpstr>
      <vt:lpstr>PowerPoint Presentation</vt:lpstr>
      <vt:lpstr>RESEARCH, DEVELOPMENT AND OPERATIONAL ACTIVITIES IN HYDROLOGY</vt:lpstr>
      <vt:lpstr>PowerPoint Presentation</vt:lpstr>
      <vt:lpstr>PowerPoint Presentation</vt:lpstr>
      <vt:lpstr>PowerPoint Presentation</vt:lpstr>
      <vt:lpstr>PowerPoint Presentation</vt:lpstr>
      <vt:lpstr>INTERNATIONAL COOPERATION CONTRIBUTION TO WMO RCOF – SEECOF - MedCOF</vt:lpstr>
      <vt:lpstr>PowerPoint Presentation</vt:lpstr>
      <vt:lpstr>PowerPoint Presentation</vt:lpstr>
      <vt:lpstr>PowerPoint Presentation</vt:lpstr>
      <vt:lpstr>PowerPoint Presentation</vt:lpstr>
      <vt:lpstr>PowerPoint Presentation</vt:lpstr>
      <vt:lpstr>PowerPoint Presentation</vt:lpstr>
      <vt:lpstr>CAPACITY BUILDING EDUCATION AND TRAINING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RHMSS Danica Spasova</dc:creator>
  <cp:lastModifiedBy>Korisnik</cp:lastModifiedBy>
  <cp:revision>652</cp:revision>
  <cp:lastPrinted>2014-04-17T11:31:34Z</cp:lastPrinted>
  <dcterms:created xsi:type="dcterms:W3CDTF">2010-02-10T11:10:23Z</dcterms:created>
  <dcterms:modified xsi:type="dcterms:W3CDTF">2014-04-25T11:39:27Z</dcterms:modified>
</cp:coreProperties>
</file>