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4" r:id="rId5"/>
    <p:sldId id="273" r:id="rId6"/>
    <p:sldId id="271" r:id="rId7"/>
    <p:sldId id="259" r:id="rId8"/>
    <p:sldId id="258" r:id="rId9"/>
    <p:sldId id="260" r:id="rId10"/>
    <p:sldId id="261" r:id="rId11"/>
    <p:sldId id="262" r:id="rId12"/>
    <p:sldId id="263" r:id="rId13"/>
    <p:sldId id="266" r:id="rId14"/>
    <p:sldId id="267" r:id="rId15"/>
    <p:sldId id="264" r:id="rId16"/>
    <p:sldId id="268" r:id="rId17"/>
    <p:sldId id="269" r:id="rId18"/>
    <p:sldId id="270" r:id="rId19"/>
    <p:sldId id="275" r:id="rId20"/>
    <p:sldId id="276" r:id="rId21"/>
    <p:sldId id="277" r:id="rId22"/>
    <p:sldId id="278" r:id="rId23"/>
    <p:sldId id="279" r:id="rId2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93D422-3126-4D67-8CB3-C916B9BFE6E6}">
          <p14:sldIdLst>
            <p14:sldId id="256"/>
            <p14:sldId id="257"/>
            <p14:sldId id="272"/>
            <p14:sldId id="274"/>
            <p14:sldId id="273"/>
            <p14:sldId id="271"/>
            <p14:sldId id="259"/>
            <p14:sldId id="258"/>
            <p14:sldId id="260"/>
            <p14:sldId id="261"/>
            <p14:sldId id="262"/>
            <p14:sldId id="263"/>
            <p14:sldId id="266"/>
            <p14:sldId id="267"/>
            <p14:sldId id="264"/>
            <p14:sldId id="268"/>
            <p14:sldId id="269"/>
            <p14:sldId id="270"/>
            <p14:sldId id="275"/>
            <p14:sldId id="276"/>
            <p14:sldId id="277"/>
            <p14:sldId id="278"/>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10" autoAdjust="0"/>
  </p:normalViewPr>
  <p:slideViewPr>
    <p:cSldViewPr>
      <p:cViewPr varScale="1">
        <p:scale>
          <a:sx n="71" d="100"/>
          <a:sy n="71" d="100"/>
        </p:scale>
        <p:origin x="-13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35558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34783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779153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231619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901969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62050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98728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353083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96605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42439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27.4.2014</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53632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8484"/>
            <a:ext cx="9144000" cy="622300"/>
          </a:xfrm>
          <a:prstGeom prst="rect">
            <a:avLst/>
          </a:prstGeom>
          <a:solidFill>
            <a:schemeClr val="accent1">
              <a:lumMod val="20000"/>
              <a:lumOff val="80000"/>
            </a:schemeClr>
          </a:solidFill>
          <a:ln>
            <a:noFill/>
          </a:ln>
        </p:spPr>
      </p:pic>
      <p:sp>
        <p:nvSpPr>
          <p:cNvPr id="9" name="Rectangle 8"/>
          <p:cNvSpPr/>
          <p:nvPr userDrawn="1"/>
        </p:nvSpPr>
        <p:spPr>
          <a:xfrm>
            <a:off x="8585212" y="0"/>
            <a:ext cx="504056" cy="476672"/>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17371" y="18467"/>
            <a:ext cx="4397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80175"/>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3"/>
          <p:cNvSpPr>
            <a:spLocks noGrp="1"/>
          </p:cNvSpPr>
          <p:nvPr>
            <p:ph type="dt" sz="half" idx="2"/>
          </p:nvPr>
        </p:nvSpPr>
        <p:spPr>
          <a:xfrm>
            <a:off x="0" y="6492875"/>
            <a:ext cx="12596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BA" dirty="0" smtClean="0"/>
              <a:t>18-19/04/2013</a:t>
            </a:r>
            <a:endParaRPr lang="sr-Latn-BA" dirty="0"/>
          </a:p>
        </p:txBody>
      </p:sp>
      <p:sp>
        <p:nvSpPr>
          <p:cNvPr id="13" name="Footer Placeholder 4"/>
          <p:cNvSpPr>
            <a:spLocks noGrp="1"/>
          </p:cNvSpPr>
          <p:nvPr>
            <p:ph type="ftr" sz="quarter" idx="3"/>
          </p:nvPr>
        </p:nvSpPr>
        <p:spPr>
          <a:xfrm>
            <a:off x="1259632" y="6486524"/>
            <a:ext cx="73255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r-Latn-BA" dirty="0" smtClean="0"/>
              <a:t>rhmz@teol.net       </a:t>
            </a:r>
            <a:r>
              <a:rPr lang="sr-Latn-BA" b="1" dirty="0" smtClean="0">
                <a:solidFill>
                  <a:schemeClr val="bg1"/>
                </a:solidFill>
              </a:rPr>
              <a:t>   Republic Hydro-Meteorological Service  of Republika Srpska, B&amp;H         </a:t>
            </a:r>
            <a:r>
              <a:rPr lang="sr-Latn-BA" dirty="0" smtClean="0"/>
              <a:t>www.rhmzrs.com </a:t>
            </a:r>
            <a:endParaRPr lang="sr-Latn-BA" dirty="0"/>
          </a:p>
        </p:txBody>
      </p:sp>
      <p:sp>
        <p:nvSpPr>
          <p:cNvPr id="14" name="Slide Number Placeholder 5"/>
          <p:cNvSpPr>
            <a:spLocks noGrp="1"/>
          </p:cNvSpPr>
          <p:nvPr>
            <p:ph type="sldNum" sz="quarter" idx="4"/>
          </p:nvPr>
        </p:nvSpPr>
        <p:spPr>
          <a:xfrm>
            <a:off x="8617370" y="6492875"/>
            <a:ext cx="526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r-Latn-BA" dirty="0" smtClean="0"/>
              <a:t>1</a:t>
            </a:r>
            <a:endParaRPr lang="sr-Latn-BA" dirty="0"/>
          </a:p>
        </p:txBody>
      </p:sp>
      <p:sp>
        <p:nvSpPr>
          <p:cNvPr id="15" name="Title Placeholder 1"/>
          <p:cNvSpPr>
            <a:spLocks noGrp="1"/>
          </p:cNvSpPr>
          <p:nvPr>
            <p:ph type="title"/>
          </p:nvPr>
        </p:nvSpPr>
        <p:spPr>
          <a:xfrm>
            <a:off x="32440" y="1246"/>
            <a:ext cx="8229600" cy="490066"/>
          </a:xfrm>
          <a:prstGeom prst="rect">
            <a:avLst/>
          </a:prstGeom>
        </p:spPr>
        <p:txBody>
          <a:bodyPr vert="horz" lIns="91440" tIns="45720" rIns="91440" bIns="45720" rtlCol="0" anchor="ctr">
            <a:normAutofit/>
          </a:bodyPr>
          <a:lstStyle/>
          <a:p>
            <a:r>
              <a:rPr lang="sr-Latn-BA" dirty="0" smtClean="0"/>
              <a:t>ICSEED 12th Session-Sofia, 18-19 April 2013, BULGARIA</a:t>
            </a:r>
            <a:endParaRPr lang="sr-Latn-BA" dirty="0"/>
          </a:p>
        </p:txBody>
      </p:sp>
    </p:spTree>
    <p:extLst>
      <p:ext uri="{BB962C8B-B14F-4D97-AF65-F5344CB8AC3E}">
        <p14:creationId xmlns:p14="http://schemas.microsoft.com/office/powerpoint/2010/main" val="316612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1880828"/>
            <a:ext cx="5184576" cy="4104456"/>
          </a:xfrm>
        </p:spPr>
        <p:txBody>
          <a:bodyPr>
            <a:normAutofit/>
          </a:bodyPr>
          <a:lstStyle/>
          <a:p>
            <a:pPr algn="ct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r>
              <a:rPr lang="sr-Latn-BA" sz="2700" dirty="0" smtClean="0">
                <a:solidFill>
                  <a:srgbClr val="002060"/>
                </a:solidFill>
              </a:rPr>
              <a:t>Republic </a:t>
            </a:r>
            <a:r>
              <a:rPr lang="sr-Latn-BA" sz="2700" dirty="0">
                <a:solidFill>
                  <a:srgbClr val="002060"/>
                </a:solidFill>
              </a:rPr>
              <a:t>Hydro-Meteorological Service of Republika Srpska</a:t>
            </a:r>
            <a:br>
              <a:rPr lang="sr-Latn-BA" sz="2700" dirty="0">
                <a:solidFill>
                  <a:srgbClr val="002060"/>
                </a:solidFill>
              </a:rPr>
            </a:br>
            <a:r>
              <a:rPr lang="sr-Latn-BA" sz="2000" dirty="0">
                <a:solidFill>
                  <a:srgbClr val="002060"/>
                </a:solidFill>
              </a:rPr>
              <a:t>(one of two entity hidrometeorological services in Bosnia and Herzegovina)</a:t>
            </a:r>
            <a:r>
              <a:rPr lang="sr-Latn-BA" sz="3200" dirty="0">
                <a:solidFill>
                  <a:srgbClr val="002060"/>
                </a:solidFill>
              </a:rPr>
              <a:t/>
            </a:r>
            <a:br>
              <a:rPr lang="sr-Latn-BA" sz="3200" dirty="0">
                <a:solidFill>
                  <a:srgbClr val="002060"/>
                </a:solidFill>
              </a:rPr>
            </a:br>
            <a:r>
              <a:rPr lang="en-GB" sz="3200" dirty="0" smtClean="0">
                <a:solidFill>
                  <a:srgbClr val="002060"/>
                </a:solidFill>
              </a:rPr>
              <a:t> </a:t>
            </a:r>
            <a:endParaRPr lang="sr-Latn-BA" sz="3200" dirty="0">
              <a:solidFill>
                <a:srgbClr val="002060"/>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6" name="Rectangle 38"/>
          <p:cNvSpPr>
            <a:spLocks noChangeArrowheads="1"/>
          </p:cNvSpPr>
          <p:nvPr/>
        </p:nvSpPr>
        <p:spPr bwMode="auto">
          <a:xfrm>
            <a:off x="0" y="590427"/>
            <a:ext cx="3203848" cy="5862909"/>
          </a:xfrm>
          <a:prstGeom prst="rect">
            <a:avLst/>
          </a:prstGeom>
          <a:solidFill>
            <a:srgbClr val="003399"/>
          </a:solidFill>
          <a:ln w="9525">
            <a:noFill/>
            <a:miter lim="800000"/>
            <a:headEnd/>
            <a:tailEnd/>
          </a:ln>
          <a:effectLst/>
        </p:spPr>
        <p:txBody>
          <a:bodyPr wrap="none" lIns="91432" tIns="45716" rIns="91432" bIns="45716" anchor="ctr"/>
          <a:lstStyle/>
          <a:p>
            <a:pPr algn="ctr">
              <a:defRPr/>
            </a:pPr>
            <a:r>
              <a:rPr lang="sr-Latn-BA" sz="2800" b="1" dirty="0" smtClean="0">
                <a:solidFill>
                  <a:schemeClr val="bg1"/>
                </a:solidFill>
                <a:latin typeface="Arial" charset="0"/>
              </a:rPr>
              <a:t>INFORMAL </a:t>
            </a:r>
          </a:p>
          <a:p>
            <a:pPr algn="ctr">
              <a:defRPr/>
            </a:pPr>
            <a:r>
              <a:rPr lang="sr-Latn-BA" sz="2800" b="1" dirty="0" smtClean="0">
                <a:solidFill>
                  <a:schemeClr val="bg1"/>
                </a:solidFill>
                <a:latin typeface="Arial" charset="0"/>
              </a:rPr>
              <a:t>CONFERENCE</a:t>
            </a:r>
          </a:p>
          <a:p>
            <a:pPr algn="ctr">
              <a:defRPr/>
            </a:pPr>
            <a:r>
              <a:rPr lang="sr-Latn-BA" sz="2800" b="1" dirty="0" smtClean="0">
                <a:solidFill>
                  <a:schemeClr val="bg1"/>
                </a:solidFill>
                <a:latin typeface="Arial" charset="0"/>
              </a:rPr>
              <a:t>OF SOUTH-EAST</a:t>
            </a:r>
          </a:p>
          <a:p>
            <a:pPr algn="ctr">
              <a:defRPr/>
            </a:pPr>
            <a:r>
              <a:rPr lang="sr-Latn-BA" sz="2800" b="1" dirty="0" smtClean="0">
                <a:solidFill>
                  <a:schemeClr val="bg1"/>
                </a:solidFill>
                <a:latin typeface="Arial" charset="0"/>
              </a:rPr>
              <a:t>EUROPE </a:t>
            </a:r>
          </a:p>
          <a:p>
            <a:pPr algn="ctr">
              <a:defRPr/>
            </a:pPr>
            <a:r>
              <a:rPr lang="sr-Latn-BA" sz="2800" b="1" dirty="0" smtClean="0">
                <a:solidFill>
                  <a:schemeClr val="bg1"/>
                </a:solidFill>
                <a:latin typeface="Arial" charset="0"/>
              </a:rPr>
              <a:t>DIRECTORS</a:t>
            </a:r>
          </a:p>
          <a:p>
            <a:pPr algn="ctr">
              <a:defRPr/>
            </a:pPr>
            <a:endParaRPr lang="sr-Latn-BA" sz="2400" dirty="0">
              <a:solidFill>
                <a:schemeClr val="bg1"/>
              </a:solidFill>
              <a:latin typeface="Arial" charset="0"/>
            </a:endParaRPr>
          </a:p>
          <a:p>
            <a:pPr algn="ctr">
              <a:defRPr/>
            </a:pPr>
            <a:r>
              <a:rPr lang="sr-Latn-BA" sz="2000" dirty="0" smtClean="0">
                <a:latin typeface="Arial" charset="0"/>
              </a:rPr>
              <a:t>Hosted by Republic </a:t>
            </a:r>
          </a:p>
          <a:p>
            <a:pPr algn="ctr">
              <a:defRPr/>
            </a:pPr>
            <a:r>
              <a:rPr lang="sr-Latn-BA" sz="2000" dirty="0" smtClean="0">
                <a:latin typeface="Arial" charset="0"/>
              </a:rPr>
              <a:t>Hydrometeorological</a:t>
            </a:r>
          </a:p>
          <a:p>
            <a:pPr algn="ctr">
              <a:defRPr/>
            </a:pPr>
            <a:r>
              <a:rPr lang="sr-Latn-BA" sz="2000" dirty="0" smtClean="0">
                <a:latin typeface="Arial" charset="0"/>
              </a:rPr>
              <a:t>Service of </a:t>
            </a:r>
          </a:p>
          <a:p>
            <a:pPr algn="ctr">
              <a:defRPr/>
            </a:pPr>
            <a:r>
              <a:rPr lang="sr-Latn-BA" sz="2000" dirty="0" smtClean="0">
                <a:latin typeface="Arial" charset="0"/>
              </a:rPr>
              <a:t>Republic of Srpska, </a:t>
            </a:r>
          </a:p>
          <a:p>
            <a:pPr algn="ctr">
              <a:defRPr/>
            </a:pPr>
            <a:r>
              <a:rPr lang="sr-Latn-BA" sz="2000" dirty="0" smtClean="0">
                <a:latin typeface="Arial" charset="0"/>
              </a:rPr>
              <a:t>Bosnia and Herzegovina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41" y="5661248"/>
            <a:ext cx="6480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580109" y="5133672"/>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igor\Documents\3_Međunarodna saradnja_2014\3_ICSEED_2014\logo rhmz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827" y="5661248"/>
            <a:ext cx="603045" cy="608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121" y="764704"/>
            <a:ext cx="4572000" cy="954107"/>
          </a:xfrm>
          <a:prstGeom prst="rect">
            <a:avLst/>
          </a:prstGeom>
        </p:spPr>
        <p:txBody>
          <a:bodyPr>
            <a:spAutoFit/>
          </a:bodyPr>
          <a:lstStyle/>
          <a:p>
            <a:pPr algn="ctr"/>
            <a:r>
              <a:rPr lang="en-GB" sz="2800" dirty="0">
                <a:solidFill>
                  <a:srgbClr val="002060"/>
                </a:solidFill>
              </a:rPr>
              <a:t>A</a:t>
            </a:r>
            <a:r>
              <a:rPr lang="en-GB" sz="2800" dirty="0" smtClean="0">
                <a:solidFill>
                  <a:srgbClr val="002060"/>
                </a:solidFill>
              </a:rPr>
              <a:t>chievements  </a:t>
            </a:r>
            <a:r>
              <a:rPr lang="sr-Latn-BA" sz="2800" dirty="0">
                <a:solidFill>
                  <a:srgbClr val="002060"/>
                </a:solidFill>
              </a:rPr>
              <a:t>between two meetings</a:t>
            </a:r>
            <a:r>
              <a:rPr lang="en-GB" sz="2800" dirty="0">
                <a:solidFill>
                  <a:srgbClr val="002060"/>
                </a:solidFill>
              </a:rPr>
              <a:t> and present actions </a:t>
            </a:r>
            <a:endParaRPr lang="sr-Latn-BA" sz="2800" dirty="0">
              <a:solidFill>
                <a:srgbClr val="002060"/>
              </a:solidFill>
            </a:endParaRPr>
          </a:p>
        </p:txBody>
      </p:sp>
    </p:spTree>
    <p:extLst>
      <p:ext uri="{BB962C8B-B14F-4D97-AF65-F5344CB8AC3E}">
        <p14:creationId xmlns:p14="http://schemas.microsoft.com/office/powerpoint/2010/main" val="1854955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211460" y="1375613"/>
            <a:ext cx="8825036" cy="1938992"/>
          </a:xfrm>
          <a:prstGeom prst="rect">
            <a:avLst/>
          </a:prstGeom>
          <a:noFill/>
        </p:spPr>
        <p:txBody>
          <a:bodyPr wrap="square" rtlCol="0">
            <a:spAutoFit/>
          </a:bodyPr>
          <a:lstStyle/>
          <a:p>
            <a:r>
              <a:rPr lang="sr-Latn-BA" sz="2400" b="1" dirty="0" smtClean="0">
                <a:solidFill>
                  <a:srgbClr val="002060"/>
                </a:solidFill>
              </a:rPr>
              <a:t>ACTION:</a:t>
            </a:r>
          </a:p>
          <a:p>
            <a:pPr marL="342900" indent="-342900">
              <a:buFont typeface="Wingdings" pitchFamily="2" charset="2"/>
              <a:buChar char="ü"/>
            </a:pPr>
            <a:r>
              <a:rPr lang="sr-Latn-BA" sz="2400" b="1" dirty="0">
                <a:solidFill>
                  <a:schemeClr val="tx2">
                    <a:lumMod val="50000"/>
                  </a:schemeClr>
                </a:solidFill>
              </a:rPr>
              <a:t>Joint project on METEOALARM, with FHMS of Federation B&amp;H</a:t>
            </a:r>
          </a:p>
          <a:p>
            <a:endParaRPr lang="sr-Latn-BA" sz="2400" b="1" dirty="0">
              <a:solidFill>
                <a:schemeClr val="tx2">
                  <a:lumMod val="50000"/>
                </a:schemeClr>
              </a:solidFill>
            </a:endParaRP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 y="2443388"/>
            <a:ext cx="8973139" cy="379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643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211460" y="1375613"/>
            <a:ext cx="8825036" cy="1938992"/>
          </a:xfrm>
          <a:prstGeom prst="rect">
            <a:avLst/>
          </a:prstGeom>
          <a:noFill/>
        </p:spPr>
        <p:txBody>
          <a:bodyPr wrap="square" rtlCol="0">
            <a:spAutoFit/>
          </a:bodyPr>
          <a:lstStyle/>
          <a:p>
            <a:r>
              <a:rPr lang="sr-Latn-BA" sz="2400" b="1" dirty="0" smtClean="0">
                <a:solidFill>
                  <a:srgbClr val="002060"/>
                </a:solidFill>
              </a:rPr>
              <a:t>ACTION:</a:t>
            </a:r>
          </a:p>
          <a:p>
            <a:pPr marL="342900" indent="-342900">
              <a:buFont typeface="Wingdings" pitchFamily="2" charset="2"/>
              <a:buChar char="ü"/>
            </a:pPr>
            <a:r>
              <a:rPr lang="sr-Latn-BA" sz="2400" b="1" dirty="0">
                <a:solidFill>
                  <a:schemeClr val="tx2">
                    <a:lumMod val="50000"/>
                  </a:schemeClr>
                </a:solidFill>
              </a:rPr>
              <a:t>Joint project on METEOALARM, with FHMS of Federation B&amp;H</a:t>
            </a:r>
          </a:p>
          <a:p>
            <a:endParaRPr lang="sr-Latn-BA" sz="2400" b="1" dirty="0">
              <a:solidFill>
                <a:schemeClr val="tx2">
                  <a:lumMod val="50000"/>
                </a:schemeClr>
              </a:solidFill>
            </a:endParaRP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 y="2443388"/>
            <a:ext cx="8973139" cy="379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79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ORIENTGATE </a:t>
            </a:r>
            <a:endParaRPr lang="sr-Latn-BA" sz="2400" b="1" dirty="0"/>
          </a:p>
        </p:txBody>
      </p:sp>
      <p:sp>
        <p:nvSpPr>
          <p:cNvPr id="17" name="TextBox 16"/>
          <p:cNvSpPr txBox="1"/>
          <p:nvPr/>
        </p:nvSpPr>
        <p:spPr>
          <a:xfrm>
            <a:off x="211460" y="1375613"/>
            <a:ext cx="8825036" cy="4893647"/>
          </a:xfrm>
          <a:prstGeom prst="rect">
            <a:avLst/>
          </a:prstGeom>
          <a:noFill/>
        </p:spPr>
        <p:txBody>
          <a:bodyPr wrap="square" rtlCol="0">
            <a:spAutoFit/>
          </a:bodyPr>
          <a:lstStyle/>
          <a:p>
            <a:r>
              <a:rPr lang="sr-Latn-BA" sz="2400" b="1" dirty="0">
                <a:solidFill>
                  <a:srgbClr val="002060"/>
                </a:solidFill>
              </a:rPr>
              <a:t>PROJECTS:</a:t>
            </a:r>
          </a:p>
          <a:p>
            <a:pPr marL="342900" indent="-342900">
              <a:buFont typeface="Wingdings" pitchFamily="2" charset="2"/>
              <a:buChar char="ü"/>
            </a:pPr>
            <a:r>
              <a:rPr lang="sr-Latn-BA" sz="2400" b="1" dirty="0">
                <a:solidFill>
                  <a:srgbClr val="002060"/>
                </a:solidFill>
              </a:rPr>
              <a:t>Participation in ORIENTGATE project</a:t>
            </a:r>
          </a:p>
          <a:p>
            <a:r>
              <a:rPr lang="en-US" sz="2400" b="1" dirty="0"/>
              <a:t>RHMZ </a:t>
            </a:r>
            <a:r>
              <a:rPr lang="sr-Latn-BA" sz="2400" b="1" dirty="0" smtClean="0"/>
              <a:t>Serbia: </a:t>
            </a:r>
            <a:r>
              <a:rPr lang="en-US" sz="2400" dirty="0" smtClean="0"/>
              <a:t>the </a:t>
            </a:r>
            <a:r>
              <a:rPr lang="en-US" sz="2400" dirty="0"/>
              <a:t>leader of the work package no. 3 </a:t>
            </a:r>
            <a:endParaRPr lang="sr-Latn-BA" sz="2400" dirty="0" smtClean="0"/>
          </a:p>
          <a:p>
            <a:r>
              <a:rPr lang="en-US" sz="2400" dirty="0" smtClean="0"/>
              <a:t>(mapping </a:t>
            </a:r>
            <a:r>
              <a:rPr lang="en-US" sz="2400" dirty="0"/>
              <a:t>and harmonization of data and 'downscaling') and is responsible for the following activities</a:t>
            </a:r>
            <a:r>
              <a:rPr lang="en-US" sz="2400" dirty="0" smtClean="0"/>
              <a:t>:</a:t>
            </a:r>
            <a:endParaRPr lang="sr-Latn-BA" sz="2400" dirty="0" smtClean="0"/>
          </a:p>
          <a:p>
            <a:r>
              <a:rPr lang="sr-Latn-BA" sz="2400" b="1" dirty="0"/>
              <a:t>RHMZ RS PP6</a:t>
            </a:r>
          </a:p>
          <a:p>
            <a:endParaRPr lang="sr-Latn-BA" sz="2400" b="1" dirty="0" smtClean="0">
              <a:solidFill>
                <a:schemeClr val="tx2">
                  <a:lumMod val="50000"/>
                </a:schemeClr>
              </a:solidFill>
            </a:endParaRPr>
          </a:p>
          <a:p>
            <a:r>
              <a:rPr lang="sr-Latn-BA" sz="2400" b="1" dirty="0"/>
              <a:t>Activities </a:t>
            </a:r>
            <a:r>
              <a:rPr lang="sr-Latn-BA" sz="2400" b="1" dirty="0" smtClean="0"/>
              <a:t>in </a:t>
            </a:r>
            <a:r>
              <a:rPr lang="sr-Latn-BA" sz="2400" b="1" dirty="0"/>
              <a:t>2013</a:t>
            </a:r>
            <a:r>
              <a:rPr lang="sr-Latn-BA" sz="2400" b="1" dirty="0" smtClean="0"/>
              <a:t>:</a:t>
            </a:r>
          </a:p>
          <a:p>
            <a:pPr marL="342900" indent="-342900">
              <a:buFont typeface="Wingdings" panose="05000000000000000000" pitchFamily="2" charset="2"/>
              <a:buChar char="ü"/>
            </a:pPr>
            <a:r>
              <a:rPr lang="en-US" sz="2400" dirty="0"/>
              <a:t>• Review of existing indicators of climate risks (development of the questionnaire through which to collect existing data and establish risk maps)</a:t>
            </a:r>
            <a:endParaRPr lang="sr-Latn-BA" sz="2400" b="1" dirty="0" smtClean="0"/>
          </a:p>
          <a:p>
            <a:endParaRPr lang="sr-Latn-BA" sz="2400" b="1" dirty="0">
              <a:solidFill>
                <a:schemeClr val="tx2">
                  <a:lumMod val="50000"/>
                </a:schemeClr>
              </a:solidFill>
            </a:endParaRPr>
          </a:p>
          <a:p>
            <a:endParaRPr lang="sr-Latn-BA" sz="2400" b="1" dirty="0" smtClean="0">
              <a:solidFill>
                <a:schemeClr val="tx2">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700808"/>
            <a:ext cx="2315185" cy="7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780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ORIENTGATE </a:t>
            </a:r>
            <a:endParaRPr lang="sr-Latn-BA" sz="2400" b="1" dirty="0"/>
          </a:p>
        </p:txBody>
      </p:sp>
      <p:sp>
        <p:nvSpPr>
          <p:cNvPr id="17" name="TextBox 16"/>
          <p:cNvSpPr txBox="1"/>
          <p:nvPr/>
        </p:nvSpPr>
        <p:spPr>
          <a:xfrm>
            <a:off x="211460" y="1375613"/>
            <a:ext cx="8825036" cy="6001643"/>
          </a:xfrm>
          <a:prstGeom prst="rect">
            <a:avLst/>
          </a:prstGeom>
          <a:noFill/>
        </p:spPr>
        <p:txBody>
          <a:bodyPr wrap="square" rtlCol="0">
            <a:spAutoFit/>
          </a:bodyPr>
          <a:lstStyle/>
          <a:p>
            <a:endParaRPr lang="sr-Latn-BA" sz="2400" b="1" dirty="0" smtClean="0">
              <a:solidFill>
                <a:schemeClr val="tx2">
                  <a:lumMod val="50000"/>
                </a:schemeClr>
              </a:solidFill>
            </a:endParaRPr>
          </a:p>
          <a:p>
            <a:r>
              <a:rPr lang="sr-Latn-BA" sz="2400" b="1" dirty="0"/>
              <a:t>Activities </a:t>
            </a:r>
            <a:r>
              <a:rPr lang="sr-Latn-BA" sz="2400" b="1" dirty="0" smtClean="0"/>
              <a:t>in </a:t>
            </a:r>
            <a:r>
              <a:rPr lang="sr-Latn-BA" sz="2400" b="1" dirty="0"/>
              <a:t>2013</a:t>
            </a:r>
            <a:r>
              <a:rPr lang="sr-Latn-BA" sz="2400" b="1" dirty="0" smtClean="0"/>
              <a:t>:</a:t>
            </a:r>
          </a:p>
          <a:p>
            <a:endParaRPr lang="sr-Latn-BA" sz="2400" b="1" dirty="0">
              <a:solidFill>
                <a:schemeClr val="tx2">
                  <a:lumMod val="50000"/>
                </a:schemeClr>
              </a:solidFill>
            </a:endParaRPr>
          </a:p>
          <a:p>
            <a:pPr marL="342900" indent="-342900">
              <a:buFont typeface="Wingdings" pitchFamily="2" charset="2"/>
              <a:buChar char="ü"/>
            </a:pPr>
            <a:r>
              <a:rPr lang="en-US" sz="2400" dirty="0"/>
              <a:t>• Proposal of harmonized set of indicators and guidelines for their calculation and use (making folders of the indicators, the development of a new set of indicators that will be used in the six pilot studies, statistical analysis of each indicator, instructions and questionnaires related to the individual needs of different partners in the project</a:t>
            </a:r>
            <a:r>
              <a:rPr lang="en-US" sz="2400" dirty="0" smtClean="0"/>
              <a:t>)</a:t>
            </a:r>
            <a:endParaRPr lang="sr-Latn-BA" sz="2400" dirty="0"/>
          </a:p>
          <a:p>
            <a:pPr marL="342900" indent="-342900">
              <a:buFont typeface="Wingdings" pitchFamily="2" charset="2"/>
              <a:buChar char="ü"/>
            </a:pPr>
            <a:r>
              <a:rPr lang="en-US" sz="2400" dirty="0" smtClean="0"/>
              <a:t>• </a:t>
            </a:r>
            <a:r>
              <a:rPr lang="en-US" sz="2400" dirty="0"/>
              <a:t>Development of 'downscaling' scenario (the lead </a:t>
            </a:r>
            <a:r>
              <a:rPr lang="en-US" sz="2400" dirty="0" smtClean="0"/>
              <a:t>partner </a:t>
            </a:r>
            <a:r>
              <a:rPr lang="en-US" sz="2400" dirty="0"/>
              <a:t>RHMZ </a:t>
            </a:r>
            <a:r>
              <a:rPr lang="sr-Latn-BA" sz="2400" dirty="0" smtClean="0"/>
              <a:t>and </a:t>
            </a:r>
            <a:r>
              <a:rPr lang="en-US" sz="2400" dirty="0" smtClean="0"/>
              <a:t>each </a:t>
            </a:r>
            <a:r>
              <a:rPr lang="sr-Latn-BA" sz="2400" dirty="0" smtClean="0"/>
              <a:t>parner </a:t>
            </a:r>
            <a:r>
              <a:rPr lang="en-US" sz="2400" dirty="0" smtClean="0"/>
              <a:t>for </a:t>
            </a:r>
            <a:r>
              <a:rPr lang="en-US" sz="2400" dirty="0"/>
              <a:t>itself </a:t>
            </a:r>
            <a:r>
              <a:rPr lang="sr-Latn-BA" sz="2400" dirty="0" smtClean="0"/>
              <a:t>will</a:t>
            </a:r>
            <a:r>
              <a:rPr lang="en-US" sz="2400" dirty="0" smtClean="0"/>
              <a:t> </a:t>
            </a:r>
            <a:r>
              <a:rPr lang="en-US" sz="2400" dirty="0"/>
              <a:t>develop scenarios with the same coordinates using predetermined low and high emission scenarios</a:t>
            </a:r>
            <a:r>
              <a:rPr lang="en-US" sz="2400" dirty="0" smtClean="0"/>
              <a:t>).</a:t>
            </a:r>
            <a:endParaRPr lang="sr-Latn-BA" sz="2400" dirty="0" smtClean="0"/>
          </a:p>
          <a:p>
            <a:pPr marL="342900" indent="-342900">
              <a:buFont typeface="Wingdings" pitchFamily="2" charset="2"/>
              <a:buChar char="ü"/>
            </a:pPr>
            <a:r>
              <a:rPr lang="en-US" sz="2400" dirty="0"/>
              <a:t>• Organization of trainings and workshops</a:t>
            </a: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311" y="1360841"/>
            <a:ext cx="2315185" cy="7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3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ORIENTGATE </a:t>
            </a:r>
            <a:endParaRPr lang="sr-Latn-BA" sz="2400" b="1" dirty="0"/>
          </a:p>
        </p:txBody>
      </p:sp>
      <p:sp>
        <p:nvSpPr>
          <p:cNvPr id="17" name="TextBox 16"/>
          <p:cNvSpPr txBox="1"/>
          <p:nvPr/>
        </p:nvSpPr>
        <p:spPr>
          <a:xfrm>
            <a:off x="211460" y="1375613"/>
            <a:ext cx="8825036" cy="4154984"/>
          </a:xfrm>
          <a:prstGeom prst="rect">
            <a:avLst/>
          </a:prstGeom>
          <a:noFill/>
        </p:spPr>
        <p:txBody>
          <a:bodyPr wrap="square" rtlCol="0">
            <a:spAutoFit/>
          </a:bodyPr>
          <a:lstStyle/>
          <a:p>
            <a:endParaRPr lang="sr-Latn-BA" sz="2400" b="1" dirty="0" smtClean="0">
              <a:solidFill>
                <a:schemeClr val="tx2">
                  <a:lumMod val="50000"/>
                </a:schemeClr>
              </a:solidFill>
            </a:endParaRPr>
          </a:p>
          <a:p>
            <a:r>
              <a:rPr lang="sr-Latn-BA" sz="2400" b="1" dirty="0"/>
              <a:t>Activities </a:t>
            </a:r>
            <a:r>
              <a:rPr lang="sr-Latn-BA" sz="2400" b="1" dirty="0" smtClean="0"/>
              <a:t>in 2014:</a:t>
            </a:r>
          </a:p>
          <a:p>
            <a:endParaRPr lang="sr-Latn-BA" sz="2400" b="1" dirty="0">
              <a:solidFill>
                <a:schemeClr val="tx2">
                  <a:lumMod val="50000"/>
                </a:schemeClr>
              </a:solidFill>
            </a:endParaRPr>
          </a:p>
          <a:p>
            <a:pPr marL="342900" indent="-342900">
              <a:buFont typeface="Wingdings" pitchFamily="2" charset="2"/>
              <a:buChar char="ü"/>
            </a:pPr>
            <a:r>
              <a:rPr lang="en-US" sz="2400" dirty="0"/>
              <a:t>• Development of revised indicators at the </a:t>
            </a:r>
            <a:r>
              <a:rPr lang="en-US" sz="2400" dirty="0" smtClean="0"/>
              <a:t>sub regional </a:t>
            </a:r>
            <a:r>
              <a:rPr lang="en-US" sz="2400" dirty="0"/>
              <a:t>level (inspection and harmonization results of the pilot study, and correcting instructions accordingly</a:t>
            </a:r>
            <a:r>
              <a:rPr lang="en-US" sz="2400" dirty="0" smtClean="0"/>
              <a:t>).</a:t>
            </a:r>
            <a:endParaRPr lang="sr-Latn-BA" sz="2400" dirty="0" smtClean="0"/>
          </a:p>
          <a:p>
            <a:pPr marL="342900" indent="-342900">
              <a:buFont typeface="Wingdings" pitchFamily="2" charset="2"/>
              <a:buChar char="ü"/>
            </a:pPr>
            <a:r>
              <a:rPr lang="en-US" sz="2400" dirty="0"/>
              <a:t>• RHMZ will also organize a seminar in June 2014th year in which the partners </a:t>
            </a:r>
            <a:r>
              <a:rPr lang="en-US" sz="2400" dirty="0" err="1"/>
              <a:t>predstavti</a:t>
            </a:r>
            <a:r>
              <a:rPr lang="en-US" sz="2400" dirty="0"/>
              <a:t> revised set of </a:t>
            </a:r>
            <a:r>
              <a:rPr lang="en-US" sz="2400" dirty="0" smtClean="0"/>
              <a:t>indicators</a:t>
            </a:r>
            <a:endParaRPr lang="sr-Latn-BA" sz="2400" dirty="0" smtClean="0"/>
          </a:p>
          <a:p>
            <a:pPr marL="342900" indent="-342900">
              <a:buFont typeface="Wingdings" pitchFamily="2" charset="2"/>
              <a:buChar char="ü"/>
            </a:pPr>
            <a:r>
              <a:rPr lang="en-US" sz="2400" dirty="0"/>
              <a:t>• Participation in other meetings organized by the project partners</a:t>
            </a:r>
            <a:endParaRPr lang="sr-Latn-BA" sz="2400" dirty="0" smtClean="0"/>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311" y="1360841"/>
            <a:ext cx="2315185" cy="7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52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K E P</a:t>
            </a:r>
            <a:endParaRPr lang="sr-Latn-BA" sz="2400" b="1" dirty="0"/>
          </a:p>
        </p:txBody>
      </p:sp>
      <p:sp>
        <p:nvSpPr>
          <p:cNvPr id="17" name="TextBox 16"/>
          <p:cNvSpPr txBox="1"/>
          <p:nvPr/>
        </p:nvSpPr>
        <p:spPr>
          <a:xfrm>
            <a:off x="211460" y="1375613"/>
            <a:ext cx="8825036" cy="2308324"/>
          </a:xfrm>
          <a:prstGeom prst="rect">
            <a:avLst/>
          </a:prstGeom>
          <a:noFill/>
        </p:spPr>
        <p:txBody>
          <a:bodyPr wrap="square" rtlCol="0">
            <a:spAutoFit/>
          </a:bodyPr>
          <a:lstStyle/>
          <a:p>
            <a:r>
              <a:rPr lang="sr-Latn-BA" sz="2400" b="1" dirty="0">
                <a:solidFill>
                  <a:srgbClr val="002060"/>
                </a:solidFill>
              </a:rPr>
              <a:t>PROJECTS:</a:t>
            </a:r>
          </a:p>
          <a:p>
            <a:pPr marL="342900" indent="-342900">
              <a:buFont typeface="Wingdings" pitchFamily="2" charset="2"/>
              <a:buChar char="ü"/>
            </a:pPr>
            <a:r>
              <a:rPr lang="sr-Latn-BA" sz="2400" b="1" dirty="0">
                <a:solidFill>
                  <a:srgbClr val="002060"/>
                </a:solidFill>
              </a:rPr>
              <a:t>Participation in </a:t>
            </a:r>
            <a:r>
              <a:rPr lang="sr-Latn-BA" sz="2400" b="1" dirty="0" smtClean="0">
                <a:solidFill>
                  <a:srgbClr val="002060"/>
                </a:solidFill>
              </a:rPr>
              <a:t>KEP project (start in june 2014.)</a:t>
            </a:r>
          </a:p>
          <a:p>
            <a:endParaRPr lang="sr-Latn-BA" sz="2400" b="1" dirty="0">
              <a:solidFill>
                <a:srgbClr val="002060"/>
              </a:solidFill>
            </a:endParaRPr>
          </a:p>
          <a:p>
            <a:endParaRPr lang="sr-Latn-BA" sz="2400" b="1" dirty="0">
              <a:solidFill>
                <a:schemeClr val="tx2">
                  <a:lumMod val="50000"/>
                </a:schemeClr>
              </a:solidFill>
            </a:endParaRP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628" y="2348880"/>
            <a:ext cx="49720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1460" y="4797152"/>
            <a:ext cx="8825036" cy="1200329"/>
          </a:xfrm>
          <a:prstGeom prst="rect">
            <a:avLst/>
          </a:prstGeom>
        </p:spPr>
        <p:txBody>
          <a:bodyPr wrap="square">
            <a:spAutoFit/>
          </a:bodyPr>
          <a:lstStyle/>
          <a:p>
            <a:pPr algn="ctr"/>
            <a:r>
              <a:rPr lang="en-GB" sz="2400" b="1" dirty="0">
                <a:solidFill>
                  <a:srgbClr val="002060"/>
                </a:solidFill>
              </a:rPr>
              <a:t>IMPROVING ENVIRONMENTAL MONITORING AND DISASTER PREVENTION CAPACITY IN DRINA RIVER BASIN – PHASE II (Republic of </a:t>
            </a:r>
            <a:r>
              <a:rPr lang="en-GB" sz="2400" b="1" dirty="0" err="1">
                <a:solidFill>
                  <a:srgbClr val="002060"/>
                </a:solidFill>
              </a:rPr>
              <a:t>Srpska</a:t>
            </a:r>
            <a:r>
              <a:rPr lang="en-GB" sz="2400" b="1" dirty="0">
                <a:solidFill>
                  <a:srgbClr val="002060"/>
                </a:solidFill>
              </a:rPr>
              <a:t> and Montenegro). </a:t>
            </a:r>
            <a:endParaRPr lang="sr-Latn-BA" sz="2400" b="1" dirty="0">
              <a:solidFill>
                <a:srgbClr val="002060"/>
              </a:solidFill>
            </a:endParaRPr>
          </a:p>
        </p:txBody>
      </p:sp>
    </p:spTree>
    <p:extLst>
      <p:ext uri="{BB962C8B-B14F-4D97-AF65-F5344CB8AC3E}">
        <p14:creationId xmlns:p14="http://schemas.microsoft.com/office/powerpoint/2010/main" val="57736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K E P</a:t>
            </a:r>
            <a:endParaRPr lang="sr-Latn-BA"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04" y="1237680"/>
            <a:ext cx="2642592" cy="106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1460" y="2235171"/>
            <a:ext cx="8825036" cy="1200329"/>
          </a:xfrm>
          <a:prstGeom prst="rect">
            <a:avLst/>
          </a:prstGeom>
        </p:spPr>
        <p:txBody>
          <a:bodyPr wrap="square">
            <a:spAutoFit/>
          </a:bodyPr>
          <a:lstStyle/>
          <a:p>
            <a:pPr algn="ctr"/>
            <a:r>
              <a:rPr lang="en-GB" sz="2400" b="1" dirty="0">
                <a:solidFill>
                  <a:srgbClr val="002060"/>
                </a:solidFill>
              </a:rPr>
              <a:t>IMPROVING ENVIRONMENTAL MONITORING AND DISASTER PREVENTION CAPACITY IN DRINA RIVER BASIN – PHASE II (Republic of </a:t>
            </a:r>
            <a:r>
              <a:rPr lang="en-GB" sz="2400" b="1" dirty="0" err="1">
                <a:solidFill>
                  <a:srgbClr val="002060"/>
                </a:solidFill>
              </a:rPr>
              <a:t>Srpska</a:t>
            </a:r>
            <a:r>
              <a:rPr lang="en-GB" sz="2400" b="1" dirty="0">
                <a:solidFill>
                  <a:srgbClr val="002060"/>
                </a:solidFill>
              </a:rPr>
              <a:t> and Montenegro). </a:t>
            </a:r>
            <a:endParaRPr lang="sr-Latn-BA" sz="2400" b="1" dirty="0">
              <a:solidFill>
                <a:srgbClr val="002060"/>
              </a:solidFill>
            </a:endParaRPr>
          </a:p>
        </p:txBody>
      </p:sp>
      <p:sp>
        <p:nvSpPr>
          <p:cNvPr id="3" name="Rectangle 2"/>
          <p:cNvSpPr/>
          <p:nvPr/>
        </p:nvSpPr>
        <p:spPr>
          <a:xfrm>
            <a:off x="196922" y="3476278"/>
            <a:ext cx="8839573" cy="2677656"/>
          </a:xfrm>
          <a:prstGeom prst="rect">
            <a:avLst/>
          </a:prstGeom>
        </p:spPr>
        <p:txBody>
          <a:bodyPr wrap="square">
            <a:spAutoFit/>
          </a:bodyPr>
          <a:lstStyle/>
          <a:p>
            <a:pPr marL="285750" indent="-285750">
              <a:buFont typeface="Wingdings" panose="05000000000000000000" pitchFamily="2" charset="2"/>
              <a:buChar char="ü"/>
            </a:pPr>
            <a:r>
              <a:rPr lang="en-GB" sz="2400" dirty="0"/>
              <a:t>Drina river trans-boundary among Serbia, Republic of </a:t>
            </a:r>
            <a:r>
              <a:rPr lang="en-GB" sz="2400" dirty="0" err="1"/>
              <a:t>Srpska</a:t>
            </a:r>
            <a:r>
              <a:rPr lang="en-GB" sz="2400" dirty="0"/>
              <a:t> (</a:t>
            </a:r>
            <a:r>
              <a:rPr lang="en-GB" sz="2400" dirty="0" err="1"/>
              <a:t>BiH</a:t>
            </a:r>
            <a:r>
              <a:rPr lang="en-GB" sz="2400" dirty="0"/>
              <a:t>) and </a:t>
            </a:r>
            <a:r>
              <a:rPr lang="en-GB" sz="2400" dirty="0" smtClean="0"/>
              <a:t>Montenegro</a:t>
            </a:r>
            <a:endParaRPr lang="sr-Latn-BA" sz="2400" dirty="0" smtClean="0"/>
          </a:p>
          <a:p>
            <a:pPr marL="285750" indent="-285750">
              <a:buFont typeface="Wingdings" panose="05000000000000000000" pitchFamily="2" charset="2"/>
              <a:buChar char="ü"/>
            </a:pPr>
            <a:r>
              <a:rPr lang="en-GB" sz="2400" dirty="0"/>
              <a:t>Scope of the initiative is to improve environmental monitoring on the Drina river and to reduce risks from natural events and improve safety of population. </a:t>
            </a:r>
            <a:endParaRPr lang="sr-Latn-BA" sz="2400" dirty="0"/>
          </a:p>
          <a:p>
            <a:pPr marL="285750" indent="-285750">
              <a:buFont typeface="Wingdings" panose="05000000000000000000" pitchFamily="2" charset="2"/>
              <a:buChar char="ü"/>
            </a:pPr>
            <a:r>
              <a:rPr lang="en-GB" sz="2400" dirty="0"/>
              <a:t>Starting of a permanent data exchange program, focused  to the implementation of trans-boundary projects of common interest.</a:t>
            </a:r>
            <a:endParaRPr lang="sr-Latn-BA" sz="2400" dirty="0"/>
          </a:p>
        </p:txBody>
      </p:sp>
    </p:spTree>
    <p:extLst>
      <p:ext uri="{BB962C8B-B14F-4D97-AF65-F5344CB8AC3E}">
        <p14:creationId xmlns:p14="http://schemas.microsoft.com/office/powerpoint/2010/main" val="735735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K E P</a:t>
            </a:r>
            <a:endParaRPr lang="sr-Latn-BA"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04" y="1237680"/>
            <a:ext cx="2642592" cy="106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07257" y="1964353"/>
            <a:ext cx="3248437" cy="4524315"/>
          </a:xfrm>
          <a:prstGeom prst="rect">
            <a:avLst/>
          </a:prstGeom>
        </p:spPr>
        <p:txBody>
          <a:bodyPr wrap="square">
            <a:spAutoFit/>
          </a:bodyPr>
          <a:lstStyle/>
          <a:p>
            <a:pPr marL="285750" indent="-285750">
              <a:buFont typeface="Wingdings" panose="05000000000000000000" pitchFamily="2" charset="2"/>
              <a:buChar char="ü"/>
            </a:pPr>
            <a:r>
              <a:rPr lang="en-GB" sz="2400" dirty="0"/>
              <a:t>Only commonly shared water management strategies and consequent actions may in facts lead to rational and effective exploitation of extremely high potential connected to Drina River and tributaries</a:t>
            </a:r>
            <a:endParaRPr lang="sr-Latn-BA" sz="2400" dirty="0"/>
          </a:p>
        </p:txBody>
      </p:sp>
      <p:pic>
        <p:nvPicPr>
          <p:cNvPr id="5122" name="Immagin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01" y="1271088"/>
            <a:ext cx="5552094" cy="49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74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PROJECT   K E P</a:t>
            </a:r>
            <a:endParaRPr lang="sr-Latn-BA"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04" y="1237680"/>
            <a:ext cx="2642592" cy="106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3874" y="2305854"/>
            <a:ext cx="8660158" cy="2308324"/>
          </a:xfrm>
          <a:prstGeom prst="rect">
            <a:avLst/>
          </a:prstGeom>
        </p:spPr>
        <p:txBody>
          <a:bodyPr wrap="square">
            <a:spAutoFit/>
          </a:bodyPr>
          <a:lstStyle/>
          <a:p>
            <a:pPr marL="285750" indent="-285750">
              <a:buFont typeface="Wingdings" panose="05000000000000000000" pitchFamily="2" charset="2"/>
              <a:buChar char="ü"/>
            </a:pPr>
            <a:r>
              <a:rPr lang="en-GB" sz="2400" dirty="0" smtClean="0"/>
              <a:t>Sectors </a:t>
            </a:r>
            <a:r>
              <a:rPr lang="en-GB" sz="2400" dirty="0"/>
              <a:t>to be investigated under the present project include</a:t>
            </a:r>
            <a:r>
              <a:rPr lang="en-GB" sz="2400" dirty="0" smtClean="0"/>
              <a:t>:  1.water </a:t>
            </a:r>
            <a:r>
              <a:rPr lang="en-GB" sz="2400" dirty="0"/>
              <a:t>resource management, </a:t>
            </a:r>
            <a:endParaRPr lang="en-GB" sz="2400" dirty="0" smtClean="0"/>
          </a:p>
          <a:p>
            <a:r>
              <a:rPr lang="en-GB" sz="2400" dirty="0" smtClean="0"/>
              <a:t>    2.hydro-meteorological </a:t>
            </a:r>
            <a:r>
              <a:rPr lang="en-GB" sz="2400" dirty="0"/>
              <a:t>monitoring and forecast, </a:t>
            </a:r>
            <a:endParaRPr lang="en-GB" sz="2400" dirty="0" smtClean="0"/>
          </a:p>
          <a:p>
            <a:r>
              <a:rPr lang="en-GB" sz="2400" dirty="0"/>
              <a:t> </a:t>
            </a:r>
            <a:r>
              <a:rPr lang="en-GB" sz="2400" dirty="0" smtClean="0"/>
              <a:t>   3.</a:t>
            </a:r>
            <a:r>
              <a:rPr lang="en-GB" sz="2400" dirty="0" smtClean="0"/>
              <a:t>risk </a:t>
            </a:r>
            <a:r>
              <a:rPr lang="en-GB" sz="2400" dirty="0"/>
              <a:t>reduction from natural events, </a:t>
            </a:r>
            <a:endParaRPr lang="en-GB" sz="2400" dirty="0" smtClean="0"/>
          </a:p>
          <a:p>
            <a:r>
              <a:rPr lang="en-GB" sz="2400" dirty="0"/>
              <a:t> </a:t>
            </a:r>
            <a:r>
              <a:rPr lang="en-GB" sz="2400" dirty="0" smtClean="0"/>
              <a:t>   4.</a:t>
            </a:r>
            <a:r>
              <a:rPr lang="en-GB" sz="2400" dirty="0" smtClean="0"/>
              <a:t>air </a:t>
            </a:r>
            <a:r>
              <a:rPr lang="en-GB" sz="2400" dirty="0"/>
              <a:t>and water quality, </a:t>
            </a:r>
            <a:endParaRPr lang="en-GB" sz="2400" dirty="0" smtClean="0"/>
          </a:p>
          <a:p>
            <a:r>
              <a:rPr lang="en-GB" sz="2400" dirty="0"/>
              <a:t> </a:t>
            </a:r>
            <a:r>
              <a:rPr lang="en-GB" sz="2400" dirty="0" smtClean="0"/>
              <a:t>   5.</a:t>
            </a:r>
            <a:r>
              <a:rPr lang="en-GB" sz="2400" dirty="0" smtClean="0"/>
              <a:t>energy </a:t>
            </a:r>
            <a:r>
              <a:rPr lang="en-GB" sz="2400" dirty="0"/>
              <a:t>and overall social and economic development.</a:t>
            </a:r>
            <a:endParaRPr lang="sr-Latn-BA" sz="2400" dirty="0"/>
          </a:p>
        </p:txBody>
      </p:sp>
    </p:spTree>
    <p:extLst>
      <p:ext uri="{BB962C8B-B14F-4D97-AF65-F5344CB8AC3E}">
        <p14:creationId xmlns:p14="http://schemas.microsoft.com/office/powerpoint/2010/main" val="565380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smtClean="0"/>
              <a:t> ON   </a:t>
            </a:r>
            <a:r>
              <a:rPr lang="en-US" sz="2400" b="1" dirty="0" smtClean="0"/>
              <a:t>M C H</a:t>
            </a:r>
            <a:r>
              <a:rPr lang="sr-Latn-BA" sz="2400" b="1" dirty="0" smtClean="0"/>
              <a:t> </a:t>
            </a:r>
            <a:endParaRPr lang="sr-Latn-BA" sz="2400" b="1" dirty="0"/>
          </a:p>
        </p:txBody>
      </p:sp>
      <p:sp>
        <p:nvSpPr>
          <p:cNvPr id="3" name="Rectangle 2"/>
          <p:cNvSpPr/>
          <p:nvPr/>
        </p:nvSpPr>
        <p:spPr>
          <a:xfrm>
            <a:off x="333874" y="2305854"/>
            <a:ext cx="8660158" cy="4154984"/>
          </a:xfrm>
          <a:prstGeom prst="rect">
            <a:avLst/>
          </a:prstGeom>
        </p:spPr>
        <p:txBody>
          <a:bodyPr wrap="square">
            <a:spAutoFit/>
          </a:bodyPr>
          <a:lstStyle/>
          <a:p>
            <a:pPr marL="342900" indent="-342900">
              <a:buFont typeface="Wingdings" panose="05000000000000000000" pitchFamily="2" charset="2"/>
              <a:buChar char="ü"/>
            </a:pPr>
            <a:r>
              <a:rPr lang="en-US" sz="2400" dirty="0"/>
              <a:t>In February we installed </a:t>
            </a:r>
            <a:r>
              <a:rPr lang="en-US" sz="2400" dirty="0" smtClean="0"/>
              <a:t>MCH</a:t>
            </a:r>
          </a:p>
          <a:p>
            <a:pPr marL="342900" indent="-342900">
              <a:buFont typeface="Wingdings" panose="05000000000000000000" pitchFamily="2" charset="2"/>
              <a:buChar char="ü"/>
            </a:pPr>
            <a:r>
              <a:rPr lang="en-US" sz="2400" dirty="0" smtClean="0"/>
              <a:t>We are importing data in MCH</a:t>
            </a:r>
          </a:p>
          <a:p>
            <a:pPr marL="342900" indent="-342900">
              <a:buFont typeface="Wingdings" panose="05000000000000000000" pitchFamily="2" charset="2"/>
              <a:buChar char="ü"/>
            </a:pPr>
            <a:r>
              <a:rPr lang="en-US" sz="2400" dirty="0" smtClean="0"/>
              <a:t>All </a:t>
            </a:r>
            <a:r>
              <a:rPr lang="en-US" sz="2400" dirty="0"/>
              <a:t>new data are importing in </a:t>
            </a:r>
            <a:r>
              <a:rPr lang="en-US" sz="2400" dirty="0" smtClean="0"/>
              <a:t>MCH</a:t>
            </a:r>
          </a:p>
          <a:p>
            <a:pPr marL="342900" indent="-342900">
              <a:buFont typeface="Wingdings" panose="05000000000000000000" pitchFamily="2" charset="2"/>
              <a:buChar char="ü"/>
            </a:pPr>
            <a:r>
              <a:rPr lang="en-US" sz="2400" dirty="0"/>
              <a:t>first experiences with the program are </a:t>
            </a:r>
            <a:r>
              <a:rPr lang="en-US" sz="2400" dirty="0" smtClean="0"/>
              <a:t>positive</a:t>
            </a:r>
          </a:p>
          <a:p>
            <a:pPr marL="342900" indent="-342900">
              <a:buFont typeface="Wingdings" panose="05000000000000000000" pitchFamily="2" charset="2"/>
              <a:buChar char="ü"/>
            </a:pPr>
            <a:r>
              <a:rPr lang="en-US" sz="2400" dirty="0"/>
              <a:t>there is a user </a:t>
            </a:r>
            <a:r>
              <a:rPr lang="en-US" sz="2400" dirty="0" smtClean="0"/>
              <a:t>and developer forum, </a:t>
            </a:r>
            <a:r>
              <a:rPr lang="en-US" sz="2400" dirty="0"/>
              <a:t>where </a:t>
            </a:r>
            <a:r>
              <a:rPr lang="sr-Latn-BA" sz="2400" dirty="0"/>
              <a:t>y</a:t>
            </a:r>
            <a:r>
              <a:rPr lang="en-US" sz="2400" dirty="0" err="1" smtClean="0"/>
              <a:t>ou</a:t>
            </a:r>
            <a:r>
              <a:rPr lang="en-US" sz="2400" dirty="0" smtClean="0"/>
              <a:t> </a:t>
            </a:r>
            <a:r>
              <a:rPr lang="en-US" sz="2400" dirty="0"/>
              <a:t>can discuss any concerns and </a:t>
            </a:r>
            <a:r>
              <a:rPr lang="en-US" sz="2400" dirty="0" smtClean="0"/>
              <a:t>problems</a:t>
            </a:r>
            <a:endParaRPr lang="sr-Latn-BA" sz="2400" dirty="0" smtClean="0"/>
          </a:p>
          <a:p>
            <a:pPr marL="342900" indent="-342900">
              <a:buFont typeface="Wingdings" panose="05000000000000000000" pitchFamily="2" charset="2"/>
              <a:buChar char="ü"/>
            </a:pPr>
            <a:r>
              <a:rPr lang="en-US" sz="2400" dirty="0" smtClean="0"/>
              <a:t>very </a:t>
            </a:r>
            <a:r>
              <a:rPr lang="en-US" sz="2400" dirty="0"/>
              <a:t>important </a:t>
            </a:r>
            <a:r>
              <a:rPr lang="sr-Latn-BA" sz="2400" dirty="0" smtClean="0"/>
              <a:t>issues is posibility </a:t>
            </a:r>
            <a:r>
              <a:rPr lang="en-US" sz="2400" dirty="0" smtClean="0"/>
              <a:t>to </a:t>
            </a:r>
            <a:r>
              <a:rPr lang="sr-Latn-BA" sz="2400" dirty="0" smtClean="0"/>
              <a:t>made changed in application and to add new with developer</a:t>
            </a:r>
          </a:p>
          <a:p>
            <a:pPr marL="342900" indent="-342900">
              <a:buFont typeface="Wingdings" panose="05000000000000000000" pitchFamily="2" charset="2"/>
              <a:buChar char="ü"/>
            </a:pPr>
            <a:r>
              <a:rPr lang="en-US" sz="2400" dirty="0" smtClean="0"/>
              <a:t>the </a:t>
            </a:r>
            <a:r>
              <a:rPr lang="en-US" sz="2400" dirty="0"/>
              <a:t>only disadvantage if can call it that is very complicated installation   </a:t>
            </a:r>
            <a:endParaRPr lang="bs-Latn-BA" sz="2400" dirty="0"/>
          </a:p>
          <a:p>
            <a:pPr marL="285750" indent="-285750">
              <a:buFont typeface="Wingdings" panose="05000000000000000000" pitchFamily="2" charset="2"/>
              <a:buChar char="ü"/>
            </a:pPr>
            <a:endParaRPr lang="sr-Latn-BA" sz="2400" dirty="0"/>
          </a:p>
        </p:txBody>
      </p:sp>
    </p:spTree>
    <p:extLst>
      <p:ext uri="{BB962C8B-B14F-4D97-AF65-F5344CB8AC3E}">
        <p14:creationId xmlns:p14="http://schemas.microsoft.com/office/powerpoint/2010/main" val="2427919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196923" y="1210082"/>
            <a:ext cx="8825036" cy="5632311"/>
          </a:xfrm>
          <a:prstGeom prst="rect">
            <a:avLst/>
          </a:prstGeom>
          <a:noFill/>
        </p:spPr>
        <p:txBody>
          <a:bodyPr wrap="square" rtlCol="0">
            <a:spAutoFit/>
          </a:bodyPr>
          <a:lstStyle/>
          <a:p>
            <a:r>
              <a:rPr lang="sr-Latn-BA" sz="2400" b="1" dirty="0" smtClean="0">
                <a:solidFill>
                  <a:srgbClr val="002060"/>
                </a:solidFill>
              </a:rPr>
              <a:t>DOCUMENTS:</a:t>
            </a:r>
          </a:p>
          <a:p>
            <a:pPr marL="285750" indent="-285750">
              <a:buFont typeface="Wingdings" pitchFamily="2" charset="2"/>
              <a:buChar char="ü"/>
            </a:pPr>
            <a:r>
              <a:rPr lang="sr-Latn-BA" sz="2400" b="1" dirty="0" smtClean="0">
                <a:solidFill>
                  <a:schemeClr val="tx2">
                    <a:lumMod val="50000"/>
                  </a:schemeClr>
                </a:solidFill>
              </a:rPr>
              <a:t>Platform: Republika Srpska Strategy  for natural disaster reduction</a:t>
            </a:r>
          </a:p>
          <a:p>
            <a:pPr marL="285750" indent="-285750">
              <a:buFont typeface="Wingdings" pitchFamily="2" charset="2"/>
              <a:buChar char="ü"/>
            </a:pPr>
            <a:r>
              <a:rPr lang="sr-Latn-BA" sz="2400" b="1" dirty="0" smtClean="0">
                <a:solidFill>
                  <a:schemeClr val="tx2">
                    <a:lumMod val="50000"/>
                  </a:schemeClr>
                </a:solidFill>
              </a:rPr>
              <a:t>R</a:t>
            </a:r>
            <a:r>
              <a:rPr lang="en-US" sz="2400" b="1" dirty="0" err="1" smtClean="0">
                <a:solidFill>
                  <a:schemeClr val="tx2">
                    <a:lumMod val="50000"/>
                  </a:schemeClr>
                </a:solidFill>
              </a:rPr>
              <a:t>isk</a:t>
            </a:r>
            <a:r>
              <a:rPr lang="en-US" sz="2400" b="1" dirty="0" smtClean="0">
                <a:solidFill>
                  <a:schemeClr val="tx2">
                    <a:lumMod val="50000"/>
                  </a:schemeClr>
                </a:solidFill>
              </a:rPr>
              <a:t> </a:t>
            </a:r>
            <a:r>
              <a:rPr lang="en-US" sz="2400" b="1" dirty="0">
                <a:solidFill>
                  <a:schemeClr val="tx2">
                    <a:lumMod val="50000"/>
                  </a:schemeClr>
                </a:solidFill>
              </a:rPr>
              <a:t>assessment of natural </a:t>
            </a:r>
            <a:r>
              <a:rPr lang="en-US" sz="2400" b="1" dirty="0" smtClean="0">
                <a:solidFill>
                  <a:schemeClr val="tx2">
                    <a:lumMod val="50000"/>
                  </a:schemeClr>
                </a:solidFill>
              </a:rPr>
              <a:t>disasters</a:t>
            </a:r>
            <a:r>
              <a:rPr lang="sr-Latn-BA" sz="2400" b="1" dirty="0" smtClean="0">
                <a:solidFill>
                  <a:schemeClr val="tx2">
                    <a:lumMod val="50000"/>
                  </a:schemeClr>
                </a:solidFill>
              </a:rPr>
              <a:t> in Republika Srpska</a:t>
            </a:r>
            <a:r>
              <a:rPr lang="sr-Cyrl-BA" sz="2400" b="1" dirty="0" smtClean="0">
                <a:solidFill>
                  <a:schemeClr val="tx2">
                    <a:lumMod val="50000"/>
                  </a:schemeClr>
                </a:solidFill>
              </a:rPr>
              <a:t>_</a:t>
            </a:r>
            <a:r>
              <a:rPr lang="sr-Latn-BA" sz="2400" b="1" dirty="0" smtClean="0">
                <a:solidFill>
                  <a:schemeClr val="tx2">
                    <a:lumMod val="50000"/>
                  </a:schemeClr>
                </a:solidFill>
              </a:rPr>
              <a:t>adopted              </a:t>
            </a:r>
            <a:r>
              <a:rPr lang="sr-Latn-BA" sz="2400" b="1" dirty="0" smtClean="0">
                <a:solidFill>
                  <a:srgbClr val="002060"/>
                </a:solidFill>
              </a:rPr>
              <a:t>            </a:t>
            </a:r>
          </a:p>
          <a:p>
            <a:pPr algn="ctr"/>
            <a:r>
              <a:rPr lang="sr-Latn-BA" sz="2400" dirty="0">
                <a:solidFill>
                  <a:srgbClr val="002060"/>
                </a:solidFill>
              </a:rPr>
              <a:t>MEMORANDUM OF </a:t>
            </a:r>
            <a:r>
              <a:rPr lang="sr-Latn-BA" sz="2400" dirty="0" smtClean="0">
                <a:solidFill>
                  <a:srgbClr val="002060"/>
                </a:solidFill>
              </a:rPr>
              <a:t>UNDERSTANDING: good  practice</a:t>
            </a:r>
          </a:p>
          <a:p>
            <a:pPr algn="ctr"/>
            <a:r>
              <a:rPr lang="en-GB" sz="2000" b="1" dirty="0"/>
              <a:t>Memorandum of Understanding (</a:t>
            </a:r>
            <a:r>
              <a:rPr lang="en-GB" sz="2000" b="1" dirty="0" err="1"/>
              <a:t>MoU</a:t>
            </a:r>
            <a:r>
              <a:rPr lang="en-GB" sz="2000" b="1" dirty="0"/>
              <a:t>)</a:t>
            </a:r>
            <a:endParaRPr lang="sr-Latn-BA" sz="2000" dirty="0"/>
          </a:p>
          <a:p>
            <a:pPr algn="ctr"/>
            <a:r>
              <a:rPr lang="en-GB" sz="2000" b="1" dirty="0"/>
              <a:t>on the Cooperation in Meteorology, Hydrology and Related Matters</a:t>
            </a:r>
            <a:endParaRPr lang="sr-Latn-BA" sz="2000" dirty="0"/>
          </a:p>
          <a:p>
            <a:pPr algn="ctr"/>
            <a:r>
              <a:rPr lang="en-GB" sz="2000" b="1" dirty="0"/>
              <a:t>between the</a:t>
            </a:r>
            <a:endParaRPr lang="sr-Latn-BA" sz="2000" dirty="0"/>
          </a:p>
          <a:p>
            <a:pPr algn="ctr"/>
            <a:r>
              <a:rPr lang="en-GB" sz="2000" b="1" dirty="0"/>
              <a:t>Meteorological and Hydrological Service of Croatia</a:t>
            </a:r>
            <a:endParaRPr lang="sr-Latn-BA" sz="2000" dirty="0"/>
          </a:p>
          <a:p>
            <a:pPr algn="ctr"/>
            <a:r>
              <a:rPr lang="en-GB" sz="2000" b="1" dirty="0"/>
              <a:t>and the</a:t>
            </a:r>
            <a:endParaRPr lang="sr-Latn-BA" sz="2000" dirty="0"/>
          </a:p>
          <a:p>
            <a:pPr algn="ctr"/>
            <a:r>
              <a:rPr lang="en-GB" sz="2000" b="1" dirty="0"/>
              <a:t>National Meteorological Service of Bosnia and Herzegovina</a:t>
            </a:r>
            <a:endParaRPr lang="sr-Latn-BA" sz="2000" dirty="0"/>
          </a:p>
          <a:p>
            <a:pPr algn="ctr"/>
            <a:r>
              <a:rPr lang="en-GB" sz="2000" b="1" dirty="0"/>
              <a:t>equally represented by the </a:t>
            </a:r>
            <a:endParaRPr lang="sr-Latn-BA" sz="2000" dirty="0"/>
          </a:p>
          <a:p>
            <a:pPr algn="ctr"/>
            <a:r>
              <a:rPr lang="en-GB" sz="2000" b="1" dirty="0"/>
              <a:t>Federal </a:t>
            </a:r>
            <a:r>
              <a:rPr lang="en-GB" sz="2000" b="1" dirty="0" err="1"/>
              <a:t>Hydrometeorological</a:t>
            </a:r>
            <a:r>
              <a:rPr lang="en-GB" sz="2000" b="1" dirty="0"/>
              <a:t> Institute </a:t>
            </a:r>
            <a:endParaRPr lang="sr-Latn-BA" sz="2000" dirty="0"/>
          </a:p>
          <a:p>
            <a:pPr algn="ctr"/>
            <a:r>
              <a:rPr lang="en-GB" sz="2000" b="1" dirty="0"/>
              <a:t>of the Federation of Bosnia and Herzegovina</a:t>
            </a:r>
            <a:endParaRPr lang="sr-Latn-BA" sz="2000" dirty="0"/>
          </a:p>
          <a:p>
            <a:pPr algn="ctr"/>
            <a:r>
              <a:rPr lang="en-GB" sz="2000" b="1" dirty="0"/>
              <a:t>and the</a:t>
            </a:r>
            <a:endParaRPr lang="sr-Latn-BA" sz="2000" dirty="0"/>
          </a:p>
          <a:p>
            <a:pPr algn="ctr"/>
            <a:r>
              <a:rPr lang="en-GB" sz="2000" b="1" dirty="0"/>
              <a:t>Republic </a:t>
            </a:r>
            <a:r>
              <a:rPr lang="en-GB" sz="2000" b="1" dirty="0" err="1"/>
              <a:t>Hydrometeorological</a:t>
            </a:r>
            <a:r>
              <a:rPr lang="en-GB" sz="2000" b="1" dirty="0"/>
              <a:t> Service </a:t>
            </a:r>
            <a:endParaRPr lang="sr-Latn-BA" sz="2000" dirty="0"/>
          </a:p>
          <a:p>
            <a:pPr algn="ctr"/>
            <a:r>
              <a:rPr lang="en-GB" sz="2000" b="1" dirty="0"/>
              <a:t>of the Republic </a:t>
            </a:r>
            <a:r>
              <a:rPr lang="en-GB" sz="2000" b="1" dirty="0" err="1"/>
              <a:t>Srpska</a:t>
            </a:r>
            <a:endParaRPr lang="sr-Latn-BA" sz="2000" dirty="0"/>
          </a:p>
          <a:p>
            <a:endParaRPr lang="sr-Latn-BA" sz="2400" b="1" dirty="0" smtClean="0">
              <a:solidFill>
                <a:srgbClr val="002060"/>
              </a:solidFill>
            </a:endParaRPr>
          </a:p>
        </p:txBody>
      </p:sp>
    </p:spTree>
    <p:extLst>
      <p:ext uri="{BB962C8B-B14F-4D97-AF65-F5344CB8AC3E}">
        <p14:creationId xmlns:p14="http://schemas.microsoft.com/office/powerpoint/2010/main" val="21616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1000"/>
                                        <p:tgtEl>
                                          <p:spTgt spid="17">
                                            <p:txEl>
                                              <p:pRg st="2" end="2"/>
                                            </p:txEl>
                                          </p:spTgt>
                                        </p:tgtEl>
                                      </p:cBhvr>
                                    </p:animEffect>
                                    <p:anim calcmode="lin" valueType="num">
                                      <p:cBhvr>
                                        <p:cTn id="13"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1000"/>
                                        <p:tgtEl>
                                          <p:spTgt spid="17">
                                            <p:txEl>
                                              <p:pRg st="3" end="3"/>
                                            </p:txEl>
                                          </p:spTgt>
                                        </p:tgtEl>
                                      </p:cBhvr>
                                    </p:animEffect>
                                    <p:anim calcmode="lin" valueType="num">
                                      <p:cBhvr>
                                        <p:cTn id="2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1000"/>
                                        <p:tgtEl>
                                          <p:spTgt spid="17">
                                            <p:txEl>
                                              <p:pRg st="4" end="4"/>
                                            </p:txEl>
                                          </p:spTgt>
                                        </p:tgtEl>
                                      </p:cBhvr>
                                    </p:animEffect>
                                    <p:anim calcmode="lin" valueType="num">
                                      <p:cBhvr>
                                        <p:cTn id="2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5" end="5"/>
                                            </p:txEl>
                                          </p:spTgt>
                                        </p:tgtEl>
                                        <p:attrNameLst>
                                          <p:attrName>style.visibility</p:attrName>
                                        </p:attrNameLst>
                                      </p:cBhvr>
                                      <p:to>
                                        <p:strVal val="visible"/>
                                      </p:to>
                                    </p:set>
                                    <p:animEffect transition="in" filter="fade">
                                      <p:cBhvr>
                                        <p:cTn id="29" dur="1000"/>
                                        <p:tgtEl>
                                          <p:spTgt spid="17">
                                            <p:txEl>
                                              <p:pRg st="5" end="5"/>
                                            </p:txEl>
                                          </p:spTgt>
                                        </p:tgtEl>
                                      </p:cBhvr>
                                    </p:animEffect>
                                    <p:anim calcmode="lin" valueType="num">
                                      <p:cBhvr>
                                        <p:cTn id="30"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xEl>
                                              <p:pRg st="6" end="6"/>
                                            </p:txEl>
                                          </p:spTgt>
                                        </p:tgtEl>
                                        <p:attrNameLst>
                                          <p:attrName>style.visibility</p:attrName>
                                        </p:attrNameLst>
                                      </p:cBhvr>
                                      <p:to>
                                        <p:strVal val="visible"/>
                                      </p:to>
                                    </p:set>
                                    <p:animEffect transition="in" filter="fade">
                                      <p:cBhvr>
                                        <p:cTn id="34" dur="1000"/>
                                        <p:tgtEl>
                                          <p:spTgt spid="17">
                                            <p:txEl>
                                              <p:pRg st="6" end="6"/>
                                            </p:txEl>
                                          </p:spTgt>
                                        </p:tgtEl>
                                      </p:cBhvr>
                                    </p:animEffect>
                                    <p:anim calcmode="lin" valueType="num">
                                      <p:cBhvr>
                                        <p:cTn id="35"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animEffect transition="in" filter="fade">
                                      <p:cBhvr>
                                        <p:cTn id="39" dur="1000"/>
                                        <p:tgtEl>
                                          <p:spTgt spid="17">
                                            <p:txEl>
                                              <p:pRg st="7" end="7"/>
                                            </p:txEl>
                                          </p:spTgt>
                                        </p:tgtEl>
                                      </p:cBhvr>
                                    </p:animEffect>
                                    <p:anim calcmode="lin" valueType="num">
                                      <p:cBhvr>
                                        <p:cTn id="40"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xEl>
                                              <p:pRg st="8" end="8"/>
                                            </p:txEl>
                                          </p:spTgt>
                                        </p:tgtEl>
                                        <p:attrNameLst>
                                          <p:attrName>style.visibility</p:attrName>
                                        </p:attrNameLst>
                                      </p:cBhvr>
                                      <p:to>
                                        <p:strVal val="visible"/>
                                      </p:to>
                                    </p:set>
                                    <p:animEffect transition="in" filter="fade">
                                      <p:cBhvr>
                                        <p:cTn id="44" dur="1000"/>
                                        <p:tgtEl>
                                          <p:spTgt spid="17">
                                            <p:txEl>
                                              <p:pRg st="8" end="8"/>
                                            </p:txEl>
                                          </p:spTgt>
                                        </p:tgtEl>
                                      </p:cBhvr>
                                    </p:animEffect>
                                    <p:anim calcmode="lin" valueType="num">
                                      <p:cBhvr>
                                        <p:cTn id="45"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xEl>
                                              <p:pRg st="9" end="9"/>
                                            </p:txEl>
                                          </p:spTgt>
                                        </p:tgtEl>
                                        <p:attrNameLst>
                                          <p:attrName>style.visibility</p:attrName>
                                        </p:attrNameLst>
                                      </p:cBhvr>
                                      <p:to>
                                        <p:strVal val="visible"/>
                                      </p:to>
                                    </p:set>
                                    <p:animEffect transition="in" filter="fade">
                                      <p:cBhvr>
                                        <p:cTn id="49" dur="1000"/>
                                        <p:tgtEl>
                                          <p:spTgt spid="17">
                                            <p:txEl>
                                              <p:pRg st="9" end="9"/>
                                            </p:txEl>
                                          </p:spTgt>
                                        </p:tgtEl>
                                      </p:cBhvr>
                                    </p:animEffect>
                                    <p:anim calcmode="lin" valueType="num">
                                      <p:cBhvr>
                                        <p:cTn id="50"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7">
                                            <p:txEl>
                                              <p:pRg st="10" end="10"/>
                                            </p:txEl>
                                          </p:spTgt>
                                        </p:tgtEl>
                                        <p:attrNameLst>
                                          <p:attrName>style.visibility</p:attrName>
                                        </p:attrNameLst>
                                      </p:cBhvr>
                                      <p:to>
                                        <p:strVal val="visible"/>
                                      </p:to>
                                    </p:set>
                                    <p:animEffect transition="in" filter="fade">
                                      <p:cBhvr>
                                        <p:cTn id="54" dur="1000"/>
                                        <p:tgtEl>
                                          <p:spTgt spid="17">
                                            <p:txEl>
                                              <p:pRg st="10" end="10"/>
                                            </p:txEl>
                                          </p:spTgt>
                                        </p:tgtEl>
                                      </p:cBhvr>
                                    </p:animEffect>
                                    <p:anim calcmode="lin" valueType="num">
                                      <p:cBhvr>
                                        <p:cTn id="55"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7">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
                                            <p:txEl>
                                              <p:pRg st="11" end="11"/>
                                            </p:txEl>
                                          </p:spTgt>
                                        </p:tgtEl>
                                        <p:attrNameLst>
                                          <p:attrName>style.visibility</p:attrName>
                                        </p:attrNameLst>
                                      </p:cBhvr>
                                      <p:to>
                                        <p:strVal val="visible"/>
                                      </p:to>
                                    </p:set>
                                    <p:animEffect transition="in" filter="fade">
                                      <p:cBhvr>
                                        <p:cTn id="59" dur="1000"/>
                                        <p:tgtEl>
                                          <p:spTgt spid="17">
                                            <p:txEl>
                                              <p:pRg st="11" end="11"/>
                                            </p:txEl>
                                          </p:spTgt>
                                        </p:tgtEl>
                                      </p:cBhvr>
                                    </p:animEffect>
                                    <p:anim calcmode="lin" valueType="num">
                                      <p:cBhvr>
                                        <p:cTn id="60" dur="1000" fill="hold"/>
                                        <p:tgtEl>
                                          <p:spTgt spid="17">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17">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7">
                                            <p:txEl>
                                              <p:pRg st="12" end="12"/>
                                            </p:txEl>
                                          </p:spTgt>
                                        </p:tgtEl>
                                        <p:attrNameLst>
                                          <p:attrName>style.visibility</p:attrName>
                                        </p:attrNameLst>
                                      </p:cBhvr>
                                      <p:to>
                                        <p:strVal val="visible"/>
                                      </p:to>
                                    </p:set>
                                    <p:animEffect transition="in" filter="fade">
                                      <p:cBhvr>
                                        <p:cTn id="64" dur="1000"/>
                                        <p:tgtEl>
                                          <p:spTgt spid="17">
                                            <p:txEl>
                                              <p:pRg st="12" end="12"/>
                                            </p:txEl>
                                          </p:spTgt>
                                        </p:tgtEl>
                                      </p:cBhvr>
                                    </p:animEffect>
                                    <p:anim calcmode="lin" valueType="num">
                                      <p:cBhvr>
                                        <p:cTn id="65" dur="10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17">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7">
                                            <p:txEl>
                                              <p:pRg st="13" end="13"/>
                                            </p:txEl>
                                          </p:spTgt>
                                        </p:tgtEl>
                                        <p:attrNameLst>
                                          <p:attrName>style.visibility</p:attrName>
                                        </p:attrNameLst>
                                      </p:cBhvr>
                                      <p:to>
                                        <p:strVal val="visible"/>
                                      </p:to>
                                    </p:set>
                                    <p:animEffect transition="in" filter="fade">
                                      <p:cBhvr>
                                        <p:cTn id="69" dur="1000"/>
                                        <p:tgtEl>
                                          <p:spTgt spid="17">
                                            <p:txEl>
                                              <p:pRg st="13" end="13"/>
                                            </p:txEl>
                                          </p:spTgt>
                                        </p:tgtEl>
                                      </p:cBhvr>
                                    </p:animEffect>
                                    <p:anim calcmode="lin" valueType="num">
                                      <p:cBhvr>
                                        <p:cTn id="70" dur="1000" fill="hold"/>
                                        <p:tgtEl>
                                          <p:spTgt spid="17">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17">
                                            <p:txEl>
                                              <p:pRg st="13" end="13"/>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7">
                                            <p:txEl>
                                              <p:pRg st="14" end="14"/>
                                            </p:txEl>
                                          </p:spTgt>
                                        </p:tgtEl>
                                        <p:attrNameLst>
                                          <p:attrName>style.visibility</p:attrName>
                                        </p:attrNameLst>
                                      </p:cBhvr>
                                      <p:to>
                                        <p:strVal val="visible"/>
                                      </p:to>
                                    </p:set>
                                    <p:animEffect transition="in" filter="fade">
                                      <p:cBhvr>
                                        <p:cTn id="74" dur="1000"/>
                                        <p:tgtEl>
                                          <p:spTgt spid="17">
                                            <p:txEl>
                                              <p:pRg st="14" end="14"/>
                                            </p:txEl>
                                          </p:spTgt>
                                        </p:tgtEl>
                                      </p:cBhvr>
                                    </p:animEffect>
                                    <p:anim calcmode="lin" valueType="num">
                                      <p:cBhvr>
                                        <p:cTn id="75" dur="10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17">
                                            <p:txEl>
                                              <p:pRg st="14" end="14"/>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7">
                                            <p:txEl>
                                              <p:pRg st="15" end="15"/>
                                            </p:txEl>
                                          </p:spTgt>
                                        </p:tgtEl>
                                        <p:attrNameLst>
                                          <p:attrName>style.visibility</p:attrName>
                                        </p:attrNameLst>
                                      </p:cBhvr>
                                      <p:to>
                                        <p:strVal val="visible"/>
                                      </p:to>
                                    </p:set>
                                    <p:animEffect transition="in" filter="fade">
                                      <p:cBhvr>
                                        <p:cTn id="79" dur="1000"/>
                                        <p:tgtEl>
                                          <p:spTgt spid="17">
                                            <p:txEl>
                                              <p:pRg st="15" end="15"/>
                                            </p:txEl>
                                          </p:spTgt>
                                        </p:tgtEl>
                                      </p:cBhvr>
                                    </p:animEffect>
                                    <p:anim calcmode="lin" valueType="num">
                                      <p:cBhvr>
                                        <p:cTn id="80" dur="1000" fill="hold"/>
                                        <p:tgtEl>
                                          <p:spTgt spid="17">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1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smtClean="0"/>
              <a:t> ON   </a:t>
            </a:r>
            <a:r>
              <a:rPr lang="en-US" sz="2400" b="1" dirty="0" smtClean="0"/>
              <a:t>M C H</a:t>
            </a:r>
            <a:r>
              <a:rPr lang="sr-Latn-BA" sz="2400" b="1" dirty="0" smtClean="0"/>
              <a:t> </a:t>
            </a:r>
            <a:endParaRPr lang="sr-Latn-BA" sz="2400" b="1" dirty="0"/>
          </a:p>
        </p:txBody>
      </p:sp>
      <p:pic>
        <p:nvPicPr>
          <p:cNvPr id="8" name="Content Placeholder 3" descr="SrTem2MllIs.png"/>
          <p:cNvPicPr>
            <a:picLocks noChangeAspect="1"/>
          </p:cNvPicPr>
          <p:nvPr/>
        </p:nvPicPr>
        <p:blipFill>
          <a:blip r:embed="rId3" cstate="print"/>
          <a:stretch>
            <a:fillRect/>
          </a:stretch>
        </p:blipFill>
        <p:spPr>
          <a:xfrm>
            <a:off x="2514158" y="1216389"/>
            <a:ext cx="6506350" cy="5205080"/>
          </a:xfrm>
          <a:prstGeom prst="rect">
            <a:avLst/>
          </a:prstGeom>
        </p:spPr>
      </p:pic>
      <p:sp>
        <p:nvSpPr>
          <p:cNvPr id="9" name="Rectangle 8"/>
          <p:cNvSpPr/>
          <p:nvPr/>
        </p:nvSpPr>
        <p:spPr>
          <a:xfrm>
            <a:off x="97673" y="1916832"/>
            <a:ext cx="2098063" cy="1200329"/>
          </a:xfrm>
          <a:prstGeom prst="rect">
            <a:avLst/>
          </a:prstGeom>
        </p:spPr>
        <p:txBody>
          <a:bodyPr wrap="square">
            <a:spAutoFit/>
          </a:bodyPr>
          <a:lstStyle/>
          <a:p>
            <a:r>
              <a:rPr lang="en-US" sz="2400" b="1" dirty="0">
                <a:solidFill>
                  <a:srgbClr val="002060"/>
                </a:solidFill>
              </a:rPr>
              <a:t>Average temperature 2013. </a:t>
            </a:r>
            <a:endParaRPr lang="sr-Latn-BA" sz="2400" b="1" dirty="0">
              <a:solidFill>
                <a:srgbClr val="002060"/>
              </a:solidFill>
            </a:endParaRPr>
          </a:p>
        </p:txBody>
      </p:sp>
    </p:spTree>
    <p:extLst>
      <p:ext uri="{BB962C8B-B14F-4D97-AF65-F5344CB8AC3E}">
        <p14:creationId xmlns:p14="http://schemas.microsoft.com/office/powerpoint/2010/main" val="3556059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smtClean="0"/>
              <a:t> ON   </a:t>
            </a:r>
            <a:r>
              <a:rPr lang="en-US" sz="2400" b="1" dirty="0" smtClean="0"/>
              <a:t>M C H</a:t>
            </a:r>
            <a:r>
              <a:rPr lang="sr-Latn-BA" sz="2400" b="1" dirty="0" smtClean="0"/>
              <a:t> </a:t>
            </a:r>
            <a:endParaRPr lang="sr-Latn-BA" sz="2400" b="1" dirty="0"/>
          </a:p>
        </p:txBody>
      </p:sp>
      <p:sp>
        <p:nvSpPr>
          <p:cNvPr id="9" name="Rectangle 8"/>
          <p:cNvSpPr/>
          <p:nvPr/>
        </p:nvSpPr>
        <p:spPr>
          <a:xfrm>
            <a:off x="97673" y="1916832"/>
            <a:ext cx="2098063" cy="1200329"/>
          </a:xfrm>
          <a:prstGeom prst="rect">
            <a:avLst/>
          </a:prstGeom>
        </p:spPr>
        <p:txBody>
          <a:bodyPr wrap="square">
            <a:spAutoFit/>
          </a:bodyPr>
          <a:lstStyle/>
          <a:p>
            <a:r>
              <a:rPr lang="sr-Latn-BA" sz="2400" b="1" dirty="0" smtClean="0">
                <a:solidFill>
                  <a:srgbClr val="002060"/>
                </a:solidFill>
              </a:rPr>
              <a:t>Number of day with snow</a:t>
            </a:r>
            <a:r>
              <a:rPr lang="sr-Latn-BA" sz="2400" b="1" dirty="0">
                <a:solidFill>
                  <a:srgbClr val="002060"/>
                </a:solidFill>
              </a:rPr>
              <a:t> </a:t>
            </a:r>
            <a:r>
              <a:rPr lang="en-US" sz="2400" b="1" dirty="0" smtClean="0">
                <a:solidFill>
                  <a:srgbClr val="002060"/>
                </a:solidFill>
              </a:rPr>
              <a:t>2013</a:t>
            </a:r>
            <a:r>
              <a:rPr lang="en-US" sz="2400" b="1" dirty="0">
                <a:solidFill>
                  <a:srgbClr val="002060"/>
                </a:solidFill>
              </a:rPr>
              <a:t>. </a:t>
            </a:r>
            <a:endParaRPr lang="sr-Latn-BA" sz="2400" b="1" dirty="0">
              <a:solidFill>
                <a:srgbClr val="002060"/>
              </a:solidFill>
            </a:endParaRPr>
          </a:p>
        </p:txBody>
      </p:sp>
      <p:pic>
        <p:nvPicPr>
          <p:cNvPr id="11" name="Content Placeholder 7" descr="snowno2MllIs.png"/>
          <p:cNvPicPr>
            <a:picLocks noChangeAspect="1"/>
          </p:cNvPicPr>
          <p:nvPr/>
        </p:nvPicPr>
        <p:blipFill>
          <a:blip r:embed="rId3" cstate="print"/>
          <a:stretch>
            <a:fillRect/>
          </a:stretch>
        </p:blipFill>
        <p:spPr>
          <a:xfrm>
            <a:off x="2434879" y="1226394"/>
            <a:ext cx="6578243" cy="5262274"/>
          </a:xfrm>
          <a:prstGeom prst="rect">
            <a:avLst/>
          </a:prstGeom>
        </p:spPr>
      </p:pic>
    </p:spTree>
    <p:extLst>
      <p:ext uri="{BB962C8B-B14F-4D97-AF65-F5344CB8AC3E}">
        <p14:creationId xmlns:p14="http://schemas.microsoft.com/office/powerpoint/2010/main" val="2185874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smtClean="0"/>
              <a:t> ON   </a:t>
            </a:r>
            <a:r>
              <a:rPr lang="en-US" sz="2400" b="1" dirty="0" smtClean="0"/>
              <a:t>M C H</a:t>
            </a:r>
            <a:r>
              <a:rPr lang="sr-Latn-BA" sz="2400" b="1" dirty="0" smtClean="0"/>
              <a:t> </a:t>
            </a:r>
            <a:endParaRPr lang="sr-Latn-BA" sz="2400" b="1" dirty="0"/>
          </a:p>
        </p:txBody>
      </p:sp>
      <p:sp>
        <p:nvSpPr>
          <p:cNvPr id="9" name="Rectangle 8"/>
          <p:cNvSpPr/>
          <p:nvPr/>
        </p:nvSpPr>
        <p:spPr>
          <a:xfrm>
            <a:off x="97673" y="1916832"/>
            <a:ext cx="2098063" cy="1200329"/>
          </a:xfrm>
          <a:prstGeom prst="rect">
            <a:avLst/>
          </a:prstGeom>
        </p:spPr>
        <p:txBody>
          <a:bodyPr wrap="square">
            <a:spAutoFit/>
          </a:bodyPr>
          <a:lstStyle/>
          <a:p>
            <a:r>
              <a:rPr lang="sr-Latn-BA" sz="2400" b="1" dirty="0" smtClean="0">
                <a:solidFill>
                  <a:srgbClr val="002060"/>
                </a:solidFill>
              </a:rPr>
              <a:t>Precipitation</a:t>
            </a:r>
          </a:p>
          <a:p>
            <a:r>
              <a:rPr lang="sr-Latn-BA" sz="2400" b="1" dirty="0" smtClean="0">
                <a:solidFill>
                  <a:srgbClr val="002060"/>
                </a:solidFill>
              </a:rPr>
              <a:t>15-17.april</a:t>
            </a:r>
          </a:p>
          <a:p>
            <a:r>
              <a:rPr lang="sr-Latn-BA" sz="2400" b="1" dirty="0" smtClean="0">
                <a:solidFill>
                  <a:srgbClr val="002060"/>
                </a:solidFill>
              </a:rPr>
              <a:t>2014</a:t>
            </a:r>
            <a:endParaRPr lang="sr-Latn-BA" sz="2400" b="1" dirty="0">
              <a:solidFill>
                <a:srgbClr val="002060"/>
              </a:solidFill>
            </a:endParaRPr>
          </a:p>
        </p:txBody>
      </p:sp>
      <p:pic>
        <p:nvPicPr>
          <p:cNvPr id="8" name="Picture 7" descr="12345.jpg"/>
          <p:cNvPicPr>
            <a:picLocks noChangeAspect="1"/>
          </p:cNvPicPr>
          <p:nvPr/>
        </p:nvPicPr>
        <p:blipFill>
          <a:blip r:embed="rId3" cstate="print"/>
          <a:stretch>
            <a:fillRect/>
          </a:stretch>
        </p:blipFill>
        <p:spPr>
          <a:xfrm>
            <a:off x="2195736" y="1147999"/>
            <a:ext cx="6840760" cy="5376626"/>
          </a:xfrm>
          <a:prstGeom prst="rect">
            <a:avLst/>
          </a:prstGeom>
        </p:spPr>
      </p:pic>
    </p:spTree>
    <p:extLst>
      <p:ext uri="{BB962C8B-B14F-4D97-AF65-F5344CB8AC3E}">
        <p14:creationId xmlns:p14="http://schemas.microsoft.com/office/powerpoint/2010/main" val="31766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1880828"/>
            <a:ext cx="5184576" cy="4104456"/>
          </a:xfrm>
        </p:spPr>
        <p:txBody>
          <a:bodyPr>
            <a:normAutofit/>
          </a:bodyPr>
          <a:lstStyle/>
          <a:p>
            <a:pPr algn="ct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r>
              <a:rPr lang="sr-Latn-BA" sz="2700" dirty="0" smtClean="0">
                <a:solidFill>
                  <a:srgbClr val="002060"/>
                </a:solidFill>
              </a:rPr>
              <a:t>Republic </a:t>
            </a:r>
            <a:r>
              <a:rPr lang="sr-Latn-BA" sz="2700" dirty="0">
                <a:solidFill>
                  <a:srgbClr val="002060"/>
                </a:solidFill>
              </a:rPr>
              <a:t>Hydro-Meteorological Service of Republika Srpska</a:t>
            </a:r>
            <a:br>
              <a:rPr lang="sr-Latn-BA" sz="2700" dirty="0">
                <a:solidFill>
                  <a:srgbClr val="002060"/>
                </a:solidFill>
              </a:rPr>
            </a:br>
            <a:r>
              <a:rPr lang="sr-Latn-BA" sz="2000" dirty="0">
                <a:solidFill>
                  <a:srgbClr val="002060"/>
                </a:solidFill>
              </a:rPr>
              <a:t>(one of two entity hidrometeorological services in Bosnia and Herzegovina)</a:t>
            </a:r>
            <a:r>
              <a:rPr lang="sr-Latn-BA" sz="3200" dirty="0">
                <a:solidFill>
                  <a:srgbClr val="002060"/>
                </a:solidFill>
              </a:rPr>
              <a:t/>
            </a:r>
            <a:br>
              <a:rPr lang="sr-Latn-BA" sz="3200" dirty="0">
                <a:solidFill>
                  <a:srgbClr val="002060"/>
                </a:solidFill>
              </a:rPr>
            </a:br>
            <a:r>
              <a:rPr lang="en-GB" sz="3200" dirty="0" smtClean="0">
                <a:solidFill>
                  <a:srgbClr val="002060"/>
                </a:solidFill>
              </a:rPr>
              <a:t> </a:t>
            </a:r>
            <a:endParaRPr lang="sr-Latn-BA" sz="3200" dirty="0">
              <a:solidFill>
                <a:srgbClr val="002060"/>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6" name="Rectangle 38"/>
          <p:cNvSpPr>
            <a:spLocks noChangeArrowheads="1"/>
          </p:cNvSpPr>
          <p:nvPr/>
        </p:nvSpPr>
        <p:spPr bwMode="auto">
          <a:xfrm>
            <a:off x="0" y="590427"/>
            <a:ext cx="3203848" cy="5862909"/>
          </a:xfrm>
          <a:prstGeom prst="rect">
            <a:avLst/>
          </a:prstGeom>
          <a:solidFill>
            <a:srgbClr val="003399"/>
          </a:solidFill>
          <a:ln w="9525">
            <a:noFill/>
            <a:miter lim="800000"/>
            <a:headEnd/>
            <a:tailEnd/>
          </a:ln>
          <a:effectLst/>
        </p:spPr>
        <p:txBody>
          <a:bodyPr wrap="none" lIns="91432" tIns="45716" rIns="91432" bIns="45716" anchor="ctr"/>
          <a:lstStyle/>
          <a:p>
            <a:pPr algn="ctr">
              <a:defRPr/>
            </a:pPr>
            <a:r>
              <a:rPr lang="sr-Latn-BA" sz="2800" b="1" dirty="0" smtClean="0">
                <a:solidFill>
                  <a:schemeClr val="bg1"/>
                </a:solidFill>
                <a:latin typeface="Arial" charset="0"/>
              </a:rPr>
              <a:t>INFORMAL </a:t>
            </a:r>
          </a:p>
          <a:p>
            <a:pPr algn="ctr">
              <a:defRPr/>
            </a:pPr>
            <a:r>
              <a:rPr lang="sr-Latn-BA" sz="2800" b="1" dirty="0" smtClean="0">
                <a:solidFill>
                  <a:schemeClr val="bg1"/>
                </a:solidFill>
                <a:latin typeface="Arial" charset="0"/>
              </a:rPr>
              <a:t>CONFERENCE</a:t>
            </a:r>
          </a:p>
          <a:p>
            <a:pPr algn="ctr">
              <a:defRPr/>
            </a:pPr>
            <a:r>
              <a:rPr lang="sr-Latn-BA" sz="2800" b="1" dirty="0" smtClean="0">
                <a:solidFill>
                  <a:schemeClr val="bg1"/>
                </a:solidFill>
                <a:latin typeface="Arial" charset="0"/>
              </a:rPr>
              <a:t>OF SOUTH-EAST</a:t>
            </a:r>
          </a:p>
          <a:p>
            <a:pPr algn="ctr">
              <a:defRPr/>
            </a:pPr>
            <a:r>
              <a:rPr lang="sr-Latn-BA" sz="2800" b="1" dirty="0" smtClean="0">
                <a:solidFill>
                  <a:schemeClr val="bg1"/>
                </a:solidFill>
                <a:latin typeface="Arial" charset="0"/>
              </a:rPr>
              <a:t>EUROPE </a:t>
            </a:r>
          </a:p>
          <a:p>
            <a:pPr algn="ctr">
              <a:defRPr/>
            </a:pPr>
            <a:r>
              <a:rPr lang="sr-Latn-BA" sz="2800" b="1" dirty="0" smtClean="0">
                <a:solidFill>
                  <a:schemeClr val="bg1"/>
                </a:solidFill>
                <a:latin typeface="Arial" charset="0"/>
              </a:rPr>
              <a:t>DIRECTORS</a:t>
            </a:r>
          </a:p>
          <a:p>
            <a:pPr algn="ctr">
              <a:defRPr/>
            </a:pPr>
            <a:endParaRPr lang="sr-Latn-BA" sz="2400" dirty="0">
              <a:solidFill>
                <a:schemeClr val="bg1"/>
              </a:solidFill>
              <a:latin typeface="Arial" charset="0"/>
            </a:endParaRPr>
          </a:p>
          <a:p>
            <a:pPr algn="ctr">
              <a:defRPr/>
            </a:pPr>
            <a:r>
              <a:rPr lang="sr-Latn-BA" sz="2000" dirty="0" smtClean="0">
                <a:latin typeface="Arial" charset="0"/>
              </a:rPr>
              <a:t>Hosted by Republic </a:t>
            </a:r>
          </a:p>
          <a:p>
            <a:pPr algn="ctr">
              <a:defRPr/>
            </a:pPr>
            <a:r>
              <a:rPr lang="sr-Latn-BA" sz="2000" dirty="0" smtClean="0">
                <a:latin typeface="Arial" charset="0"/>
              </a:rPr>
              <a:t>Hydrometeorological</a:t>
            </a:r>
          </a:p>
          <a:p>
            <a:pPr algn="ctr">
              <a:defRPr/>
            </a:pPr>
            <a:r>
              <a:rPr lang="sr-Latn-BA" sz="2000" dirty="0" smtClean="0">
                <a:latin typeface="Arial" charset="0"/>
              </a:rPr>
              <a:t>Service of </a:t>
            </a:r>
          </a:p>
          <a:p>
            <a:pPr algn="ctr">
              <a:defRPr/>
            </a:pPr>
            <a:r>
              <a:rPr lang="sr-Latn-BA" sz="2000" dirty="0" smtClean="0">
                <a:latin typeface="Arial" charset="0"/>
              </a:rPr>
              <a:t>Republic of Srpska, </a:t>
            </a:r>
          </a:p>
          <a:p>
            <a:pPr algn="ctr">
              <a:defRPr/>
            </a:pPr>
            <a:r>
              <a:rPr lang="sr-Latn-BA" sz="2000" dirty="0" smtClean="0">
                <a:latin typeface="Arial" charset="0"/>
              </a:rPr>
              <a:t>Bosnia and Herzegovina</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41" y="5661248"/>
            <a:ext cx="6480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580109" y="5133672"/>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igor\Documents\3_Međunarodna saradnja_2014\3_ICSEED_2014\logo rhmz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6827" y="5661248"/>
            <a:ext cx="603045" cy="608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121" y="764704"/>
            <a:ext cx="4572000" cy="954107"/>
          </a:xfrm>
          <a:prstGeom prst="rect">
            <a:avLst/>
          </a:prstGeom>
        </p:spPr>
        <p:txBody>
          <a:bodyPr>
            <a:spAutoFit/>
          </a:bodyPr>
          <a:lstStyle/>
          <a:p>
            <a:pPr algn="ctr"/>
            <a:r>
              <a:rPr lang="sr-Latn-BA" sz="2800" dirty="0" smtClean="0">
                <a:solidFill>
                  <a:srgbClr val="002060"/>
                </a:solidFill>
              </a:rPr>
              <a:t>Thank you very much</a:t>
            </a:r>
          </a:p>
          <a:p>
            <a:pPr algn="ctr"/>
            <a:r>
              <a:rPr lang="sr-Latn-BA" sz="2800" dirty="0" smtClean="0">
                <a:solidFill>
                  <a:srgbClr val="002060"/>
                </a:solidFill>
              </a:rPr>
              <a:t>For your attention!</a:t>
            </a:r>
            <a:endParaRPr lang="sr-Latn-BA" sz="2800" dirty="0">
              <a:solidFill>
                <a:srgbClr val="002060"/>
              </a:solidFill>
            </a:endParaRPr>
          </a:p>
        </p:txBody>
      </p:sp>
    </p:spTree>
    <p:extLst>
      <p:ext uri="{BB962C8B-B14F-4D97-AF65-F5344CB8AC3E}">
        <p14:creationId xmlns:p14="http://schemas.microsoft.com/office/powerpoint/2010/main" val="1996412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196923" y="1210082"/>
            <a:ext cx="8825036" cy="5262979"/>
          </a:xfrm>
          <a:prstGeom prst="rect">
            <a:avLst/>
          </a:prstGeom>
          <a:noFill/>
        </p:spPr>
        <p:txBody>
          <a:bodyPr wrap="square" rtlCol="0">
            <a:spAutoFit/>
          </a:bodyPr>
          <a:lstStyle/>
          <a:p>
            <a:pPr algn="ctr"/>
            <a:r>
              <a:rPr lang="sr-Latn-BA" sz="2400" dirty="0" smtClean="0">
                <a:solidFill>
                  <a:srgbClr val="002060"/>
                </a:solidFill>
              </a:rPr>
              <a:t>MEMORANDUM </a:t>
            </a:r>
            <a:r>
              <a:rPr lang="sr-Latn-BA" sz="2400" dirty="0">
                <a:solidFill>
                  <a:srgbClr val="002060"/>
                </a:solidFill>
              </a:rPr>
              <a:t>OF </a:t>
            </a:r>
            <a:r>
              <a:rPr lang="sr-Latn-BA" sz="2400" dirty="0" smtClean="0">
                <a:solidFill>
                  <a:srgbClr val="002060"/>
                </a:solidFill>
              </a:rPr>
              <a:t>UNDERSTANDING: good  practice</a:t>
            </a:r>
          </a:p>
          <a:p>
            <a:pPr marL="342900" indent="-342900">
              <a:buFont typeface="Wingdings" panose="05000000000000000000" pitchFamily="2" charset="2"/>
              <a:buChar char="ü"/>
            </a:pPr>
            <a:r>
              <a:rPr lang="en-US" sz="2400" dirty="0" smtClean="0"/>
              <a:t>Memorandum </a:t>
            </a:r>
            <a:r>
              <a:rPr lang="en-US" sz="2400" dirty="0"/>
              <a:t>of Understanding between the three institutions is an excellent example of cross-border cooperation. His signing has already reached its first results: </a:t>
            </a:r>
            <a:endParaRPr lang="sr-Latn-BA" sz="2400" dirty="0" smtClean="0"/>
          </a:p>
          <a:p>
            <a:pPr marL="342900" indent="-342900">
              <a:buFont typeface="Wingdings" panose="05000000000000000000" pitchFamily="2" charset="2"/>
              <a:buChar char="ü"/>
            </a:pPr>
            <a:r>
              <a:rPr lang="en-US" sz="2400" dirty="0" smtClean="0"/>
              <a:t>the </a:t>
            </a:r>
            <a:r>
              <a:rPr lang="en-US" sz="2400" dirty="0"/>
              <a:t>first meeting in Banja Luka </a:t>
            </a:r>
            <a:endParaRPr lang="sr-Latn-BA" sz="2400" dirty="0" smtClean="0"/>
          </a:p>
          <a:p>
            <a:pPr marL="342900" indent="-342900">
              <a:buFont typeface="Wingdings" panose="05000000000000000000" pitchFamily="2" charset="2"/>
              <a:buChar char="ü"/>
            </a:pPr>
            <a:r>
              <a:rPr lang="en-US" sz="2400" dirty="0" smtClean="0"/>
              <a:t>obtained </a:t>
            </a:r>
            <a:r>
              <a:rPr lang="en-US" sz="2400" dirty="0"/>
              <a:t>radar images </a:t>
            </a:r>
            <a:r>
              <a:rPr lang="sr-Latn-BA" sz="2400" dirty="0" smtClean="0"/>
              <a:t>from DHMZ </a:t>
            </a:r>
            <a:r>
              <a:rPr lang="en-US" sz="2400" dirty="0" smtClean="0"/>
              <a:t>for both </a:t>
            </a:r>
            <a:r>
              <a:rPr lang="en-US" sz="2400" dirty="0"/>
              <a:t>entity </a:t>
            </a:r>
            <a:r>
              <a:rPr lang="sr-Latn-BA" sz="2400" dirty="0" smtClean="0"/>
              <a:t>hydrometeorological</a:t>
            </a:r>
            <a:r>
              <a:rPr lang="en-US" sz="2400" dirty="0" smtClean="0"/>
              <a:t> </a:t>
            </a:r>
            <a:r>
              <a:rPr lang="sr-Latn-BA" sz="2400" dirty="0" smtClean="0"/>
              <a:t> services </a:t>
            </a:r>
            <a:r>
              <a:rPr lang="en-US" sz="2400" dirty="0" smtClean="0"/>
              <a:t>in </a:t>
            </a:r>
            <a:r>
              <a:rPr lang="en-US" sz="2400" dirty="0"/>
              <a:t>B &amp; H </a:t>
            </a:r>
            <a:endParaRPr lang="sr-Latn-BA" sz="2400" dirty="0" smtClean="0"/>
          </a:p>
          <a:p>
            <a:pPr marL="342900" indent="-342900">
              <a:buFont typeface="Wingdings" panose="05000000000000000000" pitchFamily="2" charset="2"/>
              <a:buChar char="ü"/>
            </a:pPr>
            <a:r>
              <a:rPr lang="en-US" sz="2400" dirty="0" smtClean="0"/>
              <a:t>Federal </a:t>
            </a:r>
            <a:r>
              <a:rPr lang="en-US" sz="2400" dirty="0" err="1"/>
              <a:t>Hydrometeorological</a:t>
            </a:r>
            <a:r>
              <a:rPr lang="en-US" sz="2400" dirty="0"/>
              <a:t> Institute of </a:t>
            </a:r>
            <a:r>
              <a:rPr lang="en-US" sz="2400" dirty="0" err="1"/>
              <a:t>FBiH</a:t>
            </a:r>
            <a:r>
              <a:rPr lang="en-US" sz="2400" dirty="0"/>
              <a:t> made ​​</a:t>
            </a:r>
            <a:r>
              <a:rPr lang="en-US" sz="2400" dirty="0" smtClean="0"/>
              <a:t>available</a:t>
            </a:r>
            <a:r>
              <a:rPr lang="sr-Latn-BA" sz="2400" dirty="0" smtClean="0"/>
              <a:t> to</a:t>
            </a:r>
            <a:r>
              <a:rPr lang="en-US" sz="2400" dirty="0" smtClean="0"/>
              <a:t> </a:t>
            </a:r>
            <a:r>
              <a:rPr lang="en-US" sz="2400" dirty="0"/>
              <a:t>RHMZ RS archive of historical meteorological </a:t>
            </a:r>
            <a:r>
              <a:rPr lang="en-US" sz="2400" dirty="0" smtClean="0"/>
              <a:t>data</a:t>
            </a:r>
            <a:endParaRPr lang="sr-Latn-BA" sz="2400" dirty="0" smtClean="0"/>
          </a:p>
          <a:p>
            <a:pPr marL="342900" indent="-342900">
              <a:buFont typeface="Wingdings" panose="05000000000000000000" pitchFamily="2" charset="2"/>
              <a:buChar char="ü"/>
            </a:pPr>
            <a:r>
              <a:rPr lang="sr-Latn-BA" sz="2400" dirty="0" smtClean="0"/>
              <a:t>In future </a:t>
            </a:r>
            <a:r>
              <a:rPr lang="en-US" sz="2400" dirty="0"/>
              <a:t>all scanned and digitized data will be </a:t>
            </a:r>
            <a:r>
              <a:rPr lang="en-US" sz="2400" dirty="0" smtClean="0"/>
              <a:t>exchanged</a:t>
            </a:r>
            <a:endParaRPr lang="sr-Latn-BA" sz="2400" dirty="0" smtClean="0"/>
          </a:p>
          <a:p>
            <a:pPr marL="342900" indent="-342900">
              <a:buFont typeface="Wingdings" panose="05000000000000000000" pitchFamily="2" charset="2"/>
              <a:buChar char="ü"/>
            </a:pPr>
            <a:r>
              <a:rPr lang="en-US" sz="2400" dirty="0" smtClean="0"/>
              <a:t>in </a:t>
            </a:r>
            <a:r>
              <a:rPr lang="en-US" sz="2400" dirty="0"/>
              <a:t>hydrology performed the first joint measurement on the Sava River, planned new </a:t>
            </a:r>
            <a:r>
              <a:rPr lang="sr-Latn-BA" sz="2400" dirty="0" smtClean="0"/>
              <a:t>on</a:t>
            </a:r>
            <a:r>
              <a:rPr lang="en-US" sz="2400" dirty="0" smtClean="0"/>
              <a:t> </a:t>
            </a:r>
            <a:r>
              <a:rPr lang="en-US" sz="2400" dirty="0"/>
              <a:t>second border river</a:t>
            </a:r>
            <a:r>
              <a:rPr lang="en-US" sz="2400" dirty="0" smtClean="0"/>
              <a:t>.</a:t>
            </a:r>
            <a:endParaRPr lang="sr-Latn-BA" sz="2400" dirty="0" smtClean="0"/>
          </a:p>
          <a:p>
            <a:pPr marL="342900" indent="-342900">
              <a:buFont typeface="Wingdings" panose="05000000000000000000" pitchFamily="2" charset="2"/>
              <a:buChar char="ü"/>
            </a:pPr>
            <a:r>
              <a:rPr lang="sr-Latn-BA" sz="2400" dirty="0" smtClean="0"/>
              <a:t>DHM</a:t>
            </a:r>
            <a:r>
              <a:rPr lang="sr-Latn-BA" sz="2400" dirty="0"/>
              <a:t>Z</a:t>
            </a:r>
            <a:r>
              <a:rPr lang="en-US" sz="2400" dirty="0" smtClean="0"/>
              <a:t> </a:t>
            </a:r>
            <a:r>
              <a:rPr lang="en-US" sz="2400" dirty="0"/>
              <a:t>is committed with the Secretary General of WMO to resolve problem of the permanent representatives of B &amp; H in the WMO</a:t>
            </a:r>
            <a:endParaRPr lang="sr-Latn-BA" sz="2400" b="1" dirty="0" smtClean="0">
              <a:solidFill>
                <a:srgbClr val="002060"/>
              </a:solidFill>
            </a:endParaRPr>
          </a:p>
        </p:txBody>
      </p:sp>
    </p:spTree>
    <p:extLst>
      <p:ext uri="{BB962C8B-B14F-4D97-AF65-F5344CB8AC3E}">
        <p14:creationId xmlns:p14="http://schemas.microsoft.com/office/powerpoint/2010/main" val="30502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Effect transition="in" filter="fade">
                                      <p:cBhvr>
                                        <p:cTn id="35" dur="1000"/>
                                        <p:tgtEl>
                                          <p:spTgt spid="17">
                                            <p:txEl>
                                              <p:pRg st="4" end="4"/>
                                            </p:txEl>
                                          </p:spTgt>
                                        </p:tgtEl>
                                      </p:cBhvr>
                                    </p:animEffect>
                                    <p:anim calcmode="lin" valueType="num">
                                      <p:cBhvr>
                                        <p:cTn id="36"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5" end="5"/>
                                            </p:txEl>
                                          </p:spTgt>
                                        </p:tgtEl>
                                        <p:attrNameLst>
                                          <p:attrName>style.visibility</p:attrName>
                                        </p:attrNameLst>
                                      </p:cBhvr>
                                      <p:to>
                                        <p:strVal val="visible"/>
                                      </p:to>
                                    </p:set>
                                    <p:animEffect transition="in" filter="fade">
                                      <p:cBhvr>
                                        <p:cTn id="42" dur="1000"/>
                                        <p:tgtEl>
                                          <p:spTgt spid="17">
                                            <p:txEl>
                                              <p:pRg st="5" end="5"/>
                                            </p:txEl>
                                          </p:spTgt>
                                        </p:tgtEl>
                                      </p:cBhvr>
                                    </p:animEffect>
                                    <p:anim calcmode="lin" valueType="num">
                                      <p:cBhvr>
                                        <p:cTn id="4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Effect transition="in" filter="fade">
                                      <p:cBhvr>
                                        <p:cTn id="49" dur="1000"/>
                                        <p:tgtEl>
                                          <p:spTgt spid="17">
                                            <p:txEl>
                                              <p:pRg st="6" end="6"/>
                                            </p:txEl>
                                          </p:spTgt>
                                        </p:tgtEl>
                                      </p:cBhvr>
                                    </p:animEffect>
                                    <p:anim calcmode="lin" valueType="num">
                                      <p:cBhvr>
                                        <p:cTn id="50"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7" end="7"/>
                                            </p:txEl>
                                          </p:spTgt>
                                        </p:tgtEl>
                                        <p:attrNameLst>
                                          <p:attrName>style.visibility</p:attrName>
                                        </p:attrNameLst>
                                      </p:cBhvr>
                                      <p:to>
                                        <p:strVal val="visible"/>
                                      </p:to>
                                    </p:set>
                                    <p:animEffect transition="in" filter="fade">
                                      <p:cBhvr>
                                        <p:cTn id="56" dur="1000"/>
                                        <p:tgtEl>
                                          <p:spTgt spid="17">
                                            <p:txEl>
                                              <p:pRg st="7" end="7"/>
                                            </p:txEl>
                                          </p:spTgt>
                                        </p:tgtEl>
                                      </p:cBhvr>
                                    </p:animEffect>
                                    <p:anim calcmode="lin" valueType="num">
                                      <p:cBhvr>
                                        <p:cTn id="57"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11460" y="1375613"/>
            <a:ext cx="8825036" cy="1569660"/>
          </a:xfrm>
          <a:prstGeom prst="rect">
            <a:avLst/>
          </a:prstGeom>
          <a:noFill/>
        </p:spPr>
        <p:txBody>
          <a:bodyPr wrap="square" rtlCol="0">
            <a:spAutoFit/>
          </a:bodyPr>
          <a:lstStyle/>
          <a:p>
            <a:r>
              <a:rPr lang="sr-Latn-BA" sz="2400" b="1" dirty="0" smtClean="0">
                <a:solidFill>
                  <a:srgbClr val="002060"/>
                </a:solidFill>
              </a:rPr>
              <a:t>ACTION:</a:t>
            </a:r>
          </a:p>
          <a:p>
            <a:endParaRPr lang="sr-Latn-BA" sz="2400" b="1" dirty="0" smtClean="0">
              <a:solidFill>
                <a:srgbClr val="002060"/>
              </a:solidFill>
            </a:endParaRPr>
          </a:p>
          <a:p>
            <a:r>
              <a:rPr lang="sr-Latn-BA" sz="2400" b="1" dirty="0">
                <a:solidFill>
                  <a:schemeClr val="tx2">
                    <a:lumMod val="50000"/>
                  </a:schemeClr>
                </a:solidFill>
              </a:rPr>
              <a:t> </a:t>
            </a:r>
            <a:r>
              <a:rPr lang="sr-Latn-BA" sz="2400" b="1" dirty="0" smtClean="0">
                <a:solidFill>
                  <a:schemeClr val="tx2">
                    <a:lumMod val="50000"/>
                  </a:schemeClr>
                </a:solidFill>
              </a:rPr>
              <a:t>                     </a:t>
            </a:r>
            <a:r>
              <a:rPr lang="sr-Latn-BA" sz="2400" b="1" dirty="0" smtClean="0">
                <a:solidFill>
                  <a:srgbClr val="002060"/>
                </a:solidFill>
              </a:rPr>
              <a:t>            </a:t>
            </a:r>
          </a:p>
          <a:p>
            <a:endParaRPr lang="sr-Latn-BA" sz="2400" b="1" dirty="0" smtClean="0">
              <a:solidFill>
                <a:schemeClr val="tx2">
                  <a:lumMod val="50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 y="643984"/>
            <a:ext cx="9133587" cy="580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ounded Rectangle 8"/>
          <p:cNvSpPr/>
          <p:nvPr/>
        </p:nvSpPr>
        <p:spPr>
          <a:xfrm>
            <a:off x="1052664" y="1556792"/>
            <a:ext cx="6480720" cy="158417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GB" sz="2400" b="1" dirty="0">
                <a:solidFill>
                  <a:schemeClr val="bg1">
                    <a:lumMod val="95000"/>
                  </a:schemeClr>
                </a:solidFill>
                <a:effectLst>
                  <a:outerShdw blurRad="38100" dist="38100" dir="2700000" algn="tl">
                    <a:srgbClr val="000000">
                      <a:alpha val="43137"/>
                    </a:srgbClr>
                  </a:outerShdw>
                </a:effectLst>
              </a:rPr>
              <a:t>RA VI PANORAMA</a:t>
            </a:r>
            <a:br>
              <a:rPr lang="en-GB" sz="2400" b="1" dirty="0">
                <a:solidFill>
                  <a:schemeClr val="bg1">
                    <a:lumMod val="95000"/>
                  </a:schemeClr>
                </a:solidFill>
                <a:effectLst>
                  <a:outerShdw blurRad="38100" dist="38100" dir="2700000" algn="tl">
                    <a:srgbClr val="000000">
                      <a:alpha val="43137"/>
                    </a:srgbClr>
                  </a:outerShdw>
                </a:effectLst>
              </a:rPr>
            </a:br>
            <a:r>
              <a:rPr lang="en-GB" sz="2400" b="1" dirty="0">
                <a:solidFill>
                  <a:schemeClr val="bg1">
                    <a:lumMod val="95000"/>
                  </a:schemeClr>
                </a:solidFill>
                <a:effectLst>
                  <a:outerShdw blurRad="38100" dist="38100" dir="2700000" algn="tl">
                    <a:srgbClr val="000000">
                      <a:alpha val="43137"/>
                    </a:srgbClr>
                  </a:outerShdw>
                </a:effectLst>
              </a:rPr>
              <a:t>SURVEY– 2013: Institutional Arrangements, Challenges and Priorities</a:t>
            </a:r>
            <a:endParaRPr lang="sr-Latn-BA" sz="2400" b="1" dirty="0"/>
          </a:p>
        </p:txBody>
      </p:sp>
    </p:spTree>
    <p:extLst>
      <p:ext uri="{BB962C8B-B14F-4D97-AF65-F5344CB8AC3E}">
        <p14:creationId xmlns:p14="http://schemas.microsoft.com/office/powerpoint/2010/main" val="136181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211460" y="1375613"/>
            <a:ext cx="8825036" cy="4524315"/>
          </a:xfrm>
          <a:prstGeom prst="rect">
            <a:avLst/>
          </a:prstGeom>
          <a:noFill/>
        </p:spPr>
        <p:txBody>
          <a:bodyPr wrap="square" rtlCol="0">
            <a:spAutoFit/>
          </a:bodyPr>
          <a:lstStyle/>
          <a:p>
            <a:r>
              <a:rPr lang="sr-Latn-BA" sz="2400" b="1" dirty="0" smtClean="0">
                <a:solidFill>
                  <a:srgbClr val="002060"/>
                </a:solidFill>
              </a:rPr>
              <a:t>ACTION:</a:t>
            </a:r>
          </a:p>
          <a:p>
            <a:r>
              <a:rPr lang="sr-Latn-BA" sz="2400" b="1" dirty="0" smtClean="0">
                <a:solidFill>
                  <a:srgbClr val="002060"/>
                </a:solidFill>
              </a:rPr>
              <a:t>Ministry of agriculture, forestry and water management </a:t>
            </a:r>
            <a:r>
              <a:rPr lang="en-US" sz="2400" dirty="0">
                <a:solidFill>
                  <a:srgbClr val="002060"/>
                </a:solidFill>
              </a:rPr>
              <a:t>recognized the importance of developing </a:t>
            </a:r>
            <a:r>
              <a:rPr lang="sr-Latn-BA" sz="2400" dirty="0" smtClean="0">
                <a:solidFill>
                  <a:srgbClr val="002060"/>
                </a:solidFill>
              </a:rPr>
              <a:t>RHMZ RS</a:t>
            </a:r>
            <a:r>
              <a:rPr lang="en-US" sz="2400" dirty="0" smtClean="0">
                <a:solidFill>
                  <a:srgbClr val="002060"/>
                </a:solidFill>
              </a:rPr>
              <a:t>  </a:t>
            </a:r>
            <a:r>
              <a:rPr lang="en-US" sz="2400" dirty="0">
                <a:solidFill>
                  <a:srgbClr val="002060"/>
                </a:solidFill>
              </a:rPr>
              <a:t>at the time of climate change and increasingly frequent natural disasters caused by </a:t>
            </a:r>
            <a:r>
              <a:rPr lang="en-US" sz="2400" dirty="0" smtClean="0">
                <a:solidFill>
                  <a:srgbClr val="002060"/>
                </a:solidFill>
              </a:rPr>
              <a:t>time</a:t>
            </a:r>
            <a:r>
              <a:rPr lang="sr-Latn-BA" sz="2400" dirty="0" smtClean="0">
                <a:solidFill>
                  <a:srgbClr val="002060"/>
                </a:solidFill>
              </a:rPr>
              <a:t>:</a:t>
            </a:r>
          </a:p>
          <a:p>
            <a:endParaRPr lang="sr-Latn-BA" sz="2400" b="1" dirty="0">
              <a:solidFill>
                <a:srgbClr val="002060"/>
              </a:solidFill>
            </a:endParaRPr>
          </a:p>
          <a:p>
            <a:r>
              <a:rPr lang="sr-Latn-BA" sz="2400" b="1" dirty="0" smtClean="0">
                <a:solidFill>
                  <a:srgbClr val="002060"/>
                </a:solidFill>
              </a:rPr>
              <a:t>-</a:t>
            </a:r>
            <a:r>
              <a:rPr lang="en-US" sz="2400" dirty="0">
                <a:solidFill>
                  <a:srgbClr val="002060"/>
                </a:solidFill>
              </a:rPr>
              <a:t>RHMZ RS budget for this year increased </a:t>
            </a:r>
            <a:r>
              <a:rPr lang="sr-Latn-BA" sz="2400" dirty="0" smtClean="0">
                <a:solidFill>
                  <a:srgbClr val="002060"/>
                </a:solidFill>
              </a:rPr>
              <a:t>for </a:t>
            </a:r>
            <a:r>
              <a:rPr lang="en-US" sz="2400" dirty="0" smtClean="0">
                <a:solidFill>
                  <a:srgbClr val="002060"/>
                </a:solidFill>
              </a:rPr>
              <a:t>the </a:t>
            </a:r>
            <a:r>
              <a:rPr lang="en-US" sz="2400" dirty="0">
                <a:solidFill>
                  <a:srgbClr val="002060"/>
                </a:solidFill>
              </a:rPr>
              <a:t>amount of € </a:t>
            </a:r>
            <a:r>
              <a:rPr lang="en-US" sz="2400" dirty="0" smtClean="0">
                <a:solidFill>
                  <a:srgbClr val="002060"/>
                </a:solidFill>
              </a:rPr>
              <a:t>120,000</a:t>
            </a:r>
            <a:endParaRPr lang="sr-Latn-BA" sz="2400" dirty="0" smtClean="0">
              <a:solidFill>
                <a:srgbClr val="002060"/>
              </a:solidFill>
            </a:endParaRPr>
          </a:p>
          <a:p>
            <a:r>
              <a:rPr lang="sr-Latn-BA" sz="2400" b="1" dirty="0" smtClean="0">
                <a:solidFill>
                  <a:srgbClr val="002060"/>
                </a:solidFill>
              </a:rPr>
              <a:t>-</a:t>
            </a:r>
            <a:r>
              <a:rPr lang="en-US" sz="2400" dirty="0" smtClean="0">
                <a:solidFill>
                  <a:srgbClr val="002060"/>
                </a:solidFill>
              </a:rPr>
              <a:t>funds </a:t>
            </a:r>
            <a:r>
              <a:rPr lang="en-US" sz="2400" dirty="0">
                <a:solidFill>
                  <a:srgbClr val="002060"/>
                </a:solidFill>
              </a:rPr>
              <a:t>will be provided for the equipment for all </a:t>
            </a:r>
            <a:r>
              <a:rPr lang="en-US" sz="2400" dirty="0" smtClean="0">
                <a:solidFill>
                  <a:srgbClr val="002060"/>
                </a:solidFill>
              </a:rPr>
              <a:t>sectors</a:t>
            </a:r>
            <a:endParaRPr lang="sr-Latn-BA" sz="2400" dirty="0" smtClean="0">
              <a:solidFill>
                <a:srgbClr val="002060"/>
              </a:solidFill>
            </a:endParaRPr>
          </a:p>
          <a:p>
            <a:r>
              <a:rPr lang="sr-Latn-BA" sz="2400" b="1" dirty="0" smtClean="0">
                <a:solidFill>
                  <a:srgbClr val="002060"/>
                </a:solidFill>
              </a:rPr>
              <a:t>-</a:t>
            </a:r>
            <a:r>
              <a:rPr lang="en-US" sz="2400" dirty="0">
                <a:solidFill>
                  <a:srgbClr val="002060"/>
                </a:solidFill>
              </a:rPr>
              <a:t>much of it is intended to replace the mercury instruments with </a:t>
            </a:r>
            <a:r>
              <a:rPr lang="en-US" sz="2400" dirty="0" smtClean="0">
                <a:solidFill>
                  <a:srgbClr val="002060"/>
                </a:solidFill>
              </a:rPr>
              <a:t>digital</a:t>
            </a:r>
            <a:endParaRPr lang="sr-Latn-BA" sz="2400" dirty="0" smtClean="0">
              <a:solidFill>
                <a:srgbClr val="002060"/>
              </a:solidFill>
            </a:endParaRPr>
          </a:p>
          <a:p>
            <a:endParaRPr lang="sr-Latn-BA" sz="2400" b="1" dirty="0" smtClean="0">
              <a:solidFill>
                <a:srgbClr val="002060"/>
              </a:solidFill>
            </a:endParaRPr>
          </a:p>
          <a:p>
            <a:r>
              <a:rPr lang="sr-Latn-BA" sz="2400" b="1" dirty="0">
                <a:solidFill>
                  <a:schemeClr val="tx2">
                    <a:lumMod val="50000"/>
                  </a:schemeClr>
                </a:solidFill>
              </a:rPr>
              <a:t> </a:t>
            </a:r>
            <a:r>
              <a:rPr lang="sr-Latn-BA" sz="2400" b="1" dirty="0" smtClean="0">
                <a:solidFill>
                  <a:schemeClr val="tx2">
                    <a:lumMod val="50000"/>
                  </a:schemeClr>
                </a:solidFill>
              </a:rPr>
              <a:t>                     </a:t>
            </a:r>
            <a:r>
              <a:rPr lang="sr-Latn-BA" sz="2400" b="1" dirty="0" smtClean="0">
                <a:solidFill>
                  <a:srgbClr val="002060"/>
                </a:solidFill>
              </a:rPr>
              <a:t>            </a:t>
            </a:r>
          </a:p>
          <a:p>
            <a:endParaRPr lang="sr-Latn-BA" sz="2400" b="1" dirty="0" smtClean="0">
              <a:solidFill>
                <a:schemeClr val="tx2">
                  <a:lumMod val="50000"/>
                </a:schemeClr>
              </a:solidFill>
            </a:endParaRPr>
          </a:p>
        </p:txBody>
      </p:sp>
    </p:spTree>
    <p:extLst>
      <p:ext uri="{BB962C8B-B14F-4D97-AF65-F5344CB8AC3E}">
        <p14:creationId xmlns:p14="http://schemas.microsoft.com/office/powerpoint/2010/main" val="262254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211460" y="1375613"/>
            <a:ext cx="8825036" cy="1569660"/>
          </a:xfrm>
          <a:prstGeom prst="rect">
            <a:avLst/>
          </a:prstGeom>
          <a:noFill/>
        </p:spPr>
        <p:txBody>
          <a:bodyPr wrap="square" rtlCol="0">
            <a:spAutoFit/>
          </a:bodyPr>
          <a:lstStyle/>
          <a:p>
            <a:r>
              <a:rPr lang="sr-Latn-BA" sz="2400" b="1" dirty="0" smtClean="0">
                <a:solidFill>
                  <a:srgbClr val="002060"/>
                </a:solidFill>
              </a:rPr>
              <a:t>ACTION:</a:t>
            </a:r>
            <a:r>
              <a:rPr lang="sr-Latn-BA" sz="2400" b="1" dirty="0" smtClean="0">
                <a:solidFill>
                  <a:schemeClr val="tx2">
                    <a:lumMod val="50000"/>
                  </a:schemeClr>
                </a:solidFill>
              </a:rPr>
              <a:t>within </a:t>
            </a:r>
            <a:r>
              <a:rPr lang="sr-Latn-BA" sz="2400" b="1" dirty="0" smtClean="0">
                <a:solidFill>
                  <a:schemeClr val="tx2">
                    <a:lumMod val="50000"/>
                  </a:schemeClr>
                </a:solidFill>
              </a:rPr>
              <a:t>Ministry of agriculture, forestry and water management :</a:t>
            </a:r>
          </a:p>
          <a:p>
            <a:r>
              <a:rPr lang="sr-Latn-BA" sz="2400" b="1" dirty="0">
                <a:solidFill>
                  <a:schemeClr val="tx2">
                    <a:lumMod val="50000"/>
                  </a:schemeClr>
                </a:solidFill>
              </a:rPr>
              <a:t> </a:t>
            </a:r>
            <a:r>
              <a:rPr lang="sr-Latn-BA" sz="2400" b="1" dirty="0" smtClean="0">
                <a:solidFill>
                  <a:schemeClr val="tx2">
                    <a:lumMod val="50000"/>
                  </a:schemeClr>
                </a:solidFill>
              </a:rPr>
              <a:t>                     </a:t>
            </a:r>
            <a:r>
              <a:rPr lang="sr-Latn-BA" sz="2400" b="1" dirty="0" smtClean="0">
                <a:solidFill>
                  <a:srgbClr val="002060"/>
                </a:solidFill>
              </a:rPr>
              <a:t>            </a:t>
            </a:r>
          </a:p>
          <a:p>
            <a:endParaRPr lang="sr-Latn-BA" sz="2400" b="1" dirty="0" smtClean="0">
              <a:solidFill>
                <a:schemeClr val="tx2">
                  <a:lumMod val="50000"/>
                </a:schemeClr>
              </a:solidFill>
            </a:endParaRPr>
          </a:p>
        </p:txBody>
      </p:sp>
      <p:sp>
        <p:nvSpPr>
          <p:cNvPr id="18" name="Rounded Rectangle 17"/>
          <p:cNvSpPr/>
          <p:nvPr/>
        </p:nvSpPr>
        <p:spPr>
          <a:xfrm>
            <a:off x="3069249" y="1776217"/>
            <a:ext cx="3315021"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Coordinating body</a:t>
            </a:r>
            <a:endParaRPr lang="sr-Latn-BA" sz="2400" b="1" dirty="0"/>
          </a:p>
        </p:txBody>
      </p:sp>
      <p:sp>
        <p:nvSpPr>
          <p:cNvPr id="19" name="Rounded Rectangle 18"/>
          <p:cNvSpPr/>
          <p:nvPr/>
        </p:nvSpPr>
        <p:spPr>
          <a:xfrm>
            <a:off x="211460" y="2467397"/>
            <a:ext cx="1683251"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RHMZ RS</a:t>
            </a:r>
            <a:endParaRPr lang="sr-Latn-BA" sz="2400" b="1" dirty="0"/>
          </a:p>
        </p:txBody>
      </p:sp>
      <p:sp>
        <p:nvSpPr>
          <p:cNvPr id="20" name="Rounded Rectangle 19"/>
          <p:cNvSpPr/>
          <p:nvPr/>
        </p:nvSpPr>
        <p:spPr>
          <a:xfrm>
            <a:off x="2068472" y="2467397"/>
            <a:ext cx="2555506" cy="833785"/>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Public institution „ </a:t>
            </a:r>
            <a:r>
              <a:rPr lang="sr-Latn-BA" sz="2400" b="1" dirty="0" smtClean="0"/>
              <a:t>vo de </a:t>
            </a:r>
            <a:r>
              <a:rPr lang="sr-Latn-BA" sz="2400" b="1" dirty="0" smtClean="0"/>
              <a:t>Srpske“</a:t>
            </a:r>
            <a:endParaRPr lang="sr-Latn-BA" sz="2400" b="1" dirty="0"/>
          </a:p>
        </p:txBody>
      </p:sp>
      <p:sp>
        <p:nvSpPr>
          <p:cNvPr id="21" name="Rounded Rectangle 20"/>
          <p:cNvSpPr/>
          <p:nvPr/>
        </p:nvSpPr>
        <p:spPr>
          <a:xfrm>
            <a:off x="4890205" y="2467397"/>
            <a:ext cx="3807340" cy="128633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Public company „Hail prevention of Republic of Srpska“</a:t>
            </a:r>
            <a:endParaRPr lang="sr-Latn-BA" sz="2400" b="1" dirty="0"/>
          </a:p>
        </p:txBody>
      </p:sp>
      <p:sp>
        <p:nvSpPr>
          <p:cNvPr id="5" name="Rectangle 4"/>
          <p:cNvSpPr/>
          <p:nvPr/>
        </p:nvSpPr>
        <p:spPr>
          <a:xfrm>
            <a:off x="275601" y="3946531"/>
            <a:ext cx="4614604" cy="1569660"/>
          </a:xfrm>
          <a:prstGeom prst="rect">
            <a:avLst/>
          </a:prstGeom>
        </p:spPr>
        <p:txBody>
          <a:bodyPr wrap="square">
            <a:spAutoFit/>
          </a:bodyPr>
          <a:lstStyle/>
          <a:p>
            <a:r>
              <a:rPr lang="en-US" sz="2400" b="1" dirty="0">
                <a:solidFill>
                  <a:srgbClr val="002060"/>
                </a:solidFill>
              </a:rPr>
              <a:t>-proper use of capacity </a:t>
            </a:r>
            <a:br>
              <a:rPr lang="en-US" sz="2400" b="1" dirty="0">
                <a:solidFill>
                  <a:srgbClr val="002060"/>
                </a:solidFill>
              </a:rPr>
            </a:br>
            <a:r>
              <a:rPr lang="en-US" sz="2400" b="1" dirty="0">
                <a:solidFill>
                  <a:srgbClr val="002060"/>
                </a:solidFill>
              </a:rPr>
              <a:t>-joint action in cases of natural disasters </a:t>
            </a:r>
            <a:br>
              <a:rPr lang="en-US" sz="2400" b="1" dirty="0">
                <a:solidFill>
                  <a:srgbClr val="002060"/>
                </a:solidFill>
              </a:rPr>
            </a:br>
            <a:r>
              <a:rPr lang="en-US" sz="2400" b="1" dirty="0">
                <a:solidFill>
                  <a:srgbClr val="002060"/>
                </a:solidFill>
              </a:rPr>
              <a:t>-coordination</a:t>
            </a:r>
            <a:endParaRPr lang="sr-Latn-BA" sz="2400" b="1" dirty="0">
              <a:solidFill>
                <a:srgbClr val="002060"/>
              </a:solidFill>
            </a:endParaRPr>
          </a:p>
        </p:txBody>
      </p:sp>
      <p:sp>
        <p:nvSpPr>
          <p:cNvPr id="12" name="Rounded Rectangle 11"/>
          <p:cNvSpPr/>
          <p:nvPr/>
        </p:nvSpPr>
        <p:spPr>
          <a:xfrm>
            <a:off x="4940083" y="3834868"/>
            <a:ext cx="3807340" cy="128633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Enviromental Protection and Efficiency Fund of the Republic of Srpska</a:t>
            </a:r>
            <a:endParaRPr lang="sr-Latn-BA" sz="2400" b="1" dirty="0"/>
          </a:p>
        </p:txBody>
      </p:sp>
      <p:sp>
        <p:nvSpPr>
          <p:cNvPr id="13" name="Rounded Rectangle 12"/>
          <p:cNvSpPr/>
          <p:nvPr/>
        </p:nvSpPr>
        <p:spPr>
          <a:xfrm>
            <a:off x="5011821" y="5191814"/>
            <a:ext cx="3735602" cy="128633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Ministry of Spatrial Planing, Civil Enginnering and Ecology</a:t>
            </a:r>
            <a:endParaRPr lang="sr-Latn-BA" sz="2400" b="1" dirty="0"/>
          </a:p>
        </p:txBody>
      </p:sp>
    </p:spTree>
    <p:extLst>
      <p:ext uri="{BB962C8B-B14F-4D97-AF65-F5344CB8AC3E}">
        <p14:creationId xmlns:p14="http://schemas.microsoft.com/office/powerpoint/2010/main" val="185779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WHOLE INSTITUTION</a:t>
            </a:r>
            <a:endParaRPr lang="sr-Latn-BA" sz="2400" b="1" dirty="0"/>
          </a:p>
        </p:txBody>
      </p:sp>
      <p:sp>
        <p:nvSpPr>
          <p:cNvPr id="17" name="TextBox 16"/>
          <p:cNvSpPr txBox="1"/>
          <p:nvPr/>
        </p:nvSpPr>
        <p:spPr>
          <a:xfrm>
            <a:off x="196923" y="1366179"/>
            <a:ext cx="8825036" cy="1200329"/>
          </a:xfrm>
          <a:prstGeom prst="rect">
            <a:avLst/>
          </a:prstGeom>
          <a:noFill/>
        </p:spPr>
        <p:txBody>
          <a:bodyPr wrap="square" rtlCol="0">
            <a:spAutoFit/>
          </a:bodyPr>
          <a:lstStyle/>
          <a:p>
            <a:r>
              <a:rPr lang="sr-Latn-BA" sz="2400" b="1" dirty="0" smtClean="0">
                <a:solidFill>
                  <a:srgbClr val="002060"/>
                </a:solidFill>
              </a:rPr>
              <a:t>ACTION: </a:t>
            </a:r>
          </a:p>
          <a:p>
            <a:r>
              <a:rPr lang="sr-Latn-BA" sz="2400" b="1" dirty="0" smtClean="0">
                <a:solidFill>
                  <a:schemeClr val="tx2">
                    <a:lumMod val="50000"/>
                  </a:schemeClr>
                </a:solidFill>
              </a:rPr>
              <a:t>                      </a:t>
            </a:r>
            <a:r>
              <a:rPr lang="sr-Latn-BA" sz="2400" b="1" dirty="0" smtClean="0">
                <a:solidFill>
                  <a:srgbClr val="002060"/>
                </a:solidFill>
              </a:rPr>
              <a:t>            </a:t>
            </a:r>
          </a:p>
          <a:p>
            <a:endParaRPr lang="sr-Latn-BA" sz="2400" b="1" dirty="0" smtClean="0">
              <a:solidFill>
                <a:schemeClr val="tx2">
                  <a:lumMod val="50000"/>
                </a:schemeClr>
              </a:solidFill>
            </a:endParaRPr>
          </a:p>
        </p:txBody>
      </p:sp>
      <p:sp>
        <p:nvSpPr>
          <p:cNvPr id="19" name="Rounded Rectangle 18"/>
          <p:cNvSpPr/>
          <p:nvPr/>
        </p:nvSpPr>
        <p:spPr>
          <a:xfrm>
            <a:off x="196923" y="1796850"/>
            <a:ext cx="1683251" cy="77909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RHMZ RS</a:t>
            </a:r>
            <a:endParaRPr lang="sr-Latn-BA" sz="2400" b="1" dirty="0"/>
          </a:p>
        </p:txBody>
      </p:sp>
      <p:sp>
        <p:nvSpPr>
          <p:cNvPr id="20" name="Rounded Rectangle 19"/>
          <p:cNvSpPr/>
          <p:nvPr/>
        </p:nvSpPr>
        <p:spPr>
          <a:xfrm>
            <a:off x="196923" y="2708920"/>
            <a:ext cx="8839573" cy="1656184"/>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solidFill>
                  <a:srgbClr val="C00000"/>
                </a:solidFill>
              </a:rPr>
              <a:t>Joint</a:t>
            </a:r>
            <a:r>
              <a:rPr lang="en-US" sz="2400" b="1" dirty="0">
                <a:solidFill>
                  <a:srgbClr val="C00000"/>
                </a:solidFill>
              </a:rPr>
              <a:t/>
            </a:r>
            <a:br>
              <a:rPr lang="en-US" sz="2400" b="1" dirty="0">
                <a:solidFill>
                  <a:srgbClr val="C00000"/>
                </a:solidFill>
              </a:rPr>
            </a:br>
            <a:r>
              <a:rPr lang="en-US" sz="2400" b="1" dirty="0">
                <a:solidFill>
                  <a:srgbClr val="C00000"/>
                </a:solidFill>
              </a:rPr>
              <a:t>center for the collection and processing of data </a:t>
            </a:r>
            <a:br>
              <a:rPr lang="en-US" sz="2400" b="1" dirty="0">
                <a:solidFill>
                  <a:srgbClr val="C00000"/>
                </a:solidFill>
              </a:rPr>
            </a:br>
            <a:r>
              <a:rPr lang="en-US" sz="2400" b="1" u="sng" dirty="0">
                <a:solidFill>
                  <a:srgbClr val="C00000"/>
                </a:solidFill>
              </a:rPr>
              <a:t>Forecasting </a:t>
            </a:r>
            <a:r>
              <a:rPr lang="en-US" sz="2400" b="1" u="sng" dirty="0" smtClean="0">
                <a:solidFill>
                  <a:srgbClr val="C00000"/>
                </a:solidFill>
              </a:rPr>
              <a:t>center</a:t>
            </a:r>
            <a:endParaRPr lang="sr-Latn-BA" sz="2400" b="1" u="sng" dirty="0" smtClean="0">
              <a:solidFill>
                <a:srgbClr val="C00000"/>
              </a:solidFill>
            </a:endParaRPr>
          </a:p>
          <a:p>
            <a:pPr algn="ctr">
              <a:defRPr/>
            </a:pPr>
            <a:r>
              <a:rPr lang="sr-Latn-BA" sz="2400" b="1" dirty="0" smtClean="0">
                <a:solidFill>
                  <a:srgbClr val="C00000"/>
                </a:solidFill>
              </a:rPr>
              <a:t>EARLY W</a:t>
            </a:r>
            <a:r>
              <a:rPr lang="en-US" sz="2400" b="1" dirty="0" smtClean="0">
                <a:solidFill>
                  <a:srgbClr val="C00000"/>
                </a:solidFill>
              </a:rPr>
              <a:t>A</a:t>
            </a:r>
            <a:r>
              <a:rPr lang="sr-Latn-BA" sz="2400" b="1" dirty="0" smtClean="0">
                <a:solidFill>
                  <a:srgbClr val="C00000"/>
                </a:solidFill>
              </a:rPr>
              <a:t>RNING SISTEM</a:t>
            </a:r>
          </a:p>
          <a:p>
            <a:pPr algn="ctr">
              <a:defRPr/>
            </a:pPr>
            <a:endParaRPr lang="sr-Latn-BA" sz="2400" b="1" dirty="0">
              <a:solidFill>
                <a:srgbClr val="C00000"/>
              </a:solidFill>
            </a:endParaRPr>
          </a:p>
        </p:txBody>
      </p:sp>
      <p:sp>
        <p:nvSpPr>
          <p:cNvPr id="21" name="Rounded Rectangle 20"/>
          <p:cNvSpPr/>
          <p:nvPr/>
        </p:nvSpPr>
        <p:spPr>
          <a:xfrm>
            <a:off x="2082101" y="1796850"/>
            <a:ext cx="6954395" cy="779092"/>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Public company „Hail prevention of Republic of Srpska“</a:t>
            </a:r>
            <a:endParaRPr lang="sr-Latn-BA" sz="2400" b="1" dirty="0"/>
          </a:p>
        </p:txBody>
      </p:sp>
      <p:pic>
        <p:nvPicPr>
          <p:cNvPr id="12" name="Picture 2"/>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1628377" y="4419492"/>
            <a:ext cx="5976664" cy="211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34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METEOROLOGY</a:t>
            </a:r>
            <a:endParaRPr lang="sr-Latn-BA" sz="2400" b="1" dirty="0"/>
          </a:p>
        </p:txBody>
      </p:sp>
      <p:sp>
        <p:nvSpPr>
          <p:cNvPr id="17" name="TextBox 16"/>
          <p:cNvSpPr txBox="1"/>
          <p:nvPr/>
        </p:nvSpPr>
        <p:spPr>
          <a:xfrm>
            <a:off x="211460" y="1375613"/>
            <a:ext cx="8825036" cy="5262979"/>
          </a:xfrm>
          <a:prstGeom prst="rect">
            <a:avLst/>
          </a:prstGeom>
          <a:noFill/>
        </p:spPr>
        <p:txBody>
          <a:bodyPr wrap="square" rtlCol="0">
            <a:spAutoFit/>
          </a:bodyPr>
          <a:lstStyle/>
          <a:p>
            <a:r>
              <a:rPr lang="sr-Latn-BA" sz="2400" b="1" dirty="0" smtClean="0">
                <a:solidFill>
                  <a:srgbClr val="002060"/>
                </a:solidFill>
              </a:rPr>
              <a:t>ACTION:</a:t>
            </a:r>
          </a:p>
          <a:p>
            <a:pPr marL="342900" indent="-342900">
              <a:buFont typeface="Wingdings" pitchFamily="2" charset="2"/>
              <a:buChar char="ü"/>
            </a:pPr>
            <a:r>
              <a:rPr lang="sr-Latn-BA" sz="2400" b="1" dirty="0" smtClean="0">
                <a:solidFill>
                  <a:schemeClr val="tx2">
                    <a:lumMod val="50000"/>
                  </a:schemeClr>
                </a:solidFill>
              </a:rPr>
              <a:t>Project </a:t>
            </a:r>
            <a:r>
              <a:rPr lang="sr-Latn-BA" sz="2400" b="1" dirty="0">
                <a:solidFill>
                  <a:schemeClr val="tx2">
                    <a:lumMod val="50000"/>
                  </a:schemeClr>
                </a:solidFill>
              </a:rPr>
              <a:t>of hail suppression public company : CPAD - </a:t>
            </a:r>
            <a:r>
              <a:rPr lang="en-US" sz="2400" b="1" dirty="0">
                <a:solidFill>
                  <a:schemeClr val="tx2">
                    <a:lumMod val="50000"/>
                  </a:schemeClr>
                </a:solidFill>
              </a:rPr>
              <a:t>Center for collection, accumulation and distribution of data</a:t>
            </a:r>
            <a:r>
              <a:rPr lang="sr-Latn-BA" sz="2400" b="1" dirty="0">
                <a:solidFill>
                  <a:schemeClr val="tx2">
                    <a:lumMod val="50000"/>
                  </a:schemeClr>
                </a:solidFill>
              </a:rPr>
              <a:t>.(will provide</a:t>
            </a:r>
            <a:r>
              <a:rPr lang="en-US" sz="2400" b="1" dirty="0">
                <a:solidFill>
                  <a:schemeClr val="tx2">
                    <a:lumMod val="50000"/>
                  </a:schemeClr>
                </a:solidFill>
              </a:rPr>
              <a:t> meteorology radar system, regional </a:t>
            </a:r>
            <a:r>
              <a:rPr lang="sr-Latn-BA" sz="2400" b="1" dirty="0">
                <a:solidFill>
                  <a:schemeClr val="tx2">
                    <a:lumMod val="50000"/>
                  </a:schemeClr>
                </a:solidFill>
              </a:rPr>
              <a:t>hail </a:t>
            </a:r>
            <a:r>
              <a:rPr lang="en-US" sz="2400" b="1" dirty="0">
                <a:solidFill>
                  <a:schemeClr val="tx2">
                    <a:lumMod val="50000"/>
                  </a:schemeClr>
                </a:solidFill>
              </a:rPr>
              <a:t>suppression Centers, a network of </a:t>
            </a:r>
            <a:r>
              <a:rPr lang="sr-Latn-BA" sz="2400" b="1" dirty="0">
                <a:solidFill>
                  <a:schemeClr val="tx2">
                    <a:lumMod val="50000"/>
                  </a:schemeClr>
                </a:solidFill>
              </a:rPr>
              <a:t>hail </a:t>
            </a:r>
            <a:r>
              <a:rPr lang="en-US" sz="2400" b="1" dirty="0">
                <a:solidFill>
                  <a:schemeClr val="tx2">
                    <a:lumMod val="50000"/>
                  </a:schemeClr>
                </a:solidFill>
              </a:rPr>
              <a:t>suppression -automatic stations, a network of automatic weather stations and Information - Telecommunication Networks</a:t>
            </a:r>
            <a:r>
              <a:rPr lang="en-US" sz="2400" b="1" dirty="0" smtClean="0">
                <a:solidFill>
                  <a:schemeClr val="tx2">
                    <a:lumMod val="50000"/>
                  </a:schemeClr>
                </a:solidFill>
              </a:rPr>
              <a:t>).</a:t>
            </a:r>
            <a:endParaRPr lang="sr-Latn-BA" sz="2400" b="1" dirty="0" smtClean="0">
              <a:solidFill>
                <a:schemeClr val="tx2">
                  <a:lumMod val="50000"/>
                </a:schemeClr>
              </a:solidFill>
            </a:endParaRPr>
          </a:p>
          <a:p>
            <a:pPr marL="342900" indent="-342900">
              <a:buFont typeface="Wingdings" pitchFamily="2" charset="2"/>
              <a:buChar char="ü"/>
            </a:pPr>
            <a:r>
              <a:rPr lang="sr-Latn-BA" sz="2400" b="1" dirty="0">
                <a:solidFill>
                  <a:schemeClr val="tx2">
                    <a:lumMod val="50000"/>
                  </a:schemeClr>
                </a:solidFill>
              </a:rPr>
              <a:t>Joint project on early warning system, with Republic Civil </a:t>
            </a:r>
            <a:r>
              <a:rPr lang="sr-Latn-BA" sz="2400" b="1" dirty="0" smtClean="0">
                <a:solidFill>
                  <a:schemeClr val="tx2">
                    <a:lumMod val="50000"/>
                  </a:schemeClr>
                </a:solidFill>
              </a:rPr>
              <a:t>Protection</a:t>
            </a:r>
          </a:p>
          <a:p>
            <a:pPr marL="342900" indent="-342900">
              <a:buFont typeface="Wingdings" pitchFamily="2" charset="2"/>
              <a:buChar char="ü"/>
            </a:pPr>
            <a:r>
              <a:rPr lang="sr-Latn-BA" sz="2400" b="1" dirty="0">
                <a:solidFill>
                  <a:schemeClr val="tx2">
                    <a:lumMod val="50000"/>
                  </a:schemeClr>
                </a:solidFill>
              </a:rPr>
              <a:t>Taking part in Sava River commission trough expert group for meteorology and hydrology</a:t>
            </a:r>
          </a:p>
          <a:p>
            <a:pPr marL="342900" indent="-342900">
              <a:buFont typeface="Wingdings" pitchFamily="2" charset="2"/>
              <a:buChar char="ü"/>
            </a:pPr>
            <a:endParaRPr lang="sr-Latn-BA" sz="2400" b="1" dirty="0">
              <a:solidFill>
                <a:schemeClr val="tx2">
                  <a:lumMod val="50000"/>
                </a:schemeClr>
              </a:solidFill>
            </a:endParaRP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spTree>
    <p:extLst>
      <p:ext uri="{BB962C8B-B14F-4D97-AF65-F5344CB8AC3E}">
        <p14:creationId xmlns:p14="http://schemas.microsoft.com/office/powerpoint/2010/main" val="2599502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8640827" cy="523220"/>
          </a:xfrm>
          <a:prstGeom prst="rect">
            <a:avLst/>
          </a:prstGeom>
          <a:noFill/>
        </p:spPr>
        <p:txBody>
          <a:bodyPr wrap="none" rtlCol="0">
            <a:spAutoFit/>
          </a:bodyPr>
          <a:lstStyle/>
          <a:p>
            <a:r>
              <a:rPr lang="sr-Latn-BA" sz="2800" dirty="0" smtClean="0">
                <a:solidFill>
                  <a:schemeClr val="bg1"/>
                </a:solidFill>
              </a:rPr>
              <a:t>ICSEED 1</a:t>
            </a:r>
            <a:r>
              <a:rPr lang="en-US" sz="2800" dirty="0" smtClean="0">
                <a:solidFill>
                  <a:schemeClr val="bg1"/>
                </a:solidFill>
              </a:rPr>
              <a:t>3</a:t>
            </a:r>
            <a:r>
              <a:rPr lang="sr-Latn-BA" sz="2800" dirty="0" smtClean="0">
                <a:solidFill>
                  <a:schemeClr val="bg1"/>
                </a:solidFill>
              </a:rPr>
              <a:t>th Session , </a:t>
            </a:r>
            <a:r>
              <a:rPr lang="en-US" sz="2800" dirty="0" smtClean="0">
                <a:solidFill>
                  <a:schemeClr val="bg1"/>
                </a:solidFill>
              </a:rPr>
              <a:t>Banja Luka</a:t>
            </a:r>
            <a:r>
              <a:rPr lang="sr-Latn-BA" sz="2800" dirty="0" smtClean="0">
                <a:solidFill>
                  <a:schemeClr val="bg1"/>
                </a:solidFill>
              </a:rPr>
              <a:t> 28-29 April 201</a:t>
            </a:r>
            <a:r>
              <a:rPr lang="en-US" sz="2800" dirty="0" smtClean="0">
                <a:solidFill>
                  <a:schemeClr val="bg1"/>
                </a:solidFill>
              </a:rPr>
              <a:t>4.RS</a:t>
            </a:r>
            <a:r>
              <a:rPr lang="sr-Latn-BA" sz="2800" dirty="0" smtClean="0">
                <a:solidFill>
                  <a:schemeClr val="bg1"/>
                </a:solidFill>
              </a:rPr>
              <a:t> B&amp;H</a:t>
            </a:r>
            <a:endParaRPr lang="sr-Latn-BA" sz="28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12" y="5053235"/>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ON METEOROLOGY</a:t>
            </a:r>
            <a:endParaRPr lang="sr-Latn-BA" sz="2400" b="1" dirty="0"/>
          </a:p>
        </p:txBody>
      </p:sp>
      <p:sp>
        <p:nvSpPr>
          <p:cNvPr id="17" name="TextBox 16"/>
          <p:cNvSpPr txBox="1"/>
          <p:nvPr/>
        </p:nvSpPr>
        <p:spPr>
          <a:xfrm>
            <a:off x="211460" y="1375613"/>
            <a:ext cx="8825036" cy="1938992"/>
          </a:xfrm>
          <a:prstGeom prst="rect">
            <a:avLst/>
          </a:prstGeom>
          <a:noFill/>
        </p:spPr>
        <p:txBody>
          <a:bodyPr wrap="square" rtlCol="0">
            <a:spAutoFit/>
          </a:bodyPr>
          <a:lstStyle/>
          <a:p>
            <a:r>
              <a:rPr lang="sr-Latn-BA" sz="2400" b="1" dirty="0" smtClean="0">
                <a:solidFill>
                  <a:srgbClr val="002060"/>
                </a:solidFill>
              </a:rPr>
              <a:t>ACTION:</a:t>
            </a:r>
          </a:p>
          <a:p>
            <a:pPr marL="342900" indent="-342900">
              <a:buFont typeface="Wingdings" pitchFamily="2" charset="2"/>
              <a:buChar char="ü"/>
            </a:pPr>
            <a:r>
              <a:rPr lang="sr-Latn-BA" sz="2400" b="1" dirty="0">
                <a:solidFill>
                  <a:schemeClr val="tx2">
                    <a:lumMod val="50000"/>
                  </a:schemeClr>
                </a:solidFill>
              </a:rPr>
              <a:t>Joint project on METEOALARM, with FHMS of Federation B&amp;H</a:t>
            </a:r>
          </a:p>
          <a:p>
            <a:endParaRPr lang="sr-Latn-BA" sz="2400" b="1" dirty="0">
              <a:solidFill>
                <a:schemeClr val="tx2">
                  <a:lumMod val="50000"/>
                </a:schemeClr>
              </a:solidFill>
            </a:endParaRPr>
          </a:p>
          <a:p>
            <a:pPr marL="342900" indent="-342900">
              <a:buFont typeface="Wingdings" pitchFamily="2" charset="2"/>
              <a:buChar char="ü"/>
            </a:pPr>
            <a:endParaRPr lang="sr-Latn-BA" sz="2400" b="1" dirty="0" smtClean="0">
              <a:solidFill>
                <a:schemeClr val="tx2">
                  <a:lumMod val="50000"/>
                </a:schemeClr>
              </a:solidFill>
            </a:endParaRPr>
          </a:p>
          <a:p>
            <a:endParaRPr lang="sr-Latn-BA" sz="2400" b="1" dirty="0" smtClean="0">
              <a:solidFill>
                <a:schemeClr val="tx2">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253" y="2204864"/>
            <a:ext cx="5032795" cy="418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4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2289</TotalTime>
  <Words>1629</Words>
  <Application>Microsoft Office PowerPoint</Application>
  <PresentationFormat>On-screen Show (4:3)</PresentationFormat>
  <Paragraphs>205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Republic Hydro-Meteorological Service of Republika Srpska (one of two entity hidrometeorological services in Bosnia and Herzegovina)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Republic Hydro-Meteorological Service of Republika Srpska (one of two entity hidrometeorological services in Bosnia and Herzegovina)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igor</cp:lastModifiedBy>
  <cp:revision>87</cp:revision>
  <dcterms:created xsi:type="dcterms:W3CDTF">2013-04-15T21:40:59Z</dcterms:created>
  <dcterms:modified xsi:type="dcterms:W3CDTF">2014-04-27T21:05:39Z</dcterms:modified>
</cp:coreProperties>
</file>