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C93D422-3126-4D67-8CB3-C916B9BFE6E6}">
          <p14:sldIdLst>
            <p14:sldId id="256"/>
            <p14:sldId id="257"/>
            <p14:sldId id="258"/>
            <p14:sldId id="259"/>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10" autoAdjust="0"/>
  </p:normalViewPr>
  <p:slideViewPr>
    <p:cSldViewPr>
      <p:cViewPr varScale="1">
        <p:scale>
          <a:sx n="71" d="100"/>
          <a:sy n="71" d="100"/>
        </p:scale>
        <p:origin x="-133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sr-Latn-B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B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203555823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490066"/>
          </a:xfrm>
          <a:prstGeom prst="rect">
            <a:avLst/>
          </a:prstGeom>
        </p:spPr>
        <p:txBody>
          <a:bodyPr/>
          <a:lstStyle/>
          <a:p>
            <a:r>
              <a:rPr lang="en-US" smtClean="0"/>
              <a:t>Click to edit Master title style</a:t>
            </a:r>
            <a:endParaRPr lang="sr-Latn-BA"/>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334783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sr-Latn-BA"/>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27791536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490066"/>
          </a:xfrm>
          <a:prstGeom prst="rect">
            <a:avLst/>
          </a:prstGeom>
        </p:spPr>
        <p:txBody>
          <a:bodyPr/>
          <a:lstStyle/>
          <a:p>
            <a:r>
              <a:rPr lang="en-US" smtClean="0"/>
              <a:t>Click to edit Master title style</a:t>
            </a:r>
            <a:endParaRPr lang="sr-Latn-BA"/>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32316196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sr-Latn-BA"/>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9019698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490066"/>
          </a:xfrm>
          <a:prstGeom prst="rect">
            <a:avLst/>
          </a:prstGeom>
        </p:spPr>
        <p:txBody>
          <a:bodyPr/>
          <a:lstStyle/>
          <a:p>
            <a:r>
              <a:rPr lang="en-US" smtClean="0"/>
              <a:t>Click to edit Master title style</a:t>
            </a:r>
            <a:endParaRPr lang="sr-Latn-BA"/>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6205009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490066"/>
          </a:xfrm>
          <a:prstGeom prst="rect">
            <a:avLst/>
          </a:prstGeom>
        </p:spPr>
        <p:txBody>
          <a:bodyPr/>
          <a:lstStyle>
            <a:lvl1pPr>
              <a:defRPr/>
            </a:lvl1pPr>
          </a:lstStyle>
          <a:p>
            <a:r>
              <a:rPr lang="en-US" smtClean="0"/>
              <a:t>Click to edit Master title style</a:t>
            </a:r>
            <a:endParaRPr lang="sr-Latn-BA"/>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20987284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490066"/>
          </a:xfrm>
          <a:prstGeom prst="rect">
            <a:avLst/>
          </a:prstGeom>
        </p:spPr>
        <p:txBody>
          <a:bodyPr/>
          <a:lstStyle/>
          <a:p>
            <a:r>
              <a:rPr lang="en-US" smtClean="0"/>
              <a:t>Click to edit Master title style</a:t>
            </a:r>
            <a:endParaRPr lang="sr-Latn-BA"/>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235308377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2966051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sr-Latn-BA"/>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BA"/>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424390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sr-Latn-BA"/>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BA"/>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E396ACD-769F-4D04-BD89-E0ABC2F348A0}" type="datetimeFigureOut">
              <a:rPr lang="sr-Latn-BA" smtClean="0"/>
              <a:t>27.4.2014</a:t>
            </a:fld>
            <a:endParaRPr lang="sr-Latn-BA"/>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sr-Latn-BA"/>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645BF16-B4F0-423E-892B-02EDD07936A3}" type="slidenum">
              <a:rPr lang="sr-Latn-BA" smtClean="0"/>
              <a:t>‹#›</a:t>
            </a:fld>
            <a:endParaRPr lang="sr-Latn-BA"/>
          </a:p>
        </p:txBody>
      </p:sp>
    </p:spTree>
    <p:extLst>
      <p:ext uri="{BB962C8B-B14F-4D97-AF65-F5344CB8AC3E}">
        <p14:creationId xmlns:p14="http://schemas.microsoft.com/office/powerpoint/2010/main" val="353632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28484"/>
            <a:ext cx="9144000" cy="622300"/>
          </a:xfrm>
          <a:prstGeom prst="rect">
            <a:avLst/>
          </a:prstGeom>
          <a:solidFill>
            <a:schemeClr val="accent1">
              <a:lumMod val="20000"/>
              <a:lumOff val="80000"/>
            </a:schemeClr>
          </a:solidFill>
          <a:ln>
            <a:noFill/>
          </a:ln>
        </p:spPr>
      </p:pic>
      <p:sp>
        <p:nvSpPr>
          <p:cNvPr id="9" name="Rectangle 8"/>
          <p:cNvSpPr/>
          <p:nvPr userDrawn="1"/>
        </p:nvSpPr>
        <p:spPr>
          <a:xfrm>
            <a:off x="8585212" y="0"/>
            <a:ext cx="504056" cy="476672"/>
          </a:xfrm>
          <a:prstGeom prst="rect">
            <a:avLst/>
          </a:prstGeom>
          <a:solidFill>
            <a:schemeClr val="accent1">
              <a:lumMod val="20000"/>
              <a:lumOff val="8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BA"/>
          </a:p>
        </p:txBody>
      </p:sp>
      <p:pic>
        <p:nvPicPr>
          <p:cNvPr id="1026"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617371" y="18467"/>
            <a:ext cx="439737" cy="43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480175"/>
            <a:ext cx="9144000" cy="37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Date Placeholder 3"/>
          <p:cNvSpPr>
            <a:spLocks noGrp="1"/>
          </p:cNvSpPr>
          <p:nvPr>
            <p:ph type="dt" sz="half" idx="2"/>
          </p:nvPr>
        </p:nvSpPr>
        <p:spPr>
          <a:xfrm>
            <a:off x="0" y="6492875"/>
            <a:ext cx="1259632"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sr-Latn-BA" dirty="0" smtClean="0"/>
              <a:t>18-19/04/2013</a:t>
            </a:r>
            <a:endParaRPr lang="sr-Latn-BA" dirty="0"/>
          </a:p>
        </p:txBody>
      </p:sp>
      <p:sp>
        <p:nvSpPr>
          <p:cNvPr id="13" name="Footer Placeholder 4"/>
          <p:cNvSpPr>
            <a:spLocks noGrp="1"/>
          </p:cNvSpPr>
          <p:nvPr>
            <p:ph type="ftr" sz="quarter" idx="3"/>
          </p:nvPr>
        </p:nvSpPr>
        <p:spPr>
          <a:xfrm>
            <a:off x="1259632" y="6486524"/>
            <a:ext cx="732558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r-Latn-BA" dirty="0" smtClean="0"/>
              <a:t>rhmz@teol.net       </a:t>
            </a:r>
            <a:r>
              <a:rPr lang="sr-Latn-BA" b="1" dirty="0" smtClean="0">
                <a:solidFill>
                  <a:schemeClr val="bg1"/>
                </a:solidFill>
              </a:rPr>
              <a:t>   Republic Hydro-Meteorological Service  of Republika Srpska, B&amp;H         </a:t>
            </a:r>
            <a:r>
              <a:rPr lang="sr-Latn-BA" dirty="0" smtClean="0"/>
              <a:t>www.rhmzrs.com </a:t>
            </a:r>
            <a:endParaRPr lang="sr-Latn-BA" dirty="0"/>
          </a:p>
        </p:txBody>
      </p:sp>
      <p:sp>
        <p:nvSpPr>
          <p:cNvPr id="14" name="Slide Number Placeholder 5"/>
          <p:cNvSpPr>
            <a:spLocks noGrp="1"/>
          </p:cNvSpPr>
          <p:nvPr>
            <p:ph type="sldNum" sz="quarter" idx="4"/>
          </p:nvPr>
        </p:nvSpPr>
        <p:spPr>
          <a:xfrm>
            <a:off x="8617370" y="6492875"/>
            <a:ext cx="526629"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sr-Latn-BA" dirty="0" smtClean="0"/>
              <a:t>1</a:t>
            </a:r>
            <a:endParaRPr lang="sr-Latn-BA" dirty="0"/>
          </a:p>
        </p:txBody>
      </p:sp>
      <p:sp>
        <p:nvSpPr>
          <p:cNvPr id="15" name="Title Placeholder 1"/>
          <p:cNvSpPr>
            <a:spLocks noGrp="1"/>
          </p:cNvSpPr>
          <p:nvPr>
            <p:ph type="title"/>
          </p:nvPr>
        </p:nvSpPr>
        <p:spPr>
          <a:xfrm>
            <a:off x="32440" y="1246"/>
            <a:ext cx="8229600" cy="490066"/>
          </a:xfrm>
          <a:prstGeom prst="rect">
            <a:avLst/>
          </a:prstGeom>
        </p:spPr>
        <p:txBody>
          <a:bodyPr vert="horz" lIns="91440" tIns="45720" rIns="91440" bIns="45720" rtlCol="0" anchor="ctr">
            <a:normAutofit/>
          </a:bodyPr>
          <a:lstStyle/>
          <a:p>
            <a:r>
              <a:rPr lang="sr-Latn-BA" dirty="0" smtClean="0"/>
              <a:t>ICSEED 12th Session-Sofia, 18-19 April 2013, BULGARIA</a:t>
            </a:r>
            <a:endParaRPr lang="sr-Latn-BA" dirty="0"/>
          </a:p>
        </p:txBody>
      </p:sp>
    </p:spTree>
    <p:extLst>
      <p:ext uri="{BB962C8B-B14F-4D97-AF65-F5344CB8AC3E}">
        <p14:creationId xmlns:p14="http://schemas.microsoft.com/office/powerpoint/2010/main" val="3166121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spcBef>
          <a:spcPct val="0"/>
        </a:spcBef>
        <a:buNone/>
        <a:defRPr sz="2400" kern="1200">
          <a:solidFill>
            <a:schemeClr val="bg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95836" y="2568878"/>
            <a:ext cx="5184576" cy="4104456"/>
          </a:xfrm>
        </p:spPr>
        <p:txBody>
          <a:bodyPr>
            <a:normAutofit/>
          </a:bodyPr>
          <a:lstStyle/>
          <a:p>
            <a:pPr algn="ctr"/>
            <a:r>
              <a:rPr lang="en-US" sz="3200" dirty="0" smtClean="0">
                <a:solidFill>
                  <a:schemeClr val="tx2"/>
                </a:solidFill>
                <a:latin typeface="Arial" panose="020B0604020202020204" pitchFamily="34" charset="0"/>
                <a:cs typeface="Arial" panose="020B0604020202020204" pitchFamily="34" charset="0"/>
              </a:rPr>
              <a:t>ICSEED principles</a:t>
            </a:r>
            <a:r>
              <a:rPr lang="en-US" sz="3200" dirty="0" smtClean="0">
                <a:solidFill>
                  <a:schemeClr val="tx2"/>
                </a:solidFill>
                <a:latin typeface="Arial" panose="020B0604020202020204" pitchFamily="34" charset="0"/>
                <a:cs typeface="Arial" panose="020B0604020202020204" pitchFamily="34" charset="0"/>
              </a:rPr>
              <a:t/>
            </a:r>
            <a:br>
              <a:rPr lang="en-US" sz="3200" dirty="0" smtClean="0">
                <a:solidFill>
                  <a:schemeClr val="tx2"/>
                </a:solidFill>
                <a:latin typeface="Arial" panose="020B0604020202020204" pitchFamily="34" charset="0"/>
                <a:cs typeface="Arial" panose="020B0604020202020204" pitchFamily="34" charset="0"/>
              </a:rPr>
            </a:br>
            <a:r>
              <a:rPr lang="en-US" sz="3200" dirty="0">
                <a:solidFill>
                  <a:schemeClr val="tx2"/>
                </a:solidFill>
                <a:latin typeface="Arial" panose="020B0604020202020204" pitchFamily="34" charset="0"/>
                <a:cs typeface="Arial" panose="020B0604020202020204" pitchFamily="34" charset="0"/>
              </a:rPr>
              <a:t/>
            </a:r>
            <a:br>
              <a:rPr lang="en-US" sz="3200" dirty="0">
                <a:solidFill>
                  <a:schemeClr val="tx2"/>
                </a:solidFill>
                <a:latin typeface="Arial" panose="020B0604020202020204" pitchFamily="34" charset="0"/>
                <a:cs typeface="Arial" panose="020B0604020202020204" pitchFamily="34" charset="0"/>
              </a:rPr>
            </a:br>
            <a:r>
              <a:rPr lang="en-US" sz="3200" dirty="0" smtClean="0">
                <a:solidFill>
                  <a:schemeClr val="tx2"/>
                </a:solidFill>
                <a:latin typeface="Arial" panose="020B0604020202020204" pitchFamily="34" charset="0"/>
                <a:cs typeface="Arial" panose="020B0604020202020204" pitchFamily="34" charset="0"/>
              </a:rPr>
              <a:t/>
            </a:r>
            <a:br>
              <a:rPr lang="en-US" sz="3200" dirty="0" smtClean="0">
                <a:solidFill>
                  <a:schemeClr val="tx2"/>
                </a:solidFill>
                <a:latin typeface="Arial" panose="020B0604020202020204" pitchFamily="34" charset="0"/>
                <a:cs typeface="Arial" panose="020B0604020202020204" pitchFamily="34" charset="0"/>
              </a:rPr>
            </a:br>
            <a:r>
              <a:rPr lang="en-US" sz="3200" dirty="0">
                <a:solidFill>
                  <a:schemeClr val="tx2"/>
                </a:solidFill>
                <a:latin typeface="Arial" panose="020B0604020202020204" pitchFamily="34" charset="0"/>
                <a:cs typeface="Arial" panose="020B0604020202020204" pitchFamily="34" charset="0"/>
              </a:rPr>
              <a:t/>
            </a:r>
            <a:br>
              <a:rPr lang="en-US" sz="3200" dirty="0">
                <a:solidFill>
                  <a:schemeClr val="tx2"/>
                </a:solidFill>
                <a:latin typeface="Arial" panose="020B0604020202020204" pitchFamily="34" charset="0"/>
                <a:cs typeface="Arial" panose="020B0604020202020204" pitchFamily="34" charset="0"/>
              </a:rPr>
            </a:br>
            <a:r>
              <a:rPr lang="sr-Latn-BA" sz="3200" dirty="0" smtClean="0">
                <a:solidFill>
                  <a:srgbClr val="002060"/>
                </a:solidFill>
              </a:rPr>
              <a:t/>
            </a:r>
            <a:br>
              <a:rPr lang="sr-Latn-BA" sz="3200" dirty="0" smtClean="0">
                <a:solidFill>
                  <a:srgbClr val="002060"/>
                </a:solidFill>
              </a:rPr>
            </a:br>
            <a:r>
              <a:rPr lang="sr-Latn-BA" sz="3200" dirty="0">
                <a:solidFill>
                  <a:srgbClr val="002060"/>
                </a:solidFill>
              </a:rPr>
              <a:t/>
            </a:r>
            <a:br>
              <a:rPr lang="sr-Latn-BA" sz="3200" dirty="0">
                <a:solidFill>
                  <a:srgbClr val="002060"/>
                </a:solidFill>
              </a:rPr>
            </a:br>
            <a:r>
              <a:rPr lang="sr-Latn-BA" sz="3200" dirty="0">
                <a:solidFill>
                  <a:srgbClr val="002060"/>
                </a:solidFill>
              </a:rPr>
              <a:t/>
            </a:r>
            <a:br>
              <a:rPr lang="sr-Latn-BA" sz="3200" dirty="0">
                <a:solidFill>
                  <a:srgbClr val="002060"/>
                </a:solidFill>
              </a:rPr>
            </a:br>
            <a:r>
              <a:rPr lang="en-GB" sz="3200" dirty="0" smtClean="0">
                <a:solidFill>
                  <a:srgbClr val="002060"/>
                </a:solidFill>
              </a:rPr>
              <a:t> </a:t>
            </a:r>
            <a:endParaRPr lang="sr-Latn-BA" sz="3200" dirty="0">
              <a:solidFill>
                <a:srgbClr val="002060"/>
              </a:solidFill>
            </a:endParaRPr>
          </a:p>
        </p:txBody>
      </p:sp>
      <p:sp>
        <p:nvSpPr>
          <p:cNvPr id="3" name="Subtitle 2"/>
          <p:cNvSpPr>
            <a:spLocks noGrp="1"/>
          </p:cNvSpPr>
          <p:nvPr>
            <p:ph type="subTitle" idx="1"/>
          </p:nvPr>
        </p:nvSpPr>
        <p:spPr>
          <a:xfrm>
            <a:off x="0" y="590426"/>
            <a:ext cx="2590822" cy="5862909"/>
          </a:xfrm>
        </p:spPr>
        <p:txBody>
          <a:bodyPr/>
          <a:lstStyle/>
          <a:p>
            <a:endParaRPr lang="sr-Latn-BA" dirty="0"/>
          </a:p>
        </p:txBody>
      </p:sp>
      <p:sp>
        <p:nvSpPr>
          <p:cNvPr id="4" name="TextBox 3"/>
          <p:cNvSpPr txBox="1"/>
          <p:nvPr/>
        </p:nvSpPr>
        <p:spPr>
          <a:xfrm>
            <a:off x="97673" y="0"/>
            <a:ext cx="8640827" cy="523220"/>
          </a:xfrm>
          <a:prstGeom prst="rect">
            <a:avLst/>
          </a:prstGeom>
          <a:noFill/>
        </p:spPr>
        <p:txBody>
          <a:bodyPr wrap="none" rtlCol="0">
            <a:spAutoFit/>
          </a:bodyPr>
          <a:lstStyle/>
          <a:p>
            <a:r>
              <a:rPr lang="sr-Latn-BA" sz="2800" dirty="0" smtClean="0">
                <a:solidFill>
                  <a:schemeClr val="bg1"/>
                </a:solidFill>
              </a:rPr>
              <a:t>ICSEED 1</a:t>
            </a:r>
            <a:r>
              <a:rPr lang="en-US" sz="2800" dirty="0" smtClean="0">
                <a:solidFill>
                  <a:schemeClr val="bg1"/>
                </a:solidFill>
              </a:rPr>
              <a:t>3</a:t>
            </a:r>
            <a:r>
              <a:rPr lang="sr-Latn-BA" sz="2800" dirty="0" smtClean="0">
                <a:solidFill>
                  <a:schemeClr val="bg1"/>
                </a:solidFill>
              </a:rPr>
              <a:t>th Session , </a:t>
            </a:r>
            <a:r>
              <a:rPr lang="en-US" sz="2800" dirty="0" smtClean="0">
                <a:solidFill>
                  <a:schemeClr val="bg1"/>
                </a:solidFill>
              </a:rPr>
              <a:t>Banja Luka</a:t>
            </a:r>
            <a:r>
              <a:rPr lang="sr-Latn-BA" sz="2800" dirty="0" smtClean="0">
                <a:solidFill>
                  <a:schemeClr val="bg1"/>
                </a:solidFill>
              </a:rPr>
              <a:t> 28-29 April 201</a:t>
            </a:r>
            <a:r>
              <a:rPr lang="en-US" sz="2800" dirty="0" smtClean="0">
                <a:solidFill>
                  <a:schemeClr val="bg1"/>
                </a:solidFill>
              </a:rPr>
              <a:t>4.RS</a:t>
            </a:r>
            <a:r>
              <a:rPr lang="sr-Latn-BA" sz="2800" dirty="0" smtClean="0">
                <a:solidFill>
                  <a:schemeClr val="bg1"/>
                </a:solidFill>
              </a:rPr>
              <a:t> B&amp;H</a:t>
            </a:r>
            <a:endParaRPr lang="sr-Latn-BA" sz="2800" dirty="0">
              <a:solidFill>
                <a:schemeClr val="bg1"/>
              </a:solidFill>
            </a:endParaRPr>
          </a:p>
        </p:txBody>
      </p:sp>
      <p:sp>
        <p:nvSpPr>
          <p:cNvPr id="6" name="Rectangle 38"/>
          <p:cNvSpPr>
            <a:spLocks noChangeArrowheads="1"/>
          </p:cNvSpPr>
          <p:nvPr/>
        </p:nvSpPr>
        <p:spPr bwMode="auto">
          <a:xfrm>
            <a:off x="0" y="590427"/>
            <a:ext cx="3203848" cy="5862909"/>
          </a:xfrm>
          <a:prstGeom prst="rect">
            <a:avLst/>
          </a:prstGeom>
          <a:solidFill>
            <a:srgbClr val="003399"/>
          </a:solidFill>
          <a:ln w="9525">
            <a:noFill/>
            <a:miter lim="800000"/>
            <a:headEnd/>
            <a:tailEnd/>
          </a:ln>
          <a:effectLst/>
        </p:spPr>
        <p:txBody>
          <a:bodyPr wrap="none" lIns="91432" tIns="45716" rIns="91432" bIns="45716" anchor="ctr"/>
          <a:lstStyle/>
          <a:p>
            <a:pPr algn="ctr">
              <a:defRPr/>
            </a:pPr>
            <a:r>
              <a:rPr lang="sr-Latn-BA" sz="2800" b="1" dirty="0" smtClean="0">
                <a:solidFill>
                  <a:schemeClr val="bg1"/>
                </a:solidFill>
                <a:latin typeface="Arial" charset="0"/>
              </a:rPr>
              <a:t>INFORMAL </a:t>
            </a:r>
          </a:p>
          <a:p>
            <a:pPr algn="ctr">
              <a:defRPr/>
            </a:pPr>
            <a:r>
              <a:rPr lang="sr-Latn-BA" sz="2800" b="1" dirty="0" smtClean="0">
                <a:solidFill>
                  <a:schemeClr val="bg1"/>
                </a:solidFill>
                <a:latin typeface="Arial" charset="0"/>
              </a:rPr>
              <a:t>CONFERENCE</a:t>
            </a:r>
          </a:p>
          <a:p>
            <a:pPr algn="ctr">
              <a:defRPr/>
            </a:pPr>
            <a:r>
              <a:rPr lang="sr-Latn-BA" sz="2800" b="1" dirty="0" smtClean="0">
                <a:solidFill>
                  <a:schemeClr val="bg1"/>
                </a:solidFill>
                <a:latin typeface="Arial" charset="0"/>
              </a:rPr>
              <a:t>OF SOUTH-EAST</a:t>
            </a:r>
          </a:p>
          <a:p>
            <a:pPr algn="ctr">
              <a:defRPr/>
            </a:pPr>
            <a:r>
              <a:rPr lang="sr-Latn-BA" sz="2800" b="1" dirty="0" smtClean="0">
                <a:solidFill>
                  <a:schemeClr val="bg1"/>
                </a:solidFill>
                <a:latin typeface="Arial" charset="0"/>
              </a:rPr>
              <a:t>EUROPE </a:t>
            </a:r>
          </a:p>
          <a:p>
            <a:pPr algn="ctr">
              <a:defRPr/>
            </a:pPr>
            <a:r>
              <a:rPr lang="sr-Latn-BA" sz="2800" b="1" dirty="0" smtClean="0">
                <a:solidFill>
                  <a:schemeClr val="bg1"/>
                </a:solidFill>
                <a:latin typeface="Arial" charset="0"/>
              </a:rPr>
              <a:t>DIRECTORS</a:t>
            </a:r>
          </a:p>
          <a:p>
            <a:pPr algn="ctr">
              <a:defRPr/>
            </a:pPr>
            <a:endParaRPr lang="sr-Latn-BA" sz="2400" dirty="0">
              <a:solidFill>
                <a:schemeClr val="bg1"/>
              </a:solidFill>
              <a:latin typeface="Arial" charset="0"/>
            </a:endParaRPr>
          </a:p>
          <a:p>
            <a:pPr algn="ctr">
              <a:defRPr/>
            </a:pPr>
            <a:r>
              <a:rPr lang="sr-Latn-BA" sz="2000" dirty="0" smtClean="0">
                <a:latin typeface="Arial" charset="0"/>
              </a:rPr>
              <a:t>Hosted by Republic </a:t>
            </a:r>
          </a:p>
          <a:p>
            <a:pPr algn="ctr">
              <a:defRPr/>
            </a:pPr>
            <a:r>
              <a:rPr lang="sr-Latn-BA" sz="2000" dirty="0" smtClean="0">
                <a:latin typeface="Arial" charset="0"/>
              </a:rPr>
              <a:t>Hydrometeorological</a:t>
            </a:r>
          </a:p>
          <a:p>
            <a:pPr algn="ctr">
              <a:defRPr/>
            </a:pPr>
            <a:r>
              <a:rPr lang="sr-Latn-BA" sz="2000" dirty="0" smtClean="0">
                <a:latin typeface="Arial" charset="0"/>
              </a:rPr>
              <a:t>Service of </a:t>
            </a:r>
          </a:p>
          <a:p>
            <a:pPr algn="ctr">
              <a:defRPr/>
            </a:pPr>
            <a:r>
              <a:rPr lang="sr-Latn-BA" sz="2000" dirty="0" smtClean="0">
                <a:latin typeface="Arial" charset="0"/>
              </a:rPr>
              <a:t>Republic of Srpska, </a:t>
            </a:r>
          </a:p>
          <a:p>
            <a:pPr algn="ctr">
              <a:defRPr/>
            </a:pPr>
            <a:r>
              <a:rPr lang="sr-Latn-BA" sz="2000" dirty="0" smtClean="0">
                <a:latin typeface="Arial" charset="0"/>
              </a:rPr>
              <a:t>Bosnia and Herzegovina</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141" y="5661248"/>
            <a:ext cx="64807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307" y="6488668"/>
            <a:ext cx="9138693" cy="369332"/>
          </a:xfrm>
          <a:prstGeom prst="rect">
            <a:avLst/>
          </a:prstGeom>
          <a:noFill/>
        </p:spPr>
        <p:txBody>
          <a:bodyPr wrap="square" rtlCol="0">
            <a:spAutoFit/>
          </a:bodyPr>
          <a:lstStyle/>
          <a:p>
            <a:pPr algn="ctr"/>
            <a:r>
              <a:rPr lang="sr-Latn-BA" sz="1400" dirty="0" smtClean="0">
                <a:solidFill>
                  <a:schemeClr val="accent5">
                    <a:lumMod val="60000"/>
                    <a:lumOff val="40000"/>
                  </a:schemeClr>
                </a:solidFill>
              </a:rPr>
              <a:t>rhmz@teol.net</a:t>
            </a:r>
            <a:r>
              <a:rPr lang="sr-Latn-BA" dirty="0" smtClean="0"/>
              <a:t> </a:t>
            </a:r>
            <a:r>
              <a:rPr lang="sr-Latn-BA" sz="1400" b="1" dirty="0" smtClean="0">
                <a:solidFill>
                  <a:schemeClr val="bg1"/>
                </a:solidFill>
              </a:rPr>
              <a:t>Republic Hydro-Meteorological Service of Republika Srpska, B&amp;H </a:t>
            </a:r>
            <a:r>
              <a:rPr lang="sr-Latn-BA" sz="1400" dirty="0" smtClean="0">
                <a:solidFill>
                  <a:schemeClr val="accent5">
                    <a:lumMod val="60000"/>
                    <a:lumOff val="40000"/>
                  </a:schemeClr>
                </a:solidFill>
              </a:rPr>
              <a:t>www.rhmzrs.com</a:t>
            </a:r>
            <a:endParaRPr lang="sr-Latn-BA" sz="1400" dirty="0">
              <a:solidFill>
                <a:schemeClr val="accent5">
                  <a:lumMod val="60000"/>
                  <a:lumOff val="40000"/>
                </a:schemeClr>
              </a:solidFill>
            </a:endParaRPr>
          </a:p>
        </p:txBody>
      </p:sp>
      <p:pic>
        <p:nvPicPr>
          <p:cNvPr id="10" name="Picture 9"/>
          <p:cNvPicPr>
            <a:picLocks noChangeAspect="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5580112" y="5053235"/>
            <a:ext cx="121602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igor\Documents\3_Međunarodna saradnja_2014\3_ICSEED_2014\logo rhmzrs.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26827" y="5661248"/>
            <a:ext cx="603045" cy="608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4955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949" y="631494"/>
            <a:ext cx="1893427" cy="5862909"/>
          </a:xfrm>
        </p:spPr>
        <p:txBody>
          <a:bodyPr/>
          <a:lstStyle/>
          <a:p>
            <a:endParaRPr lang="sr-Latn-BA" dirty="0"/>
          </a:p>
        </p:txBody>
      </p:sp>
      <p:sp>
        <p:nvSpPr>
          <p:cNvPr id="4" name="TextBox 3"/>
          <p:cNvSpPr txBox="1"/>
          <p:nvPr/>
        </p:nvSpPr>
        <p:spPr>
          <a:xfrm>
            <a:off x="97673" y="0"/>
            <a:ext cx="8640827" cy="523220"/>
          </a:xfrm>
          <a:prstGeom prst="rect">
            <a:avLst/>
          </a:prstGeom>
          <a:noFill/>
        </p:spPr>
        <p:txBody>
          <a:bodyPr wrap="none" rtlCol="0">
            <a:spAutoFit/>
          </a:bodyPr>
          <a:lstStyle/>
          <a:p>
            <a:r>
              <a:rPr lang="sr-Latn-BA" sz="2800" dirty="0" smtClean="0">
                <a:solidFill>
                  <a:schemeClr val="bg1"/>
                </a:solidFill>
              </a:rPr>
              <a:t>ICSEED 1</a:t>
            </a:r>
            <a:r>
              <a:rPr lang="en-US" sz="2800" dirty="0" smtClean="0">
                <a:solidFill>
                  <a:schemeClr val="bg1"/>
                </a:solidFill>
              </a:rPr>
              <a:t>3</a:t>
            </a:r>
            <a:r>
              <a:rPr lang="sr-Latn-BA" sz="2800" dirty="0" smtClean="0">
                <a:solidFill>
                  <a:schemeClr val="bg1"/>
                </a:solidFill>
              </a:rPr>
              <a:t>th Session , </a:t>
            </a:r>
            <a:r>
              <a:rPr lang="en-US" sz="2800" dirty="0" smtClean="0">
                <a:solidFill>
                  <a:schemeClr val="bg1"/>
                </a:solidFill>
              </a:rPr>
              <a:t>Banja Luka</a:t>
            </a:r>
            <a:r>
              <a:rPr lang="sr-Latn-BA" sz="2800" dirty="0" smtClean="0">
                <a:solidFill>
                  <a:schemeClr val="bg1"/>
                </a:solidFill>
              </a:rPr>
              <a:t> 28-29 April 201</a:t>
            </a:r>
            <a:r>
              <a:rPr lang="en-US" sz="2800" dirty="0" smtClean="0">
                <a:solidFill>
                  <a:schemeClr val="bg1"/>
                </a:solidFill>
              </a:rPr>
              <a:t>4.RS</a:t>
            </a:r>
            <a:r>
              <a:rPr lang="sr-Latn-BA" sz="2800" dirty="0" smtClean="0">
                <a:solidFill>
                  <a:schemeClr val="bg1"/>
                </a:solidFill>
              </a:rPr>
              <a:t> B&amp;H</a:t>
            </a:r>
            <a:endParaRPr lang="sr-Latn-BA" sz="2800" dirty="0">
              <a:solidFill>
                <a:schemeClr val="bg1"/>
              </a:solidFill>
            </a:endParaRPr>
          </a:p>
        </p:txBody>
      </p:sp>
      <p:sp>
        <p:nvSpPr>
          <p:cNvPr id="6" name="Rectangle 38"/>
          <p:cNvSpPr>
            <a:spLocks noChangeArrowheads="1"/>
          </p:cNvSpPr>
          <p:nvPr/>
        </p:nvSpPr>
        <p:spPr bwMode="auto">
          <a:xfrm>
            <a:off x="0" y="590427"/>
            <a:ext cx="1893427" cy="5862909"/>
          </a:xfrm>
          <a:prstGeom prst="rect">
            <a:avLst/>
          </a:prstGeom>
          <a:solidFill>
            <a:srgbClr val="003399"/>
          </a:solidFill>
          <a:ln w="9525">
            <a:noFill/>
            <a:miter lim="800000"/>
            <a:headEnd/>
            <a:tailEnd/>
          </a:ln>
          <a:effectLst/>
        </p:spPr>
        <p:txBody>
          <a:bodyPr wrap="none" lIns="91432" tIns="45716" rIns="91432" bIns="45716" anchor="ctr"/>
          <a:lstStyle/>
          <a:p>
            <a:pPr algn="ctr">
              <a:defRPr/>
            </a:pPr>
            <a:r>
              <a:rPr lang="sr-Latn-BA" b="1" dirty="0" smtClean="0">
                <a:solidFill>
                  <a:schemeClr val="bg1"/>
                </a:solidFill>
                <a:latin typeface="Arial" charset="0"/>
              </a:rPr>
              <a:t>INFORMAL </a:t>
            </a:r>
          </a:p>
          <a:p>
            <a:pPr algn="ctr">
              <a:defRPr/>
            </a:pPr>
            <a:r>
              <a:rPr lang="sr-Latn-BA" b="1" dirty="0" smtClean="0">
                <a:solidFill>
                  <a:schemeClr val="bg1"/>
                </a:solidFill>
                <a:latin typeface="Arial" charset="0"/>
              </a:rPr>
              <a:t>CONFERENCE</a:t>
            </a:r>
          </a:p>
          <a:p>
            <a:pPr algn="ctr">
              <a:defRPr/>
            </a:pPr>
            <a:r>
              <a:rPr lang="sr-Latn-BA" b="1" dirty="0" smtClean="0">
                <a:solidFill>
                  <a:schemeClr val="bg1"/>
                </a:solidFill>
                <a:latin typeface="Arial" charset="0"/>
              </a:rPr>
              <a:t>OF SOUTH-EAST</a:t>
            </a:r>
          </a:p>
          <a:p>
            <a:pPr algn="ctr">
              <a:defRPr/>
            </a:pPr>
            <a:r>
              <a:rPr lang="sr-Latn-BA" b="1" dirty="0" smtClean="0">
                <a:solidFill>
                  <a:schemeClr val="bg1"/>
                </a:solidFill>
                <a:latin typeface="Arial" charset="0"/>
              </a:rPr>
              <a:t>EUROPE </a:t>
            </a:r>
          </a:p>
          <a:p>
            <a:pPr algn="ctr">
              <a:defRPr/>
            </a:pPr>
            <a:r>
              <a:rPr lang="sr-Latn-BA" b="1" dirty="0" smtClean="0">
                <a:solidFill>
                  <a:schemeClr val="bg1"/>
                </a:solidFill>
                <a:latin typeface="Arial" charset="0"/>
              </a:rPr>
              <a:t>DIRECTORS</a:t>
            </a:r>
          </a:p>
          <a:p>
            <a:pPr algn="ctr">
              <a:defRPr/>
            </a:pPr>
            <a:endParaRPr lang="sr-Latn-BA" sz="2400" dirty="0">
              <a:solidFill>
                <a:schemeClr val="bg1"/>
              </a:solidFill>
              <a:latin typeface="Arial" charset="0"/>
            </a:endParaRPr>
          </a:p>
          <a:p>
            <a:pPr algn="ctr">
              <a:defRPr/>
            </a:pPr>
            <a:r>
              <a:rPr lang="sr-Latn-BA" sz="1400" dirty="0" smtClean="0">
                <a:latin typeface="Arial" charset="0"/>
              </a:rPr>
              <a:t>Hosted by Republic </a:t>
            </a:r>
          </a:p>
          <a:p>
            <a:pPr algn="ctr">
              <a:defRPr/>
            </a:pPr>
            <a:r>
              <a:rPr lang="sr-Latn-BA" sz="1400" dirty="0" smtClean="0">
                <a:latin typeface="Arial" charset="0"/>
              </a:rPr>
              <a:t>Hydrometeorological</a:t>
            </a:r>
          </a:p>
          <a:p>
            <a:pPr algn="ctr">
              <a:defRPr/>
            </a:pPr>
            <a:r>
              <a:rPr lang="sr-Latn-BA" sz="1400" dirty="0" smtClean="0">
                <a:latin typeface="Arial" charset="0"/>
              </a:rPr>
              <a:t>Service of </a:t>
            </a:r>
          </a:p>
          <a:p>
            <a:pPr algn="ctr">
              <a:defRPr/>
            </a:pPr>
            <a:r>
              <a:rPr lang="sr-Latn-BA" sz="1400" dirty="0" smtClean="0">
                <a:latin typeface="Arial" charset="0"/>
              </a:rPr>
              <a:t>Republic of Srpska, </a:t>
            </a:r>
          </a:p>
          <a:p>
            <a:pPr algn="ctr">
              <a:defRPr/>
            </a:pPr>
            <a:r>
              <a:rPr lang="sr-Latn-BA" sz="1400" dirty="0" smtClean="0">
                <a:latin typeface="Arial" charset="0"/>
              </a:rPr>
              <a:t>Bosnia and Herzegovina</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0" y="5503567"/>
            <a:ext cx="64807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307" y="6488668"/>
            <a:ext cx="9138693" cy="369332"/>
          </a:xfrm>
          <a:prstGeom prst="rect">
            <a:avLst/>
          </a:prstGeom>
          <a:noFill/>
        </p:spPr>
        <p:txBody>
          <a:bodyPr wrap="square" rtlCol="0">
            <a:spAutoFit/>
          </a:bodyPr>
          <a:lstStyle/>
          <a:p>
            <a:pPr algn="ctr"/>
            <a:r>
              <a:rPr lang="sr-Latn-BA" sz="1400" dirty="0" smtClean="0">
                <a:solidFill>
                  <a:schemeClr val="accent5">
                    <a:lumMod val="60000"/>
                    <a:lumOff val="40000"/>
                  </a:schemeClr>
                </a:solidFill>
              </a:rPr>
              <a:t>rhmz@teol.net</a:t>
            </a:r>
            <a:r>
              <a:rPr lang="sr-Latn-BA" dirty="0" smtClean="0"/>
              <a:t> </a:t>
            </a:r>
            <a:r>
              <a:rPr lang="sr-Latn-BA" sz="1400" b="1" dirty="0" smtClean="0">
                <a:solidFill>
                  <a:schemeClr val="bg1"/>
                </a:solidFill>
              </a:rPr>
              <a:t>Republic Hydro-Meteorological Service of Republika Srpska, B&amp;H </a:t>
            </a:r>
            <a:r>
              <a:rPr lang="sr-Latn-BA" sz="1400" dirty="0" smtClean="0">
                <a:solidFill>
                  <a:schemeClr val="accent5">
                    <a:lumMod val="60000"/>
                    <a:lumOff val="40000"/>
                  </a:schemeClr>
                </a:solidFill>
              </a:rPr>
              <a:t>www.rhmzrs.com</a:t>
            </a:r>
            <a:endParaRPr lang="sr-Latn-BA" sz="1400" dirty="0">
              <a:solidFill>
                <a:schemeClr val="accent5">
                  <a:lumMod val="60000"/>
                  <a:lumOff val="40000"/>
                </a:schemeClr>
              </a:solidFill>
            </a:endParaRPr>
          </a:p>
        </p:txBody>
      </p:sp>
      <p:pic>
        <p:nvPicPr>
          <p:cNvPr id="1026" name="Picture 2" descr="C:\Users\igor\Documents\3_Međunarodna saradnja_2014\3_ICSEED_2014\logo rhmzr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5503567"/>
            <a:ext cx="603045" cy="608012"/>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1979712" y="764704"/>
            <a:ext cx="208823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b="1" dirty="0" smtClean="0"/>
              <a:t>ICSEED</a:t>
            </a:r>
            <a:endParaRPr lang="sr-Latn-BA" sz="2000" b="1" dirty="0"/>
          </a:p>
        </p:txBody>
      </p:sp>
      <p:sp>
        <p:nvSpPr>
          <p:cNvPr id="13" name="Rounded Rectangle 12"/>
          <p:cNvSpPr/>
          <p:nvPr/>
        </p:nvSpPr>
        <p:spPr>
          <a:xfrm>
            <a:off x="4126368" y="764704"/>
            <a:ext cx="4910127"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t>Principles</a:t>
            </a:r>
            <a:endParaRPr lang="sr-Latn-BA" sz="2400" b="1" dirty="0"/>
          </a:p>
        </p:txBody>
      </p:sp>
      <p:sp>
        <p:nvSpPr>
          <p:cNvPr id="2" name="Rectangle 1"/>
          <p:cNvSpPr/>
          <p:nvPr/>
        </p:nvSpPr>
        <p:spPr>
          <a:xfrm>
            <a:off x="2022877" y="1412776"/>
            <a:ext cx="7013617" cy="1569660"/>
          </a:xfrm>
          <a:prstGeom prst="rect">
            <a:avLst/>
          </a:prstGeom>
        </p:spPr>
        <p:txBody>
          <a:bodyPr wrap="square">
            <a:spAutoFit/>
          </a:bodyPr>
          <a:lstStyle/>
          <a:p>
            <a:r>
              <a:rPr lang="en-US" sz="2400" b="1" dirty="0"/>
              <a:t>Art 1. </a:t>
            </a:r>
            <a:r>
              <a:rPr lang="en-US" sz="2400" dirty="0"/>
              <a:t>ICSEED is acting as a sub-regional informal body/assembly with the main purpose to enhance cooperation and contacts in the field of meteorology, hydrology</a:t>
            </a:r>
            <a:r>
              <a:rPr lang="en-US" sz="2400" b="1" dirty="0"/>
              <a:t> </a:t>
            </a:r>
            <a:r>
              <a:rPr lang="en-US" sz="2400" dirty="0"/>
              <a:t>and related disciplines;</a:t>
            </a:r>
            <a:endParaRPr lang="sr-Latn-BA" sz="2400" dirty="0"/>
          </a:p>
        </p:txBody>
      </p:sp>
      <p:sp>
        <p:nvSpPr>
          <p:cNvPr id="5" name="Rectangle 4"/>
          <p:cNvSpPr/>
          <p:nvPr/>
        </p:nvSpPr>
        <p:spPr>
          <a:xfrm>
            <a:off x="1979712" y="3418584"/>
            <a:ext cx="7056782" cy="1200329"/>
          </a:xfrm>
          <a:prstGeom prst="rect">
            <a:avLst/>
          </a:prstGeom>
        </p:spPr>
        <p:txBody>
          <a:bodyPr wrap="square">
            <a:spAutoFit/>
          </a:bodyPr>
          <a:lstStyle/>
          <a:p>
            <a:r>
              <a:rPr lang="en-US" sz="2400" b="1" dirty="0"/>
              <a:t>Art 2. </a:t>
            </a:r>
            <a:r>
              <a:rPr lang="en-US" sz="2400" dirty="0"/>
              <a:t>ICSEED is established on voluntary and mutual basis by the south east European NMSs / NMHSs Directors </a:t>
            </a:r>
            <a:endParaRPr lang="sr-Latn-BA" sz="2400" dirty="0"/>
          </a:p>
        </p:txBody>
      </p:sp>
      <p:sp>
        <p:nvSpPr>
          <p:cNvPr id="11" name="Rectangle 10"/>
          <p:cNvSpPr/>
          <p:nvPr/>
        </p:nvSpPr>
        <p:spPr>
          <a:xfrm>
            <a:off x="1958637" y="5085184"/>
            <a:ext cx="7013617" cy="1200329"/>
          </a:xfrm>
          <a:prstGeom prst="rect">
            <a:avLst/>
          </a:prstGeom>
        </p:spPr>
        <p:txBody>
          <a:bodyPr wrap="square">
            <a:spAutoFit/>
          </a:bodyPr>
          <a:lstStyle/>
          <a:p>
            <a:r>
              <a:rPr lang="en-US" sz="2400" b="1" dirty="0"/>
              <a:t>Art 3. </a:t>
            </a:r>
            <a:r>
              <a:rPr lang="en-US" sz="2400" dirty="0"/>
              <a:t>ICSEED aims at facilitating, promoting and strengthening professional sub-regional relationships, capacity building, expertise and technology transfers;</a:t>
            </a:r>
            <a:endParaRPr lang="sr-Latn-BA" sz="2400" dirty="0"/>
          </a:p>
        </p:txBody>
      </p:sp>
    </p:spTree>
    <p:extLst>
      <p:ext uri="{BB962C8B-B14F-4D97-AF65-F5344CB8AC3E}">
        <p14:creationId xmlns:p14="http://schemas.microsoft.com/office/powerpoint/2010/main" val="2161692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949" y="631494"/>
            <a:ext cx="1893427" cy="5862909"/>
          </a:xfrm>
        </p:spPr>
        <p:txBody>
          <a:bodyPr/>
          <a:lstStyle/>
          <a:p>
            <a:endParaRPr lang="sr-Latn-BA" dirty="0"/>
          </a:p>
        </p:txBody>
      </p:sp>
      <p:sp>
        <p:nvSpPr>
          <p:cNvPr id="4" name="TextBox 3"/>
          <p:cNvSpPr txBox="1"/>
          <p:nvPr/>
        </p:nvSpPr>
        <p:spPr>
          <a:xfrm>
            <a:off x="97673" y="0"/>
            <a:ext cx="8640827" cy="523220"/>
          </a:xfrm>
          <a:prstGeom prst="rect">
            <a:avLst/>
          </a:prstGeom>
          <a:noFill/>
        </p:spPr>
        <p:txBody>
          <a:bodyPr wrap="none" rtlCol="0">
            <a:spAutoFit/>
          </a:bodyPr>
          <a:lstStyle/>
          <a:p>
            <a:r>
              <a:rPr lang="sr-Latn-BA" sz="2800" dirty="0" smtClean="0">
                <a:solidFill>
                  <a:schemeClr val="bg1"/>
                </a:solidFill>
              </a:rPr>
              <a:t>ICSEED 1</a:t>
            </a:r>
            <a:r>
              <a:rPr lang="en-US" sz="2800" dirty="0" smtClean="0">
                <a:solidFill>
                  <a:schemeClr val="bg1"/>
                </a:solidFill>
              </a:rPr>
              <a:t>3</a:t>
            </a:r>
            <a:r>
              <a:rPr lang="sr-Latn-BA" sz="2800" dirty="0" smtClean="0">
                <a:solidFill>
                  <a:schemeClr val="bg1"/>
                </a:solidFill>
              </a:rPr>
              <a:t>th Session , </a:t>
            </a:r>
            <a:r>
              <a:rPr lang="en-US" sz="2800" dirty="0" smtClean="0">
                <a:solidFill>
                  <a:schemeClr val="bg1"/>
                </a:solidFill>
              </a:rPr>
              <a:t>Banja Luka</a:t>
            </a:r>
            <a:r>
              <a:rPr lang="sr-Latn-BA" sz="2800" dirty="0" smtClean="0">
                <a:solidFill>
                  <a:schemeClr val="bg1"/>
                </a:solidFill>
              </a:rPr>
              <a:t> 28-29 April 201</a:t>
            </a:r>
            <a:r>
              <a:rPr lang="en-US" sz="2800" dirty="0" smtClean="0">
                <a:solidFill>
                  <a:schemeClr val="bg1"/>
                </a:solidFill>
              </a:rPr>
              <a:t>4.RS</a:t>
            </a:r>
            <a:r>
              <a:rPr lang="sr-Latn-BA" sz="2800" dirty="0" smtClean="0">
                <a:solidFill>
                  <a:schemeClr val="bg1"/>
                </a:solidFill>
              </a:rPr>
              <a:t> B&amp;H</a:t>
            </a:r>
            <a:endParaRPr lang="sr-Latn-BA" sz="2800" dirty="0">
              <a:solidFill>
                <a:schemeClr val="bg1"/>
              </a:solidFill>
            </a:endParaRPr>
          </a:p>
        </p:txBody>
      </p:sp>
      <p:sp>
        <p:nvSpPr>
          <p:cNvPr id="6" name="Rectangle 38"/>
          <p:cNvSpPr>
            <a:spLocks noChangeArrowheads="1"/>
          </p:cNvSpPr>
          <p:nvPr/>
        </p:nvSpPr>
        <p:spPr bwMode="auto">
          <a:xfrm>
            <a:off x="0" y="590427"/>
            <a:ext cx="1893427" cy="5862909"/>
          </a:xfrm>
          <a:prstGeom prst="rect">
            <a:avLst/>
          </a:prstGeom>
          <a:solidFill>
            <a:srgbClr val="003399"/>
          </a:solidFill>
          <a:ln w="9525">
            <a:noFill/>
            <a:miter lim="800000"/>
            <a:headEnd/>
            <a:tailEnd/>
          </a:ln>
          <a:effectLst/>
        </p:spPr>
        <p:txBody>
          <a:bodyPr wrap="none" lIns="91432" tIns="45716" rIns="91432" bIns="45716" anchor="ctr"/>
          <a:lstStyle/>
          <a:p>
            <a:pPr algn="ctr">
              <a:defRPr/>
            </a:pPr>
            <a:r>
              <a:rPr lang="sr-Latn-BA" b="1" dirty="0" smtClean="0">
                <a:solidFill>
                  <a:schemeClr val="bg1"/>
                </a:solidFill>
                <a:latin typeface="Arial" charset="0"/>
              </a:rPr>
              <a:t>INFORMAL </a:t>
            </a:r>
          </a:p>
          <a:p>
            <a:pPr algn="ctr">
              <a:defRPr/>
            </a:pPr>
            <a:r>
              <a:rPr lang="sr-Latn-BA" b="1" dirty="0" smtClean="0">
                <a:solidFill>
                  <a:schemeClr val="bg1"/>
                </a:solidFill>
                <a:latin typeface="Arial" charset="0"/>
              </a:rPr>
              <a:t>CONFERENCE</a:t>
            </a:r>
          </a:p>
          <a:p>
            <a:pPr algn="ctr">
              <a:defRPr/>
            </a:pPr>
            <a:r>
              <a:rPr lang="sr-Latn-BA" b="1" dirty="0" smtClean="0">
                <a:solidFill>
                  <a:schemeClr val="bg1"/>
                </a:solidFill>
                <a:latin typeface="Arial" charset="0"/>
              </a:rPr>
              <a:t>OF SOUTH-EAST</a:t>
            </a:r>
          </a:p>
          <a:p>
            <a:pPr algn="ctr">
              <a:defRPr/>
            </a:pPr>
            <a:r>
              <a:rPr lang="sr-Latn-BA" b="1" dirty="0" smtClean="0">
                <a:solidFill>
                  <a:schemeClr val="bg1"/>
                </a:solidFill>
                <a:latin typeface="Arial" charset="0"/>
              </a:rPr>
              <a:t>EUROPE </a:t>
            </a:r>
          </a:p>
          <a:p>
            <a:pPr algn="ctr">
              <a:defRPr/>
            </a:pPr>
            <a:r>
              <a:rPr lang="sr-Latn-BA" b="1" dirty="0" smtClean="0">
                <a:solidFill>
                  <a:schemeClr val="bg1"/>
                </a:solidFill>
                <a:latin typeface="Arial" charset="0"/>
              </a:rPr>
              <a:t>DIRECTORS</a:t>
            </a:r>
          </a:p>
          <a:p>
            <a:pPr algn="ctr">
              <a:defRPr/>
            </a:pPr>
            <a:endParaRPr lang="sr-Latn-BA" sz="2400" dirty="0">
              <a:solidFill>
                <a:schemeClr val="bg1"/>
              </a:solidFill>
              <a:latin typeface="Arial" charset="0"/>
            </a:endParaRPr>
          </a:p>
          <a:p>
            <a:pPr algn="ctr">
              <a:defRPr/>
            </a:pPr>
            <a:r>
              <a:rPr lang="sr-Latn-BA" sz="1400" dirty="0" smtClean="0">
                <a:latin typeface="Arial" charset="0"/>
              </a:rPr>
              <a:t>Hosted by Republic </a:t>
            </a:r>
          </a:p>
          <a:p>
            <a:pPr algn="ctr">
              <a:defRPr/>
            </a:pPr>
            <a:r>
              <a:rPr lang="sr-Latn-BA" sz="1400" dirty="0" smtClean="0">
                <a:latin typeface="Arial" charset="0"/>
              </a:rPr>
              <a:t>Hydrometeorological</a:t>
            </a:r>
          </a:p>
          <a:p>
            <a:pPr algn="ctr">
              <a:defRPr/>
            </a:pPr>
            <a:r>
              <a:rPr lang="sr-Latn-BA" sz="1400" dirty="0" smtClean="0">
                <a:latin typeface="Arial" charset="0"/>
              </a:rPr>
              <a:t>Service of </a:t>
            </a:r>
          </a:p>
          <a:p>
            <a:pPr algn="ctr">
              <a:defRPr/>
            </a:pPr>
            <a:r>
              <a:rPr lang="sr-Latn-BA" sz="1400" dirty="0" smtClean="0">
                <a:latin typeface="Arial" charset="0"/>
              </a:rPr>
              <a:t>Republic of Srpska, </a:t>
            </a:r>
          </a:p>
          <a:p>
            <a:pPr algn="ctr">
              <a:defRPr/>
            </a:pPr>
            <a:r>
              <a:rPr lang="sr-Latn-BA" sz="1400" dirty="0" smtClean="0">
                <a:latin typeface="Arial" charset="0"/>
              </a:rPr>
              <a:t>Bosnia and Herzegovina</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0" y="5503567"/>
            <a:ext cx="64807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307" y="6488668"/>
            <a:ext cx="9138693" cy="369332"/>
          </a:xfrm>
          <a:prstGeom prst="rect">
            <a:avLst/>
          </a:prstGeom>
          <a:noFill/>
        </p:spPr>
        <p:txBody>
          <a:bodyPr wrap="square" rtlCol="0">
            <a:spAutoFit/>
          </a:bodyPr>
          <a:lstStyle/>
          <a:p>
            <a:pPr algn="ctr"/>
            <a:r>
              <a:rPr lang="sr-Latn-BA" sz="1400" dirty="0" smtClean="0">
                <a:solidFill>
                  <a:schemeClr val="accent5">
                    <a:lumMod val="60000"/>
                    <a:lumOff val="40000"/>
                  </a:schemeClr>
                </a:solidFill>
              </a:rPr>
              <a:t>rhmz@teol.net</a:t>
            </a:r>
            <a:r>
              <a:rPr lang="sr-Latn-BA" dirty="0" smtClean="0"/>
              <a:t> </a:t>
            </a:r>
            <a:r>
              <a:rPr lang="sr-Latn-BA" sz="1400" b="1" dirty="0" smtClean="0">
                <a:solidFill>
                  <a:schemeClr val="bg1"/>
                </a:solidFill>
              </a:rPr>
              <a:t>Republic Hydro-Meteorological Service of Republika Srpska, B&amp;H </a:t>
            </a:r>
            <a:r>
              <a:rPr lang="sr-Latn-BA" sz="1400" dirty="0" smtClean="0">
                <a:solidFill>
                  <a:schemeClr val="accent5">
                    <a:lumMod val="60000"/>
                    <a:lumOff val="40000"/>
                  </a:schemeClr>
                </a:solidFill>
              </a:rPr>
              <a:t>www.rhmzrs.com</a:t>
            </a:r>
            <a:endParaRPr lang="sr-Latn-BA" sz="1400" dirty="0">
              <a:solidFill>
                <a:schemeClr val="accent5">
                  <a:lumMod val="60000"/>
                  <a:lumOff val="40000"/>
                </a:schemeClr>
              </a:solidFill>
            </a:endParaRPr>
          </a:p>
        </p:txBody>
      </p:sp>
      <p:pic>
        <p:nvPicPr>
          <p:cNvPr id="1026" name="Picture 2" descr="C:\Users\igor\Documents\3_Međunarodna saradnja_2014\3_ICSEED_2014\logo rhmzr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5503567"/>
            <a:ext cx="603045" cy="608012"/>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1979712" y="764704"/>
            <a:ext cx="208823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b="1" dirty="0" smtClean="0"/>
              <a:t>ICSEED</a:t>
            </a:r>
            <a:endParaRPr lang="sr-Latn-BA" sz="2000" b="1" dirty="0"/>
          </a:p>
        </p:txBody>
      </p:sp>
      <p:sp>
        <p:nvSpPr>
          <p:cNvPr id="13" name="Rounded Rectangle 12"/>
          <p:cNvSpPr/>
          <p:nvPr/>
        </p:nvSpPr>
        <p:spPr>
          <a:xfrm>
            <a:off x="4126368" y="764704"/>
            <a:ext cx="4910127"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t>Principles</a:t>
            </a:r>
            <a:endParaRPr lang="sr-Latn-BA" sz="2400" b="1" dirty="0"/>
          </a:p>
        </p:txBody>
      </p:sp>
      <p:sp>
        <p:nvSpPr>
          <p:cNvPr id="2" name="Rectangle 1"/>
          <p:cNvSpPr/>
          <p:nvPr/>
        </p:nvSpPr>
        <p:spPr>
          <a:xfrm>
            <a:off x="2022877" y="1412776"/>
            <a:ext cx="7013617" cy="830997"/>
          </a:xfrm>
          <a:prstGeom prst="rect">
            <a:avLst/>
          </a:prstGeom>
        </p:spPr>
        <p:txBody>
          <a:bodyPr wrap="square">
            <a:spAutoFit/>
          </a:bodyPr>
          <a:lstStyle/>
          <a:p>
            <a:r>
              <a:rPr lang="en-US" sz="2400" b="1" dirty="0"/>
              <a:t>Art 4. </a:t>
            </a:r>
            <a:r>
              <a:rPr lang="en-US" sz="2400" dirty="0"/>
              <a:t>ICSEED is an instrument of common progress and integration to the European structures;</a:t>
            </a:r>
            <a:endParaRPr lang="sr-Latn-BA" sz="2400" dirty="0"/>
          </a:p>
        </p:txBody>
      </p:sp>
      <p:sp>
        <p:nvSpPr>
          <p:cNvPr id="5" name="Rectangle 4"/>
          <p:cNvSpPr/>
          <p:nvPr/>
        </p:nvSpPr>
        <p:spPr>
          <a:xfrm>
            <a:off x="1972083" y="2492896"/>
            <a:ext cx="7056782" cy="1200329"/>
          </a:xfrm>
          <a:prstGeom prst="rect">
            <a:avLst/>
          </a:prstGeom>
        </p:spPr>
        <p:txBody>
          <a:bodyPr wrap="square">
            <a:spAutoFit/>
          </a:bodyPr>
          <a:lstStyle/>
          <a:p>
            <a:r>
              <a:rPr lang="en-US" sz="2400" b="1" dirty="0"/>
              <a:t>Art 5. </a:t>
            </a:r>
            <a:r>
              <a:rPr lang="en-US" sz="2400" dirty="0"/>
              <a:t>ICSEED cooperates in order to minimize individual NMSs / NMHSs effort and optimize common progress; </a:t>
            </a:r>
            <a:endParaRPr lang="sr-Latn-BA" sz="2400" dirty="0"/>
          </a:p>
        </p:txBody>
      </p:sp>
      <p:sp>
        <p:nvSpPr>
          <p:cNvPr id="11" name="Rectangle 10"/>
          <p:cNvSpPr/>
          <p:nvPr/>
        </p:nvSpPr>
        <p:spPr>
          <a:xfrm>
            <a:off x="1979712" y="3789040"/>
            <a:ext cx="7013617" cy="1200329"/>
          </a:xfrm>
          <a:prstGeom prst="rect">
            <a:avLst/>
          </a:prstGeom>
        </p:spPr>
        <p:txBody>
          <a:bodyPr wrap="square">
            <a:spAutoFit/>
          </a:bodyPr>
          <a:lstStyle/>
          <a:p>
            <a:r>
              <a:rPr lang="en-US" sz="2400" b="1" dirty="0"/>
              <a:t>Art 6. </a:t>
            </a:r>
            <a:r>
              <a:rPr lang="en-US" sz="2400" dirty="0"/>
              <a:t>ICSEED is considering the principle of equality, mutual support while respecting individual member decisions</a:t>
            </a:r>
            <a:endParaRPr lang="sr-Latn-BA" sz="2400" dirty="0"/>
          </a:p>
        </p:txBody>
      </p:sp>
      <p:sp>
        <p:nvSpPr>
          <p:cNvPr id="16" name="Rectangle 15"/>
          <p:cNvSpPr/>
          <p:nvPr/>
        </p:nvSpPr>
        <p:spPr>
          <a:xfrm>
            <a:off x="2022876" y="5007809"/>
            <a:ext cx="7013617" cy="1200329"/>
          </a:xfrm>
          <a:prstGeom prst="rect">
            <a:avLst/>
          </a:prstGeom>
        </p:spPr>
        <p:txBody>
          <a:bodyPr wrap="square">
            <a:spAutoFit/>
          </a:bodyPr>
          <a:lstStyle/>
          <a:p>
            <a:r>
              <a:rPr lang="en-US" sz="2400" b="1" dirty="0"/>
              <a:t>Art 7. </a:t>
            </a:r>
            <a:r>
              <a:rPr lang="en-US" sz="2400" dirty="0"/>
              <a:t>ICSEED is guided according to the WMO regulations and acting under each of the partners national laws.</a:t>
            </a:r>
            <a:endParaRPr lang="sr-Latn-BA" sz="2400" dirty="0"/>
          </a:p>
        </p:txBody>
      </p:sp>
    </p:spTree>
    <p:extLst>
      <p:ext uri="{BB962C8B-B14F-4D97-AF65-F5344CB8AC3E}">
        <p14:creationId xmlns:p14="http://schemas.microsoft.com/office/powerpoint/2010/main" val="39649043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949" y="631494"/>
            <a:ext cx="1893427" cy="5862909"/>
          </a:xfrm>
        </p:spPr>
        <p:txBody>
          <a:bodyPr/>
          <a:lstStyle/>
          <a:p>
            <a:endParaRPr lang="sr-Latn-BA" dirty="0"/>
          </a:p>
        </p:txBody>
      </p:sp>
      <p:sp>
        <p:nvSpPr>
          <p:cNvPr id="4" name="TextBox 3"/>
          <p:cNvSpPr txBox="1"/>
          <p:nvPr/>
        </p:nvSpPr>
        <p:spPr>
          <a:xfrm>
            <a:off x="97673" y="0"/>
            <a:ext cx="8640827" cy="523220"/>
          </a:xfrm>
          <a:prstGeom prst="rect">
            <a:avLst/>
          </a:prstGeom>
          <a:noFill/>
        </p:spPr>
        <p:txBody>
          <a:bodyPr wrap="none" rtlCol="0">
            <a:spAutoFit/>
          </a:bodyPr>
          <a:lstStyle/>
          <a:p>
            <a:r>
              <a:rPr lang="sr-Latn-BA" sz="2800" dirty="0" smtClean="0">
                <a:solidFill>
                  <a:schemeClr val="bg1"/>
                </a:solidFill>
              </a:rPr>
              <a:t>ICSEED 1</a:t>
            </a:r>
            <a:r>
              <a:rPr lang="en-US" sz="2800" dirty="0" smtClean="0">
                <a:solidFill>
                  <a:schemeClr val="bg1"/>
                </a:solidFill>
              </a:rPr>
              <a:t>3</a:t>
            </a:r>
            <a:r>
              <a:rPr lang="sr-Latn-BA" sz="2800" dirty="0" smtClean="0">
                <a:solidFill>
                  <a:schemeClr val="bg1"/>
                </a:solidFill>
              </a:rPr>
              <a:t>th Session , </a:t>
            </a:r>
            <a:r>
              <a:rPr lang="en-US" sz="2800" dirty="0" smtClean="0">
                <a:solidFill>
                  <a:schemeClr val="bg1"/>
                </a:solidFill>
              </a:rPr>
              <a:t>Banja Luka</a:t>
            </a:r>
            <a:r>
              <a:rPr lang="sr-Latn-BA" sz="2800" dirty="0" smtClean="0">
                <a:solidFill>
                  <a:schemeClr val="bg1"/>
                </a:solidFill>
              </a:rPr>
              <a:t> 28-29 April 201</a:t>
            </a:r>
            <a:r>
              <a:rPr lang="en-US" sz="2800" dirty="0" smtClean="0">
                <a:solidFill>
                  <a:schemeClr val="bg1"/>
                </a:solidFill>
              </a:rPr>
              <a:t>4.RS</a:t>
            </a:r>
            <a:r>
              <a:rPr lang="sr-Latn-BA" sz="2800" dirty="0" smtClean="0">
                <a:solidFill>
                  <a:schemeClr val="bg1"/>
                </a:solidFill>
              </a:rPr>
              <a:t> B&amp;H</a:t>
            </a:r>
            <a:endParaRPr lang="sr-Latn-BA" sz="2800" dirty="0">
              <a:solidFill>
                <a:schemeClr val="bg1"/>
              </a:solidFill>
            </a:endParaRPr>
          </a:p>
        </p:txBody>
      </p:sp>
      <p:sp>
        <p:nvSpPr>
          <p:cNvPr id="6" name="Rectangle 38"/>
          <p:cNvSpPr>
            <a:spLocks noChangeArrowheads="1"/>
          </p:cNvSpPr>
          <p:nvPr/>
        </p:nvSpPr>
        <p:spPr bwMode="auto">
          <a:xfrm>
            <a:off x="0" y="590427"/>
            <a:ext cx="1893427" cy="5862909"/>
          </a:xfrm>
          <a:prstGeom prst="rect">
            <a:avLst/>
          </a:prstGeom>
          <a:solidFill>
            <a:srgbClr val="003399"/>
          </a:solidFill>
          <a:ln w="9525">
            <a:noFill/>
            <a:miter lim="800000"/>
            <a:headEnd/>
            <a:tailEnd/>
          </a:ln>
          <a:effectLst/>
        </p:spPr>
        <p:txBody>
          <a:bodyPr wrap="none" lIns="91432" tIns="45716" rIns="91432" bIns="45716" anchor="ctr"/>
          <a:lstStyle/>
          <a:p>
            <a:pPr algn="ctr">
              <a:defRPr/>
            </a:pPr>
            <a:r>
              <a:rPr lang="sr-Latn-BA" b="1" dirty="0" smtClean="0">
                <a:solidFill>
                  <a:schemeClr val="bg1"/>
                </a:solidFill>
                <a:latin typeface="Arial" charset="0"/>
              </a:rPr>
              <a:t>INFORMAL </a:t>
            </a:r>
          </a:p>
          <a:p>
            <a:pPr algn="ctr">
              <a:defRPr/>
            </a:pPr>
            <a:r>
              <a:rPr lang="sr-Latn-BA" b="1" dirty="0" smtClean="0">
                <a:solidFill>
                  <a:schemeClr val="bg1"/>
                </a:solidFill>
                <a:latin typeface="Arial" charset="0"/>
              </a:rPr>
              <a:t>CONFERENCE</a:t>
            </a:r>
          </a:p>
          <a:p>
            <a:pPr algn="ctr">
              <a:defRPr/>
            </a:pPr>
            <a:r>
              <a:rPr lang="sr-Latn-BA" b="1" dirty="0" smtClean="0">
                <a:solidFill>
                  <a:schemeClr val="bg1"/>
                </a:solidFill>
                <a:latin typeface="Arial" charset="0"/>
              </a:rPr>
              <a:t>OF SOUTH-EAST</a:t>
            </a:r>
          </a:p>
          <a:p>
            <a:pPr algn="ctr">
              <a:defRPr/>
            </a:pPr>
            <a:r>
              <a:rPr lang="sr-Latn-BA" b="1" dirty="0" smtClean="0">
                <a:solidFill>
                  <a:schemeClr val="bg1"/>
                </a:solidFill>
                <a:latin typeface="Arial" charset="0"/>
              </a:rPr>
              <a:t>EUROPE </a:t>
            </a:r>
          </a:p>
          <a:p>
            <a:pPr algn="ctr">
              <a:defRPr/>
            </a:pPr>
            <a:r>
              <a:rPr lang="sr-Latn-BA" b="1" dirty="0" smtClean="0">
                <a:solidFill>
                  <a:schemeClr val="bg1"/>
                </a:solidFill>
                <a:latin typeface="Arial" charset="0"/>
              </a:rPr>
              <a:t>DIRECTORS</a:t>
            </a:r>
          </a:p>
          <a:p>
            <a:pPr algn="ctr">
              <a:defRPr/>
            </a:pPr>
            <a:endParaRPr lang="sr-Latn-BA" sz="2400" dirty="0">
              <a:solidFill>
                <a:schemeClr val="bg1"/>
              </a:solidFill>
              <a:latin typeface="Arial" charset="0"/>
            </a:endParaRPr>
          </a:p>
          <a:p>
            <a:pPr algn="ctr">
              <a:defRPr/>
            </a:pPr>
            <a:r>
              <a:rPr lang="sr-Latn-BA" sz="1400" dirty="0" smtClean="0">
                <a:latin typeface="Arial" charset="0"/>
              </a:rPr>
              <a:t>Hosted by Republic </a:t>
            </a:r>
          </a:p>
          <a:p>
            <a:pPr algn="ctr">
              <a:defRPr/>
            </a:pPr>
            <a:r>
              <a:rPr lang="sr-Latn-BA" sz="1400" dirty="0" smtClean="0">
                <a:latin typeface="Arial" charset="0"/>
              </a:rPr>
              <a:t>Hydrometeorological</a:t>
            </a:r>
          </a:p>
          <a:p>
            <a:pPr algn="ctr">
              <a:defRPr/>
            </a:pPr>
            <a:r>
              <a:rPr lang="sr-Latn-BA" sz="1400" dirty="0" smtClean="0">
                <a:latin typeface="Arial" charset="0"/>
              </a:rPr>
              <a:t>Service of </a:t>
            </a:r>
          </a:p>
          <a:p>
            <a:pPr algn="ctr">
              <a:defRPr/>
            </a:pPr>
            <a:r>
              <a:rPr lang="sr-Latn-BA" sz="1400" dirty="0" smtClean="0">
                <a:latin typeface="Arial" charset="0"/>
              </a:rPr>
              <a:t>Republic of Srpska, </a:t>
            </a:r>
          </a:p>
          <a:p>
            <a:pPr algn="ctr">
              <a:defRPr/>
            </a:pPr>
            <a:r>
              <a:rPr lang="sr-Latn-BA" sz="1400" dirty="0" smtClean="0">
                <a:latin typeface="Arial" charset="0"/>
              </a:rPr>
              <a:t>Bosnia and Herzegovina</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0" y="5503567"/>
            <a:ext cx="64807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307" y="6488668"/>
            <a:ext cx="9138693" cy="369332"/>
          </a:xfrm>
          <a:prstGeom prst="rect">
            <a:avLst/>
          </a:prstGeom>
          <a:noFill/>
        </p:spPr>
        <p:txBody>
          <a:bodyPr wrap="square" rtlCol="0">
            <a:spAutoFit/>
          </a:bodyPr>
          <a:lstStyle/>
          <a:p>
            <a:pPr algn="ctr"/>
            <a:r>
              <a:rPr lang="sr-Latn-BA" sz="1400" dirty="0" smtClean="0">
                <a:solidFill>
                  <a:schemeClr val="accent5">
                    <a:lumMod val="60000"/>
                    <a:lumOff val="40000"/>
                  </a:schemeClr>
                </a:solidFill>
              </a:rPr>
              <a:t>rhmz@teol.net</a:t>
            </a:r>
            <a:r>
              <a:rPr lang="sr-Latn-BA" dirty="0" smtClean="0"/>
              <a:t> </a:t>
            </a:r>
            <a:r>
              <a:rPr lang="sr-Latn-BA" sz="1400" b="1" dirty="0" smtClean="0">
                <a:solidFill>
                  <a:schemeClr val="bg1"/>
                </a:solidFill>
              </a:rPr>
              <a:t>Republic Hydro-Meteorological Service of Republika Srpska, B&amp;H </a:t>
            </a:r>
            <a:r>
              <a:rPr lang="sr-Latn-BA" sz="1400" dirty="0" smtClean="0">
                <a:solidFill>
                  <a:schemeClr val="accent5">
                    <a:lumMod val="60000"/>
                    <a:lumOff val="40000"/>
                  </a:schemeClr>
                </a:solidFill>
              </a:rPr>
              <a:t>www.rhmzrs.com</a:t>
            </a:r>
            <a:endParaRPr lang="sr-Latn-BA" sz="1400" dirty="0">
              <a:solidFill>
                <a:schemeClr val="accent5">
                  <a:lumMod val="60000"/>
                  <a:lumOff val="40000"/>
                </a:schemeClr>
              </a:solidFill>
            </a:endParaRPr>
          </a:p>
        </p:txBody>
      </p:sp>
      <p:pic>
        <p:nvPicPr>
          <p:cNvPr id="1026" name="Picture 2" descr="C:\Users\igor\Documents\3_Međunarodna saradnja_2014\3_ICSEED_2014\logo rhmzr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5503567"/>
            <a:ext cx="603045" cy="608012"/>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1979712" y="764704"/>
            <a:ext cx="208823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b="1" dirty="0" smtClean="0"/>
              <a:t>ICSEED</a:t>
            </a:r>
            <a:endParaRPr lang="sr-Latn-BA" sz="2000" b="1" dirty="0"/>
          </a:p>
        </p:txBody>
      </p:sp>
      <p:sp>
        <p:nvSpPr>
          <p:cNvPr id="13" name="Rounded Rectangle 12"/>
          <p:cNvSpPr/>
          <p:nvPr/>
        </p:nvSpPr>
        <p:spPr>
          <a:xfrm>
            <a:off x="4126368" y="764704"/>
            <a:ext cx="4910127"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t>Principles</a:t>
            </a:r>
            <a:endParaRPr lang="sr-Latn-BA" sz="2400" b="1" dirty="0"/>
          </a:p>
        </p:txBody>
      </p:sp>
      <p:sp>
        <p:nvSpPr>
          <p:cNvPr id="2" name="Rectangle 1"/>
          <p:cNvSpPr/>
          <p:nvPr/>
        </p:nvSpPr>
        <p:spPr>
          <a:xfrm>
            <a:off x="2022877" y="1412776"/>
            <a:ext cx="7013617" cy="830997"/>
          </a:xfrm>
          <a:prstGeom prst="rect">
            <a:avLst/>
          </a:prstGeom>
        </p:spPr>
        <p:txBody>
          <a:bodyPr wrap="square">
            <a:spAutoFit/>
          </a:bodyPr>
          <a:lstStyle/>
          <a:p>
            <a:r>
              <a:rPr lang="en-US" sz="2400" b="1" dirty="0"/>
              <a:t>Art 8. </a:t>
            </a:r>
            <a:r>
              <a:rPr lang="en-US" sz="2400" dirty="0"/>
              <a:t>ICSEED should maintain permanent contact with WMO sub-regional Office for Europe;</a:t>
            </a:r>
            <a:endParaRPr lang="sr-Latn-BA" sz="2400" dirty="0"/>
          </a:p>
        </p:txBody>
      </p:sp>
      <p:sp>
        <p:nvSpPr>
          <p:cNvPr id="5" name="Rectangle 4"/>
          <p:cNvSpPr/>
          <p:nvPr/>
        </p:nvSpPr>
        <p:spPr>
          <a:xfrm>
            <a:off x="1972083" y="2492896"/>
            <a:ext cx="7056782" cy="1200329"/>
          </a:xfrm>
          <a:prstGeom prst="rect">
            <a:avLst/>
          </a:prstGeom>
        </p:spPr>
        <p:txBody>
          <a:bodyPr wrap="square">
            <a:spAutoFit/>
          </a:bodyPr>
          <a:lstStyle/>
          <a:p>
            <a:r>
              <a:rPr lang="en-US" sz="2400" b="1" dirty="0"/>
              <a:t>Art 9. </a:t>
            </a:r>
            <a:r>
              <a:rPr lang="en-US" sz="2400" dirty="0"/>
              <a:t>ICSEED principally operates its activities by its own resources including WMO and other technical and financial support when appropriate;</a:t>
            </a:r>
            <a:endParaRPr lang="sr-Latn-BA" sz="2400" dirty="0"/>
          </a:p>
        </p:txBody>
      </p:sp>
      <p:sp>
        <p:nvSpPr>
          <p:cNvPr id="11" name="Rectangle 10"/>
          <p:cNvSpPr/>
          <p:nvPr/>
        </p:nvSpPr>
        <p:spPr>
          <a:xfrm>
            <a:off x="1979712" y="3789040"/>
            <a:ext cx="7013617" cy="2677656"/>
          </a:xfrm>
          <a:prstGeom prst="rect">
            <a:avLst/>
          </a:prstGeom>
        </p:spPr>
        <p:txBody>
          <a:bodyPr wrap="square">
            <a:spAutoFit/>
          </a:bodyPr>
          <a:lstStyle/>
          <a:p>
            <a:r>
              <a:rPr lang="en-US" sz="2400" b="1" dirty="0"/>
              <a:t>Art 10. </a:t>
            </a:r>
            <a:r>
              <a:rPr lang="en-US" sz="2400" dirty="0"/>
              <a:t>ICSEED meetings are, in principle, taking place once a year and are organized in turn by each member. The meeting place and time should be established by consensus. The meeting agenda and other documentation should be prepared by the host country taking into account the other countries’ proposals;</a:t>
            </a:r>
            <a:endParaRPr lang="sr-Latn-BA" sz="2400" dirty="0"/>
          </a:p>
        </p:txBody>
      </p:sp>
    </p:spTree>
    <p:extLst>
      <p:ext uri="{BB962C8B-B14F-4D97-AF65-F5344CB8AC3E}">
        <p14:creationId xmlns:p14="http://schemas.microsoft.com/office/powerpoint/2010/main" val="2472792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949" y="631494"/>
            <a:ext cx="1893427" cy="5862909"/>
          </a:xfrm>
        </p:spPr>
        <p:txBody>
          <a:bodyPr/>
          <a:lstStyle/>
          <a:p>
            <a:endParaRPr lang="sr-Latn-BA" dirty="0"/>
          </a:p>
        </p:txBody>
      </p:sp>
      <p:sp>
        <p:nvSpPr>
          <p:cNvPr id="4" name="TextBox 3"/>
          <p:cNvSpPr txBox="1"/>
          <p:nvPr/>
        </p:nvSpPr>
        <p:spPr>
          <a:xfrm>
            <a:off x="97673" y="0"/>
            <a:ext cx="8640827" cy="523220"/>
          </a:xfrm>
          <a:prstGeom prst="rect">
            <a:avLst/>
          </a:prstGeom>
          <a:noFill/>
        </p:spPr>
        <p:txBody>
          <a:bodyPr wrap="none" rtlCol="0">
            <a:spAutoFit/>
          </a:bodyPr>
          <a:lstStyle/>
          <a:p>
            <a:r>
              <a:rPr lang="sr-Latn-BA" sz="2800" dirty="0" smtClean="0">
                <a:solidFill>
                  <a:schemeClr val="bg1"/>
                </a:solidFill>
              </a:rPr>
              <a:t>ICSEED 1</a:t>
            </a:r>
            <a:r>
              <a:rPr lang="en-US" sz="2800" dirty="0" smtClean="0">
                <a:solidFill>
                  <a:schemeClr val="bg1"/>
                </a:solidFill>
              </a:rPr>
              <a:t>3</a:t>
            </a:r>
            <a:r>
              <a:rPr lang="sr-Latn-BA" sz="2800" dirty="0" smtClean="0">
                <a:solidFill>
                  <a:schemeClr val="bg1"/>
                </a:solidFill>
              </a:rPr>
              <a:t>th Session , </a:t>
            </a:r>
            <a:r>
              <a:rPr lang="en-US" sz="2800" dirty="0" smtClean="0">
                <a:solidFill>
                  <a:schemeClr val="bg1"/>
                </a:solidFill>
              </a:rPr>
              <a:t>Banja Luka</a:t>
            </a:r>
            <a:r>
              <a:rPr lang="sr-Latn-BA" sz="2800" dirty="0" smtClean="0">
                <a:solidFill>
                  <a:schemeClr val="bg1"/>
                </a:solidFill>
              </a:rPr>
              <a:t> 28-29 April 201</a:t>
            </a:r>
            <a:r>
              <a:rPr lang="en-US" sz="2800" dirty="0" smtClean="0">
                <a:solidFill>
                  <a:schemeClr val="bg1"/>
                </a:solidFill>
              </a:rPr>
              <a:t>4.RS</a:t>
            </a:r>
            <a:r>
              <a:rPr lang="sr-Latn-BA" sz="2800" dirty="0" smtClean="0">
                <a:solidFill>
                  <a:schemeClr val="bg1"/>
                </a:solidFill>
              </a:rPr>
              <a:t> B&amp;H</a:t>
            </a:r>
            <a:endParaRPr lang="sr-Latn-BA" sz="2800" dirty="0">
              <a:solidFill>
                <a:schemeClr val="bg1"/>
              </a:solidFill>
            </a:endParaRPr>
          </a:p>
        </p:txBody>
      </p:sp>
      <p:sp>
        <p:nvSpPr>
          <p:cNvPr id="6" name="Rectangle 38"/>
          <p:cNvSpPr>
            <a:spLocks noChangeArrowheads="1"/>
          </p:cNvSpPr>
          <p:nvPr/>
        </p:nvSpPr>
        <p:spPr bwMode="auto">
          <a:xfrm>
            <a:off x="0" y="590427"/>
            <a:ext cx="1893427" cy="5862909"/>
          </a:xfrm>
          <a:prstGeom prst="rect">
            <a:avLst/>
          </a:prstGeom>
          <a:solidFill>
            <a:srgbClr val="003399"/>
          </a:solidFill>
          <a:ln w="9525">
            <a:noFill/>
            <a:miter lim="800000"/>
            <a:headEnd/>
            <a:tailEnd/>
          </a:ln>
          <a:effectLst/>
        </p:spPr>
        <p:txBody>
          <a:bodyPr wrap="none" lIns="91432" tIns="45716" rIns="91432" bIns="45716" anchor="ctr"/>
          <a:lstStyle/>
          <a:p>
            <a:pPr algn="ctr">
              <a:defRPr/>
            </a:pPr>
            <a:r>
              <a:rPr lang="sr-Latn-BA" b="1" dirty="0" smtClean="0">
                <a:solidFill>
                  <a:schemeClr val="bg1"/>
                </a:solidFill>
                <a:latin typeface="Arial" charset="0"/>
              </a:rPr>
              <a:t>INFORMAL </a:t>
            </a:r>
          </a:p>
          <a:p>
            <a:pPr algn="ctr">
              <a:defRPr/>
            </a:pPr>
            <a:r>
              <a:rPr lang="sr-Latn-BA" b="1" dirty="0" smtClean="0">
                <a:solidFill>
                  <a:schemeClr val="bg1"/>
                </a:solidFill>
                <a:latin typeface="Arial" charset="0"/>
              </a:rPr>
              <a:t>CONFERENCE</a:t>
            </a:r>
          </a:p>
          <a:p>
            <a:pPr algn="ctr">
              <a:defRPr/>
            </a:pPr>
            <a:r>
              <a:rPr lang="sr-Latn-BA" b="1" dirty="0" smtClean="0">
                <a:solidFill>
                  <a:schemeClr val="bg1"/>
                </a:solidFill>
                <a:latin typeface="Arial" charset="0"/>
              </a:rPr>
              <a:t>OF SOUTH-EAST</a:t>
            </a:r>
          </a:p>
          <a:p>
            <a:pPr algn="ctr">
              <a:defRPr/>
            </a:pPr>
            <a:r>
              <a:rPr lang="sr-Latn-BA" b="1" dirty="0" smtClean="0">
                <a:solidFill>
                  <a:schemeClr val="bg1"/>
                </a:solidFill>
                <a:latin typeface="Arial" charset="0"/>
              </a:rPr>
              <a:t>EUROPE </a:t>
            </a:r>
          </a:p>
          <a:p>
            <a:pPr algn="ctr">
              <a:defRPr/>
            </a:pPr>
            <a:r>
              <a:rPr lang="sr-Latn-BA" b="1" dirty="0" smtClean="0">
                <a:solidFill>
                  <a:schemeClr val="bg1"/>
                </a:solidFill>
                <a:latin typeface="Arial" charset="0"/>
              </a:rPr>
              <a:t>DIRECTORS</a:t>
            </a:r>
          </a:p>
          <a:p>
            <a:pPr algn="ctr">
              <a:defRPr/>
            </a:pPr>
            <a:endParaRPr lang="sr-Latn-BA" sz="2400" dirty="0">
              <a:solidFill>
                <a:schemeClr val="bg1"/>
              </a:solidFill>
              <a:latin typeface="Arial" charset="0"/>
            </a:endParaRPr>
          </a:p>
          <a:p>
            <a:pPr algn="ctr">
              <a:defRPr/>
            </a:pPr>
            <a:r>
              <a:rPr lang="sr-Latn-BA" sz="1400" dirty="0" smtClean="0">
                <a:latin typeface="Arial" charset="0"/>
              </a:rPr>
              <a:t>Hosted by Republic </a:t>
            </a:r>
          </a:p>
          <a:p>
            <a:pPr algn="ctr">
              <a:defRPr/>
            </a:pPr>
            <a:r>
              <a:rPr lang="sr-Latn-BA" sz="1400" dirty="0" smtClean="0">
                <a:latin typeface="Arial" charset="0"/>
              </a:rPr>
              <a:t>Hydrometeorological</a:t>
            </a:r>
          </a:p>
          <a:p>
            <a:pPr algn="ctr">
              <a:defRPr/>
            </a:pPr>
            <a:r>
              <a:rPr lang="sr-Latn-BA" sz="1400" dirty="0" smtClean="0">
                <a:latin typeface="Arial" charset="0"/>
              </a:rPr>
              <a:t>Service of </a:t>
            </a:r>
          </a:p>
          <a:p>
            <a:pPr algn="ctr">
              <a:defRPr/>
            </a:pPr>
            <a:r>
              <a:rPr lang="sr-Latn-BA" sz="1400" dirty="0" smtClean="0">
                <a:latin typeface="Arial" charset="0"/>
              </a:rPr>
              <a:t>Republic of Srpska, </a:t>
            </a:r>
          </a:p>
          <a:p>
            <a:pPr algn="ctr">
              <a:defRPr/>
            </a:pPr>
            <a:r>
              <a:rPr lang="sr-Latn-BA" sz="1400" dirty="0" smtClean="0">
                <a:latin typeface="Arial" charset="0"/>
              </a:rPr>
              <a:t>Bosnia and Herzegovina</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0" y="5503567"/>
            <a:ext cx="64807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307" y="6488668"/>
            <a:ext cx="9138693" cy="369332"/>
          </a:xfrm>
          <a:prstGeom prst="rect">
            <a:avLst/>
          </a:prstGeom>
          <a:noFill/>
        </p:spPr>
        <p:txBody>
          <a:bodyPr wrap="square" rtlCol="0">
            <a:spAutoFit/>
          </a:bodyPr>
          <a:lstStyle/>
          <a:p>
            <a:pPr algn="ctr"/>
            <a:r>
              <a:rPr lang="sr-Latn-BA" sz="1400" dirty="0" smtClean="0">
                <a:solidFill>
                  <a:schemeClr val="accent5">
                    <a:lumMod val="60000"/>
                    <a:lumOff val="40000"/>
                  </a:schemeClr>
                </a:solidFill>
              </a:rPr>
              <a:t>rhmz@teol.net</a:t>
            </a:r>
            <a:r>
              <a:rPr lang="sr-Latn-BA" dirty="0" smtClean="0"/>
              <a:t> </a:t>
            </a:r>
            <a:r>
              <a:rPr lang="sr-Latn-BA" sz="1400" b="1" dirty="0" smtClean="0">
                <a:solidFill>
                  <a:schemeClr val="bg1"/>
                </a:solidFill>
              </a:rPr>
              <a:t>Republic Hydro-Meteorological Service of Republika Srpska, B&amp;H </a:t>
            </a:r>
            <a:r>
              <a:rPr lang="sr-Latn-BA" sz="1400" dirty="0" smtClean="0">
                <a:solidFill>
                  <a:schemeClr val="accent5">
                    <a:lumMod val="60000"/>
                    <a:lumOff val="40000"/>
                  </a:schemeClr>
                </a:solidFill>
              </a:rPr>
              <a:t>www.rhmzrs.com</a:t>
            </a:r>
            <a:endParaRPr lang="sr-Latn-BA" sz="1400" dirty="0">
              <a:solidFill>
                <a:schemeClr val="accent5">
                  <a:lumMod val="60000"/>
                  <a:lumOff val="40000"/>
                </a:schemeClr>
              </a:solidFill>
            </a:endParaRPr>
          </a:p>
        </p:txBody>
      </p:sp>
      <p:pic>
        <p:nvPicPr>
          <p:cNvPr id="1026" name="Picture 2" descr="C:\Users\igor\Documents\3_Međunarodna saradnja_2014\3_ICSEED_2014\logo rhmzr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5503567"/>
            <a:ext cx="603045" cy="608012"/>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1979712" y="764704"/>
            <a:ext cx="208823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000" b="1" dirty="0" smtClean="0"/>
              <a:t>ICSEED</a:t>
            </a:r>
            <a:endParaRPr lang="sr-Latn-BA" sz="2000" b="1" dirty="0"/>
          </a:p>
        </p:txBody>
      </p:sp>
      <p:sp>
        <p:nvSpPr>
          <p:cNvPr id="13" name="Rounded Rectangle 12"/>
          <p:cNvSpPr/>
          <p:nvPr/>
        </p:nvSpPr>
        <p:spPr>
          <a:xfrm>
            <a:off x="4126368" y="764704"/>
            <a:ext cx="4910127"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t>Principles</a:t>
            </a:r>
            <a:endParaRPr lang="sr-Latn-BA" sz="2400" b="1" dirty="0"/>
          </a:p>
        </p:txBody>
      </p:sp>
      <p:sp>
        <p:nvSpPr>
          <p:cNvPr id="2" name="Rectangle 1"/>
          <p:cNvSpPr/>
          <p:nvPr/>
        </p:nvSpPr>
        <p:spPr>
          <a:xfrm>
            <a:off x="2022877" y="1346376"/>
            <a:ext cx="7013617" cy="1200329"/>
          </a:xfrm>
          <a:prstGeom prst="rect">
            <a:avLst/>
          </a:prstGeom>
        </p:spPr>
        <p:txBody>
          <a:bodyPr wrap="square">
            <a:spAutoFit/>
          </a:bodyPr>
          <a:lstStyle/>
          <a:p>
            <a:r>
              <a:rPr lang="en-US" sz="2400" b="1" dirty="0"/>
              <a:t>Art 11. </a:t>
            </a:r>
            <a:r>
              <a:rPr lang="en-US" sz="2400" dirty="0"/>
              <a:t>ICSEED is open to meet other countries which share the program for development of meteorological and hydrological activities; </a:t>
            </a:r>
            <a:endParaRPr lang="sr-Latn-BA" sz="2400" dirty="0"/>
          </a:p>
        </p:txBody>
      </p:sp>
      <p:sp>
        <p:nvSpPr>
          <p:cNvPr id="5" name="Rectangle 4"/>
          <p:cNvSpPr/>
          <p:nvPr/>
        </p:nvSpPr>
        <p:spPr>
          <a:xfrm>
            <a:off x="2022877" y="2546705"/>
            <a:ext cx="7056782" cy="830997"/>
          </a:xfrm>
          <a:prstGeom prst="rect">
            <a:avLst/>
          </a:prstGeom>
        </p:spPr>
        <p:txBody>
          <a:bodyPr wrap="square">
            <a:spAutoFit/>
          </a:bodyPr>
          <a:lstStyle/>
          <a:p>
            <a:r>
              <a:rPr lang="en-US" sz="2400" b="1" dirty="0"/>
              <a:t>Art 12. </a:t>
            </a:r>
            <a:r>
              <a:rPr lang="en-US" sz="2400" dirty="0"/>
              <a:t>ICSEED can establish Ad Hoc Groups for the common activities and projects.</a:t>
            </a:r>
            <a:endParaRPr lang="sr-Latn-BA" sz="2400" dirty="0"/>
          </a:p>
        </p:txBody>
      </p:sp>
      <p:sp>
        <p:nvSpPr>
          <p:cNvPr id="11" name="Rectangle 10"/>
          <p:cNvSpPr/>
          <p:nvPr/>
        </p:nvSpPr>
        <p:spPr>
          <a:xfrm>
            <a:off x="1997896" y="3377702"/>
            <a:ext cx="7013617" cy="1200329"/>
          </a:xfrm>
          <a:prstGeom prst="rect">
            <a:avLst/>
          </a:prstGeom>
        </p:spPr>
        <p:txBody>
          <a:bodyPr wrap="square">
            <a:spAutoFit/>
          </a:bodyPr>
          <a:lstStyle/>
          <a:p>
            <a:r>
              <a:rPr lang="en-US" sz="2400" b="1" dirty="0"/>
              <a:t>Art 13.</a:t>
            </a:r>
            <a:r>
              <a:rPr lang="en-US" sz="2400" dirty="0"/>
              <a:t>  ICSEED meeting is chairing by the host country NMSs / NMHSs Director appointed by the ICSEED members at the beginning of meeting </a:t>
            </a:r>
            <a:endParaRPr lang="sr-Latn-BA" sz="2400" dirty="0"/>
          </a:p>
        </p:txBody>
      </p:sp>
      <p:sp>
        <p:nvSpPr>
          <p:cNvPr id="14" name="Rectangle 13"/>
          <p:cNvSpPr/>
          <p:nvPr/>
        </p:nvSpPr>
        <p:spPr>
          <a:xfrm>
            <a:off x="2005627" y="4549676"/>
            <a:ext cx="7013617" cy="1938992"/>
          </a:xfrm>
          <a:prstGeom prst="rect">
            <a:avLst/>
          </a:prstGeom>
        </p:spPr>
        <p:txBody>
          <a:bodyPr wrap="square">
            <a:spAutoFit/>
          </a:bodyPr>
          <a:lstStyle/>
          <a:p>
            <a:r>
              <a:rPr lang="en-US" sz="2400" b="1" dirty="0"/>
              <a:t>Art 14.</a:t>
            </a:r>
            <a:r>
              <a:rPr lang="en-US" sz="2400" dirty="0"/>
              <a:t>  ICSEED Chairman is also taking care of the completion of the ICSEED decisions between the two ICSEED meetings. In addition, the Chairman is preparing and presenting the results at the following ICSEED meeting.</a:t>
            </a:r>
            <a:endParaRPr lang="sr-Latn-BA" sz="2400" dirty="0"/>
          </a:p>
        </p:txBody>
      </p:sp>
    </p:spTree>
    <p:extLst>
      <p:ext uri="{BB962C8B-B14F-4D97-AF65-F5344CB8AC3E}">
        <p14:creationId xmlns:p14="http://schemas.microsoft.com/office/powerpoint/2010/main" val="4216044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2061</TotalTime>
  <Words>566</Words>
  <Application>Microsoft Office PowerPoint</Application>
  <PresentationFormat>On-screen Show (4:3)</PresentationFormat>
  <Paragraphs>88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ICSEED principles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igor</dc:creator>
  <cp:lastModifiedBy>igor</cp:lastModifiedBy>
  <cp:revision>67</cp:revision>
  <dcterms:created xsi:type="dcterms:W3CDTF">2013-04-15T21:40:59Z</dcterms:created>
  <dcterms:modified xsi:type="dcterms:W3CDTF">2014-04-27T21:38:13Z</dcterms:modified>
</cp:coreProperties>
</file>