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70" r:id="rId4"/>
    <p:sldId id="273" r:id="rId5"/>
    <p:sldId id="271" r:id="rId6"/>
    <p:sldId id="268" r:id="rId7"/>
    <p:sldId id="261" r:id="rId8"/>
    <p:sldId id="258" r:id="rId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0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526A0-F30A-4D78-810D-E00777EBA2DE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0970F-AC6C-4F33-BC3D-8F4EEA3B0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6408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86D36-3FCD-40CE-8A8B-351EB04A1311}" type="datetimeFigureOut">
              <a:rPr lang="sr-Latn-CS" smtClean="0"/>
              <a:pPr/>
              <a:t>6.10.2016.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68910-A4E8-4E13-940B-AC6E6544289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68910-A4E8-4E13-940B-AC6E6544289C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470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25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1379C-FF96-584F-9966-3CE410D994F1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79622" y="667265"/>
            <a:ext cx="8229600" cy="4646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0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15-ISCEED</a:t>
            </a:r>
            <a:endParaRPr lang="en-US" sz="3000" b="1" dirty="0" smtClean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2400" i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Zagreb, 6-7 October 2016</a:t>
            </a:r>
            <a:endParaRPr lang="en-US" sz="2400" i="1" dirty="0" smtClean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4800" dirty="0" smtClean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6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 of the President of </a:t>
            </a:r>
          </a:p>
          <a:p>
            <a:r>
              <a:rPr lang="en-US" sz="36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 </a:t>
            </a:r>
            <a:r>
              <a:rPr lang="hr-HR" sz="36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</a:t>
            </a:r>
            <a:r>
              <a:rPr lang="en-US" sz="36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hr-HR" sz="36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</a:t>
            </a:r>
            <a:r>
              <a:rPr lang="en-US" sz="36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endParaRPr lang="en-US" sz="4800" dirty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30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Ivan Cacic</a:t>
            </a:r>
            <a:endParaRPr lang="en-US" sz="3000" b="1" dirty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26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52771"/>
            <a:ext cx="649224" cy="17145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48099" y="105881"/>
            <a:ext cx="5895955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r-HR" sz="26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Challenges and Priorities</a:t>
            </a:r>
            <a:endParaRPr lang="en-US" sz="2600" b="1" dirty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779646"/>
            <a:ext cx="9144000" cy="481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7" descr="RA 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739" y="31429"/>
            <a:ext cx="1259632" cy="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547664" y="1023119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u="sng" kern="0" dirty="0" smtClean="0">
                <a:solidFill>
                  <a:srgbClr val="000066"/>
                </a:solidFill>
                <a:latin typeface="Calibri" pitchFamily="34" charset="0"/>
              </a:rPr>
              <a:t>Challenges</a:t>
            </a:r>
            <a:endParaRPr lang="hr-HR" b="1" u="sng" dirty="0"/>
          </a:p>
        </p:txBody>
      </p:sp>
      <p:sp>
        <p:nvSpPr>
          <p:cNvPr id="12" name="Rectangle 11"/>
          <p:cNvSpPr/>
          <p:nvPr/>
        </p:nvSpPr>
        <p:spPr>
          <a:xfrm>
            <a:off x="6156176" y="1052736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u="sng" kern="0" dirty="0" smtClean="0">
                <a:solidFill>
                  <a:srgbClr val="000066"/>
                </a:solidFill>
                <a:latin typeface="Calibri" pitchFamily="34" charset="0"/>
              </a:rPr>
              <a:t>Priorities</a:t>
            </a:r>
            <a:endParaRPr lang="hr-HR" b="1" u="sng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64536" y="1556792"/>
            <a:ext cx="4186089" cy="427809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 algn="just">
              <a:buClr>
                <a:srgbClr val="F4C600"/>
              </a:buClr>
              <a:buFontTx/>
              <a:buChar char="•"/>
            </a:pPr>
            <a:r>
              <a:rPr lang="hr-HR" sz="1800" b="1" dirty="0" smtClean="0">
                <a:solidFill>
                  <a:srgbClr val="000066"/>
                </a:solidFill>
                <a:latin typeface="Calibri" pitchFamily="34" charset="0"/>
              </a:rPr>
              <a:t>Lack</a:t>
            </a:r>
            <a:r>
              <a:rPr lang="hr-HR" sz="1800" dirty="0" smtClean="0">
                <a:solidFill>
                  <a:srgbClr val="000066"/>
                </a:solidFill>
                <a:latin typeface="Calibri" pitchFamily="34" charset="0"/>
              </a:rPr>
              <a:t> of </a:t>
            </a:r>
            <a:r>
              <a:rPr lang="hr-HR" sz="1800" b="1" dirty="0" smtClean="0">
                <a:solidFill>
                  <a:srgbClr val="000066"/>
                </a:solidFill>
                <a:latin typeface="Calibri" pitchFamily="34" charset="0"/>
              </a:rPr>
              <a:t>financial / staff resources  + </a:t>
            </a:r>
            <a:r>
              <a:rPr lang="en-US" sz="1800" u="sng" dirty="0" smtClean="0">
                <a:solidFill>
                  <a:srgbClr val="003399"/>
                </a:solidFill>
                <a:latin typeface="Calibri" pitchFamily="34" charset="0"/>
              </a:rPr>
              <a:t>difficulties</a:t>
            </a:r>
            <a:r>
              <a:rPr lang="en-US" sz="1800" dirty="0" smtClean="0">
                <a:solidFill>
                  <a:srgbClr val="003399"/>
                </a:solidFill>
                <a:latin typeface="Calibri" pitchFamily="34" charset="0"/>
              </a:rPr>
              <a:t> to </a:t>
            </a:r>
            <a:r>
              <a:rPr lang="en-US" sz="1800" u="sng" dirty="0" smtClean="0">
                <a:solidFill>
                  <a:srgbClr val="003399"/>
                </a:solidFill>
                <a:latin typeface="Calibri" pitchFamily="34" charset="0"/>
              </a:rPr>
              <a:t>maintain</a:t>
            </a:r>
            <a:r>
              <a:rPr lang="en-US" sz="1800" dirty="0" smtClean="0">
                <a:solidFill>
                  <a:srgbClr val="003399"/>
                </a:solidFill>
                <a:latin typeface="Calibri" pitchFamily="34" charset="0"/>
              </a:rPr>
              <a:t> and </a:t>
            </a:r>
            <a:r>
              <a:rPr lang="en-US" sz="1800" u="sng" dirty="0" smtClean="0">
                <a:solidFill>
                  <a:srgbClr val="003399"/>
                </a:solidFill>
                <a:latin typeface="Calibri" pitchFamily="34" charset="0"/>
              </a:rPr>
              <a:t>sustain</a:t>
            </a:r>
            <a:r>
              <a:rPr lang="en-US" sz="1800" dirty="0" smtClean="0">
                <a:solidFill>
                  <a:srgbClr val="003399"/>
                </a:solidFill>
                <a:latin typeface="Calibri" pitchFamily="34" charset="0"/>
              </a:rPr>
              <a:t> basic functions</a:t>
            </a:r>
            <a:endParaRPr lang="hr-HR" sz="1800" dirty="0" smtClean="0">
              <a:solidFill>
                <a:srgbClr val="003399"/>
              </a:solidFill>
              <a:latin typeface="Calibri" pitchFamily="34" charset="0"/>
            </a:endParaRPr>
          </a:p>
          <a:p>
            <a:pPr marL="268288" indent="-268288" algn="just">
              <a:spcBef>
                <a:spcPts val="600"/>
              </a:spcBef>
              <a:buClr>
                <a:srgbClr val="F4C600"/>
              </a:buClr>
              <a:buFontTx/>
              <a:buChar char="•"/>
            </a:pPr>
            <a:r>
              <a:rPr lang="en-US" sz="1800" b="1" dirty="0" smtClean="0">
                <a:solidFill>
                  <a:srgbClr val="000066"/>
                </a:solidFill>
                <a:latin typeface="Calibri" pitchFamily="34" charset="0"/>
              </a:rPr>
              <a:t>Harmonization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1800" b="1" dirty="0" smtClean="0">
                <a:solidFill>
                  <a:srgbClr val="000066"/>
                </a:solidFill>
                <a:latin typeface="Calibri" pitchFamily="34" charset="0"/>
              </a:rPr>
              <a:t>with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the </a:t>
            </a:r>
            <a:r>
              <a:rPr lang="en-US" sz="1800" b="1" dirty="0" smtClean="0">
                <a:solidFill>
                  <a:srgbClr val="000066"/>
                </a:solidFill>
                <a:latin typeface="Calibri" pitchFamily="34" charset="0"/>
              </a:rPr>
              <a:t>Copernicus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capacity development segments</a:t>
            </a:r>
            <a:endParaRPr lang="hr-HR" sz="1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268288" indent="-268288" algn="just">
              <a:spcBef>
                <a:spcPts val="600"/>
              </a:spcBef>
              <a:buClr>
                <a:srgbClr val="F4C600"/>
              </a:buClr>
              <a:buFontTx/>
              <a:buChar char="•"/>
            </a:pPr>
            <a:r>
              <a:rPr lang="en-US" sz="1800" b="1" dirty="0" smtClean="0">
                <a:solidFill>
                  <a:srgbClr val="000066"/>
                </a:solidFill>
                <a:latin typeface="Calibri" pitchFamily="34" charset="0"/>
              </a:rPr>
              <a:t>Fussy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1800" b="1" dirty="0" smtClean="0">
                <a:solidFill>
                  <a:srgbClr val="000066"/>
                </a:solidFill>
                <a:latin typeface="Calibri" pitchFamily="34" charset="0"/>
              </a:rPr>
              <a:t>status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of the </a:t>
            </a:r>
            <a:r>
              <a:rPr lang="en-US" sz="1800" b="1" dirty="0" smtClean="0">
                <a:solidFill>
                  <a:srgbClr val="000066"/>
                </a:solidFill>
                <a:latin typeface="Calibri" pitchFamily="34" charset="0"/>
              </a:rPr>
              <a:t>aeronautical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meteorological </a:t>
            </a:r>
            <a:r>
              <a:rPr lang="en-US" sz="1800" b="1" dirty="0" smtClean="0">
                <a:solidFill>
                  <a:srgbClr val="000066"/>
                </a:solidFill>
                <a:latin typeface="Calibri" pitchFamily="34" charset="0"/>
              </a:rPr>
              <a:t>services</a:t>
            </a:r>
            <a:endParaRPr lang="hr-HR" sz="1800" b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268288" indent="-268288" algn="just">
              <a:spcBef>
                <a:spcPts val="600"/>
              </a:spcBef>
              <a:buClr>
                <a:srgbClr val="F4C600"/>
              </a:buClr>
              <a:buFontTx/>
              <a:buChar char="•"/>
            </a:pP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Increasing </a:t>
            </a:r>
            <a:r>
              <a:rPr lang="en-US" sz="1800" b="1" dirty="0" smtClean="0">
                <a:solidFill>
                  <a:srgbClr val="000066"/>
                </a:solidFill>
                <a:latin typeface="Calibri" pitchFamily="34" charset="0"/>
              </a:rPr>
              <a:t>role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of the </a:t>
            </a:r>
            <a:r>
              <a:rPr lang="en-US" sz="1800" b="1" dirty="0" smtClean="0">
                <a:solidFill>
                  <a:srgbClr val="000066"/>
                </a:solidFill>
                <a:latin typeface="Calibri" pitchFamily="34" charset="0"/>
              </a:rPr>
              <a:t>private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1800" b="1" dirty="0" smtClean="0">
                <a:solidFill>
                  <a:srgbClr val="000066"/>
                </a:solidFill>
                <a:latin typeface="Calibri" pitchFamily="34" charset="0"/>
              </a:rPr>
              <a:t>sector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in </a:t>
            </a:r>
            <a:r>
              <a:rPr lang="en-US" sz="1800" u="sng" dirty="0" smtClean="0">
                <a:solidFill>
                  <a:srgbClr val="000066"/>
                </a:solidFill>
                <a:latin typeface="Calibri" pitchFamily="34" charset="0"/>
              </a:rPr>
              <a:t>service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1800" u="sng" dirty="0" smtClean="0">
                <a:solidFill>
                  <a:srgbClr val="000066"/>
                </a:solidFill>
                <a:latin typeface="Calibri" pitchFamily="34" charset="0"/>
              </a:rPr>
              <a:t>delivery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and </a:t>
            </a:r>
            <a:r>
              <a:rPr lang="hr-HR" sz="1800" dirty="0" smtClean="0">
                <a:solidFill>
                  <a:srgbClr val="000066"/>
                </a:solidFill>
                <a:latin typeface="Calibri" pitchFamily="34" charset="0"/>
              </a:rPr>
              <a:t>increasing </a:t>
            </a:r>
            <a:r>
              <a:rPr lang="en-US" sz="1800" b="1" dirty="0" smtClean="0">
                <a:solidFill>
                  <a:srgbClr val="000066"/>
                </a:solidFill>
                <a:latin typeface="Calibri" pitchFamily="34" charset="0"/>
              </a:rPr>
              <a:t>requirements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for </a:t>
            </a:r>
            <a:r>
              <a:rPr lang="en-US" sz="1800" u="sng" dirty="0" smtClean="0">
                <a:solidFill>
                  <a:srgbClr val="000066"/>
                </a:solidFill>
                <a:latin typeface="Calibri" pitchFamily="34" charset="0"/>
              </a:rPr>
              <a:t>compliance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with </a:t>
            </a:r>
            <a:r>
              <a:rPr lang="en-US" sz="1800" b="1" dirty="0" smtClean="0">
                <a:solidFill>
                  <a:srgbClr val="000066"/>
                </a:solidFill>
                <a:latin typeface="Calibri" pitchFamily="34" charset="0"/>
              </a:rPr>
              <a:t>data policies</a:t>
            </a:r>
            <a:endParaRPr lang="hr-HR" sz="1800" b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268288" indent="-268288" algn="just">
              <a:spcBef>
                <a:spcPts val="600"/>
              </a:spcBef>
              <a:buClr>
                <a:srgbClr val="F4C600"/>
              </a:buClr>
              <a:buFontTx/>
              <a:buChar char="•"/>
            </a:pPr>
            <a:r>
              <a:rPr lang="en-US" sz="1800" b="1" dirty="0" smtClean="0">
                <a:solidFill>
                  <a:srgbClr val="000066"/>
                </a:solidFill>
                <a:latin typeface="Calibri" pitchFamily="34" charset="0"/>
              </a:rPr>
              <a:t>Technological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and </a:t>
            </a:r>
            <a:r>
              <a:rPr lang="en-US" sz="1800" b="1" dirty="0" smtClean="0">
                <a:solidFill>
                  <a:srgbClr val="000066"/>
                </a:solidFill>
                <a:latin typeface="Calibri" pitchFamily="34" charset="0"/>
              </a:rPr>
              <a:t>institutional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1800" b="1" dirty="0" smtClean="0">
                <a:solidFill>
                  <a:srgbClr val="000066"/>
                </a:solidFill>
                <a:latin typeface="Calibri" pitchFamily="34" charset="0"/>
              </a:rPr>
              <a:t>gaps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between the </a:t>
            </a:r>
            <a:r>
              <a:rPr lang="en-US" sz="1800" u="sng" dirty="0" smtClean="0">
                <a:solidFill>
                  <a:srgbClr val="000066"/>
                </a:solidFill>
                <a:latin typeface="Calibri" pitchFamily="34" charset="0"/>
              </a:rPr>
              <a:t>developed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and </a:t>
            </a:r>
            <a:r>
              <a:rPr lang="en-US" sz="1800" u="sng" dirty="0" smtClean="0">
                <a:solidFill>
                  <a:srgbClr val="000066"/>
                </a:solidFill>
                <a:latin typeface="Calibri" pitchFamily="34" charset="0"/>
              </a:rPr>
              <a:t>developing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NMHSs</a:t>
            </a:r>
            <a:endParaRPr lang="en-GB" sz="180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610140" y="1561425"/>
            <a:ext cx="4418355" cy="4878259"/>
          </a:xfrm>
          <a:prstGeom prst="rect">
            <a:avLst/>
          </a:prstGeom>
          <a:solidFill>
            <a:srgbClr val="BDFFBD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 algn="just">
              <a:spcBef>
                <a:spcPts val="480"/>
              </a:spcBef>
              <a:buClr>
                <a:srgbClr val="F4C600"/>
              </a:buClr>
              <a:buFontTx/>
              <a:buChar char="•"/>
            </a:pPr>
            <a:r>
              <a:rPr lang="en-US" sz="1800" u="sng" kern="0" dirty="0" smtClean="0">
                <a:solidFill>
                  <a:srgbClr val="000066"/>
                </a:solidFill>
                <a:latin typeface="Calibri" pitchFamily="34" charset="0"/>
              </a:rPr>
              <a:t>Coping with issues </a:t>
            </a:r>
            <a:r>
              <a:rPr lang="en-US" sz="1800" kern="0" dirty="0" smtClean="0">
                <a:solidFill>
                  <a:srgbClr val="000066"/>
                </a:solidFill>
                <a:latin typeface="Calibri" pitchFamily="34" charset="0"/>
              </a:rPr>
              <a:t>related to the </a:t>
            </a:r>
            <a:r>
              <a:rPr lang="en-US" sz="1800" b="1" kern="0" dirty="0" smtClean="0">
                <a:solidFill>
                  <a:srgbClr val="000066"/>
                </a:solidFill>
                <a:latin typeface="Calibri" pitchFamily="34" charset="0"/>
              </a:rPr>
              <a:t>economic conditions </a:t>
            </a:r>
            <a:r>
              <a:rPr lang="en-US" sz="1800" u="sng" kern="0" dirty="0" smtClean="0">
                <a:solidFill>
                  <a:srgbClr val="000066"/>
                </a:solidFill>
                <a:latin typeface="Calibri" pitchFamily="34" charset="0"/>
              </a:rPr>
              <a:t>affecting</a:t>
            </a:r>
            <a:r>
              <a:rPr lang="en-US" sz="1800" b="1" kern="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1800" kern="0" dirty="0" smtClean="0">
                <a:solidFill>
                  <a:srgbClr val="000066"/>
                </a:solidFill>
                <a:latin typeface="Calibri" pitchFamily="34" charset="0"/>
              </a:rPr>
              <a:t>the NMHSs</a:t>
            </a:r>
            <a:endParaRPr lang="hr-HR" sz="1800" kern="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268288" indent="-268288" algn="just">
              <a:spcBef>
                <a:spcPts val="600"/>
              </a:spcBef>
              <a:buClr>
                <a:srgbClr val="F4C600"/>
              </a:buClr>
              <a:buFontTx/>
              <a:buChar char="•"/>
            </a:pPr>
            <a:r>
              <a:rPr lang="en-US" sz="1800" u="sng" kern="0" dirty="0" smtClean="0">
                <a:solidFill>
                  <a:srgbClr val="000066"/>
                </a:solidFill>
                <a:latin typeface="Calibri" pitchFamily="34" charset="0"/>
              </a:rPr>
              <a:t>Implementation </a:t>
            </a:r>
            <a:r>
              <a:rPr lang="en-US" sz="1800" kern="0" dirty="0" smtClean="0">
                <a:solidFill>
                  <a:srgbClr val="000066"/>
                </a:solidFill>
                <a:latin typeface="Calibri" pitchFamily="34" charset="0"/>
              </a:rPr>
              <a:t>of </a:t>
            </a:r>
            <a:r>
              <a:rPr lang="en-US" sz="1800" b="1" kern="0" dirty="0" smtClean="0">
                <a:solidFill>
                  <a:srgbClr val="000066"/>
                </a:solidFill>
                <a:latin typeface="Calibri" pitchFamily="34" charset="0"/>
              </a:rPr>
              <a:t>WIGOS </a:t>
            </a:r>
            <a:r>
              <a:rPr lang="en-US" sz="1800" kern="0" dirty="0" smtClean="0">
                <a:solidFill>
                  <a:srgbClr val="000066"/>
                </a:solidFill>
                <a:latin typeface="Calibri" pitchFamily="34" charset="0"/>
              </a:rPr>
              <a:t>and</a:t>
            </a:r>
            <a:r>
              <a:rPr lang="en-US" sz="1800" b="1" kern="0" dirty="0" smtClean="0">
                <a:solidFill>
                  <a:srgbClr val="000066"/>
                </a:solidFill>
                <a:latin typeface="Calibri" pitchFamily="34" charset="0"/>
              </a:rPr>
              <a:t> WIS</a:t>
            </a:r>
            <a:endParaRPr lang="hr-HR" sz="1800" b="1" kern="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268288" indent="-268288" algn="just">
              <a:spcBef>
                <a:spcPts val="600"/>
              </a:spcBef>
              <a:buClr>
                <a:srgbClr val="F4C600"/>
              </a:buClr>
              <a:buFontTx/>
              <a:buChar char="•"/>
            </a:pPr>
            <a:r>
              <a:rPr lang="en-US" sz="1800" u="sng" kern="0" dirty="0" smtClean="0">
                <a:solidFill>
                  <a:srgbClr val="000066"/>
                </a:solidFill>
                <a:latin typeface="Calibri" pitchFamily="34" charset="0"/>
              </a:rPr>
              <a:t>Enhancement of Services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: </a:t>
            </a:r>
            <a:r>
              <a:rPr lang="en-US" sz="1800" b="1" dirty="0" smtClean="0">
                <a:solidFill>
                  <a:srgbClr val="000066"/>
                </a:solidFill>
                <a:latin typeface="Calibri" pitchFamily="34" charset="0"/>
              </a:rPr>
              <a:t>PWS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, </a:t>
            </a:r>
            <a:r>
              <a:rPr lang="en-US" sz="1800" b="1" dirty="0" smtClean="0">
                <a:solidFill>
                  <a:srgbClr val="000066"/>
                </a:solidFill>
                <a:latin typeface="Calibri" pitchFamily="34" charset="0"/>
              </a:rPr>
              <a:t>DRR</a:t>
            </a:r>
            <a:r>
              <a:rPr lang="hr-HR" sz="180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/</a:t>
            </a:r>
            <a:r>
              <a:rPr lang="hr-HR" sz="180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1800" b="1" dirty="0" smtClean="0">
                <a:solidFill>
                  <a:srgbClr val="000066"/>
                </a:solidFill>
                <a:latin typeface="Calibri" pitchFamily="34" charset="0"/>
              </a:rPr>
              <a:t>EWS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,</a:t>
            </a:r>
            <a:r>
              <a:rPr lang="en-US" sz="1800" b="1" dirty="0" smtClean="0">
                <a:solidFill>
                  <a:srgbClr val="000066"/>
                </a:solidFill>
                <a:latin typeface="Calibri" pitchFamily="34" charset="0"/>
              </a:rPr>
              <a:t> aviation</a:t>
            </a:r>
            <a:r>
              <a:rPr lang="hr-HR" sz="1800" b="1" dirty="0" smtClean="0">
                <a:solidFill>
                  <a:srgbClr val="000066"/>
                </a:solidFill>
                <a:latin typeface="Calibri" pitchFamily="34" charset="0"/>
              </a:rPr>
              <a:t>,</a:t>
            </a:r>
            <a:r>
              <a:rPr lang="en-US" sz="1800" b="1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1800" b="1" kern="0" dirty="0" smtClean="0">
                <a:solidFill>
                  <a:srgbClr val="000066"/>
                </a:solidFill>
                <a:latin typeface="Calibri" pitchFamily="34" charset="0"/>
              </a:rPr>
              <a:t>climate</a:t>
            </a:r>
            <a:r>
              <a:rPr lang="hr-HR" sz="1800" kern="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and related services</a:t>
            </a:r>
            <a:endParaRPr lang="hr-HR" sz="1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268288" indent="-268288" algn="just">
              <a:spcBef>
                <a:spcPts val="600"/>
              </a:spcBef>
              <a:buClr>
                <a:srgbClr val="F4C600"/>
              </a:buClr>
              <a:buFontTx/>
              <a:buChar char="•"/>
            </a:pPr>
            <a:r>
              <a:rPr lang="en-US" sz="1800" u="sng" dirty="0" smtClean="0">
                <a:solidFill>
                  <a:srgbClr val="000066"/>
                </a:solidFill>
                <a:latin typeface="Calibri" pitchFamily="34" charset="0"/>
              </a:rPr>
              <a:t>Enhancement of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hr-HR" sz="1800" b="1" dirty="0" smtClean="0">
                <a:solidFill>
                  <a:srgbClr val="000066"/>
                </a:solidFill>
                <a:latin typeface="Calibri" pitchFamily="34" charset="0"/>
              </a:rPr>
              <a:t>regional / subregional </a:t>
            </a:r>
            <a:r>
              <a:rPr lang="en-US" sz="1800" b="1" dirty="0" smtClean="0">
                <a:solidFill>
                  <a:srgbClr val="000066"/>
                </a:solidFill>
                <a:latin typeface="Calibri" pitchFamily="34" charset="0"/>
              </a:rPr>
              <a:t>cooperation 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and</a:t>
            </a:r>
            <a:r>
              <a:rPr lang="en-US" sz="1800" b="1" dirty="0" smtClean="0">
                <a:solidFill>
                  <a:srgbClr val="000066"/>
                </a:solidFill>
                <a:latin typeface="Calibri" pitchFamily="34" charset="0"/>
              </a:rPr>
              <a:t> partnership</a:t>
            </a:r>
            <a:r>
              <a:rPr lang="hr-HR" sz="1800" b="1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</a:p>
          <a:p>
            <a:pPr marL="268288" indent="-268288" algn="just">
              <a:spcBef>
                <a:spcPts val="0"/>
              </a:spcBef>
              <a:buClr>
                <a:srgbClr val="F4C600"/>
              </a:buClr>
            </a:pPr>
            <a:r>
              <a:rPr lang="hr-HR" sz="1800" b="1" dirty="0" smtClean="0">
                <a:solidFill>
                  <a:srgbClr val="000066"/>
                </a:solidFill>
                <a:latin typeface="Calibri" pitchFamily="34" charset="0"/>
              </a:rPr>
              <a:t>                       (EMI </a:t>
            </a:r>
            <a:r>
              <a:rPr lang="hr-HR" sz="1800" b="1" dirty="0" smtClean="0">
                <a:solidFill>
                  <a:srgbClr val="000066"/>
                </a:solidFill>
                <a:latin typeface="Arial"/>
                <a:cs typeface="Arial"/>
              </a:rPr>
              <a:t>→</a:t>
            </a:r>
            <a:r>
              <a:rPr lang="hr-HR" sz="1800" b="1" dirty="0" smtClean="0">
                <a:solidFill>
                  <a:srgbClr val="000066"/>
                </a:solidFill>
                <a:latin typeface="Calibri" pitchFamily="34" charset="0"/>
              </a:rPr>
              <a:t> RA VI MI)</a:t>
            </a:r>
            <a:endParaRPr lang="hr-HR" sz="1800" u="sng" kern="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268288" indent="-268288" algn="just">
              <a:spcBef>
                <a:spcPts val="600"/>
              </a:spcBef>
              <a:buClr>
                <a:srgbClr val="F4C600"/>
              </a:buClr>
              <a:buFontTx/>
              <a:buChar char="•"/>
            </a:pPr>
            <a:r>
              <a:rPr lang="hr-HR" sz="180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1800" b="1" dirty="0" smtClean="0">
                <a:solidFill>
                  <a:srgbClr val="000066"/>
                </a:solidFill>
                <a:latin typeface="Calibri" pitchFamily="34" charset="0"/>
              </a:rPr>
              <a:t>Enhancement 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of</a:t>
            </a:r>
            <a:r>
              <a:rPr lang="hr-HR" sz="180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hr-HR" sz="1800" b="1" dirty="0" smtClean="0">
                <a:solidFill>
                  <a:srgbClr val="000066"/>
                </a:solidFill>
                <a:latin typeface="Calibri" pitchFamily="34" charset="0"/>
              </a:rPr>
              <a:t>interregional </a:t>
            </a:r>
            <a:r>
              <a:rPr lang="en-US" sz="1800" u="sng" dirty="0" smtClean="0">
                <a:solidFill>
                  <a:srgbClr val="000066"/>
                </a:solidFill>
                <a:latin typeface="Calibri" pitchFamily="34" charset="0"/>
              </a:rPr>
              <a:t>cooperation 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and </a:t>
            </a:r>
            <a:r>
              <a:rPr lang="en-US" sz="1800" u="sng" dirty="0" smtClean="0">
                <a:solidFill>
                  <a:srgbClr val="000066"/>
                </a:solidFill>
                <a:latin typeface="Calibri" pitchFamily="34" charset="0"/>
              </a:rPr>
              <a:t>partnership</a:t>
            </a:r>
            <a:r>
              <a:rPr lang="hr-HR" sz="1800" dirty="0" smtClean="0">
                <a:solidFill>
                  <a:srgbClr val="000066"/>
                </a:solidFill>
                <a:latin typeface="Calibri" pitchFamily="34" charset="0"/>
              </a:rPr>
              <a:t>, in particular with RA I and RA II </a:t>
            </a:r>
            <a:r>
              <a:rPr lang="hr-HR" sz="1600" dirty="0" smtClean="0">
                <a:solidFill>
                  <a:srgbClr val="000066"/>
                </a:solidFill>
                <a:latin typeface="Calibri" pitchFamily="34" charset="0"/>
              </a:rPr>
              <a:t>(</a:t>
            </a:r>
            <a:r>
              <a:rPr lang="hr-HR" sz="1600" i="1" dirty="0" smtClean="0">
                <a:solidFill>
                  <a:srgbClr val="000066"/>
                </a:solidFill>
                <a:latin typeface="Calibri" pitchFamily="34" charset="0"/>
              </a:rPr>
              <a:t>e.g. ICSEED, SEECOF, MEDCOF, ALADIN, COSMO, EMI</a:t>
            </a:r>
            <a:r>
              <a:rPr lang="hr-HR" sz="1600" dirty="0" smtClean="0">
                <a:solidFill>
                  <a:srgbClr val="000066"/>
                </a:solidFill>
                <a:latin typeface="Calibri" pitchFamily="34" charset="0"/>
              </a:rPr>
              <a:t>)</a:t>
            </a:r>
          </a:p>
          <a:p>
            <a:pPr marL="268288" indent="-268288" algn="just">
              <a:spcBef>
                <a:spcPts val="600"/>
              </a:spcBef>
              <a:buClr>
                <a:srgbClr val="F4C600"/>
              </a:buClr>
              <a:buFontTx/>
              <a:buChar char="•"/>
            </a:pPr>
            <a:r>
              <a:rPr lang="hr-HR" sz="1600" kern="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hr-HR" u="sng" kern="0" dirty="0" smtClean="0">
                <a:solidFill>
                  <a:srgbClr val="000066"/>
                </a:solidFill>
                <a:latin typeface="Calibri" pitchFamily="34" charset="0"/>
              </a:rPr>
              <a:t>Update</a:t>
            </a:r>
            <a:r>
              <a:rPr lang="hr-HR" kern="0" dirty="0" smtClean="0">
                <a:solidFill>
                  <a:srgbClr val="000066"/>
                </a:solidFill>
                <a:latin typeface="Calibri" pitchFamily="34" charset="0"/>
              </a:rPr>
              <a:t> of the </a:t>
            </a:r>
            <a:r>
              <a:rPr lang="hr-HR" b="1" kern="0" dirty="0" smtClean="0">
                <a:solidFill>
                  <a:srgbClr val="000066"/>
                </a:solidFill>
                <a:latin typeface="Calibri" pitchFamily="34" charset="0"/>
              </a:rPr>
              <a:t>RA VI questionnaire</a:t>
            </a:r>
            <a:r>
              <a:rPr lang="hr-HR" kern="0" dirty="0" smtClean="0">
                <a:solidFill>
                  <a:srgbClr val="000066"/>
                </a:solidFill>
                <a:latin typeface="Calibri" pitchFamily="34" charset="0"/>
              </a:rPr>
              <a:t> regarding </a:t>
            </a:r>
            <a:r>
              <a:rPr lang="en-US" b="1" kern="0" dirty="0" smtClean="0">
                <a:solidFill>
                  <a:srgbClr val="000066"/>
                </a:solidFill>
                <a:latin typeface="Calibri" pitchFamily="34" charset="0"/>
              </a:rPr>
              <a:t>challenges</a:t>
            </a:r>
            <a:r>
              <a:rPr lang="en-US" kern="0" dirty="0" smtClean="0">
                <a:solidFill>
                  <a:srgbClr val="000066"/>
                </a:solidFill>
                <a:latin typeface="Calibri" pitchFamily="34" charset="0"/>
              </a:rPr>
              <a:t> and </a:t>
            </a:r>
            <a:r>
              <a:rPr lang="en-US" b="1" kern="0" dirty="0" smtClean="0">
                <a:solidFill>
                  <a:srgbClr val="000066"/>
                </a:solidFill>
                <a:latin typeface="Calibri" pitchFamily="34" charset="0"/>
              </a:rPr>
              <a:t>needs</a:t>
            </a:r>
            <a:r>
              <a:rPr lang="en-US" kern="0" dirty="0" smtClean="0">
                <a:solidFill>
                  <a:srgbClr val="000066"/>
                </a:solidFill>
                <a:latin typeface="Calibri" pitchFamily="34" charset="0"/>
              </a:rPr>
              <a:t> of the region</a:t>
            </a:r>
            <a:endParaRPr lang="hr-HR" kern="0" dirty="0" smtClean="0">
              <a:solidFill>
                <a:srgbClr val="0000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03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 uiExpand="1" build="p" bldLvl="5" animBg="1"/>
      <p:bldP spid="15" grpId="0" uiExpand="1" build="p" bldLvl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7" name="Text Box 3"/>
          <p:cNvSpPr txBox="1">
            <a:spLocks noChangeArrowheads="1"/>
          </p:cNvSpPr>
          <p:nvPr/>
        </p:nvSpPr>
        <p:spPr bwMode="auto">
          <a:xfrm>
            <a:off x="1816100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18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779646"/>
            <a:ext cx="9144000" cy="481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2444819" y="105881"/>
            <a:ext cx="4417996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r-HR" sz="26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Implementation Gaps</a:t>
            </a:r>
            <a:endParaRPr lang="en-US" sz="2600" b="1" dirty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7" descr="RA 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4739" y="31429"/>
            <a:ext cx="1259632" cy="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3561025"/>
            <a:ext cx="9134371" cy="30162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indent="-269875" algn="just">
              <a:buSzPct val="130000"/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Decision of the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4th RA </a:t>
            </a:r>
            <a:r>
              <a:rPr lang="hr-HR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MG Meeting, Lisbon,  Portugal, 21 – 22 April 2016</a:t>
            </a:r>
          </a:p>
          <a:p>
            <a:pPr marL="269875" indent="-269875" algn="just">
              <a:buSzPct val="130000"/>
            </a:pPr>
            <a:endParaRPr lang="hr-HR" sz="1200" b="1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just">
              <a:buSzPct val="80000"/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 VI Regional WIGOS Centers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(RWC) should be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established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a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contributing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NMHSs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virtual center structure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hr-HR" sz="20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just">
              <a:buSzPct val="80000"/>
            </a:pPr>
            <a:endParaRPr lang="en-US" sz="3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81075" indent="-981075" algn="just">
              <a:buSzPct val="60000"/>
            </a:pP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-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Draft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Concept document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RWC-Network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including the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Terms of Reference </a:t>
            </a:r>
            <a:endParaRPr lang="hr-HR" sz="2000" i="1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81075" indent="-981075" algn="just">
              <a:buSzPct val="60000"/>
            </a:pP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modules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RWC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</a:t>
            </a:r>
            <a:endParaRPr lang="hr-HR" sz="20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81075" indent="-981075" algn="just">
              <a:buSzPct val="60000"/>
            </a:pPr>
            <a:endParaRPr lang="en-US" sz="12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just">
              <a:buSzPct val="80000"/>
              <a:buFont typeface="Wingdings" pitchFamily="2" charset="2"/>
              <a:buChar char="ü"/>
            </a:pP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“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proof of concept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phase in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setting-up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RWC-Network</a:t>
            </a:r>
            <a:endParaRPr lang="hr-HR" sz="20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just">
              <a:buSzPct val="80000"/>
            </a:pPr>
            <a:endParaRPr lang="en-US" sz="3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indent="-269875" algn="just">
              <a:buSzPct val="130000"/>
            </a:pPr>
            <a:r>
              <a:rPr lang="hr-HR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-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assign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roles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virtual RWC 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will 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to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as a “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nut shell RWC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marL="269875" indent="-269875" algn="just">
              <a:buSzPct val="130000"/>
            </a:pPr>
            <a:r>
              <a:rPr lang="hr-HR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- </a:t>
            </a:r>
            <a:r>
              <a:rPr lang="hr-HR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initiate</a:t>
            </a:r>
            <a:r>
              <a:rPr lang="hr-HR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assignment process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the RA VI Session in 2017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135" y="949876"/>
            <a:ext cx="5478048" cy="230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Callout 2 15"/>
          <p:cNvSpPr/>
          <p:nvPr/>
        </p:nvSpPr>
        <p:spPr>
          <a:xfrm flipH="1">
            <a:off x="356135" y="1241659"/>
            <a:ext cx="3456384" cy="792088"/>
          </a:xfrm>
          <a:prstGeom prst="borderCallout2">
            <a:avLst>
              <a:gd name="adj1" fmla="val 100571"/>
              <a:gd name="adj2" fmla="val 52600"/>
              <a:gd name="adj3" fmla="val 96803"/>
              <a:gd name="adj4" fmla="val 54209"/>
              <a:gd name="adj5" fmla="val 94763"/>
              <a:gd name="adj6" fmla="val 54093"/>
            </a:avLst>
          </a:prstGeom>
          <a:solidFill>
            <a:srgbClr val="FFFF99">
              <a:alpha val="7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rgbClr val="C00000"/>
                </a:solidFill>
                <a:latin typeface="Calibri" pitchFamily="34" charset="0"/>
              </a:rPr>
              <a:t>Support WIGOS Implementation Plan</a:t>
            </a:r>
            <a:endParaRPr lang="hr-HR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04759" y="2982686"/>
            <a:ext cx="362389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Oval 18"/>
          <p:cNvSpPr/>
          <p:nvPr/>
        </p:nvSpPr>
        <p:spPr>
          <a:xfrm>
            <a:off x="5468909" y="2981086"/>
            <a:ext cx="362389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Rectangle 19"/>
          <p:cNvSpPr/>
          <p:nvPr/>
        </p:nvSpPr>
        <p:spPr>
          <a:xfrm>
            <a:off x="2444819" y="2049484"/>
            <a:ext cx="2588281" cy="1077218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“WMO RA VI WIGOS Workshop</a:t>
            </a:r>
            <a:r>
              <a:rPr lang="hr-HR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for RA VI (Europe)</a:t>
            </a:r>
            <a:r>
              <a:rPr lang="hr-HR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Members”</a:t>
            </a:r>
            <a:r>
              <a:rPr lang="hr-HR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</a:rPr>
              <a:t>Belgrade, Serbia 24 - 27 November 2015</a:t>
            </a:r>
            <a:endParaRPr lang="hr-HR" sz="1600" dirty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23554" name="Picture 2" descr="H:\DHMZ\4. Međunarodni poslovi\1. Organizacije\1. WMO\1. Constituent Bodyes\2. EC\Meetings\EC 2016\RA VI\Radni materijal\4th RA VI M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2683" y="1697855"/>
            <a:ext cx="3174915" cy="1785890"/>
          </a:xfrm>
          <a:prstGeom prst="rect">
            <a:avLst/>
          </a:prstGeom>
          <a:noFill/>
        </p:spPr>
      </p:pic>
      <p:pic>
        <p:nvPicPr>
          <p:cNvPr id="22" name="Picture 5" descr="H:\DHMZ\4. Međunarodni poslovi\2. Udruženja\ICCED\2016 Bukurešt\Prezentacija - izvješće - staro\WIGOS Belgra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815" y="2191877"/>
            <a:ext cx="2311004" cy="1346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042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 uiExpand="1" build="p" bldLvl="5"/>
      <p:bldP spid="16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7" name="Text Box 3"/>
          <p:cNvSpPr txBox="1">
            <a:spLocks noChangeArrowheads="1"/>
          </p:cNvSpPr>
          <p:nvPr/>
        </p:nvSpPr>
        <p:spPr bwMode="auto">
          <a:xfrm>
            <a:off x="1816100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18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779646"/>
            <a:ext cx="9144000" cy="481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2444819" y="105881"/>
            <a:ext cx="4417996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r-HR" sz="26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Implementation Gaps</a:t>
            </a:r>
            <a:endParaRPr lang="en-US" sz="2600" b="1" dirty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7" descr="RA 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4739" y="31429"/>
            <a:ext cx="1259632" cy="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3561025"/>
            <a:ext cx="9134371" cy="32316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indent="-269875" algn="just">
              <a:buSzPct val="130000"/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RA VI WIGOS / Marine - Ocean workshop recommendations </a:t>
            </a:r>
          </a:p>
          <a:p>
            <a:pPr marL="269875" indent="-269875" algn="just">
              <a:buSzPct val="130000"/>
            </a:pPr>
            <a:endParaRPr lang="hr-HR" sz="800" b="1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just">
              <a:buSzPct val="8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 a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RWC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the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Adriatic Sea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area as a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virtual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centre and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refine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functionalities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this centre. The proposed RWC will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complement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 DCPC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Adriatic Sea area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Croatia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will be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leading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this regard.</a:t>
            </a:r>
            <a:endParaRPr lang="hr-HR" sz="20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81075" indent="-981075" algn="just">
              <a:buSzPct val="60000"/>
            </a:pPr>
            <a:endParaRPr lang="en-US" sz="8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just">
              <a:buSzPct val="80000"/>
              <a:buFont typeface="Wingdings" pitchFamily="2" charset="2"/>
              <a:buChar char="ü"/>
            </a:pP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Explore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possibilities to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WMO-IOC Regional Marine Instrument Centre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(RMIC) for the Adriatic Sea as a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distributed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centre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where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 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instruments and measurements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would provide</a:t>
            </a:r>
          </a:p>
          <a:p>
            <a:pPr marL="892175" indent="-350838" algn="just">
              <a:buSzPct val="80000"/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oceanographic institute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(s) 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ocean</a:t>
            </a:r>
            <a:r>
              <a:rPr lang="hr-HR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ografic 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</a:t>
            </a:r>
          </a:p>
          <a:p>
            <a:pPr marL="892175" indent="-350838" algn="just">
              <a:buSzPct val="80000"/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NMHS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(s) 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for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marine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meteorological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</a:t>
            </a:r>
            <a:endParaRPr lang="en-US" sz="20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135" y="949876"/>
            <a:ext cx="5478048" cy="230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Callout 2 15"/>
          <p:cNvSpPr/>
          <p:nvPr/>
        </p:nvSpPr>
        <p:spPr>
          <a:xfrm flipH="1">
            <a:off x="356135" y="1241659"/>
            <a:ext cx="3456384" cy="792088"/>
          </a:xfrm>
          <a:prstGeom prst="borderCallout2">
            <a:avLst>
              <a:gd name="adj1" fmla="val 100571"/>
              <a:gd name="adj2" fmla="val 52600"/>
              <a:gd name="adj3" fmla="val 96803"/>
              <a:gd name="adj4" fmla="val 54209"/>
              <a:gd name="adj5" fmla="val 94763"/>
              <a:gd name="adj6" fmla="val 54093"/>
            </a:avLst>
          </a:prstGeom>
          <a:solidFill>
            <a:srgbClr val="FFFF99">
              <a:alpha val="7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rgbClr val="C00000"/>
                </a:solidFill>
                <a:latin typeface="Calibri" pitchFamily="34" charset="0"/>
              </a:rPr>
              <a:t>Support WIGOS Implementation Plan</a:t>
            </a:r>
            <a:endParaRPr lang="hr-HR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04759" y="2982686"/>
            <a:ext cx="362389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Oval 18"/>
          <p:cNvSpPr/>
          <p:nvPr/>
        </p:nvSpPr>
        <p:spPr>
          <a:xfrm>
            <a:off x="5468909" y="2981086"/>
            <a:ext cx="362389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Rectangle 19"/>
          <p:cNvSpPr/>
          <p:nvPr/>
        </p:nvSpPr>
        <p:spPr>
          <a:xfrm>
            <a:off x="2433530" y="2049484"/>
            <a:ext cx="2588281" cy="1077218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“WMO RA VI WIGOS Workshop</a:t>
            </a:r>
            <a:r>
              <a:rPr lang="hr-HR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with focus on marine observations”</a:t>
            </a:r>
            <a:r>
              <a:rPr lang="hr-HR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</a:rPr>
              <a:t>Split, Croatia, 5-7 Sept</a:t>
            </a:r>
            <a:r>
              <a:rPr lang="hr-HR" sz="1600" dirty="0" smtClean="0">
                <a:solidFill>
                  <a:srgbClr val="000066"/>
                </a:solidFill>
                <a:latin typeface="Calibri" pitchFamily="34" charset="0"/>
              </a:rPr>
              <a:t>ember</a:t>
            </a: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</a:rPr>
              <a:t> 2016</a:t>
            </a:r>
            <a:endParaRPr lang="hr-HR" sz="1600" dirty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Sancta Domenica\Desktop\Clipboard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4759" y="1635411"/>
            <a:ext cx="3314085" cy="1910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042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5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Sancta Domenica\Desktop\SEE ch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675" y="3763801"/>
            <a:ext cx="3051709" cy="2408328"/>
          </a:xfrm>
          <a:prstGeom prst="rect">
            <a:avLst/>
          </a:prstGeom>
          <a:noFill/>
        </p:spPr>
      </p:pic>
      <p:sp>
        <p:nvSpPr>
          <p:cNvPr id="523267" name="Text Box 3"/>
          <p:cNvSpPr txBox="1">
            <a:spLocks noChangeArrowheads="1"/>
          </p:cNvSpPr>
          <p:nvPr/>
        </p:nvSpPr>
        <p:spPr bwMode="auto">
          <a:xfrm>
            <a:off x="1816100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18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779646"/>
            <a:ext cx="9144000" cy="481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2444819" y="105881"/>
            <a:ext cx="4417996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r-HR" sz="26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Implementation Gaps</a:t>
            </a:r>
            <a:endParaRPr lang="en-US" sz="2600" b="1" dirty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7" descr="RA 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4739" y="31429"/>
            <a:ext cx="1259632" cy="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05876" y="812552"/>
            <a:ext cx="8970745" cy="59400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indent="-269875" algn="just">
              <a:buSzPct val="130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 WG DRR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recommendation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developing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new projects such as a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South-East European Multi-Hazard Early Warning Advisory System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a perspective to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collaborate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other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regional projects</a:t>
            </a:r>
          </a:p>
          <a:p>
            <a:pPr marL="269875" indent="-269875" algn="just">
              <a:buSzPct val="130000"/>
            </a:pPr>
            <a:endParaRPr lang="en-US" sz="800" i="1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just">
              <a:buSzPct val="80000"/>
            </a:pP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perspective to build up </a:t>
            </a:r>
            <a:endParaRPr lang="hr-HR" sz="20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just">
              <a:buSzPct val="80000"/>
            </a:pPr>
            <a:endParaRPr lang="hr-HR" sz="8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just">
              <a:buSzPct val="80000"/>
              <a:buFont typeface="Wingdings" pitchFamily="2" charset="2"/>
              <a:buChar char="ü"/>
            </a:pP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 </a:t>
            </a:r>
            <a:r>
              <a:rPr lang="hr-HR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technical platform 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including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virtual </a:t>
            </a:r>
            <a:endParaRPr lang="hr-HR" sz="2000" b="1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just">
              <a:buSzPct val="80000"/>
            </a:pPr>
            <a:r>
              <a:rPr lang="hr-HR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Regional WIGOS Center </a:t>
            </a:r>
            <a:r>
              <a:rPr lang="hr-HR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 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r-HR" sz="20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just">
              <a:buSzPct val="80000"/>
            </a:pP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and products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availability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MHEWS in line </a:t>
            </a:r>
          </a:p>
          <a:p>
            <a:pPr marL="539750" indent="-269875" algn="just">
              <a:buSzPct val="80000"/>
            </a:pP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the DRM requirements</a:t>
            </a:r>
            <a:endParaRPr lang="hr-HR" sz="20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r">
              <a:buSzPct val="80000"/>
            </a:pP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539750" indent="-269875" algn="r">
              <a:buSzPct val="80000"/>
              <a:buFont typeface="Wingdings" pitchFamily="2" charset="2"/>
              <a:buChar char="ü"/>
            </a:pPr>
            <a:endParaRPr lang="hr-HR" sz="20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21150" indent="-260350" algn="l">
              <a:buSzPct val="80000"/>
              <a:buFont typeface="Wingdings" pitchFamily="2" charset="2"/>
              <a:buChar char="ü"/>
            </a:pP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</a:t>
            </a:r>
            <a:r>
              <a:rPr lang="hr-HR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organizational platform</a:t>
            </a:r>
          </a:p>
          <a:p>
            <a:pPr marL="4391025" indent="-360363" algn="l">
              <a:buSzPct val="80000"/>
            </a:pP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to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</a:t>
            </a:r>
            <a:r>
              <a:rPr lang="hr-HR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cros-boarder  collaboration  / SOP</a:t>
            </a:r>
          </a:p>
          <a:p>
            <a:pPr marL="4391025" indent="-360363" algn="l">
              <a:buSzPct val="80000"/>
            </a:pP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trough </a:t>
            </a:r>
            <a:r>
              <a:rPr lang="hr-HR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distributed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4391025" indent="-269875" algn="l">
              <a:buSzPct val="80000"/>
              <a:buFont typeface="Courier New" pitchFamily="49" charset="0"/>
              <a:buChar char="o"/>
            </a:pPr>
            <a:r>
              <a:rPr lang="hr-HR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 Consortium of Collaboration</a:t>
            </a:r>
          </a:p>
          <a:p>
            <a:pPr marL="4391025" indent="-269875" algn="l">
              <a:buSzPct val="80000"/>
              <a:buFont typeface="Courier New" pitchFamily="49" charset="0"/>
              <a:buChar char="o"/>
            </a:pP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Clusters of Collaboration</a:t>
            </a:r>
          </a:p>
          <a:p>
            <a:pPr marL="4391025" indent="-269875" algn="l">
              <a:buSzPct val="80000"/>
              <a:buFont typeface="Courier New" pitchFamily="49" charset="0"/>
              <a:buChar char="o"/>
            </a:pPr>
            <a:r>
              <a:rPr lang="hr-HR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Ad-Hoc Claster / Clusters of Collaboration</a:t>
            </a:r>
          </a:p>
          <a:p>
            <a:pPr marL="4391025" indent="-360363" algn="l">
              <a:buSzPct val="80000"/>
            </a:pPr>
            <a:endParaRPr lang="hr-HR" sz="800" b="1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just">
              <a:buSzPct val="80000"/>
            </a:pPr>
            <a:endParaRPr lang="hr-HR" sz="800" b="1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94088" indent="-3222625" algn="just">
              <a:buSzPct val="80000"/>
            </a:pP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could serve as a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template</a:t>
            </a:r>
            <a:endParaRPr lang="en-US" sz="2000" b="1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 descr="see_mhews_new (2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4208" y="1845413"/>
            <a:ext cx="3208254" cy="1918387"/>
          </a:xfrm>
          <a:prstGeom prst="rect">
            <a:avLst/>
          </a:prstGeom>
        </p:spPr>
      </p:pic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784694" y="3902941"/>
            <a:ext cx="3107690" cy="2269186"/>
            <a:chOff x="3168" y="9745"/>
            <a:chExt cx="5844" cy="5530"/>
          </a:xfrm>
        </p:grpSpPr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3168" y="10165"/>
              <a:ext cx="2016" cy="3293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3902" y="9745"/>
              <a:ext cx="4425" cy="4906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5356" y="10806"/>
              <a:ext cx="3656" cy="4469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</p:grpSp>
    </p:spTree>
    <p:extLst>
      <p:ext uri="{BB962C8B-B14F-4D97-AF65-F5344CB8AC3E}">
        <p14:creationId xmlns="" xmlns:p14="http://schemas.microsoft.com/office/powerpoint/2010/main" val="396042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7" name="Text Box 3"/>
          <p:cNvSpPr txBox="1">
            <a:spLocks noChangeArrowheads="1"/>
          </p:cNvSpPr>
          <p:nvPr/>
        </p:nvSpPr>
        <p:spPr bwMode="auto">
          <a:xfrm>
            <a:off x="1816100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18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779646"/>
            <a:ext cx="9144000" cy="481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2444819" y="105881"/>
            <a:ext cx="4417996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r-HR" sz="26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Implementation Gaps</a:t>
            </a:r>
            <a:endParaRPr lang="en-US" sz="2600" b="1" dirty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7" descr="RA 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4739" y="31429"/>
            <a:ext cx="1259632" cy="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01438" y="3013798"/>
            <a:ext cx="8970745" cy="38472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indent="-269875" algn="just">
              <a:buSzPct val="130000"/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 WG DRR </a:t>
            </a:r>
            <a:r>
              <a:rPr lang="hr-HR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supported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milestones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achieved in the </a:t>
            </a:r>
            <a:endParaRPr lang="hr-HR" sz="20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indent="-269875" algn="just">
              <a:buSzPct val="130000"/>
            </a:pPr>
            <a:r>
              <a:rPr lang="hr-HR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implementation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Strategy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 the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PWS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r-HR" sz="20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indent="-269875" algn="just">
              <a:buSzPct val="130000"/>
            </a:pPr>
            <a:endParaRPr lang="hr-HR" sz="12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just">
              <a:buSzPct val="8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regional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also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planned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(Tirana, Albania)</a:t>
            </a:r>
          </a:p>
          <a:p>
            <a:pPr marL="539750" indent="-269875" algn="just">
              <a:buSzPct val="80000"/>
            </a:pPr>
            <a:r>
              <a:rPr lang="hr-HR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developing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Members’ capacities in</a:t>
            </a:r>
            <a:endParaRPr lang="hr-HR" sz="20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just">
              <a:buSzPct val="80000"/>
            </a:pP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delivery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Southern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Eastern Europe </a:t>
            </a:r>
            <a:endParaRPr lang="hr-HR" sz="2000" b="1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just">
              <a:buSzPct val="80000"/>
            </a:pPr>
            <a:endParaRPr lang="hr-HR" sz="12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just">
              <a:buSzPct val="8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envisaged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that 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more Members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undertake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r-HR" sz="20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just">
              <a:buSzPct val="80000"/>
            </a:pP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implementation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</a:t>
            </a:r>
            <a:endParaRPr lang="hr-HR" sz="20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just">
              <a:buSzPct val="80000"/>
            </a:pP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Strategy</a:t>
            </a:r>
            <a:r>
              <a:rPr lang="hr-HR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Service Delivery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gained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will further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refine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Secretariat in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assisting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other Members in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improving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their levels of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delivery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their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stakeholders</a:t>
            </a:r>
            <a:endParaRPr lang="en-US" sz="2000" b="1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just">
              <a:buSzPct val="80000"/>
            </a:pPr>
            <a:endParaRPr lang="en-US" sz="2000" b="1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pSp>
        <p:nvGrpSpPr>
          <p:cNvPr id="2049" name="Group 4"/>
          <p:cNvGrpSpPr>
            <a:grpSpLocks/>
          </p:cNvGrpSpPr>
          <p:nvPr/>
        </p:nvGrpSpPr>
        <p:grpSpPr bwMode="auto">
          <a:xfrm>
            <a:off x="6214843" y="3769825"/>
            <a:ext cx="2861778" cy="1751146"/>
            <a:chOff x="0" y="0"/>
            <a:chExt cx="61245" cy="4086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1245" cy="40862"/>
            </a:xfrm>
            <a:prstGeom prst="rect">
              <a:avLst/>
            </a:prstGeom>
            <a:noFill/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/>
            <a:srcRect l="29305" t="31334" r="17796" b="38577"/>
            <a:stretch>
              <a:fillRect/>
            </a:stretch>
          </p:blipFill>
          <p:spPr bwMode="auto">
            <a:xfrm rot="5400000">
              <a:off x="45720" y="24479"/>
              <a:ext cx="21621" cy="9239"/>
            </a:xfrm>
            <a:prstGeom prst="rect">
              <a:avLst/>
            </a:prstGeom>
            <a:noFill/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105876" y="868997"/>
            <a:ext cx="8970745" cy="16312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indent="-271463" algn="just">
              <a:buSzPct val="13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common tecnical and organizational platform </a:t>
            </a:r>
          </a:p>
          <a:p>
            <a:pPr marL="271463" algn="just">
              <a:buSzPct val="130000"/>
            </a:pP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strongly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advocated</a:t>
            </a:r>
            <a:r>
              <a:rPr lang="hr-HR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achievement of a </a:t>
            </a:r>
            <a:endParaRPr lang="hr-HR" sz="20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1463" algn="just">
              <a:buSzPct val="130000"/>
            </a:pP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practice </a:t>
            </a:r>
            <a:r>
              <a:rPr lang="hr-HR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provision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meteorological support </a:t>
            </a:r>
            <a:r>
              <a:rPr lang="hr-HR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71463" algn="just">
              <a:buSzPct val="130000"/>
            </a:pP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following the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UNHCR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request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WMO </a:t>
            </a:r>
            <a:endParaRPr lang="hr-HR" sz="2000" b="1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1463" algn="just">
              <a:buSzPct val="130000"/>
            </a:pP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during the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refugee crisis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Europe  </a:t>
            </a:r>
            <a:endParaRPr lang="en-US" sz="2000" b="1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8069" y="868997"/>
            <a:ext cx="2501137" cy="214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6042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5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52771"/>
            <a:ext cx="649224" cy="17145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444819" y="105881"/>
            <a:ext cx="4417996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r-HR" sz="26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Implementation Gaps</a:t>
            </a:r>
            <a:endParaRPr lang="en-US" sz="2600" b="1" dirty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779646"/>
            <a:ext cx="9144000" cy="481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7" descr="H:\DHMZ\4. Međunarodni poslovi\2. Udruženja\ICCED\2016 Bukurešt\Prezentacija - izvješće - staro\Bjelorusija - ured 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5878" y="3090054"/>
            <a:ext cx="4531335" cy="2548876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6940" y="977860"/>
            <a:ext cx="8954384" cy="14465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indent="-269875" algn="just">
              <a:buSzPct val="130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Harmonization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quality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pan-European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level and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enhancement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interregional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cooperation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particular with RA I and RA II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hr-HR" sz="20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indent="-269875" algn="just">
              <a:buSzPct val="130000"/>
            </a:pPr>
            <a:endParaRPr lang="hr-HR" sz="8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just">
              <a:buSzPct val="8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 effort has been performed towards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establishment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WMO Eurasian Office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Minsk, Belarus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8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hr-HR" sz="18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following Cg-17 Decision</a:t>
            </a:r>
            <a:r>
              <a:rPr lang="hr-HR" sz="18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</p:txBody>
      </p:sp>
      <p:pic>
        <p:nvPicPr>
          <p:cNvPr id="9" name="Picture 7" descr="RA 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4739" y="31429"/>
            <a:ext cx="1259632" cy="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:\DHMZ\4. Međunarodni poslovi\2. Udruženja\ICCED\2016 Bukurešt\Prezentacija - izvješće - staro\Bjelorusija - ur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7827" y="2395532"/>
            <a:ext cx="3403497" cy="1914467"/>
          </a:xfrm>
          <a:prstGeom prst="rect">
            <a:avLst/>
          </a:prstGeom>
          <a:noFill/>
        </p:spPr>
      </p:pic>
      <p:pic>
        <p:nvPicPr>
          <p:cNvPr id="12" name="Picture 4" descr="H:\DHMZ\4. Međunarodni poslovi\2. Udruženja\ICCED\2016 Bukurešt\Prezentacija - izvješće - staro\Bjelorusija - ministar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974" y="2614771"/>
            <a:ext cx="3672519" cy="2065792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7780" y="5038311"/>
            <a:ext cx="9003543" cy="175432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1338" indent="-276225" algn="just">
              <a:buSzPct val="8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potential for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extension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EMI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towards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 VI Meteorological Infrastructure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possible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starting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some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EUMETNET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programmes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</a:t>
            </a:r>
            <a:r>
              <a:rPr lang="en-US" sz="18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 </a:t>
            </a:r>
            <a:r>
              <a:rPr lang="en-US" sz="18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e.g. Opera, Ema</a:t>
            </a:r>
            <a:r>
              <a:rPr lang="en-US" sz="18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69875" indent="-269875" algn="just">
              <a:buSzPct val="80000"/>
            </a:pPr>
            <a:endParaRPr lang="hr-HR" sz="800" b="1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41338" indent="-276225" algn="just">
              <a:buSzPct val="80000"/>
              <a:buFont typeface="Wingdings" pitchFamily="2" charset="2"/>
              <a:buChar char="ü"/>
            </a:pP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Response to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technological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institutional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gaps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between the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developed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developing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NMHSs in RA VI 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towards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harmonized services</a:t>
            </a:r>
            <a:endParaRPr lang="hr-HR" sz="20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03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5"/>
      <p:bldP spid="8" grpId="0" uiExpand="1" build="p" bldLvl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99310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2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MO presentation template_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 presentation template_en</Template>
  <TotalTime>665</TotalTime>
  <Words>754</Words>
  <Application>Microsoft Office PowerPoint</Application>
  <PresentationFormat>On-screen Show (4:3)</PresentationFormat>
  <Paragraphs>91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WMO presentation template_en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WMO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Kuniyuki Shida</dc:creator>
  <cp:lastModifiedBy>Ivan Čačić</cp:lastModifiedBy>
  <cp:revision>89</cp:revision>
  <cp:lastPrinted>2016-03-08T14:53:19Z</cp:lastPrinted>
  <dcterms:created xsi:type="dcterms:W3CDTF">2016-03-08T13:23:15Z</dcterms:created>
  <dcterms:modified xsi:type="dcterms:W3CDTF">2016-10-05T22:56:34Z</dcterms:modified>
</cp:coreProperties>
</file>