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8"/>
  </p:notesMasterIdLst>
  <p:sldIdLst>
    <p:sldId id="283" r:id="rId3"/>
    <p:sldId id="299" r:id="rId4"/>
    <p:sldId id="301" r:id="rId5"/>
    <p:sldId id="302" r:id="rId6"/>
    <p:sldId id="271" r:id="rId7"/>
    <p:sldId id="300" r:id="rId8"/>
    <p:sldId id="303" r:id="rId9"/>
    <p:sldId id="304" r:id="rId10"/>
    <p:sldId id="305" r:id="rId11"/>
    <p:sldId id="306" r:id="rId12"/>
    <p:sldId id="295" r:id="rId13"/>
    <p:sldId id="296" r:id="rId14"/>
    <p:sldId id="297" r:id="rId15"/>
    <p:sldId id="298" r:id="rId16"/>
    <p:sldId id="27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p:scale>
          <a:sx n="75" d="100"/>
          <a:sy n="75" d="100"/>
        </p:scale>
        <p:origin x="-1242"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6AD79A-D042-496C-8CA9-B6F6793AF27E}" type="datetimeFigureOut">
              <a:rPr lang="en-US" smtClean="0"/>
              <a:t>10/5/2016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E3ED1E-60BC-444E-942C-1A1AD5E2BCE3}" type="slidenum">
              <a:rPr lang="en-US" smtClean="0"/>
              <a:t>‹#›</a:t>
            </a:fld>
            <a:endParaRPr lang="en-US"/>
          </a:p>
        </p:txBody>
      </p:sp>
    </p:spTree>
    <p:extLst>
      <p:ext uri="{BB962C8B-B14F-4D97-AF65-F5344CB8AC3E}">
        <p14:creationId xmlns:p14="http://schemas.microsoft.com/office/powerpoint/2010/main" val="1673650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38914" name="Picture 11" descr="wmo_ppt_2012.psd"/>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3"/>
          <p:cNvSpPr>
            <a:spLocks noGrp="1" noChangeArrowheads="1"/>
          </p:cNvSpPr>
          <p:nvPr>
            <p:ph type="ctrTitle"/>
          </p:nvPr>
        </p:nvSpPr>
        <p:spPr>
          <a:xfrm>
            <a:off x="611188" y="3211513"/>
            <a:ext cx="7921625" cy="1730375"/>
          </a:xfrm>
        </p:spPr>
        <p:txBody>
          <a:bodyPr/>
          <a:lstStyle>
            <a:lvl1pPr algn="ctr">
              <a:defRPr sz="4000" smtClean="0">
                <a:solidFill>
                  <a:schemeClr val="bg1"/>
                </a:solidFill>
              </a:defRPr>
            </a:lvl1pPr>
          </a:lstStyle>
          <a:p>
            <a:pPr lvl="0"/>
            <a:r>
              <a:rPr lang="en-US" altLang="en-US" noProof="0"/>
              <a:t>Click to edit Master title style</a:t>
            </a:r>
            <a:endParaRPr lang="en-US" altLang="en-US" noProof="0" dirty="0"/>
          </a:p>
        </p:txBody>
      </p:sp>
      <p:sp>
        <p:nvSpPr>
          <p:cNvPr id="38917" name="Rectangle 4"/>
          <p:cNvSpPr>
            <a:spLocks noGrp="1" noChangeArrowheads="1"/>
          </p:cNvSpPr>
          <p:nvPr>
            <p:ph type="subTitle" idx="1"/>
          </p:nvPr>
        </p:nvSpPr>
        <p:spPr>
          <a:xfrm>
            <a:off x="611188" y="5106988"/>
            <a:ext cx="7921625" cy="914400"/>
          </a:xfrm>
        </p:spPr>
        <p:txBody>
          <a:bodyPr/>
          <a:lstStyle>
            <a:lvl1pPr marL="0" indent="0" algn="ctr">
              <a:buFont typeface="Wingdings" pitchFamily="2" charset="2"/>
              <a:buNone/>
              <a:defRPr smtClean="0">
                <a:solidFill>
                  <a:schemeClr val="bg1"/>
                </a:solidFill>
              </a:defRPr>
            </a:lvl1pPr>
          </a:lstStyle>
          <a:p>
            <a:pPr lvl="0"/>
            <a:r>
              <a:rPr lang="en-US" altLang="en-US" noProof="0"/>
              <a:t>Click to edit Master subtitle style</a:t>
            </a:r>
            <a:endParaRPr lang="en-US" altLang="en-US" noProof="0" dirty="0"/>
          </a:p>
        </p:txBody>
      </p:sp>
      <p:sp>
        <p:nvSpPr>
          <p:cNvPr id="11" name="Rectangle 6"/>
          <p:cNvSpPr>
            <a:spLocks noGrp="1" noChangeArrowheads="1"/>
          </p:cNvSpPr>
          <p:nvPr>
            <p:ph type="ftr" sz="quarter" idx="3"/>
          </p:nvPr>
        </p:nvSpPr>
        <p:spPr>
          <a:xfrm>
            <a:off x="2843213" y="6467475"/>
            <a:ext cx="2520950" cy="331788"/>
          </a:xfrm>
        </p:spPr>
        <p:txBody>
          <a:bodyPr/>
          <a:lstStyle>
            <a:lvl1pPr>
              <a:defRPr/>
            </a:lvl1pPr>
          </a:lstStyle>
          <a:p>
            <a:r>
              <a:rPr lang="en-US" altLang="en-US">
                <a:solidFill>
                  <a:srgbClr val="000000"/>
                </a:solidFill>
              </a:rPr>
              <a:t>World Meteorological Organization (WMO)</a:t>
            </a:r>
            <a:endParaRPr lang="en-US" altLang="en-US" dirty="0">
              <a:solidFill>
                <a:srgbClr val="000000"/>
              </a:solidFill>
            </a:endParaRPr>
          </a:p>
        </p:txBody>
      </p:sp>
      <p:sp>
        <p:nvSpPr>
          <p:cNvPr id="12" name="Rectangle 7"/>
          <p:cNvSpPr>
            <a:spLocks noGrp="1" noChangeArrowheads="1"/>
          </p:cNvSpPr>
          <p:nvPr>
            <p:ph type="sldNum" sz="quarter" idx="4"/>
          </p:nvPr>
        </p:nvSpPr>
        <p:spPr>
          <a:xfrm>
            <a:off x="5795963" y="6467475"/>
            <a:ext cx="1152525" cy="331788"/>
          </a:xfrm>
        </p:spPr>
        <p:txBody>
          <a:bodyPr/>
          <a:lstStyle>
            <a:lvl1pPr>
              <a:defRPr/>
            </a:lvl1pPr>
          </a:lstStyle>
          <a:p>
            <a:fld id="{384B1A90-27CE-4A65-90C6-1DE1E7B69B8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3378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5488" y="188913"/>
            <a:ext cx="1889125" cy="5907087"/>
          </a:xfrm>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1403350" y="188913"/>
            <a:ext cx="5519738" cy="59070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6"/>
          <p:cNvSpPr>
            <a:spLocks noGrp="1" noChangeArrowheads="1"/>
          </p:cNvSpPr>
          <p:nvPr>
            <p:ph type="ftr" sz="quarter" idx="10"/>
          </p:nvPr>
        </p:nvSpPr>
        <p:spPr>
          <a:ln/>
        </p:spPr>
        <p:txBody>
          <a:bodyPr/>
          <a:lstStyle>
            <a:lvl1pPr>
              <a:defRPr/>
            </a:lvl1pPr>
          </a:lstStyle>
          <a:p>
            <a:r>
              <a:rPr lang="en-US" altLang="en-US">
                <a:solidFill>
                  <a:srgbClr val="000000"/>
                </a:solidFill>
              </a:rPr>
              <a:t>World Meteorological Organization (WMO)</a:t>
            </a:r>
            <a:endParaRPr lang="en-US" altLang="en-US"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fld id="{7DF0FFA9-28F8-473F-8A91-979882581D8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9465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792162"/>
          </a:xfrm>
        </p:spPr>
        <p:txBody>
          <a:bodyPr/>
          <a:lstStyle/>
          <a:p>
            <a:r>
              <a:rPr lang="en-US"/>
              <a:t>Click to edit Master title style</a:t>
            </a:r>
            <a:endParaRPr lang="en-US" dirty="0"/>
          </a:p>
        </p:txBody>
      </p:sp>
      <p:sp>
        <p:nvSpPr>
          <p:cNvPr id="4" name="Content Placeholder 3"/>
          <p:cNvSpPr>
            <a:spLocks noGrp="1"/>
          </p:cNvSpPr>
          <p:nvPr>
            <p:ph sz="half" idx="2"/>
          </p:nvPr>
        </p:nvSpPr>
        <p:spPr>
          <a:xfrm>
            <a:off x="4683125" y="1052513"/>
            <a:ext cx="4281488" cy="4897437"/>
          </a:xfr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a:xfrm>
            <a:off x="1042988" y="6453188"/>
            <a:ext cx="4465637" cy="312737"/>
          </a:xfrm>
        </p:spPr>
        <p:txBody>
          <a:bodyPr/>
          <a:lstStyle>
            <a:lvl1pPr>
              <a:defRPr/>
            </a:lvl1pPr>
          </a:lstStyle>
          <a:p>
            <a:r>
              <a:rPr lang="en-US" altLang="en-US">
                <a:solidFill>
                  <a:srgbClr val="000000"/>
                </a:solidFill>
              </a:rPr>
              <a:t>World Meteorological Organization (WMO)</a:t>
            </a:r>
            <a:endParaRPr lang="en-US" altLang="en-US" dirty="0">
              <a:solidFill>
                <a:srgbClr val="000000"/>
              </a:solidFill>
            </a:endParaRPr>
          </a:p>
        </p:txBody>
      </p:sp>
      <p:sp>
        <p:nvSpPr>
          <p:cNvPr id="6" name="Slide Number Placeholder 5"/>
          <p:cNvSpPr>
            <a:spLocks noGrp="1"/>
          </p:cNvSpPr>
          <p:nvPr>
            <p:ph type="sldNum" sz="quarter" idx="11"/>
          </p:nvPr>
        </p:nvSpPr>
        <p:spPr>
          <a:xfrm>
            <a:off x="5867400" y="6478588"/>
            <a:ext cx="1152525" cy="312737"/>
          </a:xfrm>
        </p:spPr>
        <p:txBody>
          <a:bodyPr/>
          <a:lstStyle>
            <a:lvl1pPr>
              <a:defRPr/>
            </a:lvl1pPr>
          </a:lstStyle>
          <a:p>
            <a:fld id="{530DC6A7-5167-4619-9E2D-9462EBD6BA47}" type="slidenum">
              <a:rPr lang="en-US" altLang="en-US">
                <a:solidFill>
                  <a:srgbClr val="000000"/>
                </a:solidFill>
              </a:rPr>
              <a:pPr/>
              <a:t>‹#›</a:t>
            </a:fld>
            <a:endParaRPr lang="en-US" altLang="en-US">
              <a:solidFill>
                <a:srgbClr val="000000"/>
              </a:solidFill>
            </a:endParaRPr>
          </a:p>
        </p:txBody>
      </p:sp>
      <p:sp>
        <p:nvSpPr>
          <p:cNvPr id="8" name="Content Placeholder 7"/>
          <p:cNvSpPr>
            <a:spLocks noGrp="1"/>
          </p:cNvSpPr>
          <p:nvPr>
            <p:ph sz="quarter" idx="12"/>
          </p:nvPr>
        </p:nvSpPr>
        <p:spPr>
          <a:xfrm>
            <a:off x="260405" y="1054127"/>
            <a:ext cx="4279790" cy="4905375"/>
          </a:xfr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377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a:defRPr/>
            </a:lvl1pPr>
          </a:lstStyle>
          <a:p>
            <a:fld id="{588EF716-D41B-4338-9231-CC8F5174CA9E}" type="slidenum">
              <a:rPr lang="en-US">
                <a:solidFill>
                  <a:srgbClr val="000000"/>
                </a:solidFill>
              </a:rPr>
              <a:pPr/>
              <a:t>‹#›</a:t>
            </a:fld>
            <a:endParaRPr lang="en-US">
              <a:solidFill>
                <a:srgbClr val="000000"/>
              </a:solidFill>
            </a:endParaRPr>
          </a:p>
        </p:txBody>
      </p:sp>
      <p:sp>
        <p:nvSpPr>
          <p:cNvPr id="3" name="Rectangle 7"/>
          <p:cNvSpPr>
            <a:spLocks noGrp="1" noChangeArrowheads="1"/>
          </p:cNvSpPr>
          <p:nvPr>
            <p:ph type="dt" sz="half" idx="11"/>
          </p:nvPr>
        </p:nvSpPr>
        <p:spPr>
          <a:xfrm>
            <a:off x="990600" y="6477000"/>
            <a:ext cx="1600200" cy="228600"/>
          </a:xfrm>
          <a:prstGeom prst="rect">
            <a:avLst/>
          </a:prstGeom>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14439989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649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945598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2250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3858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6199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2215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9262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1200"/>
              </a:spcAft>
              <a:defRPr/>
            </a:lvl1pPr>
            <a:lvl2pPr>
              <a:spcBef>
                <a:spcPts val="0"/>
              </a:spcBef>
              <a:spcAft>
                <a:spcPts val="1200"/>
              </a:spcAft>
              <a:defRPr/>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6"/>
          <p:cNvSpPr>
            <a:spLocks noGrp="1" noChangeArrowheads="1"/>
          </p:cNvSpPr>
          <p:nvPr>
            <p:ph type="ftr" sz="quarter" idx="10"/>
          </p:nvPr>
        </p:nvSpPr>
        <p:spPr>
          <a:xfrm>
            <a:off x="914400" y="6453188"/>
            <a:ext cx="4465637" cy="312737"/>
          </a:xfrm>
          <a:ln/>
        </p:spPr>
        <p:txBody>
          <a:bodyPr/>
          <a:lstStyle>
            <a:lvl1pPr>
              <a:defRPr/>
            </a:lvl1pPr>
          </a:lstStyle>
          <a:p>
            <a:pPr eaLnBrk="0" fontAlgn="base" hangingPunct="0">
              <a:spcAft>
                <a:spcPct val="0"/>
              </a:spcAft>
            </a:pPr>
            <a:r>
              <a:rPr lang="en-US" dirty="0">
                <a:solidFill>
                  <a:srgbClr val="000000"/>
                </a:solidFill>
                <a:latin typeface="Arial"/>
                <a:cs typeface="Arial"/>
              </a:rPr>
              <a:t>World Meteorological Organization (WMO)</a:t>
            </a:r>
            <a:endParaRPr lang="en-US" altLang="en-US" dirty="0">
              <a:solidFill>
                <a:srgbClr val="000000"/>
              </a:solidFill>
              <a:latin typeface="Arial" charset="0"/>
            </a:endParaRPr>
          </a:p>
        </p:txBody>
      </p:sp>
      <p:sp>
        <p:nvSpPr>
          <p:cNvPr id="5" name="Rectangle 7"/>
          <p:cNvSpPr>
            <a:spLocks noGrp="1" noChangeArrowheads="1"/>
          </p:cNvSpPr>
          <p:nvPr>
            <p:ph type="sldNum" sz="quarter" idx="11"/>
          </p:nvPr>
        </p:nvSpPr>
        <p:spPr>
          <a:ln/>
        </p:spPr>
        <p:txBody>
          <a:bodyPr/>
          <a:lstStyle>
            <a:lvl1pPr>
              <a:defRPr/>
            </a:lvl1pPr>
          </a:lstStyle>
          <a:p>
            <a:fld id="{DEA80673-A73F-4D73-96A3-E05FA08B761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760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158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784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ftr" sz="quarter" idx="10"/>
          </p:nvPr>
        </p:nvSpPr>
        <p:spPr>
          <a:ln/>
        </p:spPr>
        <p:txBody>
          <a:bodyPr/>
          <a:lstStyle>
            <a:lvl1pPr>
              <a:defRPr/>
            </a:lvl1pPr>
          </a:lstStyle>
          <a:p>
            <a:r>
              <a:rPr lang="en-US" altLang="en-US">
                <a:solidFill>
                  <a:srgbClr val="000000"/>
                </a:solidFill>
              </a:rPr>
              <a:t>World Meteorological Organization (WMO)</a:t>
            </a:r>
            <a:endParaRPr lang="en-US" altLang="en-US"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fld id="{A5637A8F-0397-4A80-A49F-054A7EA7C0E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1007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1403350" y="1412875"/>
            <a:ext cx="3703638" cy="4683125"/>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259388" y="1412875"/>
            <a:ext cx="3705225" cy="4683125"/>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6"/>
          <p:cNvSpPr>
            <a:spLocks noGrp="1" noChangeArrowheads="1"/>
          </p:cNvSpPr>
          <p:nvPr>
            <p:ph type="ftr" sz="quarter" idx="10"/>
          </p:nvPr>
        </p:nvSpPr>
        <p:spPr>
          <a:ln/>
        </p:spPr>
        <p:txBody>
          <a:bodyPr/>
          <a:lstStyle>
            <a:lvl1pPr>
              <a:defRPr/>
            </a:lvl1pPr>
          </a:lstStyle>
          <a:p>
            <a:r>
              <a:rPr lang="en-US" altLang="en-US">
                <a:solidFill>
                  <a:srgbClr val="000000"/>
                </a:solidFill>
              </a:rPr>
              <a:t>World Meteorological Organization (WMO)</a:t>
            </a:r>
            <a:endParaRPr lang="en-US" altLang="en-US"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fld id="{22B30CBA-7E8D-48CE-BE01-50B65EED8C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8993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55160" cy="108012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Rectangle 6"/>
          <p:cNvSpPr>
            <a:spLocks noGrp="1" noChangeArrowheads="1"/>
          </p:cNvSpPr>
          <p:nvPr>
            <p:ph type="ftr" sz="quarter" idx="10"/>
          </p:nvPr>
        </p:nvSpPr>
        <p:spPr>
          <a:ln/>
        </p:spPr>
        <p:txBody>
          <a:bodyPr/>
          <a:lstStyle>
            <a:lvl1pPr>
              <a:defRPr/>
            </a:lvl1pPr>
          </a:lstStyle>
          <a:p>
            <a:r>
              <a:rPr lang="en-US" altLang="en-US">
                <a:solidFill>
                  <a:srgbClr val="000000"/>
                </a:solidFill>
              </a:rPr>
              <a:t>World Meteorological Organization (WMO)</a:t>
            </a:r>
            <a:endParaRPr lang="en-US" altLang="en-US" dirty="0">
              <a:solidFill>
                <a:srgbClr val="000000"/>
              </a:solidFill>
            </a:endParaRPr>
          </a:p>
        </p:txBody>
      </p:sp>
      <p:sp>
        <p:nvSpPr>
          <p:cNvPr id="8" name="Rectangle 7"/>
          <p:cNvSpPr>
            <a:spLocks noGrp="1" noChangeArrowheads="1"/>
          </p:cNvSpPr>
          <p:nvPr>
            <p:ph type="sldNum" sz="quarter" idx="11"/>
          </p:nvPr>
        </p:nvSpPr>
        <p:spPr>
          <a:ln/>
        </p:spPr>
        <p:txBody>
          <a:bodyPr/>
          <a:lstStyle>
            <a:lvl1pPr>
              <a:defRPr/>
            </a:lvl1pPr>
          </a:lstStyle>
          <a:p>
            <a:fld id="{F444EF25-8D5B-4DF2-ADCB-9AF1145C1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4241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Rectangle 6"/>
          <p:cNvSpPr>
            <a:spLocks noGrp="1" noChangeArrowheads="1"/>
          </p:cNvSpPr>
          <p:nvPr>
            <p:ph type="ftr" sz="quarter" idx="10"/>
          </p:nvPr>
        </p:nvSpPr>
        <p:spPr>
          <a:ln/>
        </p:spPr>
        <p:txBody>
          <a:bodyPr/>
          <a:lstStyle>
            <a:lvl1pPr>
              <a:defRPr/>
            </a:lvl1pPr>
          </a:lstStyle>
          <a:p>
            <a:r>
              <a:rPr lang="en-US" altLang="en-US">
                <a:solidFill>
                  <a:srgbClr val="000000"/>
                </a:solidFill>
              </a:rPr>
              <a:t>World Meteorological Organization (WMO)</a:t>
            </a:r>
            <a:endParaRPr lang="en-US" altLang="en-US" dirty="0">
              <a:solidFill>
                <a:srgbClr val="000000"/>
              </a:solidFill>
            </a:endParaRPr>
          </a:p>
        </p:txBody>
      </p:sp>
      <p:sp>
        <p:nvSpPr>
          <p:cNvPr id="4" name="Rectangle 7"/>
          <p:cNvSpPr>
            <a:spLocks noGrp="1" noChangeArrowheads="1"/>
          </p:cNvSpPr>
          <p:nvPr>
            <p:ph type="sldNum" sz="quarter" idx="11"/>
          </p:nvPr>
        </p:nvSpPr>
        <p:spPr>
          <a:ln/>
        </p:spPr>
        <p:txBody>
          <a:bodyPr/>
          <a:lstStyle>
            <a:lvl1pPr>
              <a:defRPr/>
            </a:lvl1pPr>
          </a:lstStyle>
          <a:p>
            <a:fld id="{C06B6142-C4AC-42D9-AC05-600A5363049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5002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44816" cy="1008112"/>
          </a:xfrm>
        </p:spPr>
        <p:txBody>
          <a:bodyPr/>
          <a:lstStyle>
            <a:lvl1pPr algn="l">
              <a:defRPr sz="3000" b="0"/>
            </a:lvl1pPr>
          </a:lstStyle>
          <a:p>
            <a:r>
              <a:rPr lang="en-US"/>
              <a:t>Click to edit Master title style</a:t>
            </a:r>
            <a:endParaRPr lang="en-GB" dirty="0"/>
          </a:p>
        </p:txBody>
      </p:sp>
      <p:sp>
        <p:nvSpPr>
          <p:cNvPr id="3" name="Content Placeholder 2"/>
          <p:cNvSpPr>
            <a:spLocks noGrp="1"/>
          </p:cNvSpPr>
          <p:nvPr>
            <p:ph idx="1"/>
          </p:nvPr>
        </p:nvSpPr>
        <p:spPr>
          <a:xfrm>
            <a:off x="3575050" y="1412776"/>
            <a:ext cx="5111750" cy="4713387"/>
          </a:xfrm>
        </p:spPr>
        <p:txBody>
          <a:bodyPr/>
          <a:lstStyle>
            <a:lvl1pPr>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r>
              <a:rPr lang="en-US" altLang="en-US">
                <a:solidFill>
                  <a:srgbClr val="000000"/>
                </a:solidFill>
              </a:rPr>
              <a:t>World Meteorological Organization (WMO)</a:t>
            </a:r>
            <a:endParaRPr lang="en-US" altLang="en-US"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fld id="{94C4B815-39E9-4BEB-83AB-CFEBF22F3D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484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r>
              <a:rPr lang="en-US" altLang="en-US">
                <a:solidFill>
                  <a:srgbClr val="000000"/>
                </a:solidFill>
              </a:rPr>
              <a:t>World Meteorological Organization (WMO)</a:t>
            </a:r>
            <a:endParaRPr lang="en-US" altLang="en-US"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fld id="{56E75EED-E29D-432D-815F-72AF5F509C7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6904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6"/>
          <p:cNvSpPr>
            <a:spLocks noGrp="1" noChangeArrowheads="1"/>
          </p:cNvSpPr>
          <p:nvPr>
            <p:ph type="ftr" sz="quarter" idx="10"/>
          </p:nvPr>
        </p:nvSpPr>
        <p:spPr>
          <a:ln/>
        </p:spPr>
        <p:txBody>
          <a:bodyPr/>
          <a:lstStyle>
            <a:lvl1pPr>
              <a:defRPr/>
            </a:lvl1pPr>
          </a:lstStyle>
          <a:p>
            <a:r>
              <a:rPr lang="en-US" altLang="en-US">
                <a:solidFill>
                  <a:srgbClr val="000000"/>
                </a:solidFill>
              </a:rPr>
              <a:t>World Meteorological Organization (WMO)</a:t>
            </a:r>
            <a:endParaRPr lang="en-US" altLang="en-US"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fld id="{27B80D48-FEEB-4960-BEE3-DBA00DB76C3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9313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3.jp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6" name="Picture 3" descr="wmo_ppt_2012.jpg"/>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250825" y="188913"/>
            <a:ext cx="87137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4"/>
          <p:cNvSpPr>
            <a:spLocks noGrp="1" noChangeArrowheads="1"/>
          </p:cNvSpPr>
          <p:nvPr>
            <p:ph type="body" idx="1"/>
          </p:nvPr>
        </p:nvSpPr>
        <p:spPr bwMode="auto">
          <a:xfrm>
            <a:off x="250825" y="1052513"/>
            <a:ext cx="871378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0"/>
            <a:r>
              <a:rPr lang="en-US" altLang="en-US"/>
              <a:t>First level</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582" name="Rectangle 6"/>
          <p:cNvSpPr>
            <a:spLocks noGrp="1" noChangeArrowheads="1"/>
          </p:cNvSpPr>
          <p:nvPr>
            <p:ph type="ftr" sz="quarter" idx="3"/>
          </p:nvPr>
        </p:nvSpPr>
        <p:spPr bwMode="auto">
          <a:xfrm>
            <a:off x="1042988" y="6453188"/>
            <a:ext cx="4465637"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vl1pPr>
          </a:lstStyle>
          <a:p>
            <a:pPr eaLnBrk="0" fontAlgn="base" hangingPunct="0">
              <a:spcAft>
                <a:spcPct val="0"/>
              </a:spcAft>
            </a:pPr>
            <a:r>
              <a:rPr lang="en-US" dirty="0">
                <a:solidFill>
                  <a:srgbClr val="000000"/>
                </a:solidFill>
                <a:latin typeface="Arial"/>
                <a:cs typeface="Arial"/>
              </a:rPr>
              <a:t>World Meteorological Organization (WMO)</a:t>
            </a:r>
            <a:endParaRPr lang="en-US" altLang="en-US" dirty="0">
              <a:solidFill>
                <a:srgbClr val="000000"/>
              </a:solidFill>
              <a:latin typeface="Arial" charset="0"/>
            </a:endParaRPr>
          </a:p>
        </p:txBody>
      </p:sp>
      <p:sp>
        <p:nvSpPr>
          <p:cNvPr id="24583" name="Rectangle 7"/>
          <p:cNvSpPr>
            <a:spLocks noGrp="1" noChangeArrowheads="1"/>
          </p:cNvSpPr>
          <p:nvPr>
            <p:ph type="sldNum" sz="quarter" idx="4"/>
          </p:nvPr>
        </p:nvSpPr>
        <p:spPr bwMode="auto">
          <a:xfrm>
            <a:off x="5867400" y="6478588"/>
            <a:ext cx="11525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vl1pPr>
          </a:lstStyle>
          <a:p>
            <a:pPr eaLnBrk="0" fontAlgn="base" hangingPunct="0">
              <a:spcAft>
                <a:spcPct val="0"/>
              </a:spcAft>
            </a:pPr>
            <a:fld id="{3B323A9F-0146-48A1-BCC1-8D40DBDFB715}" type="slidenum">
              <a:rPr lang="en-US" altLang="en-US">
                <a:solidFill>
                  <a:srgbClr val="000000"/>
                </a:solidFill>
                <a:latin typeface="Arial" charset="0"/>
              </a:rPr>
              <a:pPr eaLnBrk="0" fontAlgn="base" hangingPunct="0">
                <a:spcAft>
                  <a:spcPct val="0"/>
                </a:spcAft>
              </a:pPr>
              <a:t>‹#›</a:t>
            </a:fld>
            <a:endParaRPr lang="en-US" altLang="en-US">
              <a:solidFill>
                <a:srgbClr val="000000"/>
              </a:solidFill>
              <a:latin typeface="Arial" charset="0"/>
            </a:endParaRPr>
          </a:p>
        </p:txBody>
      </p:sp>
    </p:spTree>
    <p:extLst>
      <p:ext uri="{BB962C8B-B14F-4D97-AF65-F5344CB8AC3E}">
        <p14:creationId xmlns:p14="http://schemas.microsoft.com/office/powerpoint/2010/main" val="6735896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rtl="0" eaLnBrk="1" fontAlgn="base" hangingPunct="1">
        <a:spcBef>
          <a:spcPct val="0"/>
        </a:spcBef>
        <a:spcAft>
          <a:spcPct val="0"/>
        </a:spcAft>
        <a:defRPr sz="3000">
          <a:solidFill>
            <a:schemeClr val="tx2"/>
          </a:solidFill>
          <a:latin typeface="Arial" charset="0"/>
          <a:ea typeface="+mj-ea"/>
          <a:cs typeface="+mj-cs"/>
        </a:defRPr>
      </a:lvl1pPr>
      <a:lvl2pPr algn="l" rtl="0" eaLnBrk="1" fontAlgn="base" hangingPunct="1">
        <a:spcBef>
          <a:spcPct val="0"/>
        </a:spcBef>
        <a:spcAft>
          <a:spcPct val="0"/>
        </a:spcAft>
        <a:defRPr sz="3000">
          <a:solidFill>
            <a:schemeClr val="tx2"/>
          </a:solidFill>
          <a:latin typeface="Arial" charset="0"/>
        </a:defRPr>
      </a:lvl2pPr>
      <a:lvl3pPr algn="l" rtl="0" eaLnBrk="1" fontAlgn="base" hangingPunct="1">
        <a:spcBef>
          <a:spcPct val="0"/>
        </a:spcBef>
        <a:spcAft>
          <a:spcPct val="0"/>
        </a:spcAft>
        <a:defRPr sz="3000">
          <a:solidFill>
            <a:schemeClr val="tx2"/>
          </a:solidFill>
          <a:latin typeface="Arial" charset="0"/>
        </a:defRPr>
      </a:lvl3pPr>
      <a:lvl4pPr algn="l" rtl="0" eaLnBrk="1" fontAlgn="base" hangingPunct="1">
        <a:spcBef>
          <a:spcPct val="0"/>
        </a:spcBef>
        <a:spcAft>
          <a:spcPct val="0"/>
        </a:spcAft>
        <a:defRPr sz="3000">
          <a:solidFill>
            <a:schemeClr val="tx2"/>
          </a:solidFill>
          <a:latin typeface="Arial" charset="0"/>
        </a:defRPr>
      </a:lvl4pPr>
      <a:lvl5pPr algn="l" rtl="0" eaLnBrk="1" fontAlgn="base" hangingPunct="1">
        <a:spcBef>
          <a:spcPct val="0"/>
        </a:spcBef>
        <a:spcAft>
          <a:spcPct val="0"/>
        </a:spcAft>
        <a:defRPr sz="30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Narrow" pitchFamily="34" charset="0"/>
        </a:defRPr>
      </a:lvl6pPr>
      <a:lvl7pPr marL="914400" algn="l" rtl="0" eaLnBrk="1" fontAlgn="base" hangingPunct="1">
        <a:spcBef>
          <a:spcPct val="0"/>
        </a:spcBef>
        <a:spcAft>
          <a:spcPct val="0"/>
        </a:spcAft>
        <a:defRPr sz="3200">
          <a:solidFill>
            <a:schemeClr val="tx2"/>
          </a:solidFill>
          <a:latin typeface="Arial Narrow" pitchFamily="34" charset="0"/>
        </a:defRPr>
      </a:lvl7pPr>
      <a:lvl8pPr marL="1371600" algn="l" rtl="0" eaLnBrk="1" fontAlgn="base" hangingPunct="1">
        <a:spcBef>
          <a:spcPct val="0"/>
        </a:spcBef>
        <a:spcAft>
          <a:spcPct val="0"/>
        </a:spcAft>
        <a:defRPr sz="3200">
          <a:solidFill>
            <a:schemeClr val="tx2"/>
          </a:solidFill>
          <a:latin typeface="Arial Narrow" pitchFamily="34" charset="0"/>
        </a:defRPr>
      </a:lvl8pPr>
      <a:lvl9pPr marL="1828800" algn="l" rtl="0" eaLnBrk="1" fontAlgn="base" hangingPunct="1">
        <a:spcBef>
          <a:spcPct val="0"/>
        </a:spcBef>
        <a:spcAft>
          <a:spcPct val="0"/>
        </a:spcAft>
        <a:defRPr sz="3200">
          <a:solidFill>
            <a:schemeClr val="tx2"/>
          </a:solidFill>
          <a:latin typeface="Arial Narrow" pitchFamily="34" charset="0"/>
        </a:defRPr>
      </a:lvl9pPr>
    </p:titleStyle>
    <p:bodyStyle>
      <a:lvl1pPr marL="533400" indent="-533400" algn="l" rtl="0" eaLnBrk="1" fontAlgn="base" hangingPunct="1">
        <a:spcBef>
          <a:spcPct val="20000"/>
        </a:spcBef>
        <a:spcAft>
          <a:spcPct val="0"/>
        </a:spcAft>
        <a:buClr>
          <a:srgbClr val="FF9900"/>
        </a:buClr>
        <a:buFont typeface="Wingdings" pitchFamily="2" charset="2"/>
        <a:buChar char="§"/>
        <a:defRPr sz="2800">
          <a:solidFill>
            <a:schemeClr val="tx1"/>
          </a:solidFill>
          <a:latin typeface="Arial" charset="0"/>
          <a:ea typeface="+mn-ea"/>
          <a:cs typeface="+mn-cs"/>
        </a:defRPr>
      </a:lvl1pPr>
      <a:lvl2pPr marL="990600" indent="-533400" algn="l" rtl="0" eaLnBrk="1" fontAlgn="base" hangingPunct="1">
        <a:spcBef>
          <a:spcPct val="20000"/>
        </a:spcBef>
        <a:spcAft>
          <a:spcPct val="0"/>
        </a:spcAft>
        <a:buClr>
          <a:srgbClr val="FF9900"/>
        </a:buClr>
        <a:buFont typeface="Wingdings" pitchFamily="2" charset="2"/>
        <a:buChar char="§"/>
        <a:defRPr sz="2800">
          <a:solidFill>
            <a:schemeClr val="tx1"/>
          </a:solidFill>
          <a:latin typeface="Arial" charset="0"/>
        </a:defRPr>
      </a:lvl2pPr>
      <a:lvl3pPr marL="1371600" indent="-457200" algn="l" rtl="0" eaLnBrk="1" fontAlgn="base" hangingPunct="1">
        <a:spcBef>
          <a:spcPct val="20000"/>
        </a:spcBef>
        <a:spcAft>
          <a:spcPct val="0"/>
        </a:spcAft>
        <a:buClr>
          <a:srgbClr val="FF9900"/>
        </a:buClr>
        <a:buFont typeface="Wingdings" pitchFamily="2" charset="2"/>
        <a:buChar char="§"/>
        <a:defRPr sz="2400">
          <a:solidFill>
            <a:schemeClr val="tx1"/>
          </a:solidFill>
          <a:latin typeface="Arial" charset="0"/>
        </a:defRPr>
      </a:lvl3pPr>
      <a:lvl4pPr marL="17526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Arial" charset="0"/>
        </a:defRPr>
      </a:lvl4pPr>
      <a:lvl5pPr marL="22098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Arial" charset="0"/>
        </a:defRPr>
      </a:lvl5pPr>
      <a:lvl6pPr marL="26670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259AF2F-52C6-9B46-B8B2-0579234AE62E}" type="slidenum">
              <a:rPr lang="en-US" smtClean="0">
                <a:solidFill>
                  <a:prstClr val="black">
                    <a:tint val="75000"/>
                  </a:prstClr>
                </a:solidFill>
              </a:rPr>
              <a:pPr defTabSz="457200"/>
              <a:t>‹#›</a:t>
            </a:fld>
            <a:endParaRPr lang="en-US">
              <a:solidFill>
                <a:prstClr val="black">
                  <a:tint val="75000"/>
                </a:prstClr>
              </a:solidFill>
            </a:endParaRPr>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15257871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mo2016_powerpoint_standard_v2_dark-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4" y="116632"/>
            <a:ext cx="9180000" cy="6887123"/>
          </a:xfrm>
          <a:prstGeom prst="rect">
            <a:avLst/>
          </a:prstGeom>
        </p:spPr>
      </p:pic>
      <p:sp>
        <p:nvSpPr>
          <p:cNvPr id="6" name="Title 1"/>
          <p:cNvSpPr txBox="1">
            <a:spLocks/>
          </p:cNvSpPr>
          <p:nvPr/>
        </p:nvSpPr>
        <p:spPr>
          <a:xfrm>
            <a:off x="486784" y="764704"/>
            <a:ext cx="8229600" cy="1840813"/>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rgbClr val="FFCC00"/>
                </a:solidFill>
              </a:rPr>
              <a:t>Implementation of Cg-17 Resolution 9 – Links to international agreements</a:t>
            </a:r>
            <a:endParaRPr lang="en-US" sz="4800" dirty="0">
              <a:solidFill>
                <a:srgbClr val="FFCC00"/>
              </a:solidFill>
            </a:endParaRPr>
          </a:p>
        </p:txBody>
      </p:sp>
      <p:sp>
        <p:nvSpPr>
          <p:cNvPr id="2" name="TextBox 1"/>
          <p:cNvSpPr txBox="1"/>
          <p:nvPr/>
        </p:nvSpPr>
        <p:spPr>
          <a:xfrm>
            <a:off x="4590000" y="5260778"/>
            <a:ext cx="2813591" cy="584775"/>
          </a:xfrm>
          <a:prstGeom prst="rect">
            <a:avLst/>
          </a:prstGeom>
          <a:noFill/>
        </p:spPr>
        <p:txBody>
          <a:bodyPr wrap="none" rtlCol="0">
            <a:spAutoFit/>
          </a:bodyPr>
          <a:lstStyle/>
          <a:p>
            <a:r>
              <a:rPr lang="en-US" sz="1600" b="1" dirty="0">
                <a:solidFill>
                  <a:srgbClr val="FFCC00"/>
                </a:solidFill>
              </a:rPr>
              <a:t>Alasdair </a:t>
            </a:r>
            <a:r>
              <a:rPr lang="en-US" sz="1600" b="1" dirty="0" err="1">
                <a:solidFill>
                  <a:srgbClr val="FFCC00"/>
                </a:solidFill>
              </a:rPr>
              <a:t>Hainsworth</a:t>
            </a:r>
            <a:r>
              <a:rPr lang="en-US" sz="1600" b="1" dirty="0">
                <a:solidFill>
                  <a:srgbClr val="FFCC00"/>
                </a:solidFill>
              </a:rPr>
              <a:t>, Chief</a:t>
            </a:r>
          </a:p>
          <a:p>
            <a:r>
              <a:rPr lang="fr-CH" sz="1600" b="1" dirty="0" err="1">
                <a:solidFill>
                  <a:srgbClr val="FFCC00"/>
                </a:solidFill>
              </a:rPr>
              <a:t>Disaster</a:t>
            </a:r>
            <a:r>
              <a:rPr lang="fr-CH" sz="1600" b="1" dirty="0">
                <a:solidFill>
                  <a:srgbClr val="FFCC00"/>
                </a:solidFill>
              </a:rPr>
              <a:t> </a:t>
            </a:r>
            <a:r>
              <a:rPr lang="fr-CH" sz="1600" b="1" dirty="0" err="1">
                <a:solidFill>
                  <a:srgbClr val="FFCC00"/>
                </a:solidFill>
              </a:rPr>
              <a:t>Risk</a:t>
            </a:r>
            <a:r>
              <a:rPr lang="fr-CH" sz="1600" b="1" dirty="0">
                <a:solidFill>
                  <a:srgbClr val="FFCC00"/>
                </a:solidFill>
              </a:rPr>
              <a:t> </a:t>
            </a:r>
            <a:r>
              <a:rPr lang="fr-CH" sz="1600" b="1" dirty="0" err="1">
                <a:solidFill>
                  <a:srgbClr val="FFCC00"/>
                </a:solidFill>
              </a:rPr>
              <a:t>Reduction</a:t>
            </a:r>
            <a:r>
              <a:rPr lang="fr-CH" sz="1600" b="1" dirty="0">
                <a:solidFill>
                  <a:srgbClr val="FFCC00"/>
                </a:solidFill>
              </a:rPr>
              <a:t> Division</a:t>
            </a:r>
            <a:endParaRPr lang="en-US" sz="1600" b="1" dirty="0">
              <a:solidFill>
                <a:srgbClr val="FFCC00"/>
              </a:solidFill>
            </a:endParaRPr>
          </a:p>
        </p:txBody>
      </p:sp>
    </p:spTree>
    <p:extLst>
      <p:ext uri="{BB962C8B-B14F-4D97-AF65-F5344CB8AC3E}">
        <p14:creationId xmlns:p14="http://schemas.microsoft.com/office/powerpoint/2010/main" val="3398047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Measuring</a:t>
            </a:r>
            <a:r>
              <a:rPr lang="fr-CH" dirty="0" smtClean="0"/>
              <a:t> </a:t>
            </a:r>
            <a:r>
              <a:rPr lang="fr-CH" dirty="0" err="1" smtClean="0"/>
              <a:t>targets</a:t>
            </a:r>
            <a:endParaRPr lang="en-US" dirty="0"/>
          </a:p>
        </p:txBody>
      </p:sp>
      <p:sp>
        <p:nvSpPr>
          <p:cNvPr id="3" name="Content Placeholder 2"/>
          <p:cNvSpPr>
            <a:spLocks noGrp="1"/>
          </p:cNvSpPr>
          <p:nvPr>
            <p:ph idx="1"/>
          </p:nvPr>
        </p:nvSpPr>
        <p:spPr/>
        <p:txBody>
          <a:bodyPr/>
          <a:lstStyle/>
          <a:p>
            <a:r>
              <a:rPr lang="fr-CH" dirty="0" err="1" smtClean="0"/>
              <a:t>Resolution</a:t>
            </a:r>
            <a:r>
              <a:rPr lang="fr-CH" dirty="0" smtClean="0"/>
              <a:t> 9 </a:t>
            </a:r>
            <a:r>
              <a:rPr lang="fr-CH" dirty="0" err="1" smtClean="0"/>
              <a:t>will</a:t>
            </a:r>
            <a:r>
              <a:rPr lang="fr-CH" dirty="0" smtClean="0"/>
              <a:t> </a:t>
            </a:r>
            <a:r>
              <a:rPr lang="fr-CH" dirty="0" err="1" smtClean="0"/>
              <a:t>assist</a:t>
            </a:r>
            <a:r>
              <a:rPr lang="fr-CH" dirty="0" smtClean="0"/>
              <a:t> in </a:t>
            </a:r>
            <a:r>
              <a:rPr lang="fr-CH" dirty="0" err="1" smtClean="0"/>
              <a:t>identifying</a:t>
            </a:r>
            <a:r>
              <a:rPr lang="fr-CH" dirty="0" smtClean="0"/>
              <a:t> the key </a:t>
            </a:r>
            <a:r>
              <a:rPr lang="fr-CH" dirty="0" err="1" smtClean="0"/>
              <a:t>elements</a:t>
            </a:r>
            <a:r>
              <a:rPr lang="fr-CH" dirty="0" smtClean="0"/>
              <a:t> </a:t>
            </a:r>
            <a:r>
              <a:rPr lang="fr-CH" dirty="0" err="1" smtClean="0"/>
              <a:t>we</a:t>
            </a:r>
            <a:r>
              <a:rPr lang="fr-CH" dirty="0" smtClean="0"/>
              <a:t> </a:t>
            </a:r>
            <a:r>
              <a:rPr lang="fr-CH" dirty="0" err="1" smtClean="0"/>
              <a:t>need</a:t>
            </a:r>
            <a:r>
              <a:rPr lang="fr-CH" dirty="0" smtClean="0"/>
              <a:t> to </a:t>
            </a:r>
            <a:r>
              <a:rPr lang="fr-CH" dirty="0" err="1" smtClean="0"/>
              <a:t>measure</a:t>
            </a:r>
            <a:r>
              <a:rPr lang="fr-CH" dirty="0" smtClean="0"/>
              <a:t> in </a:t>
            </a:r>
            <a:r>
              <a:rPr lang="fr-CH" dirty="0" err="1" smtClean="0"/>
              <a:t>order</a:t>
            </a:r>
            <a:r>
              <a:rPr lang="fr-CH" dirty="0" smtClean="0"/>
              <a:t> </a:t>
            </a:r>
            <a:r>
              <a:rPr lang="fr-CH" dirty="0" err="1" smtClean="0"/>
              <a:t>that</a:t>
            </a:r>
            <a:r>
              <a:rPr lang="fr-CH" dirty="0" smtClean="0"/>
              <a:t> the </a:t>
            </a:r>
            <a:r>
              <a:rPr lang="fr-CH" dirty="0" err="1" smtClean="0"/>
              <a:t>loss</a:t>
            </a:r>
            <a:r>
              <a:rPr lang="fr-CH" dirty="0" smtClean="0"/>
              <a:t>/damage </a:t>
            </a:r>
            <a:r>
              <a:rPr lang="fr-CH" dirty="0" err="1" smtClean="0"/>
              <a:t>community</a:t>
            </a:r>
            <a:r>
              <a:rPr lang="fr-CH" dirty="0" smtClean="0"/>
              <a:t> </a:t>
            </a:r>
            <a:r>
              <a:rPr lang="fr-CH" dirty="0" err="1" smtClean="0"/>
              <a:t>can</a:t>
            </a:r>
            <a:r>
              <a:rPr lang="fr-CH" dirty="0" smtClean="0"/>
              <a:t> </a:t>
            </a:r>
            <a:r>
              <a:rPr lang="fr-CH" dirty="0" err="1" smtClean="0"/>
              <a:t>link</a:t>
            </a:r>
            <a:r>
              <a:rPr lang="fr-CH" dirty="0" smtClean="0"/>
              <a:t> to </a:t>
            </a:r>
            <a:r>
              <a:rPr lang="fr-CH" dirty="0" err="1" smtClean="0"/>
              <a:t>our</a:t>
            </a:r>
            <a:r>
              <a:rPr lang="fr-CH" dirty="0" smtClean="0"/>
              <a:t> data and </a:t>
            </a:r>
            <a:r>
              <a:rPr lang="fr-CH" dirty="0" err="1" smtClean="0"/>
              <a:t>link</a:t>
            </a:r>
            <a:r>
              <a:rPr lang="fr-CH" dirty="0" smtClean="0"/>
              <a:t> </a:t>
            </a:r>
            <a:r>
              <a:rPr lang="fr-CH" dirty="0" err="1" smtClean="0"/>
              <a:t>losses</a:t>
            </a:r>
            <a:r>
              <a:rPr lang="fr-CH" dirty="0" smtClean="0"/>
              <a:t> to </a:t>
            </a:r>
            <a:r>
              <a:rPr lang="fr-CH" dirty="0" err="1" smtClean="0"/>
              <a:t>climatic</a:t>
            </a:r>
            <a:r>
              <a:rPr lang="fr-CH" dirty="0" smtClean="0"/>
              <a:t> and </a:t>
            </a:r>
            <a:r>
              <a:rPr lang="fr-CH" dirty="0" err="1" smtClean="0"/>
              <a:t>synoptic</a:t>
            </a:r>
            <a:r>
              <a:rPr lang="fr-CH" dirty="0" smtClean="0"/>
              <a:t> </a:t>
            </a:r>
            <a:r>
              <a:rPr lang="fr-CH" dirty="0" err="1" smtClean="0"/>
              <a:t>events</a:t>
            </a:r>
            <a:endParaRPr lang="fr-CH" dirty="0" smtClean="0"/>
          </a:p>
          <a:p>
            <a:r>
              <a:rPr lang="fr-CH" dirty="0" err="1" smtClean="0"/>
              <a:t>We</a:t>
            </a:r>
            <a:r>
              <a:rPr lang="fr-CH" dirty="0" smtClean="0"/>
              <a:t> </a:t>
            </a:r>
            <a:r>
              <a:rPr lang="fr-CH" dirty="0" err="1" smtClean="0"/>
              <a:t>will</a:t>
            </a:r>
            <a:r>
              <a:rPr lang="fr-CH" dirty="0" smtClean="0"/>
              <a:t> </a:t>
            </a:r>
            <a:r>
              <a:rPr lang="fr-CH" dirty="0" err="1" smtClean="0"/>
              <a:t>need</a:t>
            </a:r>
            <a:r>
              <a:rPr lang="fr-CH" dirty="0" smtClean="0"/>
              <a:t> to show </a:t>
            </a:r>
            <a:r>
              <a:rPr lang="fr-CH" dirty="0" err="1" smtClean="0"/>
              <a:t>that</a:t>
            </a:r>
            <a:r>
              <a:rPr lang="fr-CH" dirty="0" smtClean="0"/>
              <a:t> </a:t>
            </a:r>
            <a:r>
              <a:rPr lang="fr-CH" dirty="0" err="1" smtClean="0"/>
              <a:t>we</a:t>
            </a:r>
            <a:r>
              <a:rPr lang="fr-CH" dirty="0" smtClean="0"/>
              <a:t> are relevant and </a:t>
            </a:r>
            <a:r>
              <a:rPr lang="fr-CH" dirty="0" err="1" smtClean="0"/>
              <a:t>that</a:t>
            </a:r>
            <a:r>
              <a:rPr lang="fr-CH" dirty="0" smtClean="0"/>
              <a:t> over time, </a:t>
            </a:r>
            <a:r>
              <a:rPr lang="fr-CH" dirty="0" err="1" smtClean="0"/>
              <a:t>we</a:t>
            </a:r>
            <a:r>
              <a:rPr lang="fr-CH" dirty="0" smtClean="0"/>
              <a:t> </a:t>
            </a:r>
            <a:r>
              <a:rPr lang="fr-CH" b="1" u="sng" dirty="0" smtClean="0"/>
              <a:t>are</a:t>
            </a:r>
            <a:r>
              <a:rPr lang="fr-CH" dirty="0" smtClean="0"/>
              <a:t> </a:t>
            </a:r>
            <a:r>
              <a:rPr lang="fr-CH" dirty="0" err="1" smtClean="0"/>
              <a:t>improving</a:t>
            </a:r>
            <a:endParaRPr lang="en-US" dirty="0"/>
          </a:p>
        </p:txBody>
      </p:sp>
    </p:spTree>
    <p:extLst>
      <p:ext uri="{BB962C8B-B14F-4D97-AF65-F5344CB8AC3E}">
        <p14:creationId xmlns:p14="http://schemas.microsoft.com/office/powerpoint/2010/main" val="533209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686800" cy="1143000"/>
          </a:xfrm>
        </p:spPr>
        <p:txBody>
          <a:bodyPr>
            <a:noAutofit/>
          </a:bodyPr>
          <a:lstStyle/>
          <a:p>
            <a:pPr algn="ctr"/>
            <a:r>
              <a:rPr lang="en-US" sz="4000" b="1" dirty="0"/>
              <a:t>International Network for Multi-Hazard </a:t>
            </a:r>
            <a:br>
              <a:rPr lang="en-US" sz="4000" b="1" dirty="0"/>
            </a:br>
            <a:r>
              <a:rPr lang="en-US" sz="4000" b="1" dirty="0"/>
              <a:t>Early Warning Systems (IN-MHEWS) </a:t>
            </a:r>
          </a:p>
        </p:txBody>
      </p:sp>
      <p:sp>
        <p:nvSpPr>
          <p:cNvPr id="3" name="Content Placeholder 2"/>
          <p:cNvSpPr>
            <a:spLocks noGrp="1"/>
          </p:cNvSpPr>
          <p:nvPr>
            <p:ph idx="1"/>
          </p:nvPr>
        </p:nvSpPr>
        <p:spPr>
          <a:xfrm>
            <a:off x="251520" y="1960563"/>
            <a:ext cx="8785672" cy="4897437"/>
          </a:xfrm>
        </p:spPr>
        <p:txBody>
          <a:bodyPr>
            <a:noAutofit/>
          </a:bodyPr>
          <a:lstStyle/>
          <a:p>
            <a:pPr>
              <a:spcAft>
                <a:spcPts val="600"/>
              </a:spcAft>
            </a:pPr>
            <a:r>
              <a:rPr lang="en-GB" sz="2000" b="1" dirty="0">
                <a:solidFill>
                  <a:schemeClr val="tx2"/>
                </a:solidFill>
              </a:rPr>
              <a:t>Proposed by a number of UN organizations </a:t>
            </a:r>
            <a:r>
              <a:rPr lang="en-GB" sz="2000" dirty="0"/>
              <a:t>and their partners/stakeholders at WCDRR’s Working Session on Early Warning as joint effort to assist and advise States in sustaining and improving their national DRR and CCA strategies through multi-hazard early warning services. </a:t>
            </a:r>
          </a:p>
          <a:p>
            <a:pPr>
              <a:spcAft>
                <a:spcPts val="600"/>
              </a:spcAft>
            </a:pPr>
            <a:r>
              <a:rPr lang="en-GB" sz="2000" dirty="0"/>
              <a:t>Builds on the experience, good practice, and achievements of States and the international community within participating partners organizational mandates </a:t>
            </a:r>
          </a:p>
          <a:p>
            <a:pPr>
              <a:spcAft>
                <a:spcPts val="600"/>
              </a:spcAft>
            </a:pPr>
            <a:r>
              <a:rPr lang="en-US" sz="2000" dirty="0"/>
              <a:t>Based on “</a:t>
            </a:r>
            <a:r>
              <a:rPr lang="en-US" sz="2000" b="1" dirty="0">
                <a:solidFill>
                  <a:schemeClr val="tx2"/>
                </a:solidFill>
              </a:rPr>
              <a:t>hazard clusters</a:t>
            </a:r>
            <a:r>
              <a:rPr lang="en-US" sz="2000" dirty="0"/>
              <a:t>” which address cascading impacts of related hazards and to identifies relevant stakeholders groups at different levels</a:t>
            </a:r>
          </a:p>
          <a:p>
            <a:pPr>
              <a:spcAft>
                <a:spcPts val="600"/>
              </a:spcAft>
            </a:pPr>
            <a:r>
              <a:rPr lang="en-GB" sz="2000" dirty="0"/>
              <a:t>Focused on a “1+2” approach: Seamless MHEWS based on </a:t>
            </a:r>
            <a:r>
              <a:rPr lang="en-GB" sz="2000" dirty="0">
                <a:solidFill>
                  <a:schemeClr val="tx2"/>
                </a:solidFill>
              </a:rPr>
              <a:t>Standard Operating Procedures (SOPs) plus </a:t>
            </a:r>
            <a:r>
              <a:rPr lang="en-GB" sz="2000" b="1" u="sng" dirty="0">
                <a:solidFill>
                  <a:schemeClr val="tx2"/>
                </a:solidFill>
              </a:rPr>
              <a:t>Impact-based Forecasting and Risk-based Warnings </a:t>
            </a:r>
            <a:r>
              <a:rPr lang="en-GB" sz="2000" dirty="0"/>
              <a:t>(IBF&amp;RBW)</a:t>
            </a:r>
            <a:r>
              <a:rPr lang="en-GB" sz="2000" dirty="0">
                <a:solidFill>
                  <a:schemeClr val="accent2"/>
                </a:solidFill>
              </a:rPr>
              <a:t> </a:t>
            </a:r>
          </a:p>
          <a:p>
            <a:pPr>
              <a:spcAft>
                <a:spcPts val="600"/>
              </a:spcAft>
            </a:pPr>
            <a:endParaRPr lang="en-GB" sz="2000" dirty="0">
              <a:solidFill>
                <a:schemeClr val="accent2"/>
              </a:solidFill>
            </a:endParaRPr>
          </a:p>
          <a:p>
            <a:pPr>
              <a:spcAft>
                <a:spcPts val="1800"/>
              </a:spcAft>
            </a:pPr>
            <a:endParaRPr lang="en-US" sz="2000" dirty="0"/>
          </a:p>
        </p:txBody>
      </p:sp>
      <p:sp>
        <p:nvSpPr>
          <p:cNvPr id="5" name="Slide Number Placeholder 4"/>
          <p:cNvSpPr>
            <a:spLocks noGrp="1"/>
          </p:cNvSpPr>
          <p:nvPr>
            <p:ph type="sldNum" sz="quarter" idx="4294967295"/>
          </p:nvPr>
        </p:nvSpPr>
        <p:spPr>
          <a:xfrm>
            <a:off x="5867400" y="6478588"/>
            <a:ext cx="1152525" cy="312737"/>
          </a:xfrm>
          <a:prstGeom prst="rect">
            <a:avLst/>
          </a:prstGeom>
        </p:spPr>
        <p:txBody>
          <a:bodyPr/>
          <a:lstStyle/>
          <a:p>
            <a:fld id="{2C6B1FF6-39B9-40F5-8B67-33C6354A3D4F}" type="slidenum">
              <a:rPr lang="en-US" smtClean="0">
                <a:solidFill>
                  <a:srgbClr val="000000"/>
                </a:solidFill>
              </a:rPr>
              <a:pPr/>
              <a:t>11</a:t>
            </a:fld>
            <a:endParaRPr lang="en-US" dirty="0">
              <a:solidFill>
                <a:srgbClr val="000000"/>
              </a:solidFill>
            </a:endParaRPr>
          </a:p>
        </p:txBody>
      </p:sp>
    </p:spTree>
    <p:extLst>
      <p:ext uri="{BB962C8B-B14F-4D97-AF65-F5344CB8AC3E}">
        <p14:creationId xmlns:p14="http://schemas.microsoft.com/office/powerpoint/2010/main" val="942582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Key objectives of IN-MHEWS: </a:t>
            </a:r>
          </a:p>
        </p:txBody>
      </p:sp>
      <p:sp>
        <p:nvSpPr>
          <p:cNvPr id="5" name="Slide Number Placeholder 4"/>
          <p:cNvSpPr>
            <a:spLocks noGrp="1"/>
          </p:cNvSpPr>
          <p:nvPr>
            <p:ph type="sldNum" sz="quarter" idx="4294967295"/>
          </p:nvPr>
        </p:nvSpPr>
        <p:spPr>
          <a:xfrm>
            <a:off x="5867400" y="6478588"/>
            <a:ext cx="1152525" cy="312737"/>
          </a:xfrm>
          <a:prstGeom prst="rect">
            <a:avLst/>
          </a:prstGeom>
        </p:spPr>
        <p:txBody>
          <a:bodyPr/>
          <a:lstStyle/>
          <a:p>
            <a:fld id="{2C6B1FF6-39B9-40F5-8B67-33C6354A3D4F}" type="slidenum">
              <a:rPr lang="en-US" smtClean="0">
                <a:solidFill>
                  <a:srgbClr val="000000"/>
                </a:solidFill>
              </a:rPr>
              <a:pPr/>
              <a:t>12</a:t>
            </a:fld>
            <a:endParaRPr lang="en-US" dirty="0">
              <a:solidFill>
                <a:srgbClr val="000000"/>
              </a:solidFill>
            </a:endParaRPr>
          </a:p>
        </p:txBody>
      </p:sp>
      <p:sp>
        <p:nvSpPr>
          <p:cNvPr id="7" name="Content Placeholder 2"/>
          <p:cNvSpPr>
            <a:spLocks noGrp="1"/>
          </p:cNvSpPr>
          <p:nvPr>
            <p:ph idx="1"/>
          </p:nvPr>
        </p:nvSpPr>
        <p:spPr>
          <a:xfrm>
            <a:off x="323528" y="1556792"/>
            <a:ext cx="8713788" cy="4897437"/>
          </a:xfrm>
        </p:spPr>
        <p:txBody>
          <a:bodyPr>
            <a:noAutofit/>
          </a:bodyPr>
          <a:lstStyle/>
          <a:p>
            <a:pPr marL="514350" indent="-514350">
              <a:buAutoNum type="arabicPeriod"/>
            </a:pPr>
            <a:r>
              <a:rPr lang="en-US" sz="1800" b="1" dirty="0">
                <a:solidFill>
                  <a:schemeClr val="tx2"/>
                </a:solidFill>
              </a:rPr>
              <a:t>Identify</a:t>
            </a:r>
            <a:r>
              <a:rPr lang="en-US" sz="1800" dirty="0">
                <a:solidFill>
                  <a:srgbClr val="FF0000"/>
                </a:solidFill>
              </a:rPr>
              <a:t> </a:t>
            </a:r>
            <a:r>
              <a:rPr lang="en-US" sz="1800" dirty="0"/>
              <a:t>effective </a:t>
            </a:r>
            <a:r>
              <a:rPr lang="en-US" sz="1800" u="sng" dirty="0"/>
              <a:t>strategies and actions</a:t>
            </a:r>
            <a:r>
              <a:rPr lang="en-US" sz="1800" dirty="0"/>
              <a:t> to promote and strengthen MHEWS in support of the implementation of the Sendai Framework (e.g. Words into Action guides), the UN Plan of Action on DRR for Resilience, GFCS, etc.; </a:t>
            </a:r>
          </a:p>
          <a:p>
            <a:pPr marL="514350" indent="-514350">
              <a:buFont typeface="Wingdings" pitchFamily="2" charset="2"/>
              <a:buAutoNum type="arabicPeriod"/>
            </a:pPr>
            <a:r>
              <a:rPr lang="en-US" sz="1800" b="1" dirty="0">
                <a:solidFill>
                  <a:schemeClr val="tx2"/>
                </a:solidFill>
              </a:rPr>
              <a:t>Facilitate</a:t>
            </a:r>
            <a:r>
              <a:rPr lang="en-US" sz="1800" dirty="0"/>
              <a:t> sharing of </a:t>
            </a:r>
            <a:r>
              <a:rPr lang="en-US" sz="1800" u="sng" dirty="0"/>
              <a:t>good practices</a:t>
            </a:r>
            <a:r>
              <a:rPr lang="en-US" sz="1800" dirty="0"/>
              <a:t> and making available to governments and key stakeholders policy-relevant guidance to enhance MHEWS and related services, as an integral component of their national strategies for DRR, climate change adaptation, and resilience/sustainable development strategies;</a:t>
            </a:r>
          </a:p>
          <a:p>
            <a:pPr marL="514350" indent="-514350">
              <a:buFont typeface="Wingdings" pitchFamily="2" charset="2"/>
              <a:buAutoNum type="arabicPeriod"/>
            </a:pPr>
            <a:r>
              <a:rPr lang="en-US" sz="1800" b="1" dirty="0">
                <a:solidFill>
                  <a:schemeClr val="tx2"/>
                </a:solidFill>
              </a:rPr>
              <a:t>Promote</a:t>
            </a:r>
            <a:r>
              <a:rPr lang="en-US" sz="1800" dirty="0"/>
              <a:t> synergies and </a:t>
            </a:r>
            <a:r>
              <a:rPr lang="en-US" sz="1800" u="sng" dirty="0"/>
              <a:t>partnerships</a:t>
            </a:r>
            <a:r>
              <a:rPr lang="en-US" sz="1800" dirty="0"/>
              <a:t> between and among stakeholders at national, regional and international levels and those in charge of MHEWS at national and local levels and strengthening of user-interface platforms</a:t>
            </a:r>
          </a:p>
          <a:p>
            <a:pPr marL="514350" indent="-514350">
              <a:buFont typeface="Wingdings" pitchFamily="2" charset="2"/>
              <a:buAutoNum type="arabicPeriod"/>
            </a:pPr>
            <a:r>
              <a:rPr lang="en-US" sz="1800" b="1" dirty="0">
                <a:solidFill>
                  <a:schemeClr val="tx2"/>
                </a:solidFill>
              </a:rPr>
              <a:t>Advocate</a:t>
            </a:r>
            <a:r>
              <a:rPr lang="en-US" sz="1800" dirty="0"/>
              <a:t> usefulness of </a:t>
            </a:r>
            <a:r>
              <a:rPr lang="en-US" sz="1800" u="sng" dirty="0"/>
              <a:t>MHEWS</a:t>
            </a:r>
            <a:r>
              <a:rPr lang="en-US" sz="1800" dirty="0"/>
              <a:t> in regional and international platforms and among key stakeholders, including donors and across all sectors</a:t>
            </a:r>
            <a:r>
              <a:rPr lang="en-US" sz="1800" dirty="0" smtClean="0"/>
              <a:t>.</a:t>
            </a:r>
          </a:p>
          <a:p>
            <a:pPr marL="0" indent="0">
              <a:buNone/>
            </a:pPr>
            <a:endParaRPr lang="en-US" sz="1800" dirty="0"/>
          </a:p>
          <a:p>
            <a:pPr marL="0" indent="0">
              <a:buNone/>
            </a:pPr>
            <a:r>
              <a:rPr lang="en-US" sz="1600" b="1" dirty="0">
                <a:sym typeface="Wingdings" panose="05000000000000000000" pitchFamily="2" charset="2"/>
              </a:rPr>
              <a:t> focus is on integration and crosscutting activities and provision of coordination and advisory mechanism that brings stakeholders and experts from different sectors and hazard clusters together</a:t>
            </a:r>
            <a:endParaRPr lang="en-US" sz="1600" b="1" dirty="0"/>
          </a:p>
        </p:txBody>
      </p:sp>
    </p:spTree>
    <p:extLst>
      <p:ext uri="{BB962C8B-B14F-4D97-AF65-F5344CB8AC3E}">
        <p14:creationId xmlns:p14="http://schemas.microsoft.com/office/powerpoint/2010/main" val="3728251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2"/>
            <a:ext cx="9143999" cy="1367879"/>
          </a:xfrm>
        </p:spPr>
        <p:txBody>
          <a:bodyPr>
            <a:noAutofit/>
          </a:bodyPr>
          <a:lstStyle/>
          <a:p>
            <a:pPr algn="ctr"/>
            <a:r>
              <a:rPr lang="en-GB" sz="4000" b="1" dirty="0"/>
              <a:t>International Conference on MHEWS </a:t>
            </a:r>
            <a:br>
              <a:rPr lang="en-GB" sz="4000" b="1" dirty="0"/>
            </a:br>
            <a:r>
              <a:rPr lang="en-GB" sz="4000" b="1" dirty="0"/>
              <a:t>(IC-MHEWS) May 22-23 Cancun prior to Global Platform</a:t>
            </a:r>
          </a:p>
        </p:txBody>
      </p:sp>
      <p:sp>
        <p:nvSpPr>
          <p:cNvPr id="3" name="Content Placeholder 2"/>
          <p:cNvSpPr>
            <a:spLocks noGrp="1"/>
          </p:cNvSpPr>
          <p:nvPr>
            <p:ph idx="1"/>
          </p:nvPr>
        </p:nvSpPr>
        <p:spPr>
          <a:xfrm>
            <a:off x="430212" y="1916832"/>
            <a:ext cx="8713788" cy="5184229"/>
          </a:xfrm>
        </p:spPr>
        <p:txBody>
          <a:bodyPr/>
          <a:lstStyle/>
          <a:p>
            <a:pPr lvl="1">
              <a:buFont typeface="Wingdings" panose="05000000000000000000" pitchFamily="2" charset="2"/>
              <a:buChar char="Ø"/>
            </a:pPr>
            <a:r>
              <a:rPr lang="en-US" sz="2000" dirty="0"/>
              <a:t>Identify effective strategies and actions needed to promote and strengthen MHEWS in alignment with the Sendai Framework</a:t>
            </a:r>
          </a:p>
          <a:p>
            <a:pPr marL="0" indent="0">
              <a:spcAft>
                <a:spcPts val="600"/>
              </a:spcAft>
              <a:buNone/>
            </a:pPr>
            <a:r>
              <a:rPr lang="en-US" sz="2000" b="1" dirty="0">
                <a:solidFill>
                  <a:schemeClr val="tx2"/>
                </a:solidFill>
              </a:rPr>
              <a:t>The IC-MEWS will</a:t>
            </a:r>
            <a:r>
              <a:rPr lang="en-US" sz="2000" dirty="0"/>
              <a:t>: </a:t>
            </a:r>
          </a:p>
          <a:p>
            <a:pPr marL="742950" lvl="1" indent="-285750">
              <a:spcAft>
                <a:spcPts val="600"/>
              </a:spcAft>
              <a:buFont typeface="Wingdings" panose="05000000000000000000" pitchFamily="2" charset="2"/>
              <a:buChar char="Ø"/>
            </a:pPr>
            <a:r>
              <a:rPr lang="en-US" sz="2000" dirty="0"/>
              <a:t>Build on the outcomes of the three International Conferences on EW</a:t>
            </a:r>
          </a:p>
          <a:p>
            <a:pPr marL="742950" lvl="1" indent="-285750">
              <a:spcAft>
                <a:spcPts val="600"/>
              </a:spcAft>
              <a:buFont typeface="Wingdings" panose="05000000000000000000" pitchFamily="2" charset="2"/>
              <a:buChar char="Ø"/>
            </a:pPr>
            <a:r>
              <a:rPr lang="en-US" sz="2000" dirty="0"/>
              <a:t>Address the call for enhancing and strengthening MHEWS by the Sendai Framework. </a:t>
            </a:r>
          </a:p>
          <a:p>
            <a:pPr marL="742950" lvl="1" indent="-285750">
              <a:spcAft>
                <a:spcPts val="600"/>
              </a:spcAft>
              <a:buFont typeface="Wingdings" panose="05000000000000000000" pitchFamily="2" charset="2"/>
              <a:buChar char="Ø"/>
            </a:pPr>
            <a:r>
              <a:rPr lang="en-US" sz="2000" dirty="0"/>
              <a:t>Review and take stock of good practices in MHEWS such as stakeholder partnerships, communication strategies, risk informed warnings, impact based forecasting, governance mechanisms, capacity building and education as well as disaster management</a:t>
            </a:r>
          </a:p>
          <a:p>
            <a:pPr marL="742950" lvl="1" indent="-285750">
              <a:spcAft>
                <a:spcPts val="600"/>
              </a:spcAft>
              <a:buFont typeface="Wingdings" panose="05000000000000000000" pitchFamily="2" charset="2"/>
              <a:buChar char="Ø"/>
            </a:pPr>
            <a:r>
              <a:rPr lang="en-US" sz="2000" dirty="0"/>
              <a:t>Publish a set of recommendations addressed to different MHEWS stakeholders for strengthening of their MHEWS. </a:t>
            </a:r>
          </a:p>
          <a:p>
            <a:pPr marL="457200" lvl="1" indent="0">
              <a:buNone/>
            </a:pPr>
            <a:endParaRPr lang="en-US" sz="3200" dirty="0"/>
          </a:p>
        </p:txBody>
      </p:sp>
      <p:sp>
        <p:nvSpPr>
          <p:cNvPr id="5" name="Slide Number Placeholder 4"/>
          <p:cNvSpPr>
            <a:spLocks noGrp="1"/>
          </p:cNvSpPr>
          <p:nvPr>
            <p:ph type="sldNum" sz="quarter" idx="4294967295"/>
          </p:nvPr>
        </p:nvSpPr>
        <p:spPr>
          <a:xfrm>
            <a:off x="5867400" y="6478588"/>
            <a:ext cx="1152525" cy="312737"/>
          </a:xfrm>
          <a:prstGeom prst="rect">
            <a:avLst/>
          </a:prstGeom>
        </p:spPr>
        <p:txBody>
          <a:bodyPr/>
          <a:lstStyle/>
          <a:p>
            <a:fld id="{DEA80673-A73F-4D73-96A3-E05FA08B7613}" type="slidenum">
              <a:rPr lang="en-US" altLang="en-US" smtClean="0">
                <a:solidFill>
                  <a:srgbClr val="000000"/>
                </a:solidFill>
              </a:rPr>
              <a:pPr/>
              <a:t>13</a:t>
            </a:fld>
            <a:endParaRPr lang="en-US" altLang="en-US" dirty="0">
              <a:solidFill>
                <a:srgbClr val="000000"/>
              </a:solidFill>
            </a:endParaRPr>
          </a:p>
        </p:txBody>
      </p:sp>
    </p:spTree>
    <p:extLst>
      <p:ext uri="{BB962C8B-B14F-4D97-AF65-F5344CB8AC3E}">
        <p14:creationId xmlns:p14="http://schemas.microsoft.com/office/powerpoint/2010/main" val="1337054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713788" cy="792162"/>
          </a:xfrm>
        </p:spPr>
        <p:txBody>
          <a:bodyPr>
            <a:noAutofit/>
          </a:bodyPr>
          <a:lstStyle/>
          <a:p>
            <a:r>
              <a:rPr lang="en-GB" sz="4000" b="1" dirty="0"/>
              <a:t>International Conference on MHEWS (IC-MHEWS)</a:t>
            </a:r>
          </a:p>
        </p:txBody>
      </p:sp>
      <p:sp>
        <p:nvSpPr>
          <p:cNvPr id="3" name="Content Placeholder 2"/>
          <p:cNvSpPr>
            <a:spLocks noGrp="1"/>
          </p:cNvSpPr>
          <p:nvPr>
            <p:ph idx="1"/>
          </p:nvPr>
        </p:nvSpPr>
        <p:spPr>
          <a:xfrm>
            <a:off x="179512" y="1268760"/>
            <a:ext cx="8964488" cy="4990083"/>
          </a:xfrm>
          <a:solidFill>
            <a:schemeClr val="bg1"/>
          </a:solidFill>
        </p:spPr>
        <p:txBody>
          <a:bodyPr/>
          <a:lstStyle/>
          <a:p>
            <a:pPr>
              <a:spcAft>
                <a:spcPts val="600"/>
              </a:spcAft>
            </a:pPr>
            <a:r>
              <a:rPr lang="en-US" sz="2000" dirty="0"/>
              <a:t>IC-MEWS is currently supported by: WMO, UNISDR, WHO, UNDP, UNESCO‐IOC, UNESCAP, UNOOSA / UN‐SPIDER, IFRC, ITU, </a:t>
            </a:r>
            <a:r>
              <a:rPr lang="en-US" sz="2000" dirty="0" smtClean="0"/>
              <a:t>Mexican Government, </a:t>
            </a:r>
            <a:r>
              <a:rPr lang="en-US" sz="2000" dirty="0"/>
              <a:t>China, Ecuador, France, Germany (DKKV), India, Indonesia, Italy, Philippines (11+8). Others are in discussion such as CREWS, IAEA, UNOCHA, IMO, IHO, ICAO.</a:t>
            </a:r>
          </a:p>
          <a:p>
            <a:pPr marL="0" indent="0">
              <a:spcAft>
                <a:spcPts val="600"/>
              </a:spcAft>
              <a:buNone/>
            </a:pPr>
            <a:endParaRPr lang="en-GB" sz="2000" dirty="0"/>
          </a:p>
          <a:p>
            <a:pPr>
              <a:spcAft>
                <a:spcPts val="600"/>
              </a:spcAft>
            </a:pPr>
            <a:r>
              <a:rPr lang="en-GB" sz="2000" dirty="0"/>
              <a:t>Organizational arrangements</a:t>
            </a:r>
          </a:p>
          <a:p>
            <a:pPr lvl="1">
              <a:spcAft>
                <a:spcPts val="600"/>
              </a:spcAft>
              <a:buFont typeface="Wingdings" panose="05000000000000000000" pitchFamily="2" charset="2"/>
              <a:buChar char="Ø"/>
            </a:pPr>
            <a:r>
              <a:rPr lang="en-GB" sz="2000" b="1" dirty="0"/>
              <a:t>Internal coordination: </a:t>
            </a:r>
            <a:r>
              <a:rPr lang="en-GB" sz="2000" dirty="0"/>
              <a:t>WDS, supported by </a:t>
            </a:r>
            <a:r>
              <a:rPr lang="en-GB" sz="2000" b="1" i="1" dirty="0"/>
              <a:t>Steering Committee on Disaster Reduction</a:t>
            </a:r>
            <a:endParaRPr lang="en-GB" sz="2000" dirty="0"/>
          </a:p>
          <a:p>
            <a:pPr lvl="1">
              <a:spcAft>
                <a:spcPts val="600"/>
              </a:spcAft>
              <a:buFont typeface="Wingdings" panose="05000000000000000000" pitchFamily="2" charset="2"/>
              <a:buChar char="Ø"/>
            </a:pPr>
            <a:r>
              <a:rPr lang="en-GB" sz="2000" b="1" dirty="0" smtClean="0"/>
              <a:t>International </a:t>
            </a:r>
            <a:r>
              <a:rPr lang="en-GB" sz="2000" b="1" dirty="0"/>
              <a:t>Organizing Committee: </a:t>
            </a:r>
            <a:r>
              <a:rPr lang="en-GB" sz="2000" dirty="0"/>
              <a:t>High-level (representatives from Countries, practitioners, and science), Working level </a:t>
            </a:r>
            <a:r>
              <a:rPr lang="en-GB" sz="2000" dirty="0">
                <a:sym typeface="Wingdings" panose="05000000000000000000" pitchFamily="2" charset="2"/>
              </a:rPr>
              <a:t> support from IN-MHEWS partners</a:t>
            </a:r>
            <a:endParaRPr lang="en-GB" sz="2000" dirty="0">
              <a:solidFill>
                <a:srgbClr val="FF0000"/>
              </a:solidFill>
            </a:endParaRPr>
          </a:p>
          <a:p>
            <a:pPr>
              <a:spcAft>
                <a:spcPts val="600"/>
              </a:spcAft>
            </a:pPr>
            <a:r>
              <a:rPr lang="en-US" sz="2000" dirty="0" smtClean="0">
                <a:solidFill>
                  <a:srgbClr val="FF0000"/>
                </a:solidFill>
              </a:rPr>
              <a:t>date</a:t>
            </a:r>
            <a:r>
              <a:rPr lang="en-US" sz="2000" dirty="0">
                <a:solidFill>
                  <a:srgbClr val="FF0000"/>
                </a:solidFill>
              </a:rPr>
              <a:t>: </a:t>
            </a:r>
            <a:r>
              <a:rPr lang="en-US" sz="2000" b="1" dirty="0" smtClean="0">
                <a:solidFill>
                  <a:srgbClr val="FF0000"/>
                </a:solidFill>
              </a:rPr>
              <a:t>22-23 May 2017</a:t>
            </a:r>
            <a:endParaRPr lang="en-US" sz="2000" b="1" dirty="0">
              <a:solidFill>
                <a:srgbClr val="FF0000"/>
              </a:solidFill>
            </a:endParaRPr>
          </a:p>
          <a:p>
            <a:pPr>
              <a:spcAft>
                <a:spcPts val="600"/>
              </a:spcAft>
            </a:pPr>
            <a:r>
              <a:rPr lang="en-US" sz="2000" dirty="0" smtClean="0">
                <a:solidFill>
                  <a:srgbClr val="FF0000"/>
                </a:solidFill>
              </a:rPr>
              <a:t>venue</a:t>
            </a:r>
            <a:r>
              <a:rPr lang="en-US" sz="2000" dirty="0">
                <a:solidFill>
                  <a:srgbClr val="FF0000"/>
                </a:solidFill>
              </a:rPr>
              <a:t>: </a:t>
            </a:r>
            <a:r>
              <a:rPr lang="en-US" sz="2000" b="1" dirty="0" smtClean="0">
                <a:solidFill>
                  <a:srgbClr val="FF0000"/>
                </a:solidFill>
              </a:rPr>
              <a:t>Cancun, Mexico – </a:t>
            </a:r>
            <a:r>
              <a:rPr lang="en-US" sz="2000" dirty="0" smtClean="0">
                <a:solidFill>
                  <a:srgbClr val="FF0000"/>
                </a:solidFill>
              </a:rPr>
              <a:t>preliminary meeting to </a:t>
            </a:r>
            <a:r>
              <a:rPr lang="en-US" sz="2000" b="1" dirty="0" smtClean="0">
                <a:solidFill>
                  <a:srgbClr val="FF0000"/>
                </a:solidFill>
              </a:rPr>
              <a:t>Global Platform </a:t>
            </a:r>
            <a:endParaRPr lang="en-US" sz="2000" b="1" dirty="0">
              <a:solidFill>
                <a:srgbClr val="FF0000"/>
              </a:solidFill>
            </a:endParaRPr>
          </a:p>
          <a:p>
            <a:pPr marL="0" indent="0">
              <a:spcAft>
                <a:spcPts val="600"/>
              </a:spcAft>
              <a:buNone/>
            </a:pPr>
            <a:endParaRPr lang="en-US" sz="1800" dirty="0"/>
          </a:p>
          <a:p>
            <a:pPr marL="628650" indent="-342900">
              <a:spcAft>
                <a:spcPts val="600"/>
              </a:spcAft>
            </a:pPr>
            <a:endParaRPr lang="en-US" sz="1800" dirty="0"/>
          </a:p>
        </p:txBody>
      </p:sp>
      <p:sp>
        <p:nvSpPr>
          <p:cNvPr id="5" name="Slide Number Placeholder 4"/>
          <p:cNvSpPr>
            <a:spLocks noGrp="1"/>
          </p:cNvSpPr>
          <p:nvPr>
            <p:ph type="sldNum" sz="quarter" idx="4294967295"/>
          </p:nvPr>
        </p:nvSpPr>
        <p:spPr>
          <a:xfrm>
            <a:off x="5867400" y="6478588"/>
            <a:ext cx="1152525" cy="312737"/>
          </a:xfrm>
          <a:prstGeom prst="rect">
            <a:avLst/>
          </a:prstGeom>
        </p:spPr>
        <p:txBody>
          <a:bodyPr/>
          <a:lstStyle/>
          <a:p>
            <a:fld id="{DEA80673-A73F-4D73-96A3-E05FA08B7613}" type="slidenum">
              <a:rPr lang="en-GB" altLang="en-US" smtClean="0">
                <a:solidFill>
                  <a:srgbClr val="000000"/>
                </a:solidFill>
              </a:rPr>
              <a:pPr/>
              <a:t>14</a:t>
            </a:fld>
            <a:endParaRPr lang="en-GB" altLang="en-US" dirty="0">
              <a:solidFill>
                <a:srgbClr val="000000"/>
              </a:solidFill>
            </a:endParaRPr>
          </a:p>
        </p:txBody>
      </p:sp>
    </p:spTree>
    <p:extLst>
      <p:ext uri="{BB962C8B-B14F-4D97-AF65-F5344CB8AC3E}">
        <p14:creationId xmlns:p14="http://schemas.microsoft.com/office/powerpoint/2010/main" val="70354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2000"/>
                                        <p:tgtEl>
                                          <p:spTgt spid="3">
                                            <p:txEl>
                                              <p:pRg st="5" end="5"/>
                                            </p:txEl>
                                          </p:spTgt>
                                        </p:tgtEl>
                                      </p:cBhvr>
                                    </p:animEffect>
                                    <p:anim calcmode="lin" valueType="num">
                                      <p:cBhvr>
                                        <p:cTn id="8"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5" end="5"/>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2000"/>
                                        <p:tgtEl>
                                          <p:spTgt spid="3">
                                            <p:txEl>
                                              <p:pRg st="6" end="6"/>
                                            </p:txEl>
                                          </p:spTgt>
                                        </p:tgtEl>
                                      </p:cBhvr>
                                    </p:animEffect>
                                    <p:anim calcmode="lin" valueType="num">
                                      <p:cBhvr>
                                        <p:cTn id="13"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5901" y="1221198"/>
            <a:ext cx="7772400" cy="1362075"/>
          </a:xfrm>
        </p:spPr>
        <p:txBody>
          <a:bodyPr/>
          <a:lstStyle/>
          <a:p>
            <a:r>
              <a:rPr lang="en-US" dirty="0" smtClean="0">
                <a:solidFill>
                  <a:schemeClr val="tx2"/>
                </a:solidFill>
              </a:rPr>
              <a:t>Merci - Thanks</a:t>
            </a:r>
            <a:r>
              <a:rPr lang="en-US" dirty="0">
                <a:solidFill>
                  <a:schemeClr val="tx2"/>
                </a:solidFill>
              </a:rPr>
              <a:t>!</a:t>
            </a:r>
          </a:p>
        </p:txBody>
      </p:sp>
      <p:sp>
        <p:nvSpPr>
          <p:cNvPr id="3" name="Text Placeholder 2"/>
          <p:cNvSpPr>
            <a:spLocks noGrp="1"/>
          </p:cNvSpPr>
          <p:nvPr>
            <p:ph type="body" idx="1"/>
          </p:nvPr>
        </p:nvSpPr>
        <p:spPr>
          <a:xfrm>
            <a:off x="722313" y="2551906"/>
            <a:ext cx="7772400" cy="1500187"/>
          </a:xfrm>
        </p:spPr>
        <p:txBody>
          <a:bodyPr/>
          <a:lstStyle/>
          <a:p>
            <a:r>
              <a:rPr lang="fr-CH" dirty="0" err="1"/>
              <a:t>Alasdair</a:t>
            </a:r>
            <a:r>
              <a:rPr lang="fr-CH" dirty="0"/>
              <a:t> </a:t>
            </a:r>
            <a:r>
              <a:rPr lang="fr-CH" dirty="0" err="1"/>
              <a:t>Hainsworth</a:t>
            </a:r>
            <a:endParaRPr lang="fr-CH" dirty="0"/>
          </a:p>
          <a:p>
            <a:r>
              <a:rPr lang="fr-CH" dirty="0"/>
              <a:t>C/DRR</a:t>
            </a:r>
          </a:p>
          <a:p>
            <a:r>
              <a:rPr lang="fr-CH" dirty="0"/>
              <a:t>WMO</a:t>
            </a:r>
            <a:endParaRPr lang="en-US" dirty="0"/>
          </a:p>
        </p:txBody>
      </p:sp>
      <p:sp>
        <p:nvSpPr>
          <p:cNvPr id="5" name="Slide Number Placeholder 4"/>
          <p:cNvSpPr>
            <a:spLocks noGrp="1"/>
          </p:cNvSpPr>
          <p:nvPr>
            <p:ph type="sldNum" sz="quarter" idx="12"/>
          </p:nvPr>
        </p:nvSpPr>
        <p:spPr/>
        <p:txBody>
          <a:bodyPr/>
          <a:lstStyle/>
          <a:p>
            <a:fld id="{A5637A8F-0397-4A80-A49F-054A7EA7C0E9}" type="slidenum">
              <a:rPr lang="en-US" altLang="en-US" smtClean="0">
                <a:solidFill>
                  <a:srgbClr val="000000"/>
                </a:solidFill>
              </a:rPr>
              <a:pPr/>
              <a:t>15</a:t>
            </a:fld>
            <a:endParaRPr lang="en-US" altLang="en-US">
              <a:solidFill>
                <a:srgbClr val="000000"/>
              </a:solidFill>
            </a:endParaRPr>
          </a:p>
        </p:txBody>
      </p:sp>
    </p:spTree>
    <p:extLst>
      <p:ext uri="{BB962C8B-B14F-4D97-AF65-F5344CB8AC3E}">
        <p14:creationId xmlns:p14="http://schemas.microsoft.com/office/powerpoint/2010/main" val="32478045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7856" y="15528"/>
            <a:ext cx="1296144" cy="1848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7247284" cy="1143000"/>
          </a:xfrm>
        </p:spPr>
        <p:txBody>
          <a:bodyPr>
            <a:normAutofit fontScale="90000"/>
          </a:bodyPr>
          <a:lstStyle/>
          <a:p>
            <a:pPr algn="l"/>
            <a:r>
              <a:rPr lang="fr-CH" dirty="0" smtClean="0"/>
              <a:t>Sendai Framework for </a:t>
            </a:r>
            <a:r>
              <a:rPr lang="fr-CH" dirty="0" err="1" smtClean="0"/>
              <a:t>Disaster</a:t>
            </a:r>
            <a:r>
              <a:rPr lang="fr-CH" dirty="0" smtClean="0"/>
              <a:t> </a:t>
            </a:r>
            <a:r>
              <a:rPr lang="fr-CH" dirty="0" err="1" smtClean="0"/>
              <a:t>Risk</a:t>
            </a:r>
            <a:r>
              <a:rPr lang="fr-CH" dirty="0" smtClean="0"/>
              <a:t> </a:t>
            </a:r>
            <a:r>
              <a:rPr lang="fr-CH" dirty="0" err="1" smtClean="0"/>
              <a:t>Reduction</a:t>
            </a:r>
            <a:r>
              <a:rPr lang="fr-CH" dirty="0" smtClean="0"/>
              <a:t> 2015-2030</a:t>
            </a:r>
            <a:endParaRPr lang="en-US" dirty="0"/>
          </a:p>
        </p:txBody>
      </p:sp>
      <p:sp>
        <p:nvSpPr>
          <p:cNvPr id="3" name="Content Placeholder 2"/>
          <p:cNvSpPr>
            <a:spLocks noGrp="1"/>
          </p:cNvSpPr>
          <p:nvPr>
            <p:ph idx="1"/>
          </p:nvPr>
        </p:nvSpPr>
        <p:spPr>
          <a:xfrm>
            <a:off x="323528" y="1600200"/>
            <a:ext cx="8363272" cy="4525963"/>
          </a:xfrm>
        </p:spPr>
        <p:txBody>
          <a:bodyPr>
            <a:normAutofit fontScale="70000" lnSpcReduction="20000"/>
          </a:bodyPr>
          <a:lstStyle/>
          <a:p>
            <a:r>
              <a:rPr lang="en-US" dirty="0"/>
              <a:t>The Sendai Framework for Disaster Risk Reduction 2015-2030 outlines seven clear targets and four priorities for action to prevent new and reduce existing disaster risks: </a:t>
            </a:r>
            <a:endParaRPr lang="en-US" dirty="0" smtClean="0"/>
          </a:p>
          <a:p>
            <a:pPr marL="1028700" lvl="1" indent="-571500">
              <a:buAutoNum type="romanLcParenR"/>
            </a:pPr>
            <a:r>
              <a:rPr lang="en-US" dirty="0" smtClean="0"/>
              <a:t>Understanding </a:t>
            </a:r>
            <a:r>
              <a:rPr lang="en-US" dirty="0"/>
              <a:t>disaster risk; </a:t>
            </a:r>
            <a:endParaRPr lang="en-US" dirty="0" smtClean="0"/>
          </a:p>
          <a:p>
            <a:pPr marL="1028700" lvl="1" indent="-571500">
              <a:buAutoNum type="romanLcParenR"/>
            </a:pPr>
            <a:r>
              <a:rPr lang="en-US" dirty="0" smtClean="0"/>
              <a:t>Strengthening </a:t>
            </a:r>
            <a:r>
              <a:rPr lang="en-US" dirty="0"/>
              <a:t>disaster risk governance to manage disaster risk; </a:t>
            </a:r>
            <a:endParaRPr lang="en-US" dirty="0" smtClean="0"/>
          </a:p>
          <a:p>
            <a:pPr marL="1028700" lvl="1" indent="-571500">
              <a:buAutoNum type="romanLcParenR"/>
            </a:pPr>
            <a:r>
              <a:rPr lang="en-US" dirty="0" smtClean="0"/>
              <a:t>Investing </a:t>
            </a:r>
            <a:r>
              <a:rPr lang="en-US" dirty="0"/>
              <a:t>in disaster reduction for resilience and; </a:t>
            </a:r>
            <a:endParaRPr lang="en-US" dirty="0" smtClean="0"/>
          </a:p>
          <a:p>
            <a:pPr marL="1028700" lvl="1" indent="-571500">
              <a:buAutoNum type="romanLcParenR"/>
            </a:pPr>
            <a:r>
              <a:rPr lang="en-US" dirty="0" smtClean="0"/>
              <a:t>Enhancing </a:t>
            </a:r>
            <a:r>
              <a:rPr lang="en-US" dirty="0"/>
              <a:t>disaster preparedness for effective response, and to "Build Back Better" in recovery, rehabilitation and reconstruction.</a:t>
            </a:r>
          </a:p>
          <a:p>
            <a:r>
              <a:rPr lang="en-US" dirty="0"/>
              <a:t>It aims to achieve the substantial reduction of disaster risk and losses in lives, livelihoods and health and in the economic, physical, social, cultural and environmental assets of persons, businesses, communities and countries over the next 15 years.</a:t>
            </a:r>
          </a:p>
          <a:p>
            <a:r>
              <a:rPr lang="en-US" dirty="0"/>
              <a:t>The Framework was adopted at the Third UN World Conference on Disaster Risk Reduction in Sendai, Japan, on March 18, 2015.</a:t>
            </a:r>
          </a:p>
          <a:p>
            <a:endParaRPr lang="en-US" dirty="0"/>
          </a:p>
        </p:txBody>
      </p:sp>
    </p:spTree>
    <p:extLst>
      <p:ext uri="{BB962C8B-B14F-4D97-AF65-F5344CB8AC3E}">
        <p14:creationId xmlns:p14="http://schemas.microsoft.com/office/powerpoint/2010/main" val="1160168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7856" y="15528"/>
            <a:ext cx="1296144" cy="1848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7247284" cy="1143000"/>
          </a:xfrm>
        </p:spPr>
        <p:txBody>
          <a:bodyPr>
            <a:normAutofit fontScale="90000"/>
          </a:bodyPr>
          <a:lstStyle/>
          <a:p>
            <a:pPr algn="l"/>
            <a:r>
              <a:rPr lang="fr-CH" dirty="0" smtClean="0"/>
              <a:t>Sendai Framework for </a:t>
            </a:r>
            <a:r>
              <a:rPr lang="fr-CH" dirty="0" err="1" smtClean="0"/>
              <a:t>Disaster</a:t>
            </a:r>
            <a:r>
              <a:rPr lang="fr-CH" dirty="0" smtClean="0"/>
              <a:t> </a:t>
            </a:r>
            <a:r>
              <a:rPr lang="fr-CH" dirty="0" err="1" smtClean="0"/>
              <a:t>Risk</a:t>
            </a:r>
            <a:r>
              <a:rPr lang="fr-CH" dirty="0" smtClean="0"/>
              <a:t> </a:t>
            </a:r>
            <a:r>
              <a:rPr lang="fr-CH" dirty="0" err="1" smtClean="0"/>
              <a:t>Reduction</a:t>
            </a:r>
            <a:r>
              <a:rPr lang="fr-CH" dirty="0" smtClean="0"/>
              <a:t> 2015-2030</a:t>
            </a:r>
            <a:endParaRPr lang="en-US" dirty="0"/>
          </a:p>
        </p:txBody>
      </p:sp>
      <p:sp>
        <p:nvSpPr>
          <p:cNvPr id="3" name="Content Placeholder 2"/>
          <p:cNvSpPr>
            <a:spLocks noGrp="1"/>
          </p:cNvSpPr>
          <p:nvPr>
            <p:ph idx="1"/>
          </p:nvPr>
        </p:nvSpPr>
        <p:spPr>
          <a:xfrm>
            <a:off x="467544" y="1700808"/>
            <a:ext cx="8229600" cy="4993873"/>
          </a:xfrm>
        </p:spPr>
        <p:txBody>
          <a:bodyPr>
            <a:noAutofit/>
          </a:bodyPr>
          <a:lstStyle/>
          <a:p>
            <a:pPr marL="0" indent="0">
              <a:buNone/>
            </a:pPr>
            <a:r>
              <a:rPr lang="en-US" sz="2300" dirty="0"/>
              <a:t>To support </a:t>
            </a:r>
            <a:r>
              <a:rPr lang="en-US" sz="2300" dirty="0" smtClean="0"/>
              <a:t>assessment </a:t>
            </a:r>
            <a:r>
              <a:rPr lang="en-US" sz="2300" dirty="0"/>
              <a:t>of global progress in achieving </a:t>
            </a:r>
            <a:r>
              <a:rPr lang="en-US" sz="2300" dirty="0" smtClean="0"/>
              <a:t>outcomes </a:t>
            </a:r>
            <a:r>
              <a:rPr lang="en-US" sz="2300" dirty="0"/>
              <a:t>and goal of </a:t>
            </a:r>
            <a:r>
              <a:rPr lang="en-US" sz="2300" dirty="0" smtClean="0"/>
              <a:t>present </a:t>
            </a:r>
            <a:r>
              <a:rPr lang="en-US" sz="2300" dirty="0"/>
              <a:t>Framework, seven global targets have been agreed. These targets will be measured </a:t>
            </a:r>
            <a:r>
              <a:rPr lang="en-US" sz="2300" dirty="0" smtClean="0"/>
              <a:t>at global </a:t>
            </a:r>
            <a:r>
              <a:rPr lang="en-US" sz="2300" dirty="0"/>
              <a:t>level and </a:t>
            </a:r>
            <a:r>
              <a:rPr lang="en-US" sz="2300" dirty="0" smtClean="0"/>
              <a:t>complemented </a:t>
            </a:r>
            <a:r>
              <a:rPr lang="en-US" sz="2300" dirty="0"/>
              <a:t>by work to develop appropriate indicators. </a:t>
            </a:r>
            <a:r>
              <a:rPr lang="en-US" sz="2300" dirty="0" smtClean="0"/>
              <a:t>National targets </a:t>
            </a:r>
            <a:r>
              <a:rPr lang="en-US" sz="2300" dirty="0"/>
              <a:t>and indicators will contribute to </a:t>
            </a:r>
            <a:r>
              <a:rPr lang="en-US" sz="2300" dirty="0" smtClean="0"/>
              <a:t>achievement </a:t>
            </a:r>
            <a:r>
              <a:rPr lang="en-US" sz="2300" dirty="0"/>
              <a:t>of </a:t>
            </a:r>
            <a:r>
              <a:rPr lang="en-US" sz="2300" dirty="0" smtClean="0"/>
              <a:t>outcome </a:t>
            </a:r>
            <a:r>
              <a:rPr lang="en-US" sz="2300" dirty="0"/>
              <a:t>and goal of the </a:t>
            </a:r>
            <a:r>
              <a:rPr lang="en-US" sz="2300" dirty="0" smtClean="0"/>
              <a:t>present Framework</a:t>
            </a:r>
            <a:r>
              <a:rPr lang="en-US" sz="2300" dirty="0"/>
              <a:t>. The seven global targets are:</a:t>
            </a:r>
          </a:p>
          <a:p>
            <a:pPr marL="0" indent="0">
              <a:buNone/>
            </a:pPr>
            <a:r>
              <a:rPr lang="en-US" sz="2300" dirty="0"/>
              <a:t>(a) Substantially reduce global disaster mortality by 2030, aiming to lower the average </a:t>
            </a:r>
            <a:r>
              <a:rPr lang="en-US" sz="2300" dirty="0" smtClean="0"/>
              <a:t>per 100,000 </a:t>
            </a:r>
            <a:r>
              <a:rPr lang="en-US" sz="2300" dirty="0"/>
              <a:t>global mortality rate in the decade 2020–2030 compared to the period </a:t>
            </a:r>
            <a:r>
              <a:rPr lang="en-US" sz="2300" dirty="0" smtClean="0"/>
              <a:t>2005 – 2015</a:t>
            </a:r>
            <a:r>
              <a:rPr lang="en-US" sz="2300" dirty="0"/>
              <a:t>;</a:t>
            </a:r>
          </a:p>
          <a:p>
            <a:pPr marL="0" indent="0">
              <a:buNone/>
            </a:pPr>
            <a:r>
              <a:rPr lang="en-US" sz="2300" dirty="0"/>
              <a:t>(b) Substantially reduce the number of affected people globally by 2030, aiming to </a:t>
            </a:r>
            <a:r>
              <a:rPr lang="en-US" sz="2300" dirty="0" smtClean="0"/>
              <a:t>lower the </a:t>
            </a:r>
            <a:r>
              <a:rPr lang="en-US" sz="2300" dirty="0"/>
              <a:t>average global figure per 100,000 in the decade 2020–2030 compared to the </a:t>
            </a:r>
            <a:r>
              <a:rPr lang="en-US" sz="2300" dirty="0" smtClean="0"/>
              <a:t>period 2005–2015</a:t>
            </a:r>
          </a:p>
          <a:p>
            <a:pPr marL="0" indent="0">
              <a:buNone/>
            </a:pPr>
            <a:r>
              <a:rPr lang="en-US" sz="2300" dirty="0"/>
              <a:t>(</a:t>
            </a:r>
            <a:r>
              <a:rPr lang="en-US" sz="2300" dirty="0" smtClean="0"/>
              <a:t>c</a:t>
            </a:r>
            <a:r>
              <a:rPr lang="en-US" sz="2300" dirty="0"/>
              <a:t>) Reduce direct disaster economic loss in relation to global gross domestic product (GDP) </a:t>
            </a:r>
            <a:r>
              <a:rPr lang="en-US" sz="2300" dirty="0" smtClean="0"/>
              <a:t>by 2030;</a:t>
            </a:r>
            <a:endParaRPr lang="en-US" sz="2300" dirty="0"/>
          </a:p>
        </p:txBody>
      </p:sp>
    </p:spTree>
    <p:extLst>
      <p:ext uri="{BB962C8B-B14F-4D97-AF65-F5344CB8AC3E}">
        <p14:creationId xmlns:p14="http://schemas.microsoft.com/office/powerpoint/2010/main" val="2714858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7856" y="15528"/>
            <a:ext cx="1296144" cy="1848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7247284" cy="1143000"/>
          </a:xfrm>
        </p:spPr>
        <p:txBody>
          <a:bodyPr>
            <a:normAutofit fontScale="90000"/>
          </a:bodyPr>
          <a:lstStyle/>
          <a:p>
            <a:pPr algn="l"/>
            <a:r>
              <a:rPr lang="fr-CH" dirty="0" smtClean="0"/>
              <a:t>Sendai Framework for </a:t>
            </a:r>
            <a:r>
              <a:rPr lang="fr-CH" dirty="0" err="1" smtClean="0"/>
              <a:t>Disaster</a:t>
            </a:r>
            <a:r>
              <a:rPr lang="fr-CH" dirty="0" smtClean="0"/>
              <a:t> </a:t>
            </a:r>
            <a:r>
              <a:rPr lang="fr-CH" dirty="0" err="1" smtClean="0"/>
              <a:t>Risk</a:t>
            </a:r>
            <a:r>
              <a:rPr lang="fr-CH" dirty="0" smtClean="0"/>
              <a:t> </a:t>
            </a:r>
            <a:r>
              <a:rPr lang="fr-CH" dirty="0" err="1" smtClean="0"/>
              <a:t>Reduction</a:t>
            </a:r>
            <a:r>
              <a:rPr lang="fr-CH" dirty="0" smtClean="0"/>
              <a:t> 2015-2030</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a:t>
            </a:r>
            <a:r>
              <a:rPr lang="en-US" dirty="0"/>
              <a:t>d) Substantially reduce disaster damage to critical infrastructure and disruption of </a:t>
            </a:r>
            <a:r>
              <a:rPr lang="en-US" dirty="0" smtClean="0"/>
              <a:t>basic services</a:t>
            </a:r>
            <a:r>
              <a:rPr lang="en-US" dirty="0"/>
              <a:t>, among them health and educational facilities, including through developing </a:t>
            </a:r>
            <a:r>
              <a:rPr lang="en-US" dirty="0" smtClean="0"/>
              <a:t>their resilience </a:t>
            </a:r>
            <a:r>
              <a:rPr lang="en-US" dirty="0"/>
              <a:t>by 2030;</a:t>
            </a:r>
          </a:p>
          <a:p>
            <a:pPr marL="0" indent="0">
              <a:buNone/>
            </a:pPr>
            <a:r>
              <a:rPr lang="en-US" dirty="0"/>
              <a:t>(e) Substantially increase the number of countries with national and local disaster </a:t>
            </a:r>
            <a:r>
              <a:rPr lang="en-US" dirty="0" smtClean="0"/>
              <a:t>risk reduction </a:t>
            </a:r>
            <a:r>
              <a:rPr lang="en-US" dirty="0"/>
              <a:t>strategies by 2020;</a:t>
            </a:r>
          </a:p>
          <a:p>
            <a:pPr marL="0" indent="0">
              <a:buNone/>
            </a:pPr>
            <a:r>
              <a:rPr lang="en-US" dirty="0"/>
              <a:t>(f) Substantially enhance international cooperation to developing countries through </a:t>
            </a:r>
            <a:r>
              <a:rPr lang="en-US" dirty="0" smtClean="0"/>
              <a:t>adequate and </a:t>
            </a:r>
            <a:r>
              <a:rPr lang="en-US" dirty="0"/>
              <a:t>sustainable support to complement their national actions for implementation of </a:t>
            </a:r>
            <a:r>
              <a:rPr lang="en-US" dirty="0" smtClean="0"/>
              <a:t>the present </a:t>
            </a:r>
            <a:r>
              <a:rPr lang="en-US" dirty="0"/>
              <a:t>Framework by 2030;</a:t>
            </a:r>
          </a:p>
          <a:p>
            <a:pPr marL="0" indent="0">
              <a:buNone/>
            </a:pPr>
            <a:r>
              <a:rPr lang="en-US" b="1" dirty="0">
                <a:solidFill>
                  <a:srgbClr val="FF0000"/>
                </a:solidFill>
              </a:rPr>
              <a:t>(g) Substantially increase the availability of and access to multi-hazard early warning </a:t>
            </a:r>
            <a:r>
              <a:rPr lang="en-US" b="1" dirty="0" smtClean="0">
                <a:solidFill>
                  <a:srgbClr val="FF0000"/>
                </a:solidFill>
              </a:rPr>
              <a:t>systems and </a:t>
            </a:r>
            <a:r>
              <a:rPr lang="en-US" b="1" dirty="0">
                <a:solidFill>
                  <a:srgbClr val="FF0000"/>
                </a:solidFill>
              </a:rPr>
              <a:t>disaster risk information and assessments to people by 2030.</a:t>
            </a:r>
            <a:endParaRPr lang="en-US" b="1" dirty="0">
              <a:solidFill>
                <a:srgbClr val="FF0000"/>
              </a:solidFill>
            </a:endParaRPr>
          </a:p>
        </p:txBody>
      </p:sp>
    </p:spTree>
    <p:extLst>
      <p:ext uri="{BB962C8B-B14F-4D97-AF65-F5344CB8AC3E}">
        <p14:creationId xmlns:p14="http://schemas.microsoft.com/office/powerpoint/2010/main" val="2252959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Sendai Framework provisions especially relevant to WMO</a:t>
            </a:r>
            <a:endParaRPr lang="en-GB" sz="4000" b="1" dirty="0"/>
          </a:p>
        </p:txBody>
      </p:sp>
      <p:sp>
        <p:nvSpPr>
          <p:cNvPr id="3" name="Content Placeholder 2"/>
          <p:cNvSpPr>
            <a:spLocks noGrp="1"/>
          </p:cNvSpPr>
          <p:nvPr>
            <p:ph idx="1"/>
          </p:nvPr>
        </p:nvSpPr>
        <p:spPr>
          <a:xfrm>
            <a:off x="223358" y="1484784"/>
            <a:ext cx="8893175" cy="4897437"/>
          </a:xfrm>
        </p:spPr>
        <p:txBody>
          <a:bodyPr>
            <a:normAutofit/>
          </a:bodyPr>
          <a:lstStyle/>
          <a:p>
            <a:pPr>
              <a:lnSpc>
                <a:spcPct val="120000"/>
              </a:lnSpc>
            </a:pPr>
            <a:r>
              <a:rPr lang="en-US" sz="1800" dirty="0"/>
              <a:t>Call of States to </a:t>
            </a:r>
            <a:r>
              <a:rPr lang="en-US" sz="1800" b="1" dirty="0">
                <a:solidFill>
                  <a:schemeClr val="tx2"/>
                </a:solidFill>
              </a:rPr>
              <a:t>enhance and strengthen MHEWS</a:t>
            </a:r>
            <a:r>
              <a:rPr lang="en-US" sz="1800" dirty="0">
                <a:solidFill>
                  <a:schemeClr val="tx2"/>
                </a:solidFill>
              </a:rPr>
              <a:t> </a:t>
            </a:r>
            <a:r>
              <a:rPr lang="en-US" sz="1800" dirty="0"/>
              <a:t>(par 14, 25), </a:t>
            </a:r>
            <a:r>
              <a:rPr lang="en-US" sz="1800" b="1" dirty="0">
                <a:solidFill>
                  <a:schemeClr val="tx2"/>
                </a:solidFill>
              </a:rPr>
              <a:t>develop and invest in regional multi-hazard early warning mechanisms</a:t>
            </a:r>
            <a:r>
              <a:rPr lang="en-US" sz="1800" dirty="0">
                <a:solidFill>
                  <a:schemeClr val="tx2"/>
                </a:solidFill>
              </a:rPr>
              <a:t> (par 34-c), </a:t>
            </a:r>
            <a:r>
              <a:rPr lang="en-US" sz="1800" dirty="0"/>
              <a:t>and </a:t>
            </a:r>
            <a:r>
              <a:rPr lang="en-US" sz="1800" b="1" dirty="0">
                <a:solidFill>
                  <a:schemeClr val="tx2"/>
                </a:solidFill>
              </a:rPr>
              <a:t>achieve the global target for MHEWS</a:t>
            </a:r>
            <a:r>
              <a:rPr lang="en-US" sz="1800" dirty="0">
                <a:solidFill>
                  <a:schemeClr val="tx2"/>
                </a:solidFill>
              </a:rPr>
              <a:t> </a:t>
            </a:r>
            <a:r>
              <a:rPr lang="en-US" sz="1800" dirty="0"/>
              <a:t>(par 18-g). </a:t>
            </a:r>
          </a:p>
          <a:p>
            <a:pPr>
              <a:lnSpc>
                <a:spcPct val="120000"/>
              </a:lnSpc>
            </a:pPr>
            <a:r>
              <a:rPr lang="en-US" sz="1800" dirty="0"/>
              <a:t>Calls for </a:t>
            </a:r>
            <a:r>
              <a:rPr lang="en-US" sz="1800" b="1" dirty="0">
                <a:solidFill>
                  <a:schemeClr val="tx2"/>
                </a:solidFill>
              </a:rPr>
              <a:t>support to strengthen and implement global mechanisms on </a:t>
            </a:r>
            <a:r>
              <a:rPr lang="en-US" sz="1800" b="1" dirty="0" err="1">
                <a:solidFill>
                  <a:schemeClr val="tx2"/>
                </a:solidFill>
              </a:rPr>
              <a:t>hydrometeorological</a:t>
            </a:r>
            <a:r>
              <a:rPr lang="en-US" sz="1800" b="1" dirty="0">
                <a:solidFill>
                  <a:schemeClr val="tx2"/>
                </a:solidFill>
              </a:rPr>
              <a:t> issues</a:t>
            </a:r>
            <a:r>
              <a:rPr lang="en-US" sz="1800" dirty="0">
                <a:solidFill>
                  <a:schemeClr val="tx2"/>
                </a:solidFill>
              </a:rPr>
              <a:t>, </a:t>
            </a:r>
            <a:r>
              <a:rPr lang="en-US" sz="1800" dirty="0"/>
              <a:t>in order to raise awareness and improve understanding of </a:t>
            </a:r>
            <a:r>
              <a:rPr lang="en-US" sz="1800" b="1" dirty="0">
                <a:solidFill>
                  <a:schemeClr val="tx2"/>
                </a:solidFill>
              </a:rPr>
              <a:t>water-related disaster risks </a:t>
            </a:r>
            <a:r>
              <a:rPr lang="en-US" sz="1800" dirty="0"/>
              <a:t>(par 43-e)</a:t>
            </a:r>
          </a:p>
          <a:p>
            <a:pPr>
              <a:lnSpc>
                <a:spcPct val="120000"/>
              </a:lnSpc>
            </a:pPr>
            <a:r>
              <a:rPr lang="en-US" sz="1800" dirty="0"/>
              <a:t>Importance of </a:t>
            </a:r>
            <a:r>
              <a:rPr lang="en-US" sz="1800" b="1" dirty="0">
                <a:solidFill>
                  <a:schemeClr val="tx2"/>
                </a:solidFill>
              </a:rPr>
              <a:t>international cooperation for DRR </a:t>
            </a:r>
            <a:r>
              <a:rPr lang="en-US" sz="1800" dirty="0"/>
              <a:t>(par 39), and </a:t>
            </a:r>
            <a:r>
              <a:rPr lang="en-US" sz="1800" b="1" dirty="0">
                <a:solidFill>
                  <a:schemeClr val="tx2"/>
                </a:solidFill>
              </a:rPr>
              <a:t>requests enhanced coordination of DRR strategies of UN and international and regional organizations </a:t>
            </a:r>
            <a:r>
              <a:rPr lang="en-US" sz="1800" dirty="0"/>
              <a:t>and institutions (par 48-a).</a:t>
            </a:r>
          </a:p>
          <a:p>
            <a:pPr>
              <a:lnSpc>
                <a:spcPct val="120000"/>
              </a:lnSpc>
            </a:pPr>
            <a:r>
              <a:rPr lang="en-US" sz="1800" dirty="0"/>
              <a:t>To </a:t>
            </a:r>
            <a:r>
              <a:rPr lang="en-US" sz="1800" b="1" dirty="0">
                <a:solidFill>
                  <a:schemeClr val="tx2"/>
                </a:solidFill>
              </a:rPr>
              <a:t>promote real time access to reliable data, make use of space and in situ </a:t>
            </a:r>
            <a:r>
              <a:rPr lang="en-US" sz="1800" b="1" dirty="0" smtClean="0">
                <a:solidFill>
                  <a:schemeClr val="tx2"/>
                </a:solidFill>
              </a:rPr>
              <a:t>information</a:t>
            </a:r>
            <a:r>
              <a:rPr lang="en-US" sz="1800" b="1" dirty="0">
                <a:solidFill>
                  <a:schemeClr val="tx2"/>
                </a:solidFill>
              </a:rPr>
              <a:t>, including geographic information systems (GIS) </a:t>
            </a:r>
            <a:r>
              <a:rPr lang="en-US" sz="1800" dirty="0"/>
              <a:t>; and </a:t>
            </a:r>
            <a:r>
              <a:rPr lang="en-US" sz="1800" b="1" dirty="0">
                <a:solidFill>
                  <a:schemeClr val="tx2"/>
                </a:solidFill>
              </a:rPr>
              <a:t>use information and communications technology innovations to enhance measurement tools and the collection, analysis and dissemination of data </a:t>
            </a:r>
          </a:p>
        </p:txBody>
      </p:sp>
      <p:sp>
        <p:nvSpPr>
          <p:cNvPr id="5" name="Slide Number Placeholder 4"/>
          <p:cNvSpPr>
            <a:spLocks noGrp="1"/>
          </p:cNvSpPr>
          <p:nvPr>
            <p:ph type="sldNum" sz="quarter" idx="12"/>
          </p:nvPr>
        </p:nvSpPr>
        <p:spPr/>
        <p:txBody>
          <a:bodyPr/>
          <a:lstStyle/>
          <a:p>
            <a:fld id="{DEA80673-A73F-4D73-96A3-E05FA08B7613}" type="slidenum">
              <a:rPr lang="en-US" altLang="en-US" smtClean="0">
                <a:solidFill>
                  <a:srgbClr val="000000"/>
                </a:solidFill>
              </a:rPr>
              <a:pPr/>
              <a:t>5</a:t>
            </a:fld>
            <a:endParaRPr lang="en-US" altLang="en-US">
              <a:solidFill>
                <a:srgbClr val="000000"/>
              </a:solidFill>
            </a:endParaRPr>
          </a:p>
        </p:txBody>
      </p:sp>
    </p:spTree>
    <p:extLst>
      <p:ext uri="{BB962C8B-B14F-4D97-AF65-F5344CB8AC3E}">
        <p14:creationId xmlns:p14="http://schemas.microsoft.com/office/powerpoint/2010/main" val="27844124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32656"/>
            <a:ext cx="7572375"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488" y="2204864"/>
            <a:ext cx="7439025"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3524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2" y="620688"/>
            <a:ext cx="9139168" cy="4854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093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Targets</a:t>
            </a:r>
            <a:r>
              <a:rPr lang="fr-CH" dirty="0" smtClean="0"/>
              <a:t> for Goal 13 </a:t>
            </a:r>
            <a:endParaRPr lang="en-US" dirty="0"/>
          </a:p>
        </p:txBody>
      </p:sp>
      <p:sp>
        <p:nvSpPr>
          <p:cNvPr id="3" name="Content Placeholder 2"/>
          <p:cNvSpPr>
            <a:spLocks noGrp="1"/>
          </p:cNvSpPr>
          <p:nvPr>
            <p:ph idx="1"/>
          </p:nvPr>
        </p:nvSpPr>
        <p:spPr>
          <a:xfrm>
            <a:off x="457200" y="1412776"/>
            <a:ext cx="8229600" cy="5040560"/>
          </a:xfrm>
        </p:spPr>
        <p:txBody>
          <a:bodyPr>
            <a:normAutofit fontScale="62500" lnSpcReduction="20000"/>
          </a:bodyPr>
          <a:lstStyle/>
          <a:p>
            <a:r>
              <a:rPr lang="en-US" sz="3400" b="1" dirty="0">
                <a:solidFill>
                  <a:schemeClr val="tx2"/>
                </a:solidFill>
              </a:rPr>
              <a:t>Strengthen resilience and adaptive capacity to climate-related hazards and natural disasters in all countries</a:t>
            </a:r>
          </a:p>
          <a:p>
            <a:r>
              <a:rPr lang="en-US" sz="3400" dirty="0"/>
              <a:t>Integrate climate change measures into national policies, strategies and planning</a:t>
            </a:r>
          </a:p>
          <a:p>
            <a:r>
              <a:rPr lang="en-US" sz="3400" b="1" dirty="0">
                <a:solidFill>
                  <a:schemeClr val="tx2"/>
                </a:solidFill>
              </a:rPr>
              <a:t>Improve education, awareness-raising and human and institutional capacity on climate change mitigation, adaptation, </a:t>
            </a:r>
            <a:r>
              <a:rPr lang="en-US" sz="3400" b="1" u="sng" dirty="0">
                <a:solidFill>
                  <a:schemeClr val="tx2"/>
                </a:solidFill>
              </a:rPr>
              <a:t>impact reduction and early warning</a:t>
            </a:r>
          </a:p>
          <a:p>
            <a:r>
              <a:rPr lang="en-US" sz="3400" dirty="0"/>
              <a:t>Implement the commitment undertaken by developed-country parties to the United Nations Framework Convention on Climate Change to a goal of </a:t>
            </a:r>
            <a:r>
              <a:rPr lang="en-US" sz="3400" dirty="0">
                <a:solidFill>
                  <a:srgbClr val="FF0000"/>
                </a:solidFill>
              </a:rPr>
              <a:t>mobilizing jointly $100 billion annually by 2020 </a:t>
            </a:r>
            <a:r>
              <a:rPr lang="en-US" sz="3400" dirty="0"/>
              <a:t>from all sources to address the needs of developing countries in the context of meaningful mitigation actions and transparency on implementation and fully operationalize the </a:t>
            </a:r>
            <a:r>
              <a:rPr lang="en-US" sz="3400" b="1" dirty="0">
                <a:solidFill>
                  <a:srgbClr val="00B050"/>
                </a:solidFill>
              </a:rPr>
              <a:t>Green Climate Fund </a:t>
            </a:r>
            <a:r>
              <a:rPr lang="en-US" sz="3400" dirty="0"/>
              <a:t>through its capitalization as soon as possible</a:t>
            </a:r>
          </a:p>
          <a:p>
            <a:r>
              <a:rPr lang="en-US" sz="3400" dirty="0"/>
              <a:t>Promote mechanisms for raising capacity for effective climate change-related planning and management in least developed countries and small island developing States, including focusing on women, youth and local and marginalized communities</a:t>
            </a:r>
          </a:p>
          <a:p>
            <a:pPr marL="0" indent="0">
              <a:buNone/>
            </a:pPr>
            <a:endParaRPr lang="en-US" dirty="0"/>
          </a:p>
        </p:txBody>
      </p:sp>
    </p:spTree>
    <p:extLst>
      <p:ext uri="{BB962C8B-B14F-4D97-AF65-F5344CB8AC3E}">
        <p14:creationId xmlns:p14="http://schemas.microsoft.com/office/powerpoint/2010/main" val="175361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(Relevant) </a:t>
            </a:r>
            <a:r>
              <a:rPr lang="fr-CH" dirty="0" err="1" smtClean="0"/>
              <a:t>Targets</a:t>
            </a:r>
            <a:r>
              <a:rPr lang="fr-CH" dirty="0" smtClean="0"/>
              <a:t> for Goal 11 </a:t>
            </a:r>
            <a:endParaRPr lang="en-US" dirty="0"/>
          </a:p>
        </p:txBody>
      </p:sp>
      <p:sp>
        <p:nvSpPr>
          <p:cNvPr id="3" name="Content Placeholder 2"/>
          <p:cNvSpPr>
            <a:spLocks noGrp="1"/>
          </p:cNvSpPr>
          <p:nvPr>
            <p:ph idx="1"/>
          </p:nvPr>
        </p:nvSpPr>
        <p:spPr>
          <a:xfrm>
            <a:off x="457200" y="1412776"/>
            <a:ext cx="8229600" cy="5040560"/>
          </a:xfrm>
        </p:spPr>
        <p:txBody>
          <a:bodyPr>
            <a:normAutofit fontScale="70000" lnSpcReduction="20000"/>
          </a:bodyPr>
          <a:lstStyle/>
          <a:p>
            <a:r>
              <a:rPr lang="en-US" b="1" dirty="0">
                <a:solidFill>
                  <a:schemeClr val="tx2"/>
                </a:solidFill>
              </a:rPr>
              <a:t>By 2030, significantly reduce the number of deaths and the number of people affected and substantially decrease the direct economic losses relative to global gross domestic product caused by disasters, including water-related disasters, with a focus on protecting the poor and people in vulnerable situations</a:t>
            </a:r>
          </a:p>
          <a:p>
            <a:r>
              <a:rPr lang="en-US" dirty="0"/>
              <a:t>By 2030, reduce the adverse per capita environmental impact of cities, including by </a:t>
            </a:r>
            <a:r>
              <a:rPr lang="en-US" b="1" dirty="0">
                <a:solidFill>
                  <a:schemeClr val="tx2"/>
                </a:solidFill>
              </a:rPr>
              <a:t>paying special attention to air quality </a:t>
            </a:r>
            <a:r>
              <a:rPr lang="en-US" dirty="0"/>
              <a:t>and municipal and other waste management</a:t>
            </a:r>
          </a:p>
          <a:p>
            <a:r>
              <a:rPr lang="en-US" dirty="0" smtClean="0"/>
              <a:t>By </a:t>
            </a:r>
            <a:r>
              <a:rPr lang="en-US" dirty="0"/>
              <a:t>2020, substantially increase the number of cities and human settlements adopting and implementing integrated policies and plans towards inclusion, resource efficiency, </a:t>
            </a:r>
            <a:r>
              <a:rPr lang="en-US" b="1" dirty="0">
                <a:solidFill>
                  <a:schemeClr val="tx2"/>
                </a:solidFill>
              </a:rPr>
              <a:t>mitigation and adaptation to climate change, resilience to disasters, and develop and implement, in line with the Sendai Framework for Disaster Risk Reduction 2015-2030, holistic disaster risk management at all levels</a:t>
            </a:r>
          </a:p>
          <a:p>
            <a:pPr marL="0" indent="0">
              <a:buNone/>
            </a:pPr>
            <a:endParaRPr lang="en-US" dirty="0"/>
          </a:p>
        </p:txBody>
      </p:sp>
    </p:spTree>
    <p:extLst>
      <p:ext uri="{BB962C8B-B14F-4D97-AF65-F5344CB8AC3E}">
        <p14:creationId xmlns:p14="http://schemas.microsoft.com/office/powerpoint/2010/main" val="1029092094"/>
      </p:ext>
    </p:extLst>
  </p:cSld>
  <p:clrMapOvr>
    <a:masterClrMapping/>
  </p:clrMapOvr>
</p:sld>
</file>

<file path=ppt/theme/theme1.xml><?xml version="1.0" encoding="utf-8"?>
<a:theme xmlns:a="http://schemas.openxmlformats.org/drawingml/2006/main" name="WMO_Powerpoint_template_en">
  <a:themeElements>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MO-Title-SF">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MO-Title-S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MO-Title-S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MO-Title-S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MO-Title-S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MO-Title-S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MO-Title-SF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MO-Title-S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MO-Title-S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MO-Title-S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MO-Title-S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MO-Title-S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MO_BLU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1122</TotalTime>
  <Words>1444</Words>
  <Application>Microsoft Office PowerPoint</Application>
  <PresentationFormat>On-screen Show (4:3)</PresentationFormat>
  <Paragraphs>76</Paragraphs>
  <Slides>15</Slides>
  <Notes>0</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WMO_Powerpoint_template_en</vt:lpstr>
      <vt:lpstr>WMO_BLUE_Powerpoint_en_fr</vt:lpstr>
      <vt:lpstr>PowerPoint Presentation</vt:lpstr>
      <vt:lpstr>Sendai Framework for Disaster Risk Reduction 2015-2030</vt:lpstr>
      <vt:lpstr>Sendai Framework for Disaster Risk Reduction 2015-2030</vt:lpstr>
      <vt:lpstr>Sendai Framework for Disaster Risk Reduction 2015-2030</vt:lpstr>
      <vt:lpstr>Sendai Framework provisions especially relevant to WMO</vt:lpstr>
      <vt:lpstr>PowerPoint Presentation</vt:lpstr>
      <vt:lpstr>PowerPoint Presentation</vt:lpstr>
      <vt:lpstr>Targets for Goal 13 </vt:lpstr>
      <vt:lpstr>(Relevant) Targets for Goal 11 </vt:lpstr>
      <vt:lpstr>Measuring targets</vt:lpstr>
      <vt:lpstr>International Network for Multi-Hazard  Early Warning Systems (IN-MHEWS) </vt:lpstr>
      <vt:lpstr>Key objectives of IN-MHEWS: </vt:lpstr>
      <vt:lpstr>International Conference on MHEWS  (IC-MHEWS) May 22-23 Cancun prior to Global Platform</vt:lpstr>
      <vt:lpstr>International Conference on MHEWS (IC-MHEWS)</vt:lpstr>
      <vt:lpstr>Merci - Thanks!</vt:lpstr>
    </vt:vector>
  </TitlesOfParts>
  <Company>WMO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outcomes and follow-up to the Third UN World Conference on DRR (WCDRR)  WMO activities and commitments made for the implementation of the Sendai Framework for DRR 2015-2030</dc:title>
  <dc:creator>Jochen Luther</dc:creator>
  <cp:lastModifiedBy>WMO</cp:lastModifiedBy>
  <cp:revision>30</cp:revision>
  <dcterms:created xsi:type="dcterms:W3CDTF">2015-10-14T07:55:43Z</dcterms:created>
  <dcterms:modified xsi:type="dcterms:W3CDTF">2016-10-05T21:23:07Z</dcterms:modified>
</cp:coreProperties>
</file>