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362" r:id="rId3"/>
    <p:sldId id="363" r:id="rId4"/>
    <p:sldId id="354" r:id="rId5"/>
    <p:sldId id="343" r:id="rId6"/>
    <p:sldId id="338" r:id="rId7"/>
    <p:sldId id="347" r:id="rId8"/>
    <p:sldId id="353" r:id="rId9"/>
    <p:sldId id="352" r:id="rId10"/>
    <p:sldId id="349" r:id="rId11"/>
    <p:sldId id="296" r:id="rId12"/>
    <p:sldId id="336" r:id="rId13"/>
    <p:sldId id="312" r:id="rId14"/>
    <p:sldId id="300" r:id="rId15"/>
    <p:sldId id="302" r:id="rId16"/>
    <p:sldId id="304" r:id="rId17"/>
    <p:sldId id="337"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9" autoAdjust="0"/>
  </p:normalViewPr>
  <p:slideViewPr>
    <p:cSldViewPr>
      <p:cViewPr>
        <p:scale>
          <a:sx n="80" d="100"/>
          <a:sy n="80" d="100"/>
        </p:scale>
        <p:origin x="-870" y="7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MULUS-LX\USR\USERS\SBELFIORE\My%20Documents\01%20Statements,%20lectures%20and%20messages\Statements\Members\2015.04.28%20-%20France\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MULUS-LX\USR\USERS\SBELFIORE\My%20Documents\01%20Statements,%20lectures%20and%20messages\Statements\Members\2015.04.28%20-%20France\Book1.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internal.wmo.int\gs\data\SHARED\DEPT\CLW\05-Programmes\APFM\00.%20General%20and%20administration\01.%20AC%20MC%20Meeting\2016\Draft%20Annual%20Report\HelpDesk%20requests%20analysis_VR_GT_V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993366"/>
            </a:solidFill>
          </c:spPr>
          <c:invertIfNegative val="0"/>
          <c:cat>
            <c:strRef>
              <c:f>Sheet1!$C$3:$H$3</c:f>
              <c:strCache>
                <c:ptCount val="6"/>
                <c:pt idx="0">
                  <c:v>55-64</c:v>
                </c:pt>
                <c:pt idx="1">
                  <c:v>65-74</c:v>
                </c:pt>
                <c:pt idx="2">
                  <c:v>75-84</c:v>
                </c:pt>
                <c:pt idx="3">
                  <c:v>85-94</c:v>
                </c:pt>
                <c:pt idx="4">
                  <c:v>95-04</c:v>
                </c:pt>
                <c:pt idx="5">
                  <c:v>05-14</c:v>
                </c:pt>
              </c:strCache>
            </c:strRef>
          </c:cat>
          <c:val>
            <c:numRef>
              <c:f>Sheet1!$C$4:$H$4</c:f>
              <c:numCache>
                <c:formatCode>_(* #,##0.00_);_(* \(#,##0.00\);_(* "-"??_);_(@_)</c:formatCode>
                <c:ptCount val="6"/>
                <c:pt idx="0">
                  <c:v>2.1178509999999999</c:v>
                </c:pt>
                <c:pt idx="1">
                  <c:v>2.096457</c:v>
                </c:pt>
                <c:pt idx="2">
                  <c:v>0.63951899999999995</c:v>
                </c:pt>
                <c:pt idx="3">
                  <c:v>0.259521</c:v>
                </c:pt>
                <c:pt idx="4">
                  <c:v>0.25870599999999999</c:v>
                </c:pt>
                <c:pt idx="5">
                  <c:v>0.337619</c:v>
                </c:pt>
              </c:numCache>
            </c:numRef>
          </c:val>
        </c:ser>
        <c:dLbls>
          <c:showLegendKey val="0"/>
          <c:showVal val="0"/>
          <c:showCatName val="0"/>
          <c:showSerName val="0"/>
          <c:showPercent val="0"/>
          <c:showBubbleSize val="0"/>
        </c:dLbls>
        <c:gapWidth val="150"/>
        <c:axId val="86415872"/>
        <c:axId val="55752320"/>
      </c:barChart>
      <c:catAx>
        <c:axId val="86415872"/>
        <c:scaling>
          <c:orientation val="minMax"/>
        </c:scaling>
        <c:delete val="0"/>
        <c:axPos val="b"/>
        <c:majorTickMark val="out"/>
        <c:minorTickMark val="none"/>
        <c:tickLblPos val="nextTo"/>
        <c:txPr>
          <a:bodyPr/>
          <a:lstStyle/>
          <a:p>
            <a:pPr>
              <a:defRPr b="1"/>
            </a:pPr>
            <a:endParaRPr lang="en-US"/>
          </a:p>
        </c:txPr>
        <c:crossAx val="55752320"/>
        <c:crosses val="autoZero"/>
        <c:auto val="1"/>
        <c:lblAlgn val="ctr"/>
        <c:lblOffset val="100"/>
        <c:noMultiLvlLbl val="0"/>
      </c:catAx>
      <c:valAx>
        <c:axId val="55752320"/>
        <c:scaling>
          <c:orientation val="minMax"/>
        </c:scaling>
        <c:delete val="0"/>
        <c:axPos val="l"/>
        <c:majorGridlines/>
        <c:numFmt formatCode="_(* #,##0.00_);_(* \(#,##0.00\);_(* &quot;-&quot;??_);_(@_)" sourceLinked="1"/>
        <c:majorTickMark val="out"/>
        <c:minorTickMark val="none"/>
        <c:tickLblPos val="nextTo"/>
        <c:txPr>
          <a:bodyPr/>
          <a:lstStyle/>
          <a:p>
            <a:pPr>
              <a:defRPr b="1"/>
            </a:pPr>
            <a:endParaRPr lang="en-US"/>
          </a:p>
        </c:txPr>
        <c:crossAx val="86415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04115764859786"/>
          <c:y val="5.0881299064760202E-2"/>
          <c:w val="0.85866173989948391"/>
          <c:h val="0.86136393932705568"/>
        </c:manualLayout>
      </c:layout>
      <c:barChart>
        <c:barDir val="col"/>
        <c:grouping val="clustered"/>
        <c:varyColors val="0"/>
        <c:ser>
          <c:idx val="0"/>
          <c:order val="0"/>
          <c:spPr>
            <a:solidFill>
              <a:srgbClr val="0070C0"/>
            </a:solidFill>
          </c:spPr>
          <c:invertIfNegative val="0"/>
          <c:cat>
            <c:strRef>
              <c:f>Sheet1!$C$6:$H$6</c:f>
              <c:strCache>
                <c:ptCount val="6"/>
                <c:pt idx="0">
                  <c:v>55-64</c:v>
                </c:pt>
                <c:pt idx="1">
                  <c:v>65-74</c:v>
                </c:pt>
                <c:pt idx="2">
                  <c:v>75-84</c:v>
                </c:pt>
                <c:pt idx="3">
                  <c:v>85-94</c:v>
                </c:pt>
                <c:pt idx="4">
                  <c:v>95-04</c:v>
                </c:pt>
                <c:pt idx="5">
                  <c:v>05-14</c:v>
                </c:pt>
              </c:strCache>
            </c:strRef>
          </c:cat>
          <c:val>
            <c:numRef>
              <c:f>Sheet1!$C$7:$H$7</c:f>
              <c:numCache>
                <c:formatCode>_(* #,##0.00_);_(* \(#,##0.00\);_(* "-"??_);_(@_)</c:formatCode>
                <c:ptCount val="6"/>
                <c:pt idx="0">
                  <c:v>6.6240810000000003</c:v>
                </c:pt>
                <c:pt idx="1">
                  <c:v>22.156851</c:v>
                </c:pt>
                <c:pt idx="2">
                  <c:v>76.184984999999998</c:v>
                </c:pt>
                <c:pt idx="3">
                  <c:v>286.798339</c:v>
                </c:pt>
                <c:pt idx="4">
                  <c:v>559.26163199999996</c:v>
                </c:pt>
                <c:pt idx="5">
                  <c:v>986.34891700000003</c:v>
                </c:pt>
              </c:numCache>
            </c:numRef>
          </c:val>
        </c:ser>
        <c:dLbls>
          <c:showLegendKey val="0"/>
          <c:showVal val="0"/>
          <c:showCatName val="0"/>
          <c:showSerName val="0"/>
          <c:showPercent val="0"/>
          <c:showBubbleSize val="0"/>
        </c:dLbls>
        <c:gapWidth val="150"/>
        <c:axId val="86413312"/>
        <c:axId val="55754048"/>
      </c:barChart>
      <c:catAx>
        <c:axId val="86413312"/>
        <c:scaling>
          <c:orientation val="minMax"/>
        </c:scaling>
        <c:delete val="0"/>
        <c:axPos val="b"/>
        <c:majorTickMark val="out"/>
        <c:minorTickMark val="none"/>
        <c:tickLblPos val="nextTo"/>
        <c:txPr>
          <a:bodyPr/>
          <a:lstStyle/>
          <a:p>
            <a:pPr>
              <a:defRPr b="1"/>
            </a:pPr>
            <a:endParaRPr lang="en-US"/>
          </a:p>
        </c:txPr>
        <c:crossAx val="55754048"/>
        <c:crosses val="autoZero"/>
        <c:auto val="1"/>
        <c:lblAlgn val="ctr"/>
        <c:lblOffset val="100"/>
        <c:noMultiLvlLbl val="0"/>
      </c:catAx>
      <c:valAx>
        <c:axId val="55754048"/>
        <c:scaling>
          <c:orientation val="minMax"/>
        </c:scaling>
        <c:delete val="0"/>
        <c:axPos val="l"/>
        <c:majorGridlines/>
        <c:numFmt formatCode="_(* #,##0_);_(* \(#,##0\);_(* &quot;-&quot;_);_(@_)" sourceLinked="0"/>
        <c:majorTickMark val="out"/>
        <c:minorTickMark val="none"/>
        <c:tickLblPos val="nextTo"/>
        <c:txPr>
          <a:bodyPr/>
          <a:lstStyle/>
          <a:p>
            <a:pPr>
              <a:defRPr b="1"/>
            </a:pPr>
            <a:endParaRPr lang="en-US"/>
          </a:p>
        </c:txPr>
        <c:crossAx val="864133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a:pPr>
            <a:r>
              <a:rPr lang="en-US"/>
              <a:t>Institution requesting  / Period 2009 - 2016</a:t>
            </a:r>
          </a:p>
          <a:p>
            <a:pPr>
              <a:defRPr/>
            </a:pPr>
            <a:endParaRPr lang="en-US"/>
          </a:p>
        </c:rich>
      </c:tx>
      <c:layout>
        <c:manualLayout>
          <c:xMode val="edge"/>
          <c:yMode val="edge"/>
          <c:x val="0.18373393229692442"/>
          <c:y val="5.1090898441095503E-2"/>
        </c:manualLayout>
      </c:layout>
      <c:overlay val="1"/>
    </c:title>
    <c:autoTitleDeleted val="0"/>
    <c:plotArea>
      <c:layout>
        <c:manualLayout>
          <c:layoutTarget val="inner"/>
          <c:xMode val="edge"/>
          <c:yMode val="edge"/>
          <c:x val="9.5121475200215355E-2"/>
          <c:y val="0.1953741231508524"/>
          <c:w val="0.67889158086008461"/>
          <c:h val="0.71336310724458374"/>
        </c:manualLayout>
      </c:layout>
      <c:barChart>
        <c:barDir val="col"/>
        <c:grouping val="stacked"/>
        <c:varyColors val="0"/>
        <c:ser>
          <c:idx val="3"/>
          <c:order val="0"/>
          <c:tx>
            <c:strRef>
              <c:f>'2009 -2016'!$A$19</c:f>
              <c:strCache>
                <c:ptCount val="1"/>
                <c:pt idx="0">
                  <c:v>International Organizations</c:v>
                </c:pt>
              </c:strCache>
            </c:strRef>
          </c:tx>
          <c:invertIfNegative val="0"/>
          <c:cat>
            <c:strRef>
              <c:f>'2009 -2016'!$B$1:$H$1</c:f>
              <c:strCache>
                <c:ptCount val="7"/>
                <c:pt idx="0">
                  <c:v>2009-2010</c:v>
                </c:pt>
                <c:pt idx="1">
                  <c:v>2010-2011</c:v>
                </c:pt>
                <c:pt idx="2">
                  <c:v>2011-2012</c:v>
                </c:pt>
                <c:pt idx="3">
                  <c:v>2012-2013</c:v>
                </c:pt>
                <c:pt idx="4">
                  <c:v>2013-2014</c:v>
                </c:pt>
                <c:pt idx="5">
                  <c:v>2014-2015</c:v>
                </c:pt>
                <c:pt idx="6">
                  <c:v>2015-2016</c:v>
                </c:pt>
              </c:strCache>
            </c:strRef>
          </c:cat>
          <c:val>
            <c:numRef>
              <c:f>'2009 -2016'!$B$19:$H$19</c:f>
              <c:numCache>
                <c:formatCode>General</c:formatCode>
                <c:ptCount val="7"/>
                <c:pt idx="0">
                  <c:v>3</c:v>
                </c:pt>
                <c:pt idx="1">
                  <c:v>8</c:v>
                </c:pt>
                <c:pt idx="2">
                  <c:v>6</c:v>
                </c:pt>
                <c:pt idx="3">
                  <c:v>16</c:v>
                </c:pt>
                <c:pt idx="4">
                  <c:v>15</c:v>
                </c:pt>
                <c:pt idx="5">
                  <c:v>18</c:v>
                </c:pt>
                <c:pt idx="6">
                  <c:v>14</c:v>
                </c:pt>
              </c:numCache>
            </c:numRef>
          </c:val>
        </c:ser>
        <c:ser>
          <c:idx val="2"/>
          <c:order val="1"/>
          <c:tx>
            <c:strRef>
              <c:f>'2009 -2016'!$A$18</c:f>
              <c:strCache>
                <c:ptCount val="1"/>
                <c:pt idx="0">
                  <c:v>University/Academia</c:v>
                </c:pt>
              </c:strCache>
            </c:strRef>
          </c:tx>
          <c:invertIfNegative val="0"/>
          <c:cat>
            <c:strRef>
              <c:f>'2009 -2016'!$B$1:$H$1</c:f>
              <c:strCache>
                <c:ptCount val="7"/>
                <c:pt idx="0">
                  <c:v>2009-2010</c:v>
                </c:pt>
                <c:pt idx="1">
                  <c:v>2010-2011</c:v>
                </c:pt>
                <c:pt idx="2">
                  <c:v>2011-2012</c:v>
                </c:pt>
                <c:pt idx="3">
                  <c:v>2012-2013</c:v>
                </c:pt>
                <c:pt idx="4">
                  <c:v>2013-2014</c:v>
                </c:pt>
                <c:pt idx="5">
                  <c:v>2014-2015</c:v>
                </c:pt>
                <c:pt idx="6">
                  <c:v>2015-2016</c:v>
                </c:pt>
              </c:strCache>
            </c:strRef>
          </c:cat>
          <c:val>
            <c:numRef>
              <c:f>'2009 -2016'!$B$18:$H$18</c:f>
              <c:numCache>
                <c:formatCode>General</c:formatCode>
                <c:ptCount val="7"/>
                <c:pt idx="0">
                  <c:v>6</c:v>
                </c:pt>
                <c:pt idx="1">
                  <c:v>2</c:v>
                </c:pt>
                <c:pt idx="2">
                  <c:v>3</c:v>
                </c:pt>
                <c:pt idx="3">
                  <c:v>9</c:v>
                </c:pt>
                <c:pt idx="4">
                  <c:v>9</c:v>
                </c:pt>
                <c:pt idx="5">
                  <c:v>12</c:v>
                </c:pt>
                <c:pt idx="6">
                  <c:v>8</c:v>
                </c:pt>
              </c:numCache>
            </c:numRef>
          </c:val>
        </c:ser>
        <c:ser>
          <c:idx val="1"/>
          <c:order val="2"/>
          <c:tx>
            <c:strRef>
              <c:f>'2009 -2016'!$A$17</c:f>
              <c:strCache>
                <c:ptCount val="1"/>
                <c:pt idx="0">
                  <c:v>Private/NGO</c:v>
                </c:pt>
              </c:strCache>
            </c:strRef>
          </c:tx>
          <c:invertIfNegative val="0"/>
          <c:cat>
            <c:strRef>
              <c:f>'2009 -2016'!$B$1:$H$1</c:f>
              <c:strCache>
                <c:ptCount val="7"/>
                <c:pt idx="0">
                  <c:v>2009-2010</c:v>
                </c:pt>
                <c:pt idx="1">
                  <c:v>2010-2011</c:v>
                </c:pt>
                <c:pt idx="2">
                  <c:v>2011-2012</c:v>
                </c:pt>
                <c:pt idx="3">
                  <c:v>2012-2013</c:v>
                </c:pt>
                <c:pt idx="4">
                  <c:v>2013-2014</c:v>
                </c:pt>
                <c:pt idx="5">
                  <c:v>2014-2015</c:v>
                </c:pt>
                <c:pt idx="6">
                  <c:v>2015-2016</c:v>
                </c:pt>
              </c:strCache>
            </c:strRef>
          </c:cat>
          <c:val>
            <c:numRef>
              <c:f>'2009 -2016'!$B$17:$H$17</c:f>
              <c:numCache>
                <c:formatCode>General</c:formatCode>
                <c:ptCount val="7"/>
                <c:pt idx="0">
                  <c:v>1</c:v>
                </c:pt>
                <c:pt idx="1">
                  <c:v>5</c:v>
                </c:pt>
                <c:pt idx="2">
                  <c:v>8</c:v>
                </c:pt>
                <c:pt idx="3">
                  <c:v>10</c:v>
                </c:pt>
                <c:pt idx="4">
                  <c:v>10</c:v>
                </c:pt>
                <c:pt idx="5">
                  <c:v>4</c:v>
                </c:pt>
                <c:pt idx="6">
                  <c:v>6</c:v>
                </c:pt>
              </c:numCache>
            </c:numRef>
          </c:val>
        </c:ser>
        <c:ser>
          <c:idx val="0"/>
          <c:order val="3"/>
          <c:tx>
            <c:strRef>
              <c:f>'2009 -2016'!$A$16</c:f>
              <c:strCache>
                <c:ptCount val="1"/>
                <c:pt idx="0">
                  <c:v>Governmental agency</c:v>
                </c:pt>
              </c:strCache>
            </c:strRef>
          </c:tx>
          <c:invertIfNegative val="0"/>
          <c:cat>
            <c:strRef>
              <c:f>'2009 -2016'!$B$1:$H$1</c:f>
              <c:strCache>
                <c:ptCount val="7"/>
                <c:pt idx="0">
                  <c:v>2009-2010</c:v>
                </c:pt>
                <c:pt idx="1">
                  <c:v>2010-2011</c:v>
                </c:pt>
                <c:pt idx="2">
                  <c:v>2011-2012</c:v>
                </c:pt>
                <c:pt idx="3">
                  <c:v>2012-2013</c:v>
                </c:pt>
                <c:pt idx="4">
                  <c:v>2013-2014</c:v>
                </c:pt>
                <c:pt idx="5">
                  <c:v>2014-2015</c:v>
                </c:pt>
                <c:pt idx="6">
                  <c:v>2015-2016</c:v>
                </c:pt>
              </c:strCache>
            </c:strRef>
          </c:cat>
          <c:val>
            <c:numRef>
              <c:f>'2009 -2016'!$B$16:$H$16</c:f>
              <c:numCache>
                <c:formatCode>General</c:formatCode>
                <c:ptCount val="7"/>
                <c:pt idx="0">
                  <c:v>10</c:v>
                </c:pt>
                <c:pt idx="1">
                  <c:v>6</c:v>
                </c:pt>
                <c:pt idx="2">
                  <c:v>10</c:v>
                </c:pt>
                <c:pt idx="3">
                  <c:v>4</c:v>
                </c:pt>
                <c:pt idx="4">
                  <c:v>7</c:v>
                </c:pt>
                <c:pt idx="5">
                  <c:v>5</c:v>
                </c:pt>
                <c:pt idx="6">
                  <c:v>6</c:v>
                </c:pt>
              </c:numCache>
            </c:numRef>
          </c:val>
        </c:ser>
        <c:dLbls>
          <c:showLegendKey val="0"/>
          <c:showVal val="0"/>
          <c:showCatName val="0"/>
          <c:showSerName val="0"/>
          <c:showPercent val="0"/>
          <c:showBubbleSize val="0"/>
        </c:dLbls>
        <c:gapWidth val="150"/>
        <c:overlap val="100"/>
        <c:axId val="86652416"/>
        <c:axId val="62779328"/>
      </c:barChart>
      <c:catAx>
        <c:axId val="86652416"/>
        <c:scaling>
          <c:orientation val="minMax"/>
        </c:scaling>
        <c:delete val="0"/>
        <c:axPos val="b"/>
        <c:majorTickMark val="out"/>
        <c:minorTickMark val="none"/>
        <c:tickLblPos val="nextTo"/>
        <c:txPr>
          <a:bodyPr/>
          <a:lstStyle/>
          <a:p>
            <a:pPr>
              <a:defRPr sz="800"/>
            </a:pPr>
            <a:endParaRPr lang="en-US"/>
          </a:p>
        </c:txPr>
        <c:crossAx val="62779328"/>
        <c:crosses val="autoZero"/>
        <c:auto val="1"/>
        <c:lblAlgn val="ctr"/>
        <c:lblOffset val="100"/>
        <c:noMultiLvlLbl val="0"/>
      </c:catAx>
      <c:valAx>
        <c:axId val="62779328"/>
        <c:scaling>
          <c:orientation val="minMax"/>
        </c:scaling>
        <c:delete val="0"/>
        <c:axPos val="l"/>
        <c:minorGridlines/>
        <c:title>
          <c:tx>
            <c:rich>
              <a:bodyPr rot="-5400000" vert="horz"/>
              <a:lstStyle/>
              <a:p>
                <a:pPr>
                  <a:defRPr/>
                </a:pPr>
                <a:r>
                  <a:rPr lang="en-US"/>
                  <a:t>No. of requests</a:t>
                </a:r>
              </a:p>
            </c:rich>
          </c:tx>
          <c:layout/>
          <c:overlay val="0"/>
        </c:title>
        <c:numFmt formatCode="General" sourceLinked="1"/>
        <c:majorTickMark val="out"/>
        <c:minorTickMark val="out"/>
        <c:tickLblPos val="nextTo"/>
        <c:crossAx val="86652416"/>
        <c:crosses val="autoZero"/>
        <c:crossBetween val="between"/>
        <c:minorUnit val="2"/>
      </c:valAx>
      <c:spPr>
        <a:solidFill>
          <a:schemeClr val="bg1">
            <a:lumMod val="95000"/>
          </a:schemeClr>
        </a:solidFill>
      </c:spPr>
    </c:plotArea>
    <c:legend>
      <c:legendPos val="r"/>
      <c:layout>
        <c:manualLayout>
          <c:xMode val="edge"/>
          <c:yMode val="edge"/>
          <c:x val="0.77203210175651105"/>
          <c:y val="0.39747998025220282"/>
          <c:w val="0.22155764183323237"/>
          <c:h val="0.26611164050353581"/>
        </c:manualLayout>
      </c:layout>
      <c:overlay val="0"/>
      <c:txPr>
        <a:bodyPr/>
        <a:lstStyle/>
        <a:p>
          <a:pPr>
            <a:defRPr sz="8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F7642-03F4-4E78-9F78-F12DE32A6E5B}"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0AD04A7-B92B-45F8-A78A-8E2133280BB5}">
      <dgm:prSet phldrT="[Text]" custT="1"/>
      <dgm:spPr/>
      <dgm:t>
        <a:bodyPr/>
        <a:lstStyle/>
        <a:p>
          <a:r>
            <a:rPr lang="en-US" sz="1800" b="1" dirty="0" smtClean="0"/>
            <a:t/>
          </a:r>
          <a:br>
            <a:rPr lang="en-US" sz="1800" b="1" dirty="0" smtClean="0"/>
          </a:br>
          <a:r>
            <a:rPr lang="en-US" sz="1800" b="1" dirty="0" smtClean="0"/>
            <a:t>SPACE</a:t>
          </a:r>
          <a:endParaRPr lang="en-US" sz="1800" b="1" dirty="0"/>
        </a:p>
      </dgm:t>
    </dgm:pt>
    <dgm:pt modelId="{05F37170-D990-413A-B720-B3639723DD87}" type="parTrans" cxnId="{0CEA79B6-450C-435B-A656-BBCB72EF74F5}">
      <dgm:prSet/>
      <dgm:spPr/>
      <dgm:t>
        <a:bodyPr/>
        <a:lstStyle/>
        <a:p>
          <a:endParaRPr lang="en-US"/>
        </a:p>
      </dgm:t>
    </dgm:pt>
    <dgm:pt modelId="{2CF55C99-52B7-45B6-802E-C3FA2A9710AB}" type="sibTrans" cxnId="{0CEA79B6-450C-435B-A656-BBCB72EF74F5}">
      <dgm:prSet/>
      <dgm:spPr/>
      <dgm:t>
        <a:bodyPr/>
        <a:lstStyle/>
        <a:p>
          <a:endParaRPr lang="en-US"/>
        </a:p>
      </dgm:t>
    </dgm:pt>
    <dgm:pt modelId="{821C5E55-7B6A-4E57-9605-D267FE1A4057}">
      <dgm:prSet phldrT="[Text]" custT="1"/>
      <dgm:spPr/>
      <dgm:t>
        <a:bodyPr/>
        <a:lstStyle/>
        <a:p>
          <a:endParaRPr lang="en-US" sz="1600" dirty="0"/>
        </a:p>
      </dgm:t>
    </dgm:pt>
    <dgm:pt modelId="{ED83EC51-7B6E-4F42-9D79-C53CC4503FE3}" type="parTrans" cxnId="{61DC941B-6774-4444-BB70-8E148955D188}">
      <dgm:prSet/>
      <dgm:spPr/>
      <dgm:t>
        <a:bodyPr/>
        <a:lstStyle/>
        <a:p>
          <a:endParaRPr lang="en-US"/>
        </a:p>
      </dgm:t>
    </dgm:pt>
    <dgm:pt modelId="{BB2CBEC5-9416-4385-AF7C-61ACF856D6E4}" type="sibTrans" cxnId="{61DC941B-6774-4444-BB70-8E148955D188}">
      <dgm:prSet/>
      <dgm:spPr/>
      <dgm:t>
        <a:bodyPr/>
        <a:lstStyle/>
        <a:p>
          <a:endParaRPr lang="en-US"/>
        </a:p>
      </dgm:t>
    </dgm:pt>
    <dgm:pt modelId="{F43D61BA-26F0-423A-8B1C-03BBF8F58E4D}">
      <dgm:prSet phldrT="[Text]"/>
      <dgm:spPr/>
      <dgm:t>
        <a:bodyPr rIns="0"/>
        <a:lstStyle/>
        <a:p>
          <a:endParaRPr lang="en-US" dirty="0"/>
        </a:p>
      </dgm:t>
    </dgm:pt>
    <dgm:pt modelId="{3B753617-81D3-4B33-97BB-4D5D77B8CB6F}" type="parTrans" cxnId="{3E8C4F64-0333-4D66-9D48-07F8F3AF228D}">
      <dgm:prSet/>
      <dgm:spPr/>
      <dgm:t>
        <a:bodyPr/>
        <a:lstStyle/>
        <a:p>
          <a:endParaRPr lang="en-US"/>
        </a:p>
      </dgm:t>
    </dgm:pt>
    <dgm:pt modelId="{A9C95580-792E-448D-BCED-6B65E275CE2B}" type="sibTrans" cxnId="{3E8C4F64-0333-4D66-9D48-07F8F3AF228D}">
      <dgm:prSet/>
      <dgm:spPr/>
      <dgm:t>
        <a:bodyPr/>
        <a:lstStyle/>
        <a:p>
          <a:endParaRPr lang="en-US"/>
        </a:p>
      </dgm:t>
    </dgm:pt>
    <dgm:pt modelId="{E6609969-F966-4C39-AC65-DD5F9448E3DB}">
      <dgm:prSet phldrT="[Text]" custT="1"/>
      <dgm:spPr/>
      <dgm:t>
        <a:bodyPr/>
        <a:lstStyle/>
        <a:p>
          <a:r>
            <a:rPr lang="en-US" sz="1800" b="1" dirty="0" smtClean="0"/>
            <a:t>TIME</a:t>
          </a:r>
          <a:br>
            <a:rPr lang="en-US" sz="1800" b="1" dirty="0" smtClean="0"/>
          </a:br>
          <a:endParaRPr lang="en-US" sz="1800" b="1" dirty="0"/>
        </a:p>
      </dgm:t>
    </dgm:pt>
    <dgm:pt modelId="{8FCA63B9-98C3-4A8D-ADE1-A5A49BB64D8F}" type="parTrans" cxnId="{5B488AF5-CDEF-4876-820D-DE199CC9C9A2}">
      <dgm:prSet/>
      <dgm:spPr/>
      <dgm:t>
        <a:bodyPr/>
        <a:lstStyle/>
        <a:p>
          <a:endParaRPr lang="en-US"/>
        </a:p>
      </dgm:t>
    </dgm:pt>
    <dgm:pt modelId="{E9F8B94E-0E66-4B83-A035-A3F2AF2E854A}" type="sibTrans" cxnId="{5B488AF5-CDEF-4876-820D-DE199CC9C9A2}">
      <dgm:prSet/>
      <dgm:spPr/>
      <dgm:t>
        <a:bodyPr/>
        <a:lstStyle/>
        <a:p>
          <a:endParaRPr lang="en-US"/>
        </a:p>
      </dgm:t>
    </dgm:pt>
    <dgm:pt modelId="{26B6891A-96BA-446F-B0FE-F8B43B78E4AA}" type="pres">
      <dgm:prSet presAssocID="{EC7F7642-03F4-4E78-9F78-F12DE32A6E5B}" presName="cycleMatrixDiagram" presStyleCnt="0">
        <dgm:presLayoutVars>
          <dgm:chMax val="1"/>
          <dgm:dir/>
          <dgm:animLvl val="lvl"/>
          <dgm:resizeHandles val="exact"/>
        </dgm:presLayoutVars>
      </dgm:prSet>
      <dgm:spPr/>
      <dgm:t>
        <a:bodyPr/>
        <a:lstStyle/>
        <a:p>
          <a:endParaRPr lang="en-US"/>
        </a:p>
      </dgm:t>
    </dgm:pt>
    <dgm:pt modelId="{5A7EBFD8-565A-4F17-BE17-8058C79E6877}" type="pres">
      <dgm:prSet presAssocID="{EC7F7642-03F4-4E78-9F78-F12DE32A6E5B}" presName="children" presStyleCnt="0"/>
      <dgm:spPr/>
    </dgm:pt>
    <dgm:pt modelId="{18A5B00C-71D1-421A-AFC7-6D72A24422BE}" type="pres">
      <dgm:prSet presAssocID="{EC7F7642-03F4-4E78-9F78-F12DE32A6E5B}" presName="childPlaceholder" presStyleCnt="0"/>
      <dgm:spPr/>
    </dgm:pt>
    <dgm:pt modelId="{BA942925-A17F-4679-900E-99C955293298}" type="pres">
      <dgm:prSet presAssocID="{EC7F7642-03F4-4E78-9F78-F12DE32A6E5B}" presName="circle" presStyleCnt="0"/>
      <dgm:spPr/>
    </dgm:pt>
    <dgm:pt modelId="{6F474887-C878-4894-9D2F-3B61DE77221F}" type="pres">
      <dgm:prSet presAssocID="{EC7F7642-03F4-4E78-9F78-F12DE32A6E5B}" presName="quadrant1" presStyleLbl="node1" presStyleIdx="0" presStyleCnt="4">
        <dgm:presLayoutVars>
          <dgm:chMax val="1"/>
          <dgm:bulletEnabled val="1"/>
        </dgm:presLayoutVars>
      </dgm:prSet>
      <dgm:spPr/>
      <dgm:t>
        <a:bodyPr/>
        <a:lstStyle/>
        <a:p>
          <a:endParaRPr lang="en-US"/>
        </a:p>
      </dgm:t>
    </dgm:pt>
    <dgm:pt modelId="{FB826E86-87DF-419E-92BC-DCFD104D064D}" type="pres">
      <dgm:prSet presAssocID="{EC7F7642-03F4-4E78-9F78-F12DE32A6E5B}" presName="quadrant2" presStyleLbl="node1" presStyleIdx="1" presStyleCnt="4">
        <dgm:presLayoutVars>
          <dgm:chMax val="1"/>
          <dgm:bulletEnabled val="1"/>
        </dgm:presLayoutVars>
      </dgm:prSet>
      <dgm:spPr/>
      <dgm:t>
        <a:bodyPr/>
        <a:lstStyle/>
        <a:p>
          <a:endParaRPr lang="en-US"/>
        </a:p>
      </dgm:t>
    </dgm:pt>
    <dgm:pt modelId="{2B39F74D-B636-455D-B9F5-68DCE758FFE9}" type="pres">
      <dgm:prSet presAssocID="{EC7F7642-03F4-4E78-9F78-F12DE32A6E5B}" presName="quadrant3" presStyleLbl="node1" presStyleIdx="2" presStyleCnt="4">
        <dgm:presLayoutVars>
          <dgm:chMax val="1"/>
          <dgm:bulletEnabled val="1"/>
        </dgm:presLayoutVars>
      </dgm:prSet>
      <dgm:spPr/>
      <dgm:t>
        <a:bodyPr/>
        <a:lstStyle/>
        <a:p>
          <a:endParaRPr lang="en-US"/>
        </a:p>
      </dgm:t>
    </dgm:pt>
    <dgm:pt modelId="{13CD01CE-3D91-4EBC-8C6A-2CE01349A159}" type="pres">
      <dgm:prSet presAssocID="{EC7F7642-03F4-4E78-9F78-F12DE32A6E5B}" presName="quadrant4" presStyleLbl="node1" presStyleIdx="3" presStyleCnt="4">
        <dgm:presLayoutVars>
          <dgm:chMax val="1"/>
          <dgm:bulletEnabled val="1"/>
        </dgm:presLayoutVars>
      </dgm:prSet>
      <dgm:spPr/>
      <dgm:t>
        <a:bodyPr/>
        <a:lstStyle/>
        <a:p>
          <a:endParaRPr lang="en-US"/>
        </a:p>
      </dgm:t>
    </dgm:pt>
    <dgm:pt modelId="{AF36434B-A8A8-432C-A8AF-15A7FD25D909}" type="pres">
      <dgm:prSet presAssocID="{EC7F7642-03F4-4E78-9F78-F12DE32A6E5B}" presName="quadrantPlaceholder" presStyleCnt="0"/>
      <dgm:spPr/>
    </dgm:pt>
    <dgm:pt modelId="{8D04DA4E-6984-418A-A146-240B658DE751}" type="pres">
      <dgm:prSet presAssocID="{EC7F7642-03F4-4E78-9F78-F12DE32A6E5B}" presName="center1" presStyleLbl="fgShp" presStyleIdx="0" presStyleCnt="2"/>
      <dgm:spPr>
        <a:noFill/>
        <a:ln>
          <a:noFill/>
        </a:ln>
      </dgm:spPr>
    </dgm:pt>
    <dgm:pt modelId="{406CB838-CC58-4F85-92A0-958D0CAF90AC}" type="pres">
      <dgm:prSet presAssocID="{EC7F7642-03F4-4E78-9F78-F12DE32A6E5B}" presName="center2" presStyleLbl="fgShp" presStyleIdx="1" presStyleCnt="2"/>
      <dgm:spPr>
        <a:noFill/>
        <a:ln>
          <a:noFill/>
        </a:ln>
      </dgm:spPr>
    </dgm:pt>
  </dgm:ptLst>
  <dgm:cxnLst>
    <dgm:cxn modelId="{3E8C4F64-0333-4D66-9D48-07F8F3AF228D}" srcId="{EC7F7642-03F4-4E78-9F78-F12DE32A6E5B}" destId="{F43D61BA-26F0-423A-8B1C-03BBF8F58E4D}" srcOrd="2" destOrd="0" parTransId="{3B753617-81D3-4B33-97BB-4D5D77B8CB6F}" sibTransId="{A9C95580-792E-448D-BCED-6B65E275CE2B}"/>
    <dgm:cxn modelId="{609A9FC7-FBA0-48D2-B03B-4CE3293094E4}" type="presOf" srcId="{821C5E55-7B6A-4E57-9605-D267FE1A4057}" destId="{FB826E86-87DF-419E-92BC-DCFD104D064D}" srcOrd="0" destOrd="0" presId="urn:microsoft.com/office/officeart/2005/8/layout/cycle4"/>
    <dgm:cxn modelId="{4490BD1C-912E-45A1-A3C9-1E75D81A8CD2}" type="presOf" srcId="{90AD04A7-B92B-45F8-A78A-8E2133280BB5}" destId="{6F474887-C878-4894-9D2F-3B61DE77221F}" srcOrd="0" destOrd="0" presId="urn:microsoft.com/office/officeart/2005/8/layout/cycle4"/>
    <dgm:cxn modelId="{0CEA79B6-450C-435B-A656-BBCB72EF74F5}" srcId="{EC7F7642-03F4-4E78-9F78-F12DE32A6E5B}" destId="{90AD04A7-B92B-45F8-A78A-8E2133280BB5}" srcOrd="0" destOrd="0" parTransId="{05F37170-D990-413A-B720-B3639723DD87}" sibTransId="{2CF55C99-52B7-45B6-802E-C3FA2A9710AB}"/>
    <dgm:cxn modelId="{C9A80536-20C4-4C26-8A9A-E4F010CEFA51}" type="presOf" srcId="{EC7F7642-03F4-4E78-9F78-F12DE32A6E5B}" destId="{26B6891A-96BA-446F-B0FE-F8B43B78E4AA}" srcOrd="0" destOrd="0" presId="urn:microsoft.com/office/officeart/2005/8/layout/cycle4"/>
    <dgm:cxn modelId="{5B488AF5-CDEF-4876-820D-DE199CC9C9A2}" srcId="{EC7F7642-03F4-4E78-9F78-F12DE32A6E5B}" destId="{E6609969-F966-4C39-AC65-DD5F9448E3DB}" srcOrd="3" destOrd="0" parTransId="{8FCA63B9-98C3-4A8D-ADE1-A5A49BB64D8F}" sibTransId="{E9F8B94E-0E66-4B83-A035-A3F2AF2E854A}"/>
    <dgm:cxn modelId="{956B3A4C-F7BB-4A33-95DE-EC677578188E}" type="presOf" srcId="{E6609969-F966-4C39-AC65-DD5F9448E3DB}" destId="{13CD01CE-3D91-4EBC-8C6A-2CE01349A159}" srcOrd="0" destOrd="0" presId="urn:microsoft.com/office/officeart/2005/8/layout/cycle4"/>
    <dgm:cxn modelId="{61DC941B-6774-4444-BB70-8E148955D188}" srcId="{EC7F7642-03F4-4E78-9F78-F12DE32A6E5B}" destId="{821C5E55-7B6A-4E57-9605-D267FE1A4057}" srcOrd="1" destOrd="0" parTransId="{ED83EC51-7B6E-4F42-9D79-C53CC4503FE3}" sibTransId="{BB2CBEC5-9416-4385-AF7C-61ACF856D6E4}"/>
    <dgm:cxn modelId="{0FE22F1A-D3D1-44AC-AADC-7293C09D6D18}" type="presOf" srcId="{F43D61BA-26F0-423A-8B1C-03BBF8F58E4D}" destId="{2B39F74D-B636-455D-B9F5-68DCE758FFE9}" srcOrd="0" destOrd="0" presId="urn:microsoft.com/office/officeart/2005/8/layout/cycle4"/>
    <dgm:cxn modelId="{251C2CA5-028C-408E-A0BE-054DD1982410}" type="presParOf" srcId="{26B6891A-96BA-446F-B0FE-F8B43B78E4AA}" destId="{5A7EBFD8-565A-4F17-BE17-8058C79E6877}" srcOrd="0" destOrd="0" presId="urn:microsoft.com/office/officeart/2005/8/layout/cycle4"/>
    <dgm:cxn modelId="{4B969E2E-BB5D-45EA-AD03-C58817B88DC3}" type="presParOf" srcId="{5A7EBFD8-565A-4F17-BE17-8058C79E6877}" destId="{18A5B00C-71D1-421A-AFC7-6D72A24422BE}" srcOrd="0" destOrd="0" presId="urn:microsoft.com/office/officeart/2005/8/layout/cycle4"/>
    <dgm:cxn modelId="{D8E3D433-D4A2-457E-B729-1207BBCF60C8}" type="presParOf" srcId="{26B6891A-96BA-446F-B0FE-F8B43B78E4AA}" destId="{BA942925-A17F-4679-900E-99C955293298}" srcOrd="1" destOrd="0" presId="urn:microsoft.com/office/officeart/2005/8/layout/cycle4"/>
    <dgm:cxn modelId="{4707444B-F66C-4F14-9B0A-D38586A65252}" type="presParOf" srcId="{BA942925-A17F-4679-900E-99C955293298}" destId="{6F474887-C878-4894-9D2F-3B61DE77221F}" srcOrd="0" destOrd="0" presId="urn:microsoft.com/office/officeart/2005/8/layout/cycle4"/>
    <dgm:cxn modelId="{14575815-A68D-47AD-A24A-52F7D1AD5687}" type="presParOf" srcId="{BA942925-A17F-4679-900E-99C955293298}" destId="{FB826E86-87DF-419E-92BC-DCFD104D064D}" srcOrd="1" destOrd="0" presId="urn:microsoft.com/office/officeart/2005/8/layout/cycle4"/>
    <dgm:cxn modelId="{3DD957FD-ACA4-4F77-B0BE-629560C00C8A}" type="presParOf" srcId="{BA942925-A17F-4679-900E-99C955293298}" destId="{2B39F74D-B636-455D-B9F5-68DCE758FFE9}" srcOrd="2" destOrd="0" presId="urn:microsoft.com/office/officeart/2005/8/layout/cycle4"/>
    <dgm:cxn modelId="{FD44812A-85E1-48B2-A95F-6F4759AAE70D}" type="presParOf" srcId="{BA942925-A17F-4679-900E-99C955293298}" destId="{13CD01CE-3D91-4EBC-8C6A-2CE01349A159}" srcOrd="3" destOrd="0" presId="urn:microsoft.com/office/officeart/2005/8/layout/cycle4"/>
    <dgm:cxn modelId="{044AFABA-F251-421B-A671-A0AD44C0E3EA}" type="presParOf" srcId="{BA942925-A17F-4679-900E-99C955293298}" destId="{AF36434B-A8A8-432C-A8AF-15A7FD25D909}" srcOrd="4" destOrd="0" presId="urn:microsoft.com/office/officeart/2005/8/layout/cycle4"/>
    <dgm:cxn modelId="{23E56850-0366-4D72-A9A7-E2F994DDC66D}" type="presParOf" srcId="{26B6891A-96BA-446F-B0FE-F8B43B78E4AA}" destId="{8D04DA4E-6984-418A-A146-240B658DE751}" srcOrd="2" destOrd="0" presId="urn:microsoft.com/office/officeart/2005/8/layout/cycle4"/>
    <dgm:cxn modelId="{0987A0B0-9749-46DE-B07B-7848876EFEB8}" type="presParOf" srcId="{26B6891A-96BA-446F-B0FE-F8B43B78E4AA}" destId="{406CB838-CC58-4F85-92A0-958D0CAF90A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4887-C878-4894-9D2F-3B61DE77221F}">
      <dsp:nvSpPr>
        <dsp:cNvPr id="0" name=""/>
        <dsp:cNvSpPr/>
      </dsp:nvSpPr>
      <dsp:spPr>
        <a:xfrm>
          <a:off x="837203" y="240303"/>
          <a:ext cx="1751251" cy="17512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
          </a:r>
          <a:br>
            <a:rPr lang="en-US" sz="1800" b="1" kern="1200" dirty="0" smtClean="0"/>
          </a:br>
          <a:r>
            <a:rPr lang="en-US" sz="1800" b="1" kern="1200" dirty="0" smtClean="0"/>
            <a:t>SPACE</a:t>
          </a:r>
          <a:endParaRPr lang="en-US" sz="1800" b="1" kern="1200" dirty="0"/>
        </a:p>
      </dsp:txBody>
      <dsp:txXfrm>
        <a:off x="1350133" y="753233"/>
        <a:ext cx="1238321" cy="1238321"/>
      </dsp:txXfrm>
    </dsp:sp>
    <dsp:sp modelId="{FB826E86-87DF-419E-92BC-DCFD104D064D}">
      <dsp:nvSpPr>
        <dsp:cNvPr id="0" name=""/>
        <dsp:cNvSpPr/>
      </dsp:nvSpPr>
      <dsp:spPr>
        <a:xfrm rot="5400000">
          <a:off x="2669344" y="240303"/>
          <a:ext cx="1751251" cy="17512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2669344" y="753233"/>
        <a:ext cx="1238321" cy="1238321"/>
      </dsp:txXfrm>
    </dsp:sp>
    <dsp:sp modelId="{2B39F74D-B636-455D-B9F5-68DCE758FFE9}">
      <dsp:nvSpPr>
        <dsp:cNvPr id="0" name=""/>
        <dsp:cNvSpPr/>
      </dsp:nvSpPr>
      <dsp:spPr>
        <a:xfrm rot="10800000">
          <a:off x="2669344" y="2072444"/>
          <a:ext cx="1751251" cy="17512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0" bIns="305816" numCol="1" spcCol="1270" anchor="ctr" anchorCtr="0">
          <a:noAutofit/>
        </a:bodyPr>
        <a:lstStyle/>
        <a:p>
          <a:pPr lvl="0" algn="ctr" defTabSz="1911350">
            <a:lnSpc>
              <a:spcPct val="90000"/>
            </a:lnSpc>
            <a:spcBef>
              <a:spcPct val="0"/>
            </a:spcBef>
            <a:spcAft>
              <a:spcPct val="35000"/>
            </a:spcAft>
          </a:pPr>
          <a:endParaRPr lang="en-US" sz="4300" kern="1200" dirty="0"/>
        </a:p>
      </dsp:txBody>
      <dsp:txXfrm rot="10800000">
        <a:off x="2669344" y="2072444"/>
        <a:ext cx="1238321" cy="1238321"/>
      </dsp:txXfrm>
    </dsp:sp>
    <dsp:sp modelId="{13CD01CE-3D91-4EBC-8C6A-2CE01349A159}">
      <dsp:nvSpPr>
        <dsp:cNvPr id="0" name=""/>
        <dsp:cNvSpPr/>
      </dsp:nvSpPr>
      <dsp:spPr>
        <a:xfrm rot="16200000">
          <a:off x="837203" y="2072444"/>
          <a:ext cx="1751251" cy="17512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TIME</a:t>
          </a:r>
          <a:br>
            <a:rPr lang="en-US" sz="1800" b="1" kern="1200" dirty="0" smtClean="0"/>
          </a:br>
          <a:endParaRPr lang="en-US" sz="1800" b="1" kern="1200" dirty="0"/>
        </a:p>
      </dsp:txBody>
      <dsp:txXfrm rot="5400000">
        <a:off x="1350133" y="2072444"/>
        <a:ext cx="1238321" cy="1238321"/>
      </dsp:txXfrm>
    </dsp:sp>
    <dsp:sp modelId="{8D04DA4E-6984-418A-A146-240B658DE751}">
      <dsp:nvSpPr>
        <dsp:cNvPr id="0" name=""/>
        <dsp:cNvSpPr/>
      </dsp:nvSpPr>
      <dsp:spPr>
        <a:xfrm>
          <a:off x="2326576" y="1667998"/>
          <a:ext cx="604647" cy="52578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06CB838-CC58-4F85-92A0-958D0CAF90AC}">
      <dsp:nvSpPr>
        <dsp:cNvPr id="0" name=""/>
        <dsp:cNvSpPr/>
      </dsp:nvSpPr>
      <dsp:spPr>
        <a:xfrm rot="10800000">
          <a:off x="2326576" y="1870221"/>
          <a:ext cx="604647" cy="525780"/>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68073-CFDF-43C2-9650-23EB698A5155}"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A0974-A85A-430F-80A5-CE8D45D51C49}" type="slidenum">
              <a:rPr lang="en-US" smtClean="0"/>
              <a:t>‹#›</a:t>
            </a:fld>
            <a:endParaRPr lang="en-US"/>
          </a:p>
        </p:txBody>
      </p:sp>
    </p:spTree>
    <p:extLst>
      <p:ext uri="{BB962C8B-B14F-4D97-AF65-F5344CB8AC3E}">
        <p14:creationId xmlns:p14="http://schemas.microsoft.com/office/powerpoint/2010/main" val="33594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Floods are the most common natural disaster with the largest impacts on society. Flood impact records show that the number of flood fatalities is gradually decreasing, thanks to among others better early warning, although incidental devastating (coastal) floods may distort this trend. Flood damages, however, appear to be increasing because of insufficient attention to prevention, economic growth and lack of flood sensitive land-use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DB0A0974-A85A-430F-80A5-CE8D45D51C49}" type="slidenum">
              <a:rPr lang="en-US" smtClean="0"/>
              <a:t>2</a:t>
            </a:fld>
            <a:endParaRPr lang="en-US"/>
          </a:p>
        </p:txBody>
      </p:sp>
    </p:spTree>
    <p:extLst>
      <p:ext uri="{BB962C8B-B14F-4D97-AF65-F5344CB8AC3E}">
        <p14:creationId xmlns:p14="http://schemas.microsoft.com/office/powerpoint/2010/main" val="203595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en-US" dirty="0" err="1" smtClean="0">
                <a:latin typeface="Times" panose="02020603050405020304" pitchFamily="18" charset="0"/>
              </a:rPr>
              <a:t>These</a:t>
            </a:r>
            <a:r>
              <a:rPr lang="fr-CH" altLang="en-US" dirty="0" smtClean="0">
                <a:latin typeface="Times" panose="02020603050405020304" pitchFamily="18" charset="0"/>
              </a:rPr>
              <a:t> are </a:t>
            </a:r>
            <a:r>
              <a:rPr lang="fr-CH" altLang="en-US" baseline="0" dirty="0" smtClean="0">
                <a:latin typeface="Times" panose="02020603050405020304" pitchFamily="18" charset="0"/>
              </a:rPr>
              <a:t>the 30 Support Base </a:t>
            </a:r>
            <a:r>
              <a:rPr lang="fr-CH" altLang="en-US" baseline="0" dirty="0" err="1" smtClean="0">
                <a:latin typeface="Times" panose="02020603050405020304" pitchFamily="18" charset="0"/>
              </a:rPr>
              <a:t>Partners</a:t>
            </a:r>
            <a:r>
              <a:rPr lang="fr-CH" altLang="en-US" baseline="0" dirty="0" smtClean="0">
                <a:latin typeface="Times" panose="02020603050405020304" pitchFamily="18" charset="0"/>
              </a:rPr>
              <a:t> </a:t>
            </a:r>
            <a:r>
              <a:rPr lang="fr-CH" altLang="en-US" baseline="0" dirty="0" err="1" smtClean="0">
                <a:latin typeface="Times" panose="02020603050405020304" pitchFamily="18" charset="0"/>
              </a:rPr>
              <a:t>who</a:t>
            </a:r>
            <a:r>
              <a:rPr lang="fr-CH" altLang="en-US" baseline="0" dirty="0" smtClean="0">
                <a:latin typeface="Times" panose="02020603050405020304" pitchFamily="18" charset="0"/>
              </a:rPr>
              <a:t> have </a:t>
            </a:r>
            <a:r>
              <a:rPr lang="fr-CH" altLang="en-US" baseline="0" dirty="0" err="1" smtClean="0">
                <a:latin typeface="Times" panose="02020603050405020304" pitchFamily="18" charset="0"/>
              </a:rPr>
              <a:t>signed</a:t>
            </a:r>
            <a:r>
              <a:rPr lang="fr-CH" altLang="en-US" baseline="0" dirty="0" smtClean="0">
                <a:latin typeface="Times" panose="02020603050405020304" pitchFamily="18" charset="0"/>
              </a:rPr>
              <a:t> a </a:t>
            </a:r>
            <a:r>
              <a:rPr lang="fr-CH" altLang="en-US" baseline="0" dirty="0" err="1" smtClean="0">
                <a:latin typeface="Times" panose="02020603050405020304" pitchFamily="18" charset="0"/>
              </a:rPr>
              <a:t>mutual</a:t>
            </a:r>
            <a:r>
              <a:rPr lang="fr-CH" altLang="en-US" baseline="0" dirty="0" smtClean="0">
                <a:latin typeface="Times" panose="02020603050405020304" pitchFamily="18" charset="0"/>
              </a:rPr>
              <a:t> </a:t>
            </a:r>
            <a:r>
              <a:rPr lang="fr-CH" altLang="en-US" baseline="0" dirty="0" err="1" smtClean="0">
                <a:latin typeface="Times" panose="02020603050405020304" pitchFamily="18" charset="0"/>
              </a:rPr>
              <a:t>letter</a:t>
            </a:r>
            <a:r>
              <a:rPr lang="fr-CH" altLang="en-US" baseline="0" dirty="0" smtClean="0">
                <a:latin typeface="Times" panose="02020603050405020304" pitchFamily="18" charset="0"/>
              </a:rPr>
              <a:t> of engagement for the support of the </a:t>
            </a:r>
            <a:r>
              <a:rPr lang="fr-CH" altLang="en-US" baseline="0" dirty="0" err="1" smtClean="0">
                <a:latin typeface="Times" panose="02020603050405020304" pitchFamily="18" charset="0"/>
              </a:rPr>
              <a:t>HelpDesk</a:t>
            </a:r>
            <a:r>
              <a:rPr lang="fr-CH" altLang="en-US" baseline="0" dirty="0" smtClean="0">
                <a:latin typeface="Times" panose="02020603050405020304" pitchFamily="18"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baseline="0" dirty="0" smtClean="0">
                <a:latin typeface="Times" panose="02020603050405020304" pitchFamily="18" charset="0"/>
              </a:rPr>
              <a:t>THE SBP NETWORK IS NOT CLOSED; OTHER INSTITUTIONS ARE WELCOME TO JOIN AND SHARE THEIR KNOW-HOW FOR THE BENEFIT OF THE HELPDESK USERS</a:t>
            </a:r>
          </a:p>
        </p:txBody>
      </p:sp>
      <p:sp>
        <p:nvSpPr>
          <p:cNvPr id="4" name="Slide Number Placeholder 3"/>
          <p:cNvSpPr>
            <a:spLocks noGrp="1"/>
          </p:cNvSpPr>
          <p:nvPr>
            <p:ph type="sldNum" sz="quarter" idx="10"/>
          </p:nvPr>
        </p:nvSpPr>
        <p:spPr/>
        <p:txBody>
          <a:bodyPr/>
          <a:lstStyle/>
          <a:p>
            <a:fld id="{DB0A0974-A85A-430F-80A5-CE8D45D51C49}" type="slidenum">
              <a:rPr lang="en-US" smtClean="0"/>
              <a:t>13</a:t>
            </a:fld>
            <a:endParaRPr lang="en-US"/>
          </a:p>
        </p:txBody>
      </p:sp>
    </p:spTree>
    <p:extLst>
      <p:ext uri="{BB962C8B-B14F-4D97-AF65-F5344CB8AC3E}">
        <p14:creationId xmlns:p14="http://schemas.microsoft.com/office/powerpoint/2010/main" val="3527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en-US" dirty="0" smtClean="0">
                <a:latin typeface="Times" panose="02020603050405020304" pitchFamily="18" charset="0"/>
              </a:rPr>
              <a:t>The „</a:t>
            </a:r>
            <a:r>
              <a:rPr lang="de-DE" altLang="en-US" dirty="0" err="1" smtClean="0">
                <a:latin typeface="Times" panose="02020603050405020304" pitchFamily="18" charset="0"/>
              </a:rPr>
              <a:t>pillars</a:t>
            </a:r>
            <a:r>
              <a:rPr lang="de-DE" altLang="en-US" dirty="0" smtClean="0">
                <a:latin typeface="Times" panose="02020603050405020304" pitchFamily="18" charset="0"/>
              </a:rPr>
              <a:t>“ </a:t>
            </a:r>
            <a:r>
              <a:rPr lang="de-DE" altLang="en-US" dirty="0" err="1" smtClean="0">
                <a:latin typeface="Times" panose="02020603050405020304" pitchFamily="18" charset="0"/>
              </a:rPr>
              <a:t>of</a:t>
            </a:r>
            <a:r>
              <a:rPr lang="de-DE" altLang="en-US" dirty="0" smtClean="0">
                <a:latin typeface="Times" panose="02020603050405020304" pitchFamily="18" charset="0"/>
              </a:rPr>
              <a:t> </a:t>
            </a:r>
            <a:r>
              <a:rPr lang="de-DE" altLang="en-US" dirty="0" err="1" smtClean="0">
                <a:latin typeface="Times" panose="02020603050405020304" pitchFamily="18" charset="0"/>
              </a:rPr>
              <a:t>the</a:t>
            </a:r>
            <a:r>
              <a:rPr lang="de-DE" altLang="en-US" dirty="0" smtClean="0">
                <a:latin typeface="Times" panose="02020603050405020304" pitchFamily="18" charset="0"/>
              </a:rPr>
              <a:t> </a:t>
            </a:r>
            <a:r>
              <a:rPr lang="de-DE" altLang="en-US" dirty="0" err="1" smtClean="0">
                <a:latin typeface="Times" panose="02020603050405020304" pitchFamily="18" charset="0"/>
              </a:rPr>
              <a:t>program</a:t>
            </a:r>
            <a:r>
              <a:rPr lang="de-DE" altLang="en-US" dirty="0" smtClean="0">
                <a:latin typeface="Times" panose="02020603050405020304" pitchFamily="18" charset="0"/>
              </a:rPr>
              <a:t> (</a:t>
            </a:r>
            <a:r>
              <a:rPr lang="de-DE" altLang="en-US" dirty="0" err="1" smtClean="0">
                <a:latin typeface="Times" panose="02020603050405020304" pitchFamily="18" charset="0"/>
              </a:rPr>
              <a:t>and</a:t>
            </a:r>
            <a:r>
              <a:rPr lang="de-DE" altLang="en-US" dirty="0" smtClean="0">
                <a:latin typeface="Times" panose="02020603050405020304" pitchFamily="18" charset="0"/>
              </a:rPr>
              <a:t> </a:t>
            </a:r>
            <a:r>
              <a:rPr lang="de-DE" altLang="en-US" dirty="0" err="1" smtClean="0">
                <a:latin typeface="Times" panose="02020603050405020304" pitchFamily="18" charset="0"/>
              </a:rPr>
              <a:t>of</a:t>
            </a:r>
            <a:r>
              <a:rPr lang="de-DE" altLang="en-US" dirty="0" smtClean="0">
                <a:latin typeface="Times" panose="02020603050405020304" pitchFamily="18" charset="0"/>
              </a:rPr>
              <a:t> </a:t>
            </a:r>
            <a:r>
              <a:rPr lang="de-DE" altLang="en-US" dirty="0" err="1" smtClean="0">
                <a:latin typeface="Times" panose="02020603050405020304" pitchFamily="18" charset="0"/>
              </a:rPr>
              <a:t>the</a:t>
            </a:r>
            <a:r>
              <a:rPr lang="de-DE" altLang="en-US" dirty="0" smtClean="0">
                <a:latin typeface="Times" panose="02020603050405020304" pitchFamily="18" charset="0"/>
              </a:rPr>
              <a:t> </a:t>
            </a:r>
            <a:r>
              <a:rPr lang="de-DE" altLang="en-US" dirty="0" err="1" smtClean="0">
                <a:latin typeface="Times" panose="02020603050405020304" pitchFamily="18" charset="0"/>
              </a:rPr>
              <a:t>HelpDesk</a:t>
            </a:r>
            <a:r>
              <a:rPr lang="de-DE" altLang="en-US" dirty="0" smtClean="0">
                <a:latin typeface="Times" panose="02020603050405020304" pitchFamily="18" charset="0"/>
              </a:rPr>
              <a:t>) </a:t>
            </a:r>
            <a:r>
              <a:rPr lang="de-DE" altLang="en-US" dirty="0" err="1" smtClean="0">
                <a:latin typeface="Times" panose="02020603050405020304" pitchFamily="18" charset="0"/>
              </a:rPr>
              <a:t>are</a:t>
            </a:r>
            <a:r>
              <a:rPr lang="de-DE" altLang="en-US" dirty="0" smtClean="0">
                <a:latin typeface="Times" panose="02020603050405020304" pitchFamily="18" charset="0"/>
              </a:rPr>
              <a:t> </a:t>
            </a:r>
            <a:r>
              <a:rPr lang="de-DE" altLang="en-US" dirty="0" err="1" smtClean="0">
                <a:latin typeface="Times" panose="02020603050405020304" pitchFamily="18" charset="0"/>
              </a:rPr>
              <a:t>constituted</a:t>
            </a:r>
            <a:r>
              <a:rPr lang="de-DE" altLang="en-US" dirty="0" smtClean="0">
                <a:latin typeface="Times" panose="02020603050405020304" pitchFamily="18" charset="0"/>
              </a:rPr>
              <a:t> </a:t>
            </a:r>
            <a:r>
              <a:rPr lang="de-DE" altLang="en-US" dirty="0" err="1" smtClean="0">
                <a:latin typeface="Times" panose="02020603050405020304" pitchFamily="18" charset="0"/>
              </a:rPr>
              <a:t>by</a:t>
            </a:r>
            <a:r>
              <a:rPr lang="de-DE" altLang="en-US" dirty="0" smtClean="0">
                <a:latin typeface="Times" panose="02020603050405020304" pitchFamily="18" charset="0"/>
              </a:rPr>
              <a:t> </a:t>
            </a:r>
            <a:r>
              <a:rPr lang="de-DE" altLang="en-US" dirty="0" err="1" smtClean="0">
                <a:latin typeface="Times" panose="02020603050405020304" pitchFamily="18" charset="0"/>
              </a:rPr>
              <a:t>the</a:t>
            </a:r>
            <a:r>
              <a:rPr lang="de-DE" altLang="en-US" dirty="0" smtClean="0">
                <a:latin typeface="Times" panose="02020603050405020304" pitchFamily="18" charset="0"/>
              </a:rPr>
              <a:t> IFM </a:t>
            </a:r>
            <a:r>
              <a:rPr lang="de-DE" altLang="en-US" dirty="0" err="1" smtClean="0">
                <a:latin typeface="Times" panose="02020603050405020304" pitchFamily="18" charset="0"/>
              </a:rPr>
              <a:t>concept</a:t>
            </a:r>
            <a:r>
              <a:rPr lang="de-DE" altLang="en-US" dirty="0" smtClean="0">
                <a:latin typeface="Times" panose="02020603050405020304" pitchFamily="18" charset="0"/>
              </a:rPr>
              <a:t> </a:t>
            </a:r>
            <a:r>
              <a:rPr lang="de-DE" altLang="en-US" dirty="0" err="1" smtClean="0">
                <a:latin typeface="Times" panose="02020603050405020304" pitchFamily="18" charset="0"/>
              </a:rPr>
              <a:t>paper</a:t>
            </a:r>
            <a:r>
              <a:rPr lang="de-DE" altLang="en-US" dirty="0" smtClean="0">
                <a:latin typeface="Times" panose="02020603050405020304" pitchFamily="18" charset="0"/>
              </a:rPr>
              <a:t> </a:t>
            </a:r>
            <a:r>
              <a:rPr lang="de-DE" altLang="en-US" dirty="0" err="1" smtClean="0">
                <a:latin typeface="Times" panose="02020603050405020304" pitchFamily="18" charset="0"/>
              </a:rPr>
              <a:t>and</a:t>
            </a:r>
            <a:r>
              <a:rPr lang="de-DE" altLang="en-US" dirty="0" smtClean="0">
                <a:latin typeface="Times" panose="02020603050405020304" pitchFamily="18" charset="0"/>
              </a:rPr>
              <a:t> </a:t>
            </a:r>
            <a:r>
              <a:rPr lang="de-DE" altLang="en-US" dirty="0" err="1" smtClean="0">
                <a:latin typeface="Times" panose="02020603050405020304" pitchFamily="18" charset="0"/>
              </a:rPr>
              <a:t>the</a:t>
            </a:r>
            <a:r>
              <a:rPr lang="de-DE" altLang="en-US" dirty="0" smtClean="0">
                <a:latin typeface="Times" panose="02020603050405020304" pitchFamily="18" charset="0"/>
              </a:rPr>
              <a:t> </a:t>
            </a:r>
            <a:r>
              <a:rPr lang="de-DE" altLang="en-US" dirty="0" err="1" smtClean="0">
                <a:latin typeface="Times" panose="02020603050405020304" pitchFamily="18" charset="0"/>
              </a:rPr>
              <a:t>four</a:t>
            </a:r>
            <a:r>
              <a:rPr lang="de-DE" altLang="en-US" dirty="0" smtClean="0">
                <a:latin typeface="Times" panose="02020603050405020304" pitchFamily="18" charset="0"/>
              </a:rPr>
              <a:t> </a:t>
            </a:r>
            <a:r>
              <a:rPr lang="de-DE" altLang="en-US" dirty="0" err="1" smtClean="0">
                <a:latin typeface="Times" panose="02020603050405020304" pitchFamily="18" charset="0"/>
              </a:rPr>
              <a:t>policy</a:t>
            </a:r>
            <a:r>
              <a:rPr lang="de-DE" altLang="en-US" dirty="0" smtClean="0">
                <a:latin typeface="Times" panose="02020603050405020304" pitchFamily="18" charset="0"/>
              </a:rPr>
              <a:t> </a:t>
            </a:r>
            <a:r>
              <a:rPr lang="de-DE" altLang="en-US" dirty="0" err="1" smtClean="0">
                <a:latin typeface="Times" panose="02020603050405020304" pitchFamily="18" charset="0"/>
              </a:rPr>
              <a:t>series</a:t>
            </a:r>
            <a:r>
              <a:rPr lang="de-DE" altLang="en-US" dirty="0" smtClean="0">
                <a:latin typeface="Times" panose="02020603050405020304" pitchFamily="18" charset="0"/>
              </a:rPr>
              <a:t>, </a:t>
            </a:r>
            <a:r>
              <a:rPr lang="de-DE" altLang="en-US" dirty="0" err="1" smtClean="0">
                <a:latin typeface="Times" panose="02020603050405020304" pitchFamily="18" charset="0"/>
              </a:rPr>
              <a:t>each</a:t>
            </a:r>
            <a:r>
              <a:rPr lang="de-DE" altLang="en-US" dirty="0" smtClean="0">
                <a:latin typeface="Times" panose="02020603050405020304" pitchFamily="18" charset="0"/>
              </a:rPr>
              <a:t> </a:t>
            </a:r>
            <a:r>
              <a:rPr lang="de-DE" altLang="en-US" dirty="0" err="1" smtClean="0">
                <a:latin typeface="Times" panose="02020603050405020304" pitchFamily="18" charset="0"/>
              </a:rPr>
              <a:t>one</a:t>
            </a:r>
            <a:r>
              <a:rPr lang="de-DE" altLang="en-US" dirty="0" smtClean="0">
                <a:latin typeface="Times" panose="02020603050405020304" pitchFamily="18" charset="0"/>
              </a:rPr>
              <a:t> </a:t>
            </a:r>
            <a:r>
              <a:rPr lang="de-DE" altLang="en-US" dirty="0" err="1" smtClean="0">
                <a:latin typeface="Times" panose="02020603050405020304" pitchFamily="18" charset="0"/>
              </a:rPr>
              <a:t>covering</a:t>
            </a:r>
            <a:r>
              <a:rPr lang="de-DE" altLang="en-US" dirty="0" smtClean="0">
                <a:latin typeface="Times" panose="02020603050405020304" pitchFamily="18" charset="0"/>
              </a:rPr>
              <a:t> a </a:t>
            </a:r>
            <a:r>
              <a:rPr lang="de-DE" altLang="en-US" dirty="0" err="1" smtClean="0">
                <a:latin typeface="Times" panose="02020603050405020304" pitchFamily="18" charset="0"/>
              </a:rPr>
              <a:t>specific</a:t>
            </a:r>
            <a:r>
              <a:rPr lang="de-DE" altLang="en-US" dirty="0" smtClean="0">
                <a:latin typeface="Times" panose="02020603050405020304" pitchFamily="18" charset="0"/>
              </a:rPr>
              <a:t> </a:t>
            </a:r>
            <a:r>
              <a:rPr lang="de-DE" altLang="en-US" dirty="0" err="1" smtClean="0">
                <a:latin typeface="Times" panose="02020603050405020304" pitchFamily="18" charset="0"/>
              </a:rPr>
              <a:t>aspect</a:t>
            </a:r>
            <a:r>
              <a:rPr lang="de-DE" altLang="en-US" dirty="0" smtClean="0">
                <a:latin typeface="Times" panose="02020603050405020304" pitchFamily="18" charset="0"/>
              </a:rPr>
              <a:t> </a:t>
            </a:r>
            <a:r>
              <a:rPr lang="de-DE" altLang="en-US" dirty="0" err="1" smtClean="0">
                <a:latin typeface="Times" panose="02020603050405020304" pitchFamily="18" charset="0"/>
              </a:rPr>
              <a:t>of</a:t>
            </a:r>
            <a:r>
              <a:rPr lang="de-DE" altLang="en-US" dirty="0" smtClean="0">
                <a:latin typeface="Times" panose="02020603050405020304" pitchFamily="18" charset="0"/>
              </a:rPr>
              <a:t> </a:t>
            </a:r>
            <a:r>
              <a:rPr lang="de-DE" altLang="en-US" dirty="0" err="1" smtClean="0">
                <a:latin typeface="Times" panose="02020603050405020304" pitchFamily="18" charset="0"/>
              </a:rPr>
              <a:t>flood</a:t>
            </a:r>
            <a:r>
              <a:rPr lang="de-DE" altLang="en-US" dirty="0" smtClean="0">
                <a:latin typeface="Times" panose="02020603050405020304" pitchFamily="18" charset="0"/>
              </a:rPr>
              <a:t> </a:t>
            </a:r>
            <a:r>
              <a:rPr lang="de-DE" altLang="en-US" dirty="0" err="1" smtClean="0">
                <a:latin typeface="Times" panose="02020603050405020304" pitchFamily="18" charset="0"/>
              </a:rPr>
              <a:t>managment</a:t>
            </a:r>
            <a:r>
              <a:rPr lang="de-DE" altLang="en-US" dirty="0" smtClean="0">
                <a:latin typeface="Times" panose="02020603050405020304" pitchFamily="18" charset="0"/>
              </a:rPr>
              <a:t>, </a:t>
            </a:r>
            <a:r>
              <a:rPr lang="de-DE" altLang="en-US" dirty="0" err="1" smtClean="0">
                <a:latin typeface="Times" panose="02020603050405020304" pitchFamily="18" charset="0"/>
              </a:rPr>
              <a:t>namely</a:t>
            </a:r>
            <a:r>
              <a:rPr lang="de-DE" altLang="en-US" dirty="0" smtClean="0">
                <a:latin typeface="Times" panose="02020603050405020304" pitchFamily="18" charset="0"/>
              </a:rPr>
              <a:t>:</a:t>
            </a:r>
          </a:p>
          <a:p>
            <a:endParaRPr lang="de-DE" altLang="en-US" dirty="0" smtClean="0">
              <a:latin typeface="Times" panose="02020603050405020304" pitchFamily="18" charset="0"/>
            </a:endParaRPr>
          </a:p>
          <a:p>
            <a:r>
              <a:rPr lang="de-DE" altLang="en-US" dirty="0" smtClean="0">
                <a:latin typeface="Times" panose="02020603050405020304" pitchFamily="18" charset="0"/>
              </a:rPr>
              <a:t>Environmental </a:t>
            </a:r>
            <a:r>
              <a:rPr lang="de-DE" altLang="en-US" dirty="0" err="1" smtClean="0">
                <a:latin typeface="Times" panose="02020603050405020304" pitchFamily="18" charset="0"/>
              </a:rPr>
              <a:t>aspects</a:t>
            </a:r>
            <a:endParaRPr lang="de-DE" altLang="en-US" dirty="0" smtClean="0">
              <a:latin typeface="Times" panose="02020603050405020304" pitchFamily="18" charset="0"/>
            </a:endParaRPr>
          </a:p>
          <a:p>
            <a:r>
              <a:rPr lang="de-DE" altLang="en-US" dirty="0" err="1" smtClean="0">
                <a:latin typeface="Times" panose="02020603050405020304" pitchFamily="18" charset="0"/>
              </a:rPr>
              <a:t>Economic</a:t>
            </a:r>
            <a:r>
              <a:rPr lang="de-DE" altLang="en-US" dirty="0" smtClean="0">
                <a:latin typeface="Times" panose="02020603050405020304" pitchFamily="18" charset="0"/>
              </a:rPr>
              <a:t> </a:t>
            </a:r>
            <a:r>
              <a:rPr lang="de-DE" altLang="en-US" dirty="0" err="1" smtClean="0">
                <a:latin typeface="Times" panose="02020603050405020304" pitchFamily="18" charset="0"/>
              </a:rPr>
              <a:t>Aspects</a:t>
            </a:r>
            <a:endParaRPr lang="de-DE" altLang="en-US" dirty="0" smtClean="0">
              <a:latin typeface="Times" panose="02020603050405020304" pitchFamily="18" charset="0"/>
            </a:endParaRPr>
          </a:p>
          <a:p>
            <a:r>
              <a:rPr lang="de-DE" altLang="en-US" dirty="0" err="1" smtClean="0">
                <a:latin typeface="Times" panose="02020603050405020304" pitchFamily="18" charset="0"/>
              </a:rPr>
              <a:t>Social</a:t>
            </a:r>
            <a:r>
              <a:rPr lang="de-DE" altLang="en-US" dirty="0" smtClean="0">
                <a:latin typeface="Times" panose="02020603050405020304" pitchFamily="18" charset="0"/>
              </a:rPr>
              <a:t> </a:t>
            </a:r>
            <a:r>
              <a:rPr lang="de-DE" altLang="en-US" dirty="0" err="1" smtClean="0">
                <a:latin typeface="Times" panose="02020603050405020304" pitchFamily="18" charset="0"/>
              </a:rPr>
              <a:t>Aspects</a:t>
            </a:r>
            <a:endParaRPr lang="de-DE" altLang="en-US" dirty="0" smtClean="0">
              <a:latin typeface="Times" panose="02020603050405020304" pitchFamily="18" charset="0"/>
            </a:endParaRPr>
          </a:p>
          <a:p>
            <a:r>
              <a:rPr lang="de-DE" altLang="en-US" dirty="0" smtClean="0">
                <a:latin typeface="Times" panose="02020603050405020304" pitchFamily="18" charset="0"/>
              </a:rPr>
              <a:t>Legal </a:t>
            </a:r>
            <a:r>
              <a:rPr lang="de-DE" altLang="en-US" dirty="0" err="1" smtClean="0">
                <a:latin typeface="Times" panose="02020603050405020304" pitchFamily="18" charset="0"/>
              </a:rPr>
              <a:t>and</a:t>
            </a:r>
            <a:r>
              <a:rPr lang="de-DE" altLang="en-US" dirty="0" smtClean="0">
                <a:latin typeface="Times" panose="02020603050405020304" pitchFamily="18" charset="0"/>
              </a:rPr>
              <a:t> </a:t>
            </a:r>
            <a:r>
              <a:rPr lang="de-DE" altLang="en-US" dirty="0" err="1" smtClean="0">
                <a:latin typeface="Times" panose="02020603050405020304" pitchFamily="18" charset="0"/>
              </a:rPr>
              <a:t>institutional</a:t>
            </a:r>
            <a:r>
              <a:rPr lang="de-DE" altLang="en-US" dirty="0" smtClean="0">
                <a:latin typeface="Times" panose="02020603050405020304" pitchFamily="18" charset="0"/>
              </a:rPr>
              <a:t> </a:t>
            </a:r>
            <a:r>
              <a:rPr lang="de-DE" altLang="en-US" dirty="0" err="1" smtClean="0">
                <a:latin typeface="Times" panose="02020603050405020304" pitchFamily="18" charset="0"/>
              </a:rPr>
              <a:t>aspects</a:t>
            </a:r>
            <a:endParaRPr lang="de-DE" altLang="en-US" dirty="0" smtClean="0">
              <a:latin typeface="Times" panose="02020603050405020304" pitchFamily="18" charset="0"/>
            </a:endParaRPr>
          </a:p>
          <a:p>
            <a:endParaRPr lang="de-DE" altLang="en-US" dirty="0" smtClean="0">
              <a:latin typeface="Times" panose="02020603050405020304" pitchFamily="18" charset="0"/>
            </a:endParaRPr>
          </a:p>
          <a:p>
            <a:r>
              <a:rPr lang="de-DE" altLang="en-US" dirty="0" err="1" smtClean="0">
                <a:latin typeface="Times" panose="02020603050405020304" pitchFamily="18" charset="0"/>
              </a:rPr>
              <a:t>Moreover</a:t>
            </a:r>
            <a:r>
              <a:rPr lang="de-DE" altLang="en-US" dirty="0" smtClean="0">
                <a:latin typeface="Times" panose="02020603050405020304" pitchFamily="18" charset="0"/>
              </a:rPr>
              <a:t>, APFM also </a:t>
            </a:r>
            <a:r>
              <a:rPr lang="de-DE" altLang="en-US" dirty="0" err="1" smtClean="0">
                <a:latin typeface="Times" panose="02020603050405020304" pitchFamily="18" charset="0"/>
              </a:rPr>
              <a:t>develops</a:t>
            </a:r>
            <a:r>
              <a:rPr lang="de-DE" altLang="en-US" dirty="0" smtClean="0">
                <a:latin typeface="Times" panose="02020603050405020304" pitchFamily="18" charset="0"/>
              </a:rPr>
              <a:t> on a </a:t>
            </a:r>
            <a:r>
              <a:rPr lang="de-DE" altLang="en-US" dirty="0" err="1" smtClean="0">
                <a:latin typeface="Times" panose="02020603050405020304" pitchFamily="18" charset="0"/>
              </a:rPr>
              <a:t>regular</a:t>
            </a:r>
            <a:r>
              <a:rPr lang="de-DE" altLang="en-US" dirty="0" smtClean="0">
                <a:latin typeface="Times" panose="02020603050405020304" pitchFamily="18" charset="0"/>
              </a:rPr>
              <a:t> </a:t>
            </a:r>
            <a:r>
              <a:rPr lang="de-DE" altLang="en-US" dirty="0" err="1" smtClean="0">
                <a:latin typeface="Times" panose="02020603050405020304" pitchFamily="18" charset="0"/>
              </a:rPr>
              <a:t>basis</a:t>
            </a:r>
            <a:r>
              <a:rPr lang="de-DE" altLang="en-US" dirty="0" smtClean="0">
                <a:latin typeface="Times" panose="02020603050405020304" pitchFamily="18" charset="0"/>
              </a:rPr>
              <a:t> a </a:t>
            </a:r>
            <a:r>
              <a:rPr lang="de-DE" altLang="en-US" dirty="0" err="1" smtClean="0">
                <a:latin typeface="Times" panose="02020603050405020304" pitchFamily="18" charset="0"/>
              </a:rPr>
              <a:t>series</a:t>
            </a:r>
            <a:r>
              <a:rPr lang="de-DE" altLang="en-US" dirty="0" smtClean="0">
                <a:latin typeface="Times" panose="02020603050405020304" pitchFamily="18" charset="0"/>
              </a:rPr>
              <a:t> </a:t>
            </a:r>
            <a:r>
              <a:rPr lang="de-DE" altLang="en-US" dirty="0" err="1" smtClean="0">
                <a:latin typeface="Times" panose="02020603050405020304" pitchFamily="18" charset="0"/>
              </a:rPr>
              <a:t>of</a:t>
            </a:r>
            <a:r>
              <a:rPr lang="de-DE" altLang="en-US" dirty="0" smtClean="0">
                <a:latin typeface="Times" panose="02020603050405020304" pitchFamily="18" charset="0"/>
              </a:rPr>
              <a:t> IFM Tools (</a:t>
            </a:r>
            <a:r>
              <a:rPr lang="de-DE" altLang="en-US" dirty="0" err="1" smtClean="0">
                <a:latin typeface="Times" panose="02020603050405020304" pitchFamily="18" charset="0"/>
              </a:rPr>
              <a:t>see</a:t>
            </a:r>
            <a:r>
              <a:rPr lang="de-DE" altLang="en-US" dirty="0" smtClean="0">
                <a:latin typeface="Times" panose="02020603050405020304" pitchFamily="18" charset="0"/>
              </a:rPr>
              <a:t> </a:t>
            </a:r>
            <a:r>
              <a:rPr lang="de-DE" altLang="en-US" dirty="0" err="1" smtClean="0">
                <a:latin typeface="Times" panose="02020603050405020304" pitchFamily="18" charset="0"/>
              </a:rPr>
              <a:t>next</a:t>
            </a:r>
            <a:r>
              <a:rPr lang="de-DE" altLang="en-US" dirty="0" smtClean="0">
                <a:latin typeface="Times" panose="02020603050405020304" pitchFamily="18" charset="0"/>
              </a:rPr>
              <a:t> </a:t>
            </a:r>
            <a:r>
              <a:rPr lang="de-DE" altLang="en-US" dirty="0" err="1" smtClean="0">
                <a:latin typeface="Times" panose="02020603050405020304" pitchFamily="18" charset="0"/>
              </a:rPr>
              <a:t>slide</a:t>
            </a:r>
            <a:r>
              <a:rPr lang="de-DE" altLang="en-US" dirty="0" smtClean="0">
                <a:latin typeface="Times" panose="02020603050405020304" pitchFamily="18" charset="0"/>
              </a:rPr>
              <a:t>) </a:t>
            </a:r>
            <a:r>
              <a:rPr lang="de-DE" altLang="en-US" dirty="0" err="1" smtClean="0">
                <a:latin typeface="Times" panose="02020603050405020304" pitchFamily="18" charset="0"/>
              </a:rPr>
              <a:t>and</a:t>
            </a:r>
            <a:r>
              <a:rPr lang="de-DE" altLang="en-US" dirty="0" smtClean="0">
                <a:latin typeface="Times" panose="02020603050405020304" pitchFamily="18" charset="0"/>
              </a:rPr>
              <a:t> </a:t>
            </a:r>
            <a:r>
              <a:rPr lang="de-DE" altLang="en-US" dirty="0" err="1" smtClean="0">
                <a:latin typeface="Times" panose="02020603050405020304" pitchFamily="18" charset="0"/>
              </a:rPr>
              <a:t>specific</a:t>
            </a:r>
            <a:r>
              <a:rPr lang="de-DE" altLang="en-US" dirty="0" smtClean="0">
                <a:latin typeface="Times" panose="02020603050405020304" pitchFamily="18" charset="0"/>
              </a:rPr>
              <a:t> </a:t>
            </a:r>
            <a:r>
              <a:rPr lang="de-DE" altLang="en-US" dirty="0" err="1" smtClean="0">
                <a:latin typeface="Times" panose="02020603050405020304" pitchFamily="18" charset="0"/>
              </a:rPr>
              <a:t>training</a:t>
            </a:r>
            <a:r>
              <a:rPr lang="de-DE" altLang="en-US" dirty="0" smtClean="0">
                <a:latin typeface="Times" panose="02020603050405020304" pitchFamily="18" charset="0"/>
              </a:rPr>
              <a:t> </a:t>
            </a:r>
            <a:r>
              <a:rPr lang="de-DE" altLang="en-US" dirty="0" err="1" smtClean="0">
                <a:latin typeface="Times" panose="02020603050405020304" pitchFamily="18" charset="0"/>
              </a:rPr>
              <a:t>manuals</a:t>
            </a:r>
            <a:r>
              <a:rPr lang="de-DE" altLang="en-US" dirty="0" smtClean="0">
                <a:latin typeface="Times" panose="02020603050405020304" pitchFamily="18" charset="0"/>
              </a:rPr>
              <a:t> on IFM </a:t>
            </a:r>
            <a:r>
              <a:rPr lang="de-DE" altLang="en-US" dirty="0" err="1" smtClean="0">
                <a:latin typeface="Times" panose="02020603050405020304" pitchFamily="18" charset="0"/>
              </a:rPr>
              <a:t>issues</a:t>
            </a:r>
            <a:endParaRPr lang="de-DE" altLang="en-US" dirty="0" smtClean="0">
              <a:latin typeface="Times" panose="02020603050405020304" pitchFamily="18" charset="0"/>
            </a:endParaRPr>
          </a:p>
        </p:txBody>
      </p:sp>
      <p:sp>
        <p:nvSpPr>
          <p:cNvPr id="4" name="Slide Number Placeholder 3"/>
          <p:cNvSpPr>
            <a:spLocks noGrp="1"/>
          </p:cNvSpPr>
          <p:nvPr>
            <p:ph type="sldNum" sz="quarter" idx="10"/>
          </p:nvPr>
        </p:nvSpPr>
        <p:spPr/>
        <p:txBody>
          <a:bodyPr/>
          <a:lstStyle/>
          <a:p>
            <a:fld id="{DB0A0974-A85A-430F-80A5-CE8D45D51C49}" type="slidenum">
              <a:rPr lang="en-US" smtClean="0"/>
              <a:t>14</a:t>
            </a:fld>
            <a:endParaRPr lang="en-US"/>
          </a:p>
        </p:txBody>
      </p:sp>
    </p:spTree>
    <p:extLst>
      <p:ext uri="{BB962C8B-B14F-4D97-AF65-F5344CB8AC3E}">
        <p14:creationId xmlns:p14="http://schemas.microsoft.com/office/powerpoint/2010/main" val="90898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solidFill>
                  <a:srgbClr val="2B3C85"/>
                </a:solidFill>
                <a:latin typeface="Times" panose="02020603050405020304" pitchFamily="18" charset="0"/>
              </a:rPr>
              <a:t>Training modules have been developed in order to meet the needs of the requesting parties. These modules go from one-day vocational workshops outlining the general</a:t>
            </a:r>
            <a:r>
              <a:rPr lang="en-GB" altLang="en-US" baseline="0" dirty="0" smtClean="0">
                <a:solidFill>
                  <a:srgbClr val="2B3C85"/>
                </a:solidFill>
                <a:latin typeface="Times" panose="02020603050405020304" pitchFamily="18" charset="0"/>
              </a:rPr>
              <a:t> concept and the main components of IFM, to 5-days training workshop on specific topics related to IFM. The expertise to deliver such workshops, depending from the topic and the language,  is ensured through a network of trainers established in the past. Training courses can be delivered in English, French and Spanish.</a:t>
            </a:r>
            <a:endParaRPr lang="en-US" altLang="en-US" dirty="0" smtClean="0">
              <a:latin typeface="Times" panose="02020603050405020304" pitchFamily="18" charset="0"/>
            </a:endParaRPr>
          </a:p>
        </p:txBody>
      </p:sp>
      <p:sp>
        <p:nvSpPr>
          <p:cNvPr id="4" name="Slide Number Placeholder 3"/>
          <p:cNvSpPr>
            <a:spLocks noGrp="1"/>
          </p:cNvSpPr>
          <p:nvPr>
            <p:ph type="sldNum" sz="quarter" idx="10"/>
          </p:nvPr>
        </p:nvSpPr>
        <p:spPr/>
        <p:txBody>
          <a:bodyPr/>
          <a:lstStyle/>
          <a:p>
            <a:fld id="{DB0A0974-A85A-430F-80A5-CE8D45D51C49}" type="slidenum">
              <a:rPr lang="en-US" smtClean="0"/>
              <a:t>15</a:t>
            </a:fld>
            <a:endParaRPr lang="en-US"/>
          </a:p>
        </p:txBody>
      </p:sp>
    </p:spTree>
    <p:extLst>
      <p:ext uri="{BB962C8B-B14F-4D97-AF65-F5344CB8AC3E}">
        <p14:creationId xmlns:p14="http://schemas.microsoft.com/office/powerpoint/2010/main" val="284025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it-CH" dirty="0" err="1" smtClean="0">
                <a:latin typeface="Times" panose="02020603050405020304" pitchFamily="18" charset="0"/>
              </a:rPr>
              <a:t>To</a:t>
            </a:r>
            <a:r>
              <a:rPr lang="de-DE" altLang="it-CH" dirty="0" smtClean="0">
                <a:latin typeface="Times" panose="02020603050405020304" pitchFamily="18" charset="0"/>
              </a:rPr>
              <a:t> </a:t>
            </a:r>
            <a:r>
              <a:rPr lang="de-DE" altLang="it-CH" dirty="0" err="1" smtClean="0">
                <a:latin typeface="Times" panose="02020603050405020304" pitchFamily="18" charset="0"/>
              </a:rPr>
              <a:t>demonstrate</a:t>
            </a:r>
            <a:r>
              <a:rPr lang="de-DE" altLang="it-CH" dirty="0" smtClean="0">
                <a:latin typeface="Times" panose="02020603050405020304" pitchFamily="18" charset="0"/>
              </a:rPr>
              <a:t> in a </a:t>
            </a:r>
            <a:r>
              <a:rPr lang="de-DE" altLang="it-CH" dirty="0" err="1" smtClean="0">
                <a:latin typeface="Times" panose="02020603050405020304" pitchFamily="18" charset="0"/>
              </a:rPr>
              <a:t>first</a:t>
            </a:r>
            <a:r>
              <a:rPr lang="de-DE" altLang="it-CH" dirty="0" smtClean="0">
                <a:latin typeface="Times" panose="02020603050405020304" pitchFamily="18" charset="0"/>
              </a:rPr>
              <a:t> </a:t>
            </a:r>
            <a:r>
              <a:rPr lang="de-DE" altLang="it-CH" dirty="0" err="1" smtClean="0">
                <a:latin typeface="Times" panose="02020603050405020304" pitchFamily="18" charset="0"/>
              </a:rPr>
              <a:t>phase</a:t>
            </a:r>
            <a:r>
              <a:rPr lang="de-DE" altLang="it-CH" dirty="0" smtClean="0">
                <a:latin typeface="Times" panose="02020603050405020304" pitchFamily="18" charset="0"/>
              </a:rPr>
              <a:t> </a:t>
            </a:r>
            <a:r>
              <a:rPr lang="de-DE" altLang="it-CH" dirty="0" err="1" smtClean="0">
                <a:latin typeface="Times" panose="02020603050405020304" pitchFamily="18" charset="0"/>
              </a:rPr>
              <a:t>the</a:t>
            </a:r>
            <a:r>
              <a:rPr lang="de-DE" altLang="it-CH" dirty="0" smtClean="0">
                <a:latin typeface="Times" panose="02020603050405020304" pitchFamily="18" charset="0"/>
              </a:rPr>
              <a:t> </a:t>
            </a:r>
            <a:r>
              <a:rPr lang="de-DE" altLang="it-CH" dirty="0" err="1" smtClean="0">
                <a:latin typeface="Times" panose="02020603050405020304" pitchFamily="18" charset="0"/>
              </a:rPr>
              <a:t>implementability</a:t>
            </a:r>
            <a:r>
              <a:rPr lang="de-DE" altLang="it-CH" dirty="0" smtClean="0">
                <a:latin typeface="Times" panose="02020603050405020304" pitchFamily="18" charset="0"/>
              </a:rPr>
              <a:t> </a:t>
            </a:r>
            <a:r>
              <a:rPr lang="de-DE" altLang="it-CH" dirty="0" err="1" smtClean="0">
                <a:latin typeface="Times" panose="02020603050405020304" pitchFamily="18" charset="0"/>
              </a:rPr>
              <a:t>of</a:t>
            </a:r>
            <a:r>
              <a:rPr lang="de-DE" altLang="it-CH" dirty="0" smtClean="0">
                <a:latin typeface="Times" panose="02020603050405020304" pitchFamily="18" charset="0"/>
              </a:rPr>
              <a:t> IFM </a:t>
            </a:r>
            <a:r>
              <a:rPr lang="de-DE" altLang="it-CH" dirty="0" err="1" smtClean="0">
                <a:latin typeface="Times" panose="02020603050405020304" pitchFamily="18" charset="0"/>
              </a:rPr>
              <a:t>concepts</a:t>
            </a:r>
            <a:r>
              <a:rPr lang="de-DE" altLang="it-CH" dirty="0" smtClean="0">
                <a:latin typeface="Times" panose="02020603050405020304" pitchFamily="18" charset="0"/>
              </a:rPr>
              <a:t>,</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specific</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pilot</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projects</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were</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developed</a:t>
            </a:r>
            <a:r>
              <a:rPr lang="de-DE" altLang="it-CH" baseline="0" dirty="0" smtClean="0">
                <a:latin typeface="Times" panose="02020603050405020304" pitchFamily="18" charset="0"/>
              </a:rPr>
              <a:t> in South </a:t>
            </a:r>
            <a:r>
              <a:rPr lang="de-DE" altLang="it-CH" baseline="0" dirty="0" err="1" smtClean="0">
                <a:latin typeface="Times" panose="02020603050405020304" pitchFamily="18" charset="0"/>
              </a:rPr>
              <a:t>Asia</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Africa</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and</a:t>
            </a:r>
            <a:r>
              <a:rPr lang="de-DE" altLang="it-CH" baseline="0" dirty="0" smtClean="0">
                <a:latin typeface="Times" panose="02020603050405020304" pitchFamily="18" charset="0"/>
              </a:rPr>
              <a:t> Central </a:t>
            </a:r>
            <a:r>
              <a:rPr lang="de-DE" altLang="it-CH" baseline="0" dirty="0" err="1" smtClean="0">
                <a:latin typeface="Times" panose="02020603050405020304" pitchFamily="18" charset="0"/>
              </a:rPr>
              <a:t>and</a:t>
            </a:r>
            <a:r>
              <a:rPr lang="de-DE" altLang="it-CH" baseline="0" dirty="0" smtClean="0">
                <a:latin typeface="Times" panose="02020603050405020304" pitchFamily="18" charset="0"/>
              </a:rPr>
              <a:t> Eastern Europe, </a:t>
            </a:r>
            <a:r>
              <a:rPr lang="de-DE" altLang="it-CH" baseline="0" dirty="0" err="1" smtClean="0">
                <a:latin typeface="Times" panose="02020603050405020304" pitchFamily="18" charset="0"/>
              </a:rPr>
              <a:t>based</a:t>
            </a:r>
            <a:r>
              <a:rPr lang="de-DE" altLang="it-CH" baseline="0" dirty="0" smtClean="0">
                <a:latin typeface="Times" panose="02020603050405020304" pitchFamily="18" charset="0"/>
              </a:rPr>
              <a:t> on </a:t>
            </a:r>
            <a:r>
              <a:rPr lang="de-DE" altLang="it-CH" baseline="0" dirty="0" err="1" smtClean="0">
                <a:latin typeface="Times" panose="02020603050405020304" pitchFamily="18" charset="0"/>
              </a:rPr>
              <a:t>external</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resources</a:t>
            </a:r>
            <a:r>
              <a:rPr lang="de-DE" altLang="it-CH" baseline="0" dirty="0" smtClean="0">
                <a:latin typeface="Times" panose="02020603050405020304" pitchFamily="18" charset="0"/>
              </a:rPr>
              <a:t>.</a:t>
            </a:r>
          </a:p>
          <a:p>
            <a:r>
              <a:rPr lang="de-DE" altLang="it-CH" baseline="0" dirty="0" err="1" smtClean="0">
                <a:latin typeface="Times" panose="02020603050405020304" pitchFamily="18" charset="0"/>
              </a:rPr>
              <a:t>Currently</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through</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the</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HelpDesk</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is</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possible</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to</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seek</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assistance</a:t>
            </a:r>
            <a:r>
              <a:rPr lang="de-DE" altLang="it-CH" baseline="0" dirty="0" smtClean="0">
                <a:latin typeface="Times" panose="02020603050405020304" pitchFamily="18" charset="0"/>
              </a:rPr>
              <a:t> in </a:t>
            </a:r>
            <a:r>
              <a:rPr lang="de-DE" altLang="it-CH" baseline="0" dirty="0" err="1" smtClean="0">
                <a:latin typeface="Times" panose="02020603050405020304" pitchFamily="18" charset="0"/>
              </a:rPr>
              <a:t>developing</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project</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proposals</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as</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well</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as</a:t>
            </a:r>
            <a:r>
              <a:rPr lang="de-DE" altLang="it-CH" baseline="0" dirty="0" smtClean="0">
                <a:latin typeface="Times" panose="02020603050405020304" pitchFamily="18" charset="0"/>
              </a:rPr>
              <a:t> in </a:t>
            </a:r>
            <a:r>
              <a:rPr lang="de-DE" altLang="it-CH" baseline="0" dirty="0" err="1" smtClean="0">
                <a:latin typeface="Times" panose="02020603050405020304" pitchFamily="18" charset="0"/>
              </a:rPr>
              <a:t>securing</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funding</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through</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third</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party</a:t>
            </a:r>
            <a:r>
              <a:rPr lang="de-DE" altLang="it-CH" baseline="0" dirty="0" smtClean="0">
                <a:latin typeface="Times" panose="02020603050405020304" pitchFamily="18" charset="0"/>
              </a:rPr>
              <a:t> </a:t>
            </a:r>
            <a:r>
              <a:rPr lang="de-DE" altLang="it-CH" baseline="0" dirty="0" err="1" smtClean="0">
                <a:latin typeface="Times" panose="02020603050405020304" pitchFamily="18" charset="0"/>
              </a:rPr>
              <a:t>donors</a:t>
            </a:r>
            <a:endParaRPr lang="de-DE" altLang="it-CH" dirty="0" smtClean="0">
              <a:latin typeface="Times" panose="02020603050405020304" pitchFamily="18" charset="0"/>
            </a:endParaRPr>
          </a:p>
        </p:txBody>
      </p:sp>
      <p:sp>
        <p:nvSpPr>
          <p:cNvPr id="4" name="Slide Number Placeholder 3"/>
          <p:cNvSpPr>
            <a:spLocks noGrp="1"/>
          </p:cNvSpPr>
          <p:nvPr>
            <p:ph type="sldNum" sz="quarter" idx="10"/>
          </p:nvPr>
        </p:nvSpPr>
        <p:spPr/>
        <p:txBody>
          <a:bodyPr/>
          <a:lstStyle/>
          <a:p>
            <a:fld id="{DB0A0974-A85A-430F-80A5-CE8D45D51C49}" type="slidenum">
              <a:rPr lang="en-US" smtClean="0"/>
              <a:t>16</a:t>
            </a:fld>
            <a:endParaRPr lang="en-US"/>
          </a:p>
        </p:txBody>
      </p:sp>
    </p:spTree>
    <p:extLst>
      <p:ext uri="{BB962C8B-B14F-4D97-AF65-F5344CB8AC3E}">
        <p14:creationId xmlns:p14="http://schemas.microsoft.com/office/powerpoint/2010/main" val="393587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p:spPr>
        <p:txBody>
          <a:bodyPr/>
          <a:lstStyle/>
          <a:p>
            <a:r>
              <a:rPr lang="it-CH" altLang="en-US" dirty="0" smtClean="0"/>
              <a:t>Launched in 2009 at the Global platform on DRR, the HelpDesk has received aroud 221 requests from more than 40 countries up to September 2016 (the count is done for reporting to its Management Committee).</a:t>
            </a:r>
          </a:p>
          <a:p>
            <a:r>
              <a:rPr lang="it-CH" altLang="en-US" dirty="0" smtClean="0"/>
              <a:t>In terms of geographical distributio, requests have been received mainly from RA I, RA VI, and RA II.  </a:t>
            </a:r>
          </a:p>
          <a:p>
            <a:r>
              <a:rPr lang="it-CH" altLang="en-US" dirty="0" smtClean="0"/>
              <a:t>Of these requests, more than one third were received from academia, almost half from NGOs or private sector companies, and only 17% from governmental agencies, proving that the HelpDesk is still somehow missing the target of NMHSs…</a:t>
            </a:r>
          </a:p>
          <a:p>
            <a:endParaRPr lang="it-CH"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A2B18F5A-42DC-47E6-B650-5D43AE64D2C6}"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2005-2014: cyclone </a:t>
            </a:r>
            <a:r>
              <a:rPr lang="en-US" i="1" dirty="0" err="1" smtClean="0">
                <a:latin typeface="Arial" panose="020B0604020202020204" pitchFamily="34" charset="0"/>
                <a:cs typeface="Arial" panose="020B0604020202020204" pitchFamily="34" charset="0"/>
              </a:rPr>
              <a:t>Nargis</a:t>
            </a:r>
            <a:r>
              <a:rPr lang="en-US" dirty="0" smtClean="0">
                <a:latin typeface="Arial" panose="020B0604020202020204" pitchFamily="34" charset="0"/>
                <a:cs typeface="Arial" panose="020B0604020202020204" pitchFamily="34" charset="0"/>
              </a:rPr>
              <a:t> in Myanmar in 2008 (~140.000 deaths). </a:t>
            </a:r>
          </a:p>
          <a:p>
            <a:r>
              <a:rPr lang="en-US" dirty="0" smtClean="0">
                <a:latin typeface="Arial" panose="020B0604020202020204" pitchFamily="34" charset="0"/>
                <a:cs typeface="Arial" panose="020B0604020202020204" pitchFamily="34" charset="0"/>
              </a:rPr>
              <a:t>1965-1974: drought in India in 1965 (~1.500.000 deaths). </a:t>
            </a:r>
          </a:p>
          <a:p>
            <a:r>
              <a:rPr lang="en-US" dirty="0" smtClean="0">
                <a:latin typeface="Arial" panose="020B0604020202020204" pitchFamily="34" charset="0"/>
                <a:cs typeface="Arial" panose="020B0604020202020204" pitchFamily="34" charset="0"/>
              </a:rPr>
              <a:t>1955-1964: floods in China in 1959  (~2.000.000 deaths)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BC4436-1B2E-4386-9CB7-791D5103B45D}" type="slidenum">
              <a:rPr lang="en-US" altLang="en-US" smtClean="0"/>
              <a:pPr/>
              <a:t>3</a:t>
            </a:fld>
            <a:endParaRPr lang="en-US" altLang="en-US"/>
          </a:p>
        </p:txBody>
      </p:sp>
    </p:spTree>
    <p:extLst>
      <p:ext uri="{BB962C8B-B14F-4D97-AF65-F5344CB8AC3E}">
        <p14:creationId xmlns:p14="http://schemas.microsoft.com/office/powerpoint/2010/main" val="172020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1: Per WMO </a:t>
            </a:r>
            <a:r>
              <a:rPr lang="en-US" dirty="0" smtClean="0"/>
              <a:t>Convention</a:t>
            </a:r>
            <a:endParaRPr lang="en-US" baseline="0" dirty="0" smtClean="0"/>
          </a:p>
          <a:p>
            <a:r>
              <a:rPr lang="en-US" baseline="0" dirty="0" smtClean="0"/>
              <a:t>Point 2: Per Technical Regulations</a:t>
            </a:r>
          </a:p>
          <a:p>
            <a:r>
              <a:rPr lang="en-US" baseline="0" dirty="0" smtClean="0"/>
              <a:t>Point 3: </a:t>
            </a:r>
            <a:r>
              <a:rPr lang="en-US" sz="1200" b="0" i="0" u="none" strike="noStrike" kern="1200" baseline="0" dirty="0" smtClean="0">
                <a:solidFill>
                  <a:schemeClr val="tx1"/>
                </a:solidFill>
                <a:latin typeface="+mn-lt"/>
                <a:ea typeface="+mn-ea"/>
                <a:cs typeface="+mn-cs"/>
              </a:rPr>
              <a:t>Under Resolution 20 (Cg-XV) WMO Congress decided “That WMO should continue its advocacy for a widespread adoption of an Integrated Flood Management approach at the basin, national and international levels” </a:t>
            </a:r>
          </a:p>
          <a:p>
            <a:pPr marL="0" indent="0">
              <a:buFont typeface="Arial" panose="020B0604020202020204" pitchFamily="34" charset="0"/>
              <a:buNone/>
            </a:pPr>
            <a:r>
              <a:rPr lang="en-US" dirty="0" smtClean="0"/>
              <a:t>Point 4: Under Res. 4 (</a:t>
            </a:r>
            <a:r>
              <a:rPr lang="en-US" dirty="0" err="1" smtClean="0"/>
              <a:t>CHy</a:t>
            </a:r>
            <a:r>
              <a:rPr lang="en-US" dirty="0" smtClean="0"/>
              <a:t>-XIII) the Hydrology Commission decided “To assist setting up of a </a:t>
            </a:r>
            <a:r>
              <a:rPr lang="en-US" dirty="0" err="1" smtClean="0"/>
              <a:t>HelpDesk</a:t>
            </a:r>
            <a:r>
              <a:rPr lang="en-US" dirty="0" smtClean="0"/>
              <a:t> for Integrated Flood Management for the benefit of Members in the areas of flood management policy and strategy, and capacity building in support thereof.”</a:t>
            </a:r>
            <a:endParaRPr lang="en-US" dirty="0"/>
          </a:p>
        </p:txBody>
      </p:sp>
      <p:sp>
        <p:nvSpPr>
          <p:cNvPr id="4" name="Slide Number Placeholder 3"/>
          <p:cNvSpPr>
            <a:spLocks noGrp="1"/>
          </p:cNvSpPr>
          <p:nvPr>
            <p:ph type="sldNum" sz="quarter" idx="10"/>
          </p:nvPr>
        </p:nvSpPr>
        <p:spPr/>
        <p:txBody>
          <a:bodyPr/>
          <a:lstStyle/>
          <a:p>
            <a:fld id="{DB0A0974-A85A-430F-80A5-CE8D45D51C49}" type="slidenum">
              <a:rPr lang="en-US" smtClean="0"/>
              <a:t>4</a:t>
            </a:fld>
            <a:endParaRPr lang="en-US"/>
          </a:p>
        </p:txBody>
      </p:sp>
    </p:spTree>
    <p:extLst>
      <p:ext uri="{BB962C8B-B14F-4D97-AF65-F5344CB8AC3E}">
        <p14:creationId xmlns:p14="http://schemas.microsoft.com/office/powerpoint/2010/main" val="340850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43000" y="685800"/>
            <a:ext cx="4572000" cy="3429000"/>
          </a:xfrm>
          <a:ln/>
        </p:spPr>
      </p:sp>
      <p:sp>
        <p:nvSpPr>
          <p:cNvPr id="69635" name="Notes Placeholder 2"/>
          <p:cNvSpPr>
            <a:spLocks noGrp="1"/>
          </p:cNvSpPr>
          <p:nvPr>
            <p:ph type="body" idx="1"/>
          </p:nvPr>
        </p:nvSpPr>
        <p:spPr>
          <a:noFill/>
        </p:spPr>
        <p:txBody>
          <a:bodyPr/>
          <a:lstStyle/>
          <a:p>
            <a:r>
              <a:rPr lang="it-IT" altLang="en-US" smtClean="0">
                <a:latin typeface="Times" pitchFamily="18" charset="0"/>
              </a:rPr>
              <a:t>WMO and GWP launched in 2001 the APFM. The program is based on extrabudgetary resources, mainly coming from donors such as (in the past) the Governments of the Netherlands, Japan, Germany and Italy, and currently Switzerland (through FOEN) and USAID.</a:t>
            </a:r>
          </a:p>
          <a:p>
            <a:r>
              <a:rPr lang="it-IT" altLang="en-US" smtClean="0">
                <a:latin typeface="Times" pitchFamily="18" charset="0"/>
              </a:rPr>
              <a:t>Purpose of the programme is to support countries in the integrated management of floods within the overall framework of IWRM</a:t>
            </a:r>
          </a:p>
        </p:txBody>
      </p:sp>
      <p:sp>
        <p:nvSpPr>
          <p:cNvPr id="4" name="Slide Number Placeholder 3"/>
          <p:cNvSpPr>
            <a:spLocks noGrp="1"/>
          </p:cNvSpPr>
          <p:nvPr>
            <p:ph type="sldNum" sz="quarter" idx="5"/>
          </p:nvPr>
        </p:nvSpPr>
        <p:spPr/>
        <p:txBody>
          <a:bodyPr/>
          <a:lstStyle/>
          <a:p>
            <a:pPr>
              <a:defRPr/>
            </a:pPr>
            <a:fld id="{34D97724-577D-462C-896A-AA40EF9A152C}"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43000" y="685800"/>
            <a:ext cx="4572000" cy="3429000"/>
          </a:xfrm>
          <a:ln/>
        </p:spPr>
      </p:sp>
      <p:sp>
        <p:nvSpPr>
          <p:cNvPr id="69635" name="Notes Placeholder 2"/>
          <p:cNvSpPr>
            <a:spLocks noGrp="1"/>
          </p:cNvSpPr>
          <p:nvPr>
            <p:ph type="body" idx="1"/>
          </p:nvPr>
        </p:nvSpPr>
        <p:spPr>
          <a:noFill/>
        </p:spPr>
        <p:txBody>
          <a:bodyPr/>
          <a:lstStyle/>
          <a:p>
            <a:r>
              <a:rPr lang="en-US" altLang="en-US" dirty="0" smtClean="0"/>
              <a:t>The Flood Forecasting Initiative, steered by an Advisory Group, aims at promoting the E2E FFEW concept, while at the same time serving as an</a:t>
            </a:r>
            <a:r>
              <a:rPr lang="en-US" altLang="en-US" baseline="0" dirty="0" smtClean="0"/>
              <a:t> umbrella for</a:t>
            </a:r>
            <a:r>
              <a:rPr lang="en-US" altLang="en-US" dirty="0" smtClean="0"/>
              <a:t> finding and coordinating synergies between different WMO activities sharing a common disaster risk reduction objective.</a:t>
            </a:r>
            <a:r>
              <a:rPr lang="en-US" altLang="en-US" baseline="0" dirty="0" smtClean="0"/>
              <a:t> WMO’s activities support NHSs in their functions, as specified in the WMO Technical Regulations, in particular:</a:t>
            </a:r>
          </a:p>
          <a:p>
            <a:pPr marL="171450" indent="-171450">
              <a:buFont typeface="Arial" panose="020B0604020202020204" pitchFamily="34" charset="0"/>
              <a:buChar char="•"/>
            </a:pPr>
            <a:r>
              <a:rPr lang="en-US" altLang="en-US" dirty="0" smtClean="0"/>
              <a:t>Collecting, transmitting, processing, archiving and maintaining quality control of data and the data collection process</a:t>
            </a:r>
          </a:p>
          <a:p>
            <a:pPr marL="171450" indent="-171450">
              <a:buFont typeface="Arial" panose="020B0604020202020204" pitchFamily="34" charset="0"/>
              <a:buChar char="•"/>
            </a:pPr>
            <a:r>
              <a:rPr lang="en-US" altLang="en-US" dirty="0" smtClean="0"/>
              <a:t>Making data and products accessible to users, when, where and in the form they require  (e.g. hydrological forecasts and warnings)</a:t>
            </a:r>
          </a:p>
          <a:p>
            <a:pPr marL="171450" indent="-171450">
              <a:buFont typeface="Arial" panose="020B0604020202020204" pitchFamily="34" charset="0"/>
              <a:buChar char="•"/>
            </a:pPr>
            <a:r>
              <a:rPr lang="en-US" altLang="en-US" dirty="0" smtClean="0"/>
              <a:t>Assembling water-related data and hydrological information and ensuring their accessibility for the use of non-governmental, international and private sector organizations</a:t>
            </a:r>
          </a:p>
          <a:p>
            <a:pPr marL="171450" indent="-171450">
              <a:buFont typeface="Arial" panose="020B0604020202020204" pitchFamily="34" charset="0"/>
              <a:buChar char="•"/>
            </a:pPr>
            <a:r>
              <a:rPr lang="en-US" altLang="en-US" dirty="0" smtClean="0"/>
              <a:t>Coordinating with agencies which are responsible for using water-related data and hydrological information</a:t>
            </a:r>
          </a:p>
          <a:p>
            <a:pPr marL="171450" indent="-171450">
              <a:buFont typeface="Arial" panose="020B0604020202020204" pitchFamily="34" charset="0"/>
              <a:buChar char="•"/>
            </a:pPr>
            <a:r>
              <a:rPr lang="en-US" altLang="en-US" dirty="0" smtClean="0"/>
              <a:t>Informing potential users of available information and resources, and assisting them to make the best use of it</a:t>
            </a:r>
          </a:p>
          <a:p>
            <a:pPr marL="171450" indent="-171450">
              <a:buFont typeface="Arial" panose="020B0604020202020204" pitchFamily="34" charset="0"/>
              <a:buChar char="•"/>
            </a:pPr>
            <a:r>
              <a:rPr lang="en-US" altLang="en-US" dirty="0" smtClean="0"/>
              <a:t>Participating in the planning, development and management of water resources projects</a:t>
            </a:r>
          </a:p>
          <a:p>
            <a:pPr marL="171450" indent="-171450">
              <a:buFont typeface="Arial" panose="020B0604020202020204" pitchFamily="34" charset="0"/>
              <a:buChar char="•"/>
            </a:pPr>
            <a:endParaRPr lang="en-US" altLang="en-US" dirty="0" smtClean="0"/>
          </a:p>
        </p:txBody>
      </p:sp>
      <p:sp>
        <p:nvSpPr>
          <p:cNvPr id="4" name="Slide Number Placeholder 3"/>
          <p:cNvSpPr>
            <a:spLocks noGrp="1"/>
          </p:cNvSpPr>
          <p:nvPr>
            <p:ph type="sldNum" sz="quarter" idx="5"/>
          </p:nvPr>
        </p:nvSpPr>
        <p:spPr/>
        <p:txBody>
          <a:bodyPr/>
          <a:lstStyle/>
          <a:p>
            <a:pPr>
              <a:defRPr/>
            </a:pPr>
            <a:fld id="{34D97724-577D-462C-896A-AA40EF9A152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Flood Management (IFM) refers to the integration of land and water management in a river basin using a combination of measures that focus on coping with floods within a framework of IWRM and adopting risk management principles while recognizing that floods have beneficial impacts and can never be fully controlled. </a:t>
            </a:r>
            <a:endParaRPr lang="en-US" dirty="0"/>
          </a:p>
        </p:txBody>
      </p:sp>
      <p:sp>
        <p:nvSpPr>
          <p:cNvPr id="4" name="Slide Number Placeholder 3"/>
          <p:cNvSpPr>
            <a:spLocks noGrp="1"/>
          </p:cNvSpPr>
          <p:nvPr>
            <p:ph type="sldNum" sz="quarter" idx="10"/>
          </p:nvPr>
        </p:nvSpPr>
        <p:spPr/>
        <p:txBody>
          <a:bodyPr/>
          <a:lstStyle/>
          <a:p>
            <a:fld id="{DB0A0974-A85A-430F-80A5-CE8D45D51C49}" type="slidenum">
              <a:rPr lang="en-US" smtClean="0"/>
              <a:t>7</a:t>
            </a:fld>
            <a:endParaRPr lang="en-US"/>
          </a:p>
        </p:txBody>
      </p:sp>
    </p:spTree>
    <p:extLst>
      <p:ext uri="{BB962C8B-B14F-4D97-AF65-F5344CB8AC3E}">
        <p14:creationId xmlns:p14="http://schemas.microsoft.com/office/powerpoint/2010/main" val="182268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smtClean="0">
                <a:ln>
                  <a:noFill/>
                </a:ln>
                <a:solidFill>
                  <a:srgbClr val="000000"/>
                </a:solidFill>
                <a:effectLst/>
                <a:uLnTx/>
                <a:uFillTx/>
                <a:latin typeface="Times" pitchFamily="18" charset="0"/>
              </a:rPr>
              <a:t>IFM integrates and mixes strategies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Structural and Non-structural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Short-term and Long-term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Local and basin-level measures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smtClean="0">
                <a:ln>
                  <a:noFill/>
                </a:ln>
                <a:solidFill>
                  <a:srgbClr val="000000"/>
                </a:solidFill>
                <a:effectLst/>
                <a:uLnTx/>
                <a:uFillTx/>
                <a:latin typeface="Times" pitchFamily="18" charset="0"/>
              </a:rPr>
              <a:t>Balances development needs and environmental concerns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smtClean="0">
                <a:ln>
                  <a:noFill/>
                </a:ln>
                <a:solidFill>
                  <a:srgbClr val="000000"/>
                </a:solidFill>
                <a:effectLst/>
                <a:uLnTx/>
                <a:uFillTx/>
                <a:latin typeface="Times" pitchFamily="18" charset="0"/>
              </a:rPr>
              <a:t>Addresses all aspects of Flood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smtClean="0">
                <a:ln>
                  <a:noFill/>
                </a:ln>
                <a:solidFill>
                  <a:srgbClr val="000000"/>
                </a:solidFill>
                <a:effectLst/>
                <a:uLnTx/>
                <a:uFillTx/>
                <a:latin typeface="Times" pitchFamily="18" charset="0"/>
              </a:rPr>
              <a:t>-  </a:t>
            </a: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Scientific and Engineering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Social Aspects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Environmental Aspects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Economic Aspects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Legal and Institutional Aspects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Adaptive Management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kumimoji="0" lang="en-US" altLang="en-US" sz="1000" b="0" i="0" u="none" strike="noStrike" kern="1200" cap="none" spc="0" normalizeH="0" baseline="0" noProof="0" dirty="0" smtClean="0">
              <a:ln>
                <a:noFill/>
              </a:ln>
              <a:solidFill>
                <a:srgbClr val="000000"/>
              </a:solidFill>
              <a:effectLst/>
              <a:uLnTx/>
              <a:uFillTx/>
              <a:latin typeface="Times"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The effectiveness of an IFM approach also depends largely on </a:t>
            </a:r>
            <a:r>
              <a:rPr kumimoji="0" lang="en-US" altLang="en-US" sz="1000" b="1" i="0" u="none" strike="noStrike" kern="1200" cap="none" spc="0" normalizeH="0" baseline="0" noProof="0" dirty="0" smtClean="0">
                <a:ln>
                  <a:noFill/>
                </a:ln>
                <a:solidFill>
                  <a:srgbClr val="000000"/>
                </a:solidFill>
                <a:effectLst/>
                <a:uLnTx/>
                <a:uFillTx/>
                <a:latin typeface="Times" pitchFamily="18" charset="0"/>
              </a:rPr>
              <a:t>mobilizing and rallying for greater stakeholder participation </a:t>
            </a: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from the start. Greater participation of all stakeholders in flood policy development is considered vital since it enables inhabitants of flood-prone regions to choose the level of risks they are ready to take.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Ensure implementation of basin flood management plans with full public support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Ensure sustainability of plans and associated decisions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Build consensus and public support on the flood management options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Build stakeholders commitment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Build resilience of flood-prone communities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Provide all stakeholders, including the public, with full opportunities to share their views and influence the outcome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en-US" sz="1200" b="0" i="0" u="none" strike="noStrike" kern="1200" cap="none" spc="0" normalizeH="0" baseline="0" noProof="0" dirty="0" smtClean="0">
              <a:ln>
                <a:noFill/>
              </a:ln>
              <a:solidFill>
                <a:srgbClr val="000000"/>
              </a:solidFill>
              <a:effectLst/>
              <a:uLnTx/>
              <a:uFillTx/>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DB0A0974-A85A-430F-80A5-CE8D45D51C49}" type="slidenum">
              <a:rPr lang="en-US" smtClean="0"/>
              <a:t>8</a:t>
            </a:fld>
            <a:endParaRPr lang="en-US"/>
          </a:p>
        </p:txBody>
      </p:sp>
    </p:spTree>
    <p:extLst>
      <p:ext uri="{BB962C8B-B14F-4D97-AF65-F5344CB8AC3E}">
        <p14:creationId xmlns:p14="http://schemas.microsoft.com/office/powerpoint/2010/main" val="272163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Red River Floodway at Winnipeg (Canada)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Dike improvement at urban waterfront (Netherlands)</a:t>
            </a:r>
            <a:endParaRPr lang="en-GB"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Ring dike at Red River (Canada)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Flash flood warning (Hong Kong)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A0974-A85A-430F-80A5-CE8D45D51C49}" type="slidenum">
              <a:rPr lang="en-US" smtClean="0"/>
              <a:t>10</a:t>
            </a:fld>
            <a:endParaRPr lang="en-US"/>
          </a:p>
        </p:txBody>
      </p:sp>
    </p:spTree>
    <p:extLst>
      <p:ext uri="{BB962C8B-B14F-4D97-AF65-F5344CB8AC3E}">
        <p14:creationId xmlns:p14="http://schemas.microsoft.com/office/powerpoint/2010/main" val="114550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en-US" dirty="0" smtClean="0">
                <a:latin typeface="Times" panose="02020603050405020304" pitchFamily="18" charset="0"/>
              </a:rPr>
              <a:t>The </a:t>
            </a:r>
            <a:r>
              <a:rPr lang="it-IT" altLang="en-US" dirty="0" err="1" smtClean="0">
                <a:latin typeface="Times" panose="02020603050405020304" pitchFamily="18" charset="0"/>
              </a:rPr>
              <a:t>activities</a:t>
            </a:r>
            <a:r>
              <a:rPr lang="it-IT" altLang="en-US" dirty="0" smtClean="0">
                <a:latin typeface="Times" panose="02020603050405020304" pitchFamily="18" charset="0"/>
              </a:rPr>
              <a:t> of the APFM can be </a:t>
            </a:r>
            <a:r>
              <a:rPr lang="it-IT" altLang="en-US" dirty="0" err="1" smtClean="0">
                <a:latin typeface="Times" panose="02020603050405020304" pitchFamily="18" charset="0"/>
              </a:rPr>
              <a:t>grouped</a:t>
            </a:r>
            <a:r>
              <a:rPr lang="it-IT" altLang="en-US" dirty="0" smtClean="0">
                <a:latin typeface="Times" panose="02020603050405020304" pitchFamily="18" charset="0"/>
              </a:rPr>
              <a:t> in </a:t>
            </a:r>
            <a:r>
              <a:rPr lang="it-IT" altLang="en-US" dirty="0" err="1" smtClean="0">
                <a:latin typeface="Times" panose="02020603050405020304" pitchFamily="18" charset="0"/>
              </a:rPr>
              <a:t>these</a:t>
            </a:r>
            <a:r>
              <a:rPr lang="it-IT" altLang="en-US" dirty="0" smtClean="0">
                <a:latin typeface="Times" panose="02020603050405020304" pitchFamily="18" charset="0"/>
              </a:rPr>
              <a:t> </a:t>
            </a:r>
            <a:r>
              <a:rPr lang="it-IT" altLang="en-US" dirty="0" err="1" smtClean="0">
                <a:latin typeface="Times" panose="02020603050405020304" pitchFamily="18" charset="0"/>
              </a:rPr>
              <a:t>three</a:t>
            </a:r>
            <a:r>
              <a:rPr lang="it-IT" altLang="en-US" dirty="0" smtClean="0">
                <a:latin typeface="Times" panose="02020603050405020304" pitchFamily="18" charset="0"/>
              </a:rPr>
              <a:t> </a:t>
            </a:r>
            <a:r>
              <a:rPr lang="it-IT" altLang="en-US" dirty="0" err="1" smtClean="0">
                <a:latin typeface="Times" panose="02020603050405020304" pitchFamily="18" charset="0"/>
              </a:rPr>
              <a:t>main</a:t>
            </a:r>
            <a:r>
              <a:rPr lang="it-IT" altLang="en-US" dirty="0" smtClean="0">
                <a:latin typeface="Times" panose="02020603050405020304" pitchFamily="18" charset="0"/>
              </a:rPr>
              <a:t> </a:t>
            </a:r>
            <a:r>
              <a:rPr lang="it-IT" altLang="en-US" dirty="0" err="1" smtClean="0">
                <a:latin typeface="Times" panose="02020603050405020304" pitchFamily="18" charset="0"/>
              </a:rPr>
              <a:t>categories</a:t>
            </a:r>
            <a:r>
              <a:rPr lang="it-IT" altLang="en-US" dirty="0" smtClean="0">
                <a:latin typeface="Times" panose="02020603050405020304" pitchFamily="18" charset="0"/>
              </a:rPr>
              <a:t>:</a:t>
            </a:r>
          </a:p>
          <a:p>
            <a:endParaRPr lang="it-IT" altLang="en-US" dirty="0" smtClean="0">
              <a:latin typeface="Times" panose="02020603050405020304" pitchFamily="18" charset="0"/>
            </a:endParaRPr>
          </a:p>
          <a:p>
            <a:r>
              <a:rPr lang="it-IT" altLang="en-US" b="1" dirty="0" smtClean="0">
                <a:latin typeface="Times" panose="02020603050405020304" pitchFamily="18" charset="0"/>
              </a:rPr>
              <a:t>Compilation of </a:t>
            </a:r>
            <a:r>
              <a:rPr lang="it-IT" altLang="en-US" b="1" dirty="0" err="1" smtClean="0">
                <a:latin typeface="Times" panose="02020603050405020304" pitchFamily="18" charset="0"/>
              </a:rPr>
              <a:t>guidance</a:t>
            </a:r>
            <a:r>
              <a:rPr lang="it-IT" altLang="en-US" b="1" dirty="0" smtClean="0">
                <a:latin typeface="Times" panose="02020603050405020304" pitchFamily="18" charset="0"/>
              </a:rPr>
              <a:t> </a:t>
            </a:r>
            <a:r>
              <a:rPr lang="it-IT" altLang="en-US" b="1" dirty="0" err="1" smtClean="0">
                <a:latin typeface="Times" panose="02020603050405020304" pitchFamily="18" charset="0"/>
              </a:rPr>
              <a:t>material</a:t>
            </a:r>
            <a:r>
              <a:rPr lang="it-IT" altLang="en-US" b="1" dirty="0" smtClean="0">
                <a:latin typeface="Times" panose="02020603050405020304" pitchFamily="18" charset="0"/>
              </a:rPr>
              <a:t> </a:t>
            </a:r>
            <a:r>
              <a:rPr lang="it-IT" altLang="en-US" dirty="0" err="1" smtClean="0">
                <a:latin typeface="Times" panose="02020603050405020304" pitchFamily="18" charset="0"/>
              </a:rPr>
              <a:t>publications</a:t>
            </a:r>
            <a:r>
              <a:rPr lang="it-IT" altLang="en-US" dirty="0" smtClean="0">
                <a:latin typeface="Times" panose="02020603050405020304" pitchFamily="18" charset="0"/>
              </a:rPr>
              <a:t>, </a:t>
            </a:r>
            <a:r>
              <a:rPr lang="it-IT" altLang="en-US" dirty="0" err="1" smtClean="0">
                <a:latin typeface="Times" panose="02020603050405020304" pitchFamily="18" charset="0"/>
              </a:rPr>
              <a:t>manuals</a:t>
            </a:r>
            <a:r>
              <a:rPr lang="it-IT" altLang="en-US" dirty="0" smtClean="0">
                <a:latin typeface="Times" panose="02020603050405020304" pitchFamily="18" charset="0"/>
              </a:rPr>
              <a:t> and </a:t>
            </a:r>
            <a:r>
              <a:rPr lang="it-IT" altLang="en-US" dirty="0" err="1" smtClean="0">
                <a:latin typeface="Times" panose="02020603050405020304" pitchFamily="18" charset="0"/>
              </a:rPr>
              <a:t>tools</a:t>
            </a:r>
            <a:r>
              <a:rPr lang="it-IT" altLang="en-US" dirty="0" smtClean="0">
                <a:latin typeface="Times" panose="02020603050405020304" pitchFamily="18" charset="0"/>
              </a:rPr>
              <a:t> on </a:t>
            </a:r>
            <a:r>
              <a:rPr lang="it-IT" altLang="en-US" dirty="0" err="1" smtClean="0">
                <a:latin typeface="Times" panose="02020603050405020304" pitchFamily="18" charset="0"/>
              </a:rPr>
              <a:t>specific</a:t>
            </a:r>
            <a:r>
              <a:rPr lang="it-IT" altLang="en-US" dirty="0" smtClean="0">
                <a:latin typeface="Times" panose="02020603050405020304" pitchFamily="18" charset="0"/>
              </a:rPr>
              <a:t> </a:t>
            </a:r>
            <a:r>
              <a:rPr lang="it-IT" altLang="en-US" dirty="0" err="1" smtClean="0">
                <a:latin typeface="Times" panose="02020603050405020304" pitchFamily="18" charset="0"/>
              </a:rPr>
              <a:t>aspects</a:t>
            </a:r>
            <a:r>
              <a:rPr lang="it-IT" altLang="en-US" dirty="0" smtClean="0">
                <a:latin typeface="Times" panose="02020603050405020304" pitchFamily="18" charset="0"/>
              </a:rPr>
              <a:t> of </a:t>
            </a:r>
            <a:r>
              <a:rPr lang="it-IT" altLang="en-US" dirty="0" err="1" smtClean="0">
                <a:latin typeface="Times" panose="02020603050405020304" pitchFamily="18" charset="0"/>
              </a:rPr>
              <a:t>flood</a:t>
            </a:r>
            <a:r>
              <a:rPr lang="it-IT" altLang="en-US" dirty="0" smtClean="0">
                <a:latin typeface="Times" panose="02020603050405020304" pitchFamily="18" charset="0"/>
              </a:rPr>
              <a:t> management (</a:t>
            </a:r>
            <a:r>
              <a:rPr lang="it-IT" altLang="en-US" dirty="0" err="1" smtClean="0">
                <a:latin typeface="Times" panose="02020603050405020304" pitchFamily="18" charset="0"/>
              </a:rPr>
              <a:t>all</a:t>
            </a:r>
            <a:r>
              <a:rPr lang="it-IT" altLang="en-US" dirty="0" smtClean="0">
                <a:latin typeface="Times" panose="02020603050405020304" pitchFamily="18" charset="0"/>
              </a:rPr>
              <a:t> </a:t>
            </a:r>
            <a:r>
              <a:rPr lang="it-IT" altLang="en-US" dirty="0" err="1" smtClean="0">
                <a:latin typeface="Times" panose="02020603050405020304" pitchFamily="18" charset="0"/>
              </a:rPr>
              <a:t>available</a:t>
            </a:r>
            <a:r>
              <a:rPr lang="it-IT" altLang="en-US" dirty="0" smtClean="0">
                <a:latin typeface="Times" panose="02020603050405020304" pitchFamily="18" charset="0"/>
              </a:rPr>
              <a:t> for download from </a:t>
            </a:r>
            <a:r>
              <a:rPr lang="it-IT" altLang="en-US" dirty="0" err="1" smtClean="0">
                <a:latin typeface="Times" panose="02020603050405020304" pitchFamily="18" charset="0"/>
              </a:rPr>
              <a:t>our</a:t>
            </a:r>
            <a:r>
              <a:rPr lang="it-IT" altLang="en-US" dirty="0" smtClean="0">
                <a:latin typeface="Times" panose="02020603050405020304" pitchFamily="18" charset="0"/>
              </a:rPr>
              <a:t> </a:t>
            </a:r>
            <a:r>
              <a:rPr lang="it-IT" altLang="en-US" dirty="0" err="1" smtClean="0">
                <a:latin typeface="Times" panose="02020603050405020304" pitchFamily="18" charset="0"/>
              </a:rPr>
              <a:t>websites</a:t>
            </a:r>
            <a:r>
              <a:rPr lang="it-IT" altLang="en-US" dirty="0" smtClean="0">
                <a:latin typeface="Times" panose="02020603050405020304" pitchFamily="18" charset="0"/>
              </a:rPr>
              <a:t>)</a:t>
            </a:r>
          </a:p>
          <a:p>
            <a:endParaRPr lang="it-IT" altLang="en-US" b="1" dirty="0" smtClean="0">
              <a:latin typeface="Times" panose="02020603050405020304" pitchFamily="18" charset="0"/>
            </a:endParaRPr>
          </a:p>
          <a:p>
            <a:r>
              <a:rPr lang="it-IT" altLang="en-US" b="1" dirty="0" err="1" smtClean="0">
                <a:latin typeface="Times" panose="02020603050405020304" pitchFamily="18" charset="0"/>
              </a:rPr>
              <a:t>Capacity</a:t>
            </a:r>
            <a:r>
              <a:rPr lang="it-IT" altLang="en-US" b="1" dirty="0" smtClean="0">
                <a:latin typeface="Times" panose="02020603050405020304" pitchFamily="18" charset="0"/>
              </a:rPr>
              <a:t> building </a:t>
            </a:r>
            <a:r>
              <a:rPr lang="it-IT" altLang="en-US" dirty="0" err="1" smtClean="0">
                <a:latin typeface="Times" panose="02020603050405020304" pitchFamily="18" charset="0"/>
              </a:rPr>
              <a:t>implementing</a:t>
            </a:r>
            <a:r>
              <a:rPr lang="it-IT" altLang="en-US" dirty="0" smtClean="0">
                <a:latin typeface="Times" panose="02020603050405020304" pitchFamily="18" charset="0"/>
              </a:rPr>
              <a:t> </a:t>
            </a:r>
            <a:r>
              <a:rPr lang="it-IT" altLang="en-US" dirty="0" err="1" smtClean="0">
                <a:latin typeface="Times" panose="02020603050405020304" pitchFamily="18" charset="0"/>
              </a:rPr>
              <a:t>advocacy</a:t>
            </a:r>
            <a:r>
              <a:rPr lang="it-IT" altLang="en-US" dirty="0" smtClean="0">
                <a:latin typeface="Times" panose="02020603050405020304" pitchFamily="18" charset="0"/>
              </a:rPr>
              <a:t> or </a:t>
            </a:r>
            <a:r>
              <a:rPr lang="it-IT" altLang="en-US" dirty="0" err="1" smtClean="0">
                <a:latin typeface="Times" panose="02020603050405020304" pitchFamily="18" charset="0"/>
              </a:rPr>
              <a:t>specific</a:t>
            </a:r>
            <a:r>
              <a:rPr lang="it-IT" altLang="en-US" dirty="0" smtClean="0">
                <a:latin typeface="Times" panose="02020603050405020304" pitchFamily="18" charset="0"/>
              </a:rPr>
              <a:t> trainings on IFM </a:t>
            </a:r>
            <a:r>
              <a:rPr lang="it-IT" altLang="en-US" dirty="0" err="1" smtClean="0">
                <a:latin typeface="Times" panose="02020603050405020304" pitchFamily="18" charset="0"/>
              </a:rPr>
              <a:t>at</a:t>
            </a:r>
            <a:r>
              <a:rPr lang="it-IT" altLang="en-US" dirty="0" smtClean="0">
                <a:latin typeface="Times" panose="02020603050405020304" pitchFamily="18" charset="0"/>
              </a:rPr>
              <a:t> the </a:t>
            </a:r>
            <a:r>
              <a:rPr lang="it-IT" altLang="en-US" dirty="0" err="1" smtClean="0">
                <a:latin typeface="Times" panose="02020603050405020304" pitchFamily="18" charset="0"/>
              </a:rPr>
              <a:t>national</a:t>
            </a:r>
            <a:r>
              <a:rPr lang="it-IT" altLang="en-US" dirty="0" smtClean="0">
                <a:latin typeface="Times" panose="02020603050405020304" pitchFamily="18" charset="0"/>
              </a:rPr>
              <a:t> or </a:t>
            </a:r>
            <a:r>
              <a:rPr lang="it-IT" altLang="en-US" dirty="0" err="1" smtClean="0">
                <a:latin typeface="Times" panose="02020603050405020304" pitchFamily="18" charset="0"/>
              </a:rPr>
              <a:t>regional</a:t>
            </a:r>
            <a:r>
              <a:rPr lang="it-IT" altLang="en-US" dirty="0" smtClean="0">
                <a:latin typeface="Times" panose="02020603050405020304" pitchFamily="18" charset="0"/>
              </a:rPr>
              <a:t> </a:t>
            </a:r>
            <a:r>
              <a:rPr lang="it-IT" altLang="en-US" dirty="0" err="1" smtClean="0">
                <a:latin typeface="Times" panose="02020603050405020304" pitchFamily="18" charset="0"/>
              </a:rPr>
              <a:t>level</a:t>
            </a:r>
            <a:r>
              <a:rPr lang="it-IT" altLang="en-US" dirty="0" smtClean="0">
                <a:latin typeface="Times" panose="02020603050405020304" pitchFamily="18" charset="0"/>
              </a:rPr>
              <a:t>.</a:t>
            </a:r>
          </a:p>
          <a:p>
            <a:endParaRPr lang="it-IT" altLang="en-US" dirty="0" smtClean="0">
              <a:latin typeface="Times" panose="02020603050405020304" pitchFamily="18" charset="0"/>
            </a:endParaRPr>
          </a:p>
          <a:p>
            <a:r>
              <a:rPr lang="it-IT" altLang="en-US" b="1" dirty="0" smtClean="0">
                <a:latin typeface="Times" panose="02020603050405020304" pitchFamily="18" charset="0"/>
              </a:rPr>
              <a:t>Strategic </a:t>
            </a:r>
            <a:r>
              <a:rPr lang="it-IT" altLang="en-US" b="1" dirty="0" err="1" smtClean="0">
                <a:latin typeface="Times" panose="02020603050405020304" pitchFamily="18" charset="0"/>
              </a:rPr>
              <a:t>advice</a:t>
            </a:r>
            <a:r>
              <a:rPr lang="it-IT" altLang="en-US" b="1" dirty="0" smtClean="0">
                <a:latin typeface="Times" panose="02020603050405020304" pitchFamily="18" charset="0"/>
              </a:rPr>
              <a:t> </a:t>
            </a:r>
            <a:r>
              <a:rPr lang="it-IT" altLang="en-US" b="1" dirty="0" err="1" smtClean="0">
                <a:latin typeface="Times" panose="02020603050405020304" pitchFamily="18" charset="0"/>
              </a:rPr>
              <a:t>through</a:t>
            </a:r>
            <a:r>
              <a:rPr lang="it-IT" altLang="en-US" b="1" dirty="0" smtClean="0">
                <a:latin typeface="Times" panose="02020603050405020304" pitchFamily="18" charset="0"/>
              </a:rPr>
              <a:t> the </a:t>
            </a:r>
            <a:r>
              <a:rPr lang="it-IT" altLang="en-US" b="1" dirty="0" err="1" smtClean="0">
                <a:latin typeface="Times" panose="02020603050405020304" pitchFamily="18" charset="0"/>
              </a:rPr>
              <a:t>HelpDesk</a:t>
            </a:r>
            <a:r>
              <a:rPr lang="it-IT" altLang="en-US" b="1" dirty="0" smtClean="0">
                <a:latin typeface="Times" panose="02020603050405020304" pitchFamily="18" charset="0"/>
              </a:rPr>
              <a:t> on IFM</a:t>
            </a:r>
            <a:r>
              <a:rPr lang="it-IT" altLang="en-US" dirty="0" smtClean="0">
                <a:latin typeface="Times" panose="02020603050405020304" pitchFamily="18" charset="0"/>
              </a:rPr>
              <a:t>, a </a:t>
            </a:r>
            <a:r>
              <a:rPr lang="it-IT" altLang="en-US" dirty="0" err="1" smtClean="0">
                <a:latin typeface="Times" panose="02020603050405020304" pitchFamily="18" charset="0"/>
              </a:rPr>
              <a:t>user-friendly</a:t>
            </a:r>
            <a:r>
              <a:rPr lang="it-IT" altLang="en-US" dirty="0" smtClean="0">
                <a:latin typeface="Times" panose="02020603050405020304" pitchFamily="18" charset="0"/>
              </a:rPr>
              <a:t> </a:t>
            </a:r>
            <a:r>
              <a:rPr lang="it-IT" altLang="en-US" dirty="0" err="1" smtClean="0">
                <a:latin typeface="Times" panose="02020603050405020304" pitchFamily="18" charset="0"/>
              </a:rPr>
              <a:t>platform</a:t>
            </a:r>
            <a:r>
              <a:rPr lang="it-IT" altLang="en-US" dirty="0" smtClean="0">
                <a:latin typeface="Times" panose="02020603050405020304" pitchFamily="18" charset="0"/>
              </a:rPr>
              <a:t> </a:t>
            </a:r>
            <a:r>
              <a:rPr lang="it-IT" altLang="en-US" dirty="0" err="1" smtClean="0">
                <a:latin typeface="Times" panose="02020603050405020304" pitchFamily="18" charset="0"/>
              </a:rPr>
              <a:t>where</a:t>
            </a:r>
            <a:r>
              <a:rPr lang="it-IT" altLang="en-US" dirty="0" smtClean="0">
                <a:latin typeface="Times" panose="02020603050405020304" pitchFamily="18" charset="0"/>
              </a:rPr>
              <a:t> </a:t>
            </a:r>
            <a:r>
              <a:rPr lang="it-IT" altLang="en-US" dirty="0" err="1" smtClean="0">
                <a:latin typeface="Times" panose="02020603050405020304" pitchFamily="18" charset="0"/>
              </a:rPr>
              <a:t>users</a:t>
            </a:r>
            <a:r>
              <a:rPr lang="it-IT" altLang="en-US" dirty="0" smtClean="0">
                <a:latin typeface="Times" panose="02020603050405020304" pitchFamily="18" charset="0"/>
              </a:rPr>
              <a:t> can </a:t>
            </a:r>
            <a:r>
              <a:rPr lang="it-IT" altLang="en-US" dirty="0" err="1" smtClean="0">
                <a:latin typeface="Times" panose="02020603050405020304" pitchFamily="18" charset="0"/>
              </a:rPr>
              <a:t>access</a:t>
            </a:r>
            <a:r>
              <a:rPr lang="it-IT" altLang="en-US" dirty="0" smtClean="0">
                <a:latin typeface="Times" panose="02020603050405020304" pitchFamily="18" charset="0"/>
              </a:rPr>
              <a:t> </a:t>
            </a:r>
            <a:r>
              <a:rPr lang="it-IT" altLang="en-US" dirty="0" err="1" smtClean="0">
                <a:latin typeface="Times" panose="02020603050405020304" pitchFamily="18" charset="0"/>
              </a:rPr>
              <a:t>relevant</a:t>
            </a:r>
            <a:r>
              <a:rPr lang="it-IT" altLang="en-US" dirty="0" smtClean="0">
                <a:latin typeface="Times" panose="02020603050405020304" pitchFamily="18" charset="0"/>
              </a:rPr>
              <a:t> information and </a:t>
            </a:r>
            <a:r>
              <a:rPr lang="it-IT" altLang="en-US" dirty="0" err="1" smtClean="0">
                <a:latin typeface="Times" panose="02020603050405020304" pitchFamily="18" charset="0"/>
              </a:rPr>
              <a:t>request</a:t>
            </a:r>
            <a:r>
              <a:rPr lang="it-IT" altLang="en-US" dirty="0" smtClean="0">
                <a:latin typeface="Times" panose="02020603050405020304" pitchFamily="18" charset="0"/>
              </a:rPr>
              <a:t> </a:t>
            </a:r>
            <a:r>
              <a:rPr lang="it-IT" altLang="en-US" dirty="0" err="1" smtClean="0">
                <a:latin typeface="Times" panose="02020603050405020304" pitchFamily="18" charset="0"/>
              </a:rPr>
              <a:t>our</a:t>
            </a:r>
            <a:r>
              <a:rPr lang="it-IT" altLang="en-US" dirty="0" smtClean="0">
                <a:latin typeface="Times" panose="02020603050405020304" pitchFamily="18" charset="0"/>
              </a:rPr>
              <a:t> </a:t>
            </a:r>
            <a:r>
              <a:rPr lang="it-IT" altLang="en-US" dirty="0" err="1" smtClean="0">
                <a:latin typeface="Times" panose="02020603050405020304" pitchFamily="18" charset="0"/>
              </a:rPr>
              <a:t>assistance</a:t>
            </a:r>
            <a:r>
              <a:rPr lang="it-IT" altLang="en-US" dirty="0" smtClean="0">
                <a:latin typeface="Times" panose="02020603050405020304" pitchFamily="18" charset="0"/>
              </a:rPr>
              <a:t> in </a:t>
            </a:r>
            <a:r>
              <a:rPr lang="it-IT" altLang="en-US" dirty="0" err="1" smtClean="0">
                <a:latin typeface="Times" panose="02020603050405020304" pitchFamily="18" charset="0"/>
              </a:rPr>
              <a:t>finding</a:t>
            </a:r>
            <a:r>
              <a:rPr lang="it-IT" altLang="en-US" dirty="0" smtClean="0">
                <a:latin typeface="Times" panose="02020603050405020304" pitchFamily="18" charset="0"/>
              </a:rPr>
              <a:t> the right </a:t>
            </a:r>
            <a:r>
              <a:rPr lang="it-IT" altLang="en-US" dirty="0" err="1" smtClean="0">
                <a:latin typeface="Times" panose="02020603050405020304" pitchFamily="18" charset="0"/>
              </a:rPr>
              <a:t>resources</a:t>
            </a:r>
            <a:r>
              <a:rPr lang="it-IT" altLang="en-US" dirty="0" smtClean="0">
                <a:latin typeface="Times" panose="02020603050405020304" pitchFamily="18" charset="0"/>
              </a:rPr>
              <a:t> and know-how, or to </a:t>
            </a:r>
            <a:r>
              <a:rPr lang="it-IT" altLang="en-US" dirty="0" err="1" smtClean="0">
                <a:latin typeface="Times" panose="02020603050405020304" pitchFamily="18" charset="0"/>
              </a:rPr>
              <a:t>get</a:t>
            </a:r>
            <a:r>
              <a:rPr lang="it-IT" altLang="en-US" dirty="0" smtClean="0">
                <a:latin typeface="Times" panose="02020603050405020304" pitchFamily="18" charset="0"/>
              </a:rPr>
              <a:t> </a:t>
            </a:r>
            <a:r>
              <a:rPr lang="it-IT" altLang="en-US" dirty="0" err="1" smtClean="0">
                <a:latin typeface="Times" panose="02020603050405020304" pitchFamily="18" charset="0"/>
              </a:rPr>
              <a:t>capacity</a:t>
            </a:r>
            <a:r>
              <a:rPr lang="it-IT" altLang="en-US" dirty="0" smtClean="0">
                <a:latin typeface="Times" panose="02020603050405020304" pitchFamily="18" charset="0"/>
              </a:rPr>
              <a:t> building training workshops, or to </a:t>
            </a:r>
            <a:r>
              <a:rPr lang="it-IT" altLang="en-US" dirty="0" err="1" smtClean="0">
                <a:latin typeface="Times" panose="02020603050405020304" pitchFamily="18" charset="0"/>
              </a:rPr>
              <a:t>get</a:t>
            </a:r>
            <a:r>
              <a:rPr lang="it-IT" altLang="en-US" dirty="0" smtClean="0">
                <a:latin typeface="Times" panose="02020603050405020304" pitchFamily="18" charset="0"/>
              </a:rPr>
              <a:t> </a:t>
            </a:r>
            <a:r>
              <a:rPr lang="it-IT" altLang="en-US" dirty="0" err="1" smtClean="0">
                <a:latin typeface="Times" panose="02020603050405020304" pitchFamily="18" charset="0"/>
              </a:rPr>
              <a:t>assistance</a:t>
            </a:r>
            <a:r>
              <a:rPr lang="it-IT" altLang="en-US" dirty="0" smtClean="0">
                <a:latin typeface="Times" panose="02020603050405020304" pitchFamily="18" charset="0"/>
              </a:rPr>
              <a:t> in </a:t>
            </a:r>
            <a:r>
              <a:rPr lang="it-IT" altLang="en-US" dirty="0" err="1" smtClean="0">
                <a:latin typeface="Times" panose="02020603050405020304" pitchFamily="18" charset="0"/>
              </a:rPr>
              <a:t>developing</a:t>
            </a:r>
            <a:r>
              <a:rPr lang="it-IT" altLang="en-US" dirty="0" smtClean="0">
                <a:latin typeface="Times" panose="02020603050405020304" pitchFamily="18" charset="0"/>
              </a:rPr>
              <a:t> </a:t>
            </a:r>
            <a:r>
              <a:rPr lang="it-IT" altLang="en-US" dirty="0" err="1" smtClean="0">
                <a:latin typeface="Times" panose="02020603050405020304" pitchFamily="18" charset="0"/>
              </a:rPr>
              <a:t>flood</a:t>
            </a:r>
            <a:r>
              <a:rPr lang="it-IT" altLang="en-US" dirty="0" smtClean="0">
                <a:latin typeface="Times" panose="02020603050405020304" pitchFamily="18" charset="0"/>
              </a:rPr>
              <a:t> management </a:t>
            </a:r>
            <a:r>
              <a:rPr lang="it-IT" altLang="en-US" dirty="0" err="1" smtClean="0">
                <a:latin typeface="Times" panose="02020603050405020304" pitchFamily="18" charset="0"/>
              </a:rPr>
              <a:t>strategies</a:t>
            </a:r>
            <a:r>
              <a:rPr lang="it-IT" altLang="en-US" dirty="0" smtClean="0">
                <a:latin typeface="Times" panose="02020603050405020304" pitchFamily="18" charset="0"/>
              </a:rPr>
              <a:t> </a:t>
            </a:r>
            <a:r>
              <a:rPr lang="it-IT" altLang="en-US" dirty="0" err="1" smtClean="0">
                <a:latin typeface="Times" panose="02020603050405020304" pitchFamily="18" charset="0"/>
              </a:rPr>
              <a:t>at</a:t>
            </a:r>
            <a:r>
              <a:rPr lang="it-IT" altLang="en-US" dirty="0" smtClean="0">
                <a:latin typeface="Times" panose="02020603050405020304" pitchFamily="18" charset="0"/>
              </a:rPr>
              <a:t> the </a:t>
            </a:r>
            <a:r>
              <a:rPr lang="it-IT" altLang="en-US" dirty="0" err="1" smtClean="0">
                <a:latin typeface="Times" panose="02020603050405020304" pitchFamily="18" charset="0"/>
              </a:rPr>
              <a:t>national</a:t>
            </a:r>
            <a:r>
              <a:rPr lang="it-IT" altLang="en-US" dirty="0" smtClean="0">
                <a:latin typeface="Times" panose="02020603050405020304" pitchFamily="18" charset="0"/>
              </a:rPr>
              <a:t> </a:t>
            </a:r>
            <a:r>
              <a:rPr lang="it-IT" altLang="en-US" dirty="0" err="1" smtClean="0">
                <a:latin typeface="Times" panose="02020603050405020304" pitchFamily="18" charset="0"/>
              </a:rPr>
              <a:t>level</a:t>
            </a:r>
            <a:endParaRPr lang="it-IT" altLang="en-US" dirty="0" smtClean="0">
              <a:latin typeface="Times" panose="02020603050405020304" pitchFamily="18" charset="0"/>
            </a:endParaRPr>
          </a:p>
          <a:p>
            <a:endParaRPr lang="it-IT" altLang="en-US" dirty="0" smtClean="0">
              <a:latin typeface="Times" panose="02020603050405020304" pitchFamily="18" charset="0"/>
            </a:endParaRPr>
          </a:p>
          <a:p>
            <a:r>
              <a:rPr lang="it-IT" altLang="en-US" dirty="0" err="1" smtClean="0">
                <a:latin typeface="Times" panose="02020603050405020304" pitchFamily="18" charset="0"/>
              </a:rPr>
              <a:t>We</a:t>
            </a:r>
            <a:r>
              <a:rPr lang="it-IT" altLang="en-US" dirty="0" smtClean="0">
                <a:latin typeface="Times" panose="02020603050405020304" pitchFamily="18" charset="0"/>
              </a:rPr>
              <a:t> </a:t>
            </a:r>
            <a:r>
              <a:rPr lang="it-IT" altLang="en-US" dirty="0" err="1" smtClean="0">
                <a:latin typeface="Times" panose="02020603050405020304" pitchFamily="18" charset="0"/>
              </a:rPr>
              <a:t>will</a:t>
            </a:r>
            <a:r>
              <a:rPr lang="it-IT" altLang="en-US" dirty="0" smtClean="0">
                <a:latin typeface="Times" panose="02020603050405020304" pitchFamily="18" charset="0"/>
              </a:rPr>
              <a:t> </a:t>
            </a:r>
            <a:r>
              <a:rPr lang="it-IT" altLang="en-US" dirty="0" err="1" smtClean="0">
                <a:latin typeface="Times" panose="02020603050405020304" pitchFamily="18" charset="0"/>
              </a:rPr>
              <a:t>see</a:t>
            </a:r>
            <a:r>
              <a:rPr lang="it-IT" altLang="en-US" dirty="0" smtClean="0">
                <a:latin typeface="Times" panose="02020603050405020304" pitchFamily="18" charset="0"/>
              </a:rPr>
              <a:t> more in </a:t>
            </a:r>
            <a:r>
              <a:rPr lang="it-IT" altLang="en-US" dirty="0" err="1" smtClean="0">
                <a:latin typeface="Times" panose="02020603050405020304" pitchFamily="18" charset="0"/>
              </a:rPr>
              <a:t>detail</a:t>
            </a:r>
            <a:r>
              <a:rPr lang="it-IT" altLang="en-US" dirty="0" smtClean="0">
                <a:latin typeface="Times" panose="02020603050405020304" pitchFamily="18" charset="0"/>
              </a:rPr>
              <a:t> </a:t>
            </a:r>
            <a:r>
              <a:rPr lang="it-IT" altLang="en-US" dirty="0" err="1" smtClean="0">
                <a:latin typeface="Times" panose="02020603050405020304" pitchFamily="18" charset="0"/>
              </a:rPr>
              <a:t>these</a:t>
            </a:r>
            <a:r>
              <a:rPr lang="it-IT" altLang="en-US" dirty="0" smtClean="0">
                <a:latin typeface="Times" panose="02020603050405020304" pitchFamily="18" charset="0"/>
              </a:rPr>
              <a:t> </a:t>
            </a:r>
            <a:r>
              <a:rPr lang="it-IT" altLang="en-US" dirty="0" err="1" smtClean="0">
                <a:latin typeface="Times" panose="02020603050405020304" pitchFamily="18" charset="0"/>
              </a:rPr>
              <a:t>three</a:t>
            </a:r>
            <a:r>
              <a:rPr lang="it-IT" altLang="en-US" dirty="0" smtClean="0">
                <a:latin typeface="Times" panose="02020603050405020304" pitchFamily="18" charset="0"/>
              </a:rPr>
              <a:t> </a:t>
            </a:r>
            <a:r>
              <a:rPr lang="it-IT" altLang="en-US" dirty="0" err="1" smtClean="0">
                <a:latin typeface="Times" panose="02020603050405020304" pitchFamily="18" charset="0"/>
              </a:rPr>
              <a:t>categories</a:t>
            </a:r>
            <a:r>
              <a:rPr lang="it-IT" altLang="en-US" dirty="0" smtClean="0">
                <a:latin typeface="Times" panose="02020603050405020304" pitchFamily="18" charset="0"/>
              </a:rPr>
              <a:t> in the </a:t>
            </a:r>
            <a:r>
              <a:rPr lang="it-IT" altLang="en-US" dirty="0" err="1" smtClean="0">
                <a:latin typeface="Times" panose="02020603050405020304" pitchFamily="18" charset="0"/>
              </a:rPr>
              <a:t>following</a:t>
            </a:r>
            <a:r>
              <a:rPr lang="it-IT" altLang="en-US" dirty="0" smtClean="0">
                <a:latin typeface="Times" panose="02020603050405020304" pitchFamily="18" charset="0"/>
              </a:rPr>
              <a:t> </a:t>
            </a:r>
            <a:r>
              <a:rPr lang="it-IT" altLang="en-US" dirty="0" err="1" smtClean="0">
                <a:latin typeface="Times" panose="02020603050405020304" pitchFamily="18" charset="0"/>
              </a:rPr>
              <a:t>slides</a:t>
            </a:r>
            <a:endParaRPr lang="it-IT" altLang="en-US" dirty="0" smtClean="0">
              <a:latin typeface="Times" panose="02020603050405020304" pitchFamily="18" charset="0"/>
            </a:endParaRPr>
          </a:p>
          <a:p>
            <a:endParaRPr lang="it-IT" altLang="en-US" dirty="0" smtClean="0">
              <a:latin typeface="Times" panose="02020603050405020304" pitchFamily="18" charset="0"/>
            </a:endParaRPr>
          </a:p>
        </p:txBody>
      </p:sp>
      <p:sp>
        <p:nvSpPr>
          <p:cNvPr id="4" name="Slide Number Placeholder 3"/>
          <p:cNvSpPr>
            <a:spLocks noGrp="1"/>
          </p:cNvSpPr>
          <p:nvPr>
            <p:ph type="sldNum" sz="quarter" idx="10"/>
          </p:nvPr>
        </p:nvSpPr>
        <p:spPr/>
        <p:txBody>
          <a:bodyPr/>
          <a:lstStyle/>
          <a:p>
            <a:fld id="{DB0A0974-A85A-430F-80A5-CE8D45D51C49}" type="slidenum">
              <a:rPr lang="en-US" smtClean="0"/>
              <a:t>11</a:t>
            </a:fld>
            <a:endParaRPr lang="en-US"/>
          </a:p>
        </p:txBody>
      </p:sp>
    </p:spTree>
    <p:extLst>
      <p:ext uri="{BB962C8B-B14F-4D97-AF65-F5344CB8AC3E}">
        <p14:creationId xmlns:p14="http://schemas.microsoft.com/office/powerpoint/2010/main" val="1519175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84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1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5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F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CD308-6C9B-4666-A34C-763061306F7C}" type="datetimeFigureOut">
              <a:rPr lang="en-US" smtClean="0">
                <a:solidFill>
                  <a:prstClr val="black">
                    <a:tint val="75000"/>
                  </a:prstClr>
                </a:solidFill>
              </a:rPr>
              <a:pPr/>
              <a:t>10/6/2016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C249EF-68C7-4A6C-B581-6590F59B03B5}"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606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3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44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61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07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9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0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jpeg"/><Relationship Id="rId26" Type="http://schemas.openxmlformats.org/officeDocument/2006/relationships/image" Target="../media/image50.gif"/><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33" Type="http://schemas.openxmlformats.org/officeDocument/2006/relationships/image" Target="../media/image57.gif"/><Relationship Id="rId2" Type="http://schemas.openxmlformats.org/officeDocument/2006/relationships/notesSlide" Target="../notesSlides/notesSlide10.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24" Type="http://schemas.openxmlformats.org/officeDocument/2006/relationships/image" Target="../media/image48.gif"/><Relationship Id="rId32" Type="http://schemas.openxmlformats.org/officeDocument/2006/relationships/image" Target="../media/image56.png"/><Relationship Id="rId5" Type="http://schemas.openxmlformats.org/officeDocument/2006/relationships/image" Target="../media/image29.jpe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gif"/><Relationship Id="rId10" Type="http://schemas.openxmlformats.org/officeDocument/2006/relationships/image" Target="../media/image34.png"/><Relationship Id="rId19" Type="http://schemas.openxmlformats.org/officeDocument/2006/relationships/image" Target="../media/image43.jpeg"/><Relationship Id="rId31" Type="http://schemas.openxmlformats.org/officeDocument/2006/relationships/image" Target="../media/image55.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eg"/><Relationship Id="rId27" Type="http://schemas.openxmlformats.org/officeDocument/2006/relationships/image" Target="../media/image51.jpeg"/><Relationship Id="rId30" Type="http://schemas.openxmlformats.org/officeDocument/2006/relationships/image" Target="../media/image54.png"/><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wmf"/><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457200" y="2068511"/>
            <a:ext cx="8075613" cy="2351089"/>
          </a:xfrm>
        </p:spPr>
        <p:txBody>
          <a:bodyPr>
            <a:normAutofit/>
          </a:bodyPr>
          <a:lstStyle/>
          <a:p>
            <a:r>
              <a:rPr lang="en-US" altLang="en-US" sz="4000" b="1" dirty="0" smtClean="0"/>
              <a:t>Integrated Flood Management: </a:t>
            </a:r>
            <a:br>
              <a:rPr lang="en-US" altLang="en-US" sz="4000" b="1" dirty="0" smtClean="0"/>
            </a:br>
            <a:r>
              <a:rPr lang="en-US" altLang="en-US" sz="4000" b="1" dirty="0" smtClean="0"/>
              <a:t>Associated </a:t>
            </a:r>
            <a:r>
              <a:rPr lang="en-US" altLang="en-US" b="1" dirty="0" smtClean="0"/>
              <a:t>Programme</a:t>
            </a:r>
            <a:r>
              <a:rPr lang="en-US" altLang="en-US" sz="4000" b="1" dirty="0" smtClean="0"/>
              <a:t> on Flood Management (APFM) </a:t>
            </a:r>
            <a:endParaRPr lang="en-US" altLang="en-US" sz="4000" b="1" dirty="0"/>
          </a:p>
        </p:txBody>
      </p:sp>
      <p:sp>
        <p:nvSpPr>
          <p:cNvPr id="7" name="Rectangle 3"/>
          <p:cNvSpPr>
            <a:spLocks noGrp="1" noChangeArrowheads="1"/>
          </p:cNvSpPr>
          <p:nvPr>
            <p:ph type="subTitle" idx="1"/>
          </p:nvPr>
        </p:nvSpPr>
        <p:spPr>
          <a:xfrm>
            <a:off x="1981200" y="4495800"/>
            <a:ext cx="5257800" cy="1066800"/>
          </a:xfrm>
        </p:spPr>
        <p:txBody>
          <a:bodyPr>
            <a:noAutofit/>
          </a:bodyPr>
          <a:lstStyle/>
          <a:p>
            <a:pPr>
              <a:lnSpc>
                <a:spcPct val="80000"/>
              </a:lnSpc>
            </a:pPr>
            <a:endParaRPr lang="en-US" altLang="en-US" sz="2000" dirty="0" smtClean="0">
              <a:solidFill>
                <a:schemeClr val="tx1">
                  <a:lumMod val="65000"/>
                  <a:lumOff val="35000"/>
                </a:schemeClr>
              </a:solidFill>
            </a:endParaRPr>
          </a:p>
        </p:txBody>
      </p:sp>
    </p:spTree>
    <p:extLst>
      <p:ext uri="{BB962C8B-B14F-4D97-AF65-F5344CB8AC3E}">
        <p14:creationId xmlns:p14="http://schemas.microsoft.com/office/powerpoint/2010/main" val="1967804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9.png"/>
          <p:cNvPicPr/>
          <p:nvPr/>
        </p:nvPicPr>
        <p:blipFill rotWithShape="1">
          <a:blip r:embed="rId3" cstate="print"/>
          <a:srcRect l="4956" t="11990" r="13003" b="5604"/>
          <a:stretch/>
        </p:blipFill>
        <p:spPr>
          <a:xfrm>
            <a:off x="0" y="1207323"/>
            <a:ext cx="7642762" cy="458387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9565"/>
            <a:ext cx="1975421" cy="1188235"/>
          </a:xfrm>
          <a:prstGeom prst="rect">
            <a:avLst/>
          </a:prstGeom>
          <a:noFill/>
        </p:spPr>
      </p:pic>
      <p:pic>
        <p:nvPicPr>
          <p:cNvPr id="9" name="image17.jpeg"/>
          <p:cNvPicPr/>
          <p:nvPr/>
        </p:nvPicPr>
        <p:blipFill>
          <a:blip r:embed="rId5" cstate="print"/>
          <a:stretch>
            <a:fillRect/>
          </a:stretch>
        </p:blipFill>
        <p:spPr>
          <a:xfrm>
            <a:off x="4453823" y="1066800"/>
            <a:ext cx="1946977" cy="1066800"/>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6096001" y="2286000"/>
            <a:ext cx="2438400" cy="1150686"/>
          </a:xfrm>
          <a:prstGeom prst="rect">
            <a:avLst/>
          </a:prstGeom>
          <a:noFill/>
        </p:spPr>
      </p:pic>
      <p:pic>
        <p:nvPicPr>
          <p:cNvPr id="11" name="Picture 10"/>
          <p:cNvPicPr/>
          <p:nvPr/>
        </p:nvPicPr>
        <p:blipFill>
          <a:blip r:embed="rId7">
            <a:extLst>
              <a:ext uri="{28A0092B-C50C-407E-A947-70E740481C1C}">
                <a14:useLocalDpi xmlns:a14="http://schemas.microsoft.com/office/drawing/2010/main" val="0"/>
              </a:ext>
            </a:extLst>
          </a:blip>
          <a:srcRect/>
          <a:stretch>
            <a:fillRect/>
          </a:stretch>
        </p:blipFill>
        <p:spPr bwMode="auto">
          <a:xfrm>
            <a:off x="7642762" y="3581400"/>
            <a:ext cx="1316361" cy="1752600"/>
          </a:xfrm>
          <a:prstGeom prst="rect">
            <a:avLst/>
          </a:prstGeom>
          <a:noFill/>
        </p:spPr>
      </p:pic>
    </p:spTree>
    <p:extLst>
      <p:ext uri="{BB962C8B-B14F-4D97-AF65-F5344CB8AC3E}">
        <p14:creationId xmlns:p14="http://schemas.microsoft.com/office/powerpoint/2010/main" val="423901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09600" y="1066800"/>
            <a:ext cx="8153400" cy="4641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533400" indent="-533400">
              <a:spcBef>
                <a:spcPct val="20000"/>
              </a:spcBef>
              <a:buChar char="§"/>
              <a:defRPr sz="2000">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a:buFont typeface="Webdings" panose="05030102010509060703" pitchFamily="18" charset="2"/>
              <a:buChar char=""/>
            </a:pPr>
            <a:r>
              <a:rPr lang="en-US" altLang="en-US" sz="2400" b="1" dirty="0" smtClean="0">
                <a:solidFill>
                  <a:schemeClr val="accent1">
                    <a:lumMod val="50000"/>
                  </a:schemeClr>
                </a:solidFill>
                <a:latin typeface="+mn-lt"/>
                <a:ea typeface="Arial Unicode MS" panose="020B0604020202020204" pitchFamily="34" charset="-128"/>
                <a:cs typeface="Arial Unicode MS" panose="020B0604020202020204" pitchFamily="34" charset="-128"/>
              </a:rPr>
              <a:t>Promoting IFM to prevent the disaster from repeating itself</a:t>
            </a:r>
          </a:p>
          <a:p>
            <a:pPr lvl="1">
              <a:buFont typeface="Arial" panose="020B0604020202020204" pitchFamily="34" charset="0"/>
              <a:buChar char="•"/>
            </a:pPr>
            <a:r>
              <a:rPr lang="en-US" altLang="en-US" sz="2200" dirty="0" smtClean="0">
                <a:latin typeface="+mn-lt"/>
                <a:ea typeface="Arial Unicode MS" panose="020B0604020202020204" pitchFamily="34" charset="-128"/>
                <a:cs typeface="Arial Unicode MS" panose="020B0604020202020204" pitchFamily="34" charset="-128"/>
              </a:rPr>
              <a:t>Reducing risk exposure (flood risk management)</a:t>
            </a:r>
          </a:p>
          <a:p>
            <a:pPr lvl="2">
              <a:buFont typeface="Arial" panose="020B0604020202020204" pitchFamily="34" charset="0"/>
              <a:buChar char="•"/>
            </a:pPr>
            <a:r>
              <a:rPr lang="en-US" altLang="en-US" sz="2000" dirty="0" smtClean="0">
                <a:latin typeface="+mn-lt"/>
                <a:ea typeface="Arial Unicode MS" panose="020B0604020202020204" pitchFamily="34" charset="-128"/>
                <a:cs typeface="Arial Unicode MS" panose="020B0604020202020204" pitchFamily="34" charset="-128"/>
              </a:rPr>
              <a:t>Build back better</a:t>
            </a:r>
          </a:p>
          <a:p>
            <a:pPr lvl="2">
              <a:buFont typeface="Arial" panose="020B0604020202020204" pitchFamily="34" charset="0"/>
              <a:buChar char="•"/>
            </a:pPr>
            <a:r>
              <a:rPr lang="en-US" altLang="en-US" sz="2000" dirty="0" smtClean="0">
                <a:latin typeface="+mn-lt"/>
                <a:ea typeface="Arial Unicode MS" panose="020B0604020202020204" pitchFamily="34" charset="-128"/>
                <a:cs typeface="Arial Unicode MS" panose="020B0604020202020204" pitchFamily="34" charset="-128"/>
              </a:rPr>
              <a:t>End-to-end early warning systems</a:t>
            </a:r>
          </a:p>
          <a:p>
            <a:pPr>
              <a:buFont typeface="Webdings" panose="05030102010509060703" pitchFamily="18" charset="2"/>
              <a:buChar char=""/>
            </a:pPr>
            <a:r>
              <a:rPr lang="en-US" altLang="en-US" sz="2400" b="1" dirty="0">
                <a:solidFill>
                  <a:schemeClr val="accent1">
                    <a:lumMod val="50000"/>
                  </a:schemeClr>
                </a:solidFill>
                <a:latin typeface="+mn-lt"/>
                <a:ea typeface="Arial Unicode MS" panose="020B0604020202020204" pitchFamily="34" charset="-128"/>
                <a:cs typeface="Arial Unicode MS" panose="020B0604020202020204" pitchFamily="34" charset="-128"/>
              </a:rPr>
              <a:t>A</a:t>
            </a:r>
            <a:r>
              <a:rPr lang="en-US" altLang="en-US" sz="2400" b="1" dirty="0" smtClean="0">
                <a:solidFill>
                  <a:schemeClr val="accent1">
                    <a:lumMod val="50000"/>
                  </a:schemeClr>
                </a:solidFill>
                <a:latin typeface="+mn-lt"/>
                <a:ea typeface="Arial Unicode MS" panose="020B0604020202020204" pitchFamily="34" charset="-128"/>
                <a:cs typeface="Arial Unicode MS" panose="020B0604020202020204" pitchFamily="34" charset="-128"/>
              </a:rPr>
              <a:t>dvice on flood management through a </a:t>
            </a:r>
            <a:r>
              <a:rPr lang="en-US" altLang="en-US" sz="2400" b="1" dirty="0" err="1" smtClean="0">
                <a:solidFill>
                  <a:schemeClr val="accent1">
                    <a:lumMod val="50000"/>
                  </a:schemeClr>
                </a:solidFill>
                <a:latin typeface="+mn-lt"/>
                <a:ea typeface="Arial Unicode MS" panose="020B0604020202020204" pitchFamily="34" charset="-128"/>
                <a:cs typeface="Arial Unicode MS" panose="020B0604020202020204" pitchFamily="34" charset="-128"/>
              </a:rPr>
              <a:t>Help</a:t>
            </a:r>
            <a:r>
              <a:rPr lang="en-US" altLang="en-US" sz="2400" b="1" dirty="0" err="1" smtClean="0">
                <a:solidFill>
                  <a:schemeClr val="accent1">
                    <a:lumMod val="50000"/>
                  </a:schemeClr>
                </a:solidFill>
                <a:latin typeface="+mn-lt"/>
                <a:ea typeface="MS PGothic" panose="020B0600070205080204" pitchFamily="34" charset="-128"/>
                <a:cs typeface="Arial" panose="020B0604020202020204" pitchFamily="34" charset="0"/>
              </a:rPr>
              <a:t>Desk</a:t>
            </a:r>
            <a:r>
              <a:rPr lang="en-US" altLang="en-US" sz="2400" b="1" dirty="0" smtClean="0">
                <a:solidFill>
                  <a:schemeClr val="accent1">
                    <a:lumMod val="50000"/>
                  </a:schemeClr>
                </a:solidFill>
                <a:latin typeface="+mn-lt"/>
                <a:ea typeface="Arial Unicode MS" panose="020B0604020202020204" pitchFamily="34" charset="-128"/>
                <a:cs typeface="Arial Unicode MS" panose="020B0604020202020204" pitchFamily="34" charset="-128"/>
              </a:rPr>
              <a:t> </a:t>
            </a:r>
          </a:p>
          <a:p>
            <a:pPr lvl="1">
              <a:buFont typeface="Arial" panose="020B0604020202020204" pitchFamily="34" charset="0"/>
              <a:buChar char="•"/>
            </a:pPr>
            <a:r>
              <a:rPr lang="en-US" altLang="en-US" sz="2200" dirty="0" smtClean="0">
                <a:latin typeface="+mn-lt"/>
                <a:ea typeface="宋体" panose="02010600030101010101" pitchFamily="2" charset="-122"/>
                <a:cs typeface="Arial" panose="020B0604020202020204" pitchFamily="34" charset="0"/>
              </a:rPr>
              <a:t>Training , capacity building, and advocacy material </a:t>
            </a:r>
          </a:p>
          <a:p>
            <a:pPr lvl="1">
              <a:buFont typeface="Arial" panose="020B0604020202020204" pitchFamily="34" charset="0"/>
              <a:buChar char="•"/>
            </a:pPr>
            <a:r>
              <a:rPr lang="en-US" altLang="en-US" sz="2200" dirty="0" smtClean="0">
                <a:latin typeface="+mn-lt"/>
                <a:ea typeface="宋体" panose="02010600030101010101" pitchFamily="2" charset="-122"/>
                <a:cs typeface="Arial" panose="020B0604020202020204" pitchFamily="34" charset="0"/>
              </a:rPr>
              <a:t>Building a network of institutions supporting a </a:t>
            </a:r>
            <a:br>
              <a:rPr lang="en-US" altLang="en-US" sz="2200" dirty="0" smtClean="0">
                <a:latin typeface="+mn-lt"/>
                <a:ea typeface="宋体" panose="02010600030101010101" pitchFamily="2" charset="-122"/>
                <a:cs typeface="Arial" panose="020B0604020202020204" pitchFamily="34" charset="0"/>
              </a:rPr>
            </a:br>
            <a:r>
              <a:rPr lang="en-US" altLang="en-US" sz="2200" dirty="0" smtClean="0">
                <a:latin typeface="+mn-lt"/>
                <a:ea typeface="宋体" panose="02010600030101010101" pitchFamily="2" charset="-122"/>
                <a:cs typeface="Arial" panose="020B0604020202020204" pitchFamily="34" charset="0"/>
              </a:rPr>
              <a:t>multi-disciplinary approach</a:t>
            </a:r>
          </a:p>
          <a:p>
            <a:pPr lvl="1">
              <a:buFont typeface="Arial" panose="020B0604020202020204" pitchFamily="34" charset="0"/>
              <a:buChar char="•"/>
            </a:pPr>
            <a:r>
              <a:rPr lang="en-US" altLang="ja-JP" sz="2200" dirty="0" smtClean="0">
                <a:latin typeface="+mn-lt"/>
                <a:ea typeface="宋体" panose="02010600030101010101" pitchFamily="2" charset="-122"/>
                <a:cs typeface="Arial" panose="020B0604020202020204" pitchFamily="34" charset="0"/>
              </a:rPr>
              <a:t>Hands on assistance to Members </a:t>
            </a:r>
          </a:p>
          <a:p>
            <a:pPr lvl="2">
              <a:buFont typeface="Arial" panose="020B0604020202020204" pitchFamily="34" charset="0"/>
              <a:buChar char="•"/>
            </a:pPr>
            <a:r>
              <a:rPr lang="en-US" altLang="ja-JP" sz="1800" dirty="0" smtClean="0">
                <a:latin typeface="+mn-lt"/>
                <a:ea typeface="宋体" panose="02010600030101010101" pitchFamily="2" charset="-122"/>
                <a:cs typeface="Arial" panose="020B0604020202020204" pitchFamily="34" charset="0"/>
              </a:rPr>
              <a:t>Project proposal preparation</a:t>
            </a:r>
          </a:p>
          <a:p>
            <a:pPr lvl="2">
              <a:buFont typeface="Arial" panose="020B0604020202020204" pitchFamily="34" charset="0"/>
              <a:buChar char="•"/>
            </a:pPr>
            <a:r>
              <a:rPr lang="en-US" altLang="ja-JP" sz="1800" dirty="0" smtClean="0">
                <a:latin typeface="+mn-lt"/>
                <a:ea typeface="宋体" panose="02010600030101010101" pitchFamily="2" charset="-122"/>
                <a:cs typeface="Arial" panose="020B0604020202020204" pitchFamily="34" charset="0"/>
              </a:rPr>
              <a:t>Flood </a:t>
            </a:r>
            <a:r>
              <a:rPr lang="en-US" altLang="ja-JP" sz="1800" dirty="0">
                <a:latin typeface="+mn-lt"/>
                <a:ea typeface="宋体" panose="02010600030101010101" pitchFamily="2" charset="-122"/>
                <a:cs typeface="Arial" panose="020B0604020202020204" pitchFamily="34" charset="0"/>
              </a:rPr>
              <a:t>risk management </a:t>
            </a:r>
            <a:r>
              <a:rPr lang="en-US" altLang="ja-JP" sz="1800" dirty="0" smtClean="0">
                <a:latin typeface="+mn-lt"/>
                <a:ea typeface="宋体" panose="02010600030101010101" pitchFamily="2" charset="-122"/>
                <a:cs typeface="Arial" panose="020B0604020202020204" pitchFamily="34" charset="0"/>
              </a:rPr>
              <a:t>project implementation</a:t>
            </a:r>
            <a:endParaRPr lang="en-US" altLang="ja-JP" sz="1800" dirty="0">
              <a:latin typeface="+mn-lt"/>
              <a:ea typeface="宋体" panose="02010600030101010101" pitchFamily="2" charset="-122"/>
              <a:cs typeface="Arial" panose="020B0604020202020204" pitchFamily="34" charset="0"/>
            </a:endParaRPr>
          </a:p>
        </p:txBody>
      </p:sp>
      <p:sp>
        <p:nvSpPr>
          <p:cNvPr id="4" name="Rectangle 2"/>
          <p:cNvSpPr txBox="1">
            <a:spLocks noChangeArrowheads="1"/>
          </p:cNvSpPr>
          <p:nvPr/>
        </p:nvSpPr>
        <p:spPr bwMode="auto">
          <a:xfrm>
            <a:off x="161925" y="-122238"/>
            <a:ext cx="9144000" cy="1341438"/>
          </a:xfrm>
          <a:prstGeom prst="rect">
            <a:avLst/>
          </a:prstGeom>
          <a:noFill/>
          <a:extLst/>
        </p:spPr>
        <p:txBody>
          <a:bodyPr vert="horz" lIns="91440" tIns="45720" rIns="91440" bIns="45720" rtlCol="0" anchor="ctr">
            <a:normAutofit fontScale="97500"/>
          </a:bodyPr>
          <a:lstStyle>
            <a:lvl1pPr algn="ctr">
              <a:spcBef>
                <a:spcPct val="0"/>
              </a:spcBef>
              <a:buNone/>
              <a:defRPr sz="4000" b="1">
                <a:solidFill>
                  <a:schemeClr val="tx2"/>
                </a:solidFill>
                <a:latin typeface="+mj-lt"/>
                <a:ea typeface="+mj-ea"/>
                <a:cs typeface="+mj-cs"/>
              </a:defRPr>
            </a:lvl1pPr>
          </a:lstStyle>
          <a:p>
            <a:r>
              <a:rPr lang="en-US" altLang="en-US" dirty="0" smtClean="0"/>
              <a:t>How can APFM help?</a:t>
            </a:r>
            <a:endParaRPr lang="en-US" altLang="ja-JP" dirty="0"/>
          </a:p>
        </p:txBody>
      </p:sp>
    </p:spTree>
    <p:extLst>
      <p:ext uri="{BB962C8B-B14F-4D97-AF65-F5344CB8AC3E}">
        <p14:creationId xmlns:p14="http://schemas.microsoft.com/office/powerpoint/2010/main" val="314938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PFM_Help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678413"/>
            <a:ext cx="27368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39750" y="1371600"/>
            <a:ext cx="3455988" cy="648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Wingdings" pitchFamily="2" charset="2"/>
              <a:buNone/>
              <a:defRPr/>
            </a:pPr>
            <a:r>
              <a:rPr lang="en-GB" altLang="en-US" b="1" dirty="0" smtClean="0">
                <a:ea typeface="SimSun" pitchFamily="2" charset="-122"/>
              </a:rPr>
              <a:t>MEMBERS/COUNTRIES</a:t>
            </a:r>
            <a:endParaRPr lang="en-GB" altLang="en-US" b="1" dirty="0">
              <a:ea typeface="SimSun" pitchFamily="2" charset="-122"/>
            </a:endParaRPr>
          </a:p>
        </p:txBody>
      </p:sp>
      <p:sp>
        <p:nvSpPr>
          <p:cNvPr id="6" name="Rounded Rectangle 5"/>
          <p:cNvSpPr/>
          <p:nvPr/>
        </p:nvSpPr>
        <p:spPr>
          <a:xfrm>
            <a:off x="4932363" y="4234163"/>
            <a:ext cx="3455987" cy="648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buFont typeface="Wingdings" pitchFamily="2" charset="2"/>
              <a:buNone/>
              <a:defRPr/>
            </a:pPr>
            <a:r>
              <a:rPr lang="en-US" altLang="en-US" b="1" dirty="0">
                <a:ea typeface="SimSun" pitchFamily="2" charset="-122"/>
              </a:rPr>
              <a:t>SUPPORT BASE</a:t>
            </a:r>
            <a:endParaRPr lang="en-GB" altLang="en-US" sz="1400" dirty="0">
              <a:ea typeface="SimSun" pitchFamily="2" charset="-122"/>
            </a:endParaRPr>
          </a:p>
        </p:txBody>
      </p:sp>
      <p:sp>
        <p:nvSpPr>
          <p:cNvPr id="8" name="Bent-Up Arrow 7"/>
          <p:cNvSpPr/>
          <p:nvPr/>
        </p:nvSpPr>
        <p:spPr>
          <a:xfrm rot="16200000">
            <a:off x="5884863" y="3103862"/>
            <a:ext cx="1143000" cy="873125"/>
          </a:xfrm>
          <a:prstGeom prst="bentUpArrow">
            <a:avLst/>
          </a:prstGeom>
          <a:solidFill>
            <a:srgbClr val="F68426"/>
          </a:solidFill>
          <a:ln w="12700">
            <a:solidFill>
              <a:srgbClr val="BC5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tx1"/>
              </a:solidFill>
            </a:endParaRPr>
          </a:p>
        </p:txBody>
      </p:sp>
      <p:sp>
        <p:nvSpPr>
          <p:cNvPr id="9" name="Left-Up Arrow 8"/>
          <p:cNvSpPr/>
          <p:nvPr/>
        </p:nvSpPr>
        <p:spPr>
          <a:xfrm flipH="1">
            <a:off x="2333625" y="2095800"/>
            <a:ext cx="790575" cy="1260475"/>
          </a:xfrm>
          <a:prstGeom prst="leftUpArrow">
            <a:avLst/>
          </a:prstGeom>
          <a:solidFill>
            <a:srgbClr val="F68426"/>
          </a:solidFill>
          <a:ln w="12700">
            <a:solidFill>
              <a:srgbClr val="BC5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TextBox 9"/>
          <p:cNvSpPr txBox="1"/>
          <p:nvPr/>
        </p:nvSpPr>
        <p:spPr>
          <a:xfrm>
            <a:off x="539750" y="2140250"/>
            <a:ext cx="1703388" cy="2221647"/>
          </a:xfrm>
          <a:prstGeom prst="roundRect">
            <a:avLst/>
          </a:prstGeom>
          <a:solidFill>
            <a:srgbClr val="FAB47A"/>
          </a:solidFill>
          <a:ln w="12700">
            <a:solidFill>
              <a:srgbClr val="BC5908"/>
            </a:solidFill>
          </a:ln>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en-US" altLang="en-US" sz="1600" b="1" dirty="0">
                <a:solidFill>
                  <a:schemeClr val="tx1"/>
                </a:solidFill>
              </a:rPr>
              <a:t>Request for assistance</a:t>
            </a:r>
            <a:r>
              <a:rPr lang="en-US" altLang="en-US" sz="1600" dirty="0">
                <a:solidFill>
                  <a:schemeClr val="tx1"/>
                </a:solidFill>
              </a:rPr>
              <a:t>, preparation of project </a:t>
            </a:r>
            <a:r>
              <a:rPr lang="en-US" altLang="en-US" sz="1600" dirty="0" smtClean="0">
                <a:solidFill>
                  <a:schemeClr val="tx1"/>
                </a:solidFill>
              </a:rPr>
              <a:t>proposals, advice and supervision on </a:t>
            </a:r>
            <a:r>
              <a:rPr lang="en-US" altLang="en-US" sz="1600" dirty="0">
                <a:solidFill>
                  <a:schemeClr val="tx1"/>
                </a:solidFill>
              </a:rPr>
              <a:t>implementation</a:t>
            </a:r>
          </a:p>
        </p:txBody>
      </p:sp>
      <p:sp>
        <p:nvSpPr>
          <p:cNvPr id="11" name="TextBox 10"/>
          <p:cNvSpPr txBox="1"/>
          <p:nvPr/>
        </p:nvSpPr>
        <p:spPr>
          <a:xfrm>
            <a:off x="7026275" y="3103863"/>
            <a:ext cx="1584325" cy="646986"/>
          </a:xfrm>
          <a:prstGeom prst="roundRect">
            <a:avLst/>
          </a:prstGeom>
          <a:solidFill>
            <a:srgbClr val="FAB47A"/>
          </a:solidFill>
          <a:ln w="12700">
            <a:solidFill>
              <a:srgbClr val="BC5908"/>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n-US" altLang="en-US" sz="1600" b="1" dirty="0">
                <a:solidFill>
                  <a:schemeClr val="tx1"/>
                </a:solidFill>
              </a:rPr>
              <a:t>Technical </a:t>
            </a:r>
            <a:r>
              <a:rPr lang="en-US" altLang="en-US" sz="1600" b="1" dirty="0" smtClean="0">
                <a:solidFill>
                  <a:schemeClr val="tx1"/>
                </a:solidFill>
              </a:rPr>
              <a:t>expertise</a:t>
            </a:r>
            <a:endParaRPr lang="en-US" altLang="en-US" sz="1600" b="1" dirty="0">
              <a:solidFill>
                <a:schemeClr val="tx1"/>
              </a:solidFill>
            </a:endParaRPr>
          </a:p>
        </p:txBody>
      </p:sp>
      <p:sp>
        <p:nvSpPr>
          <p:cNvPr id="12" name="Title 1"/>
          <p:cNvSpPr>
            <a:spLocks noGrp="1"/>
          </p:cNvSpPr>
          <p:nvPr>
            <p:ph type="title"/>
          </p:nvPr>
        </p:nvSpPr>
        <p:spPr>
          <a:xfrm>
            <a:off x="0" y="76200"/>
            <a:ext cx="8915400" cy="1143000"/>
          </a:xfrm>
          <a:noFill/>
        </p:spPr>
        <p:txBody>
          <a:bodyPr vert="horz" lIns="91440" tIns="45720" rIns="91440" bIns="45720" rtlCol="0" anchor="ctr">
            <a:normAutofit/>
          </a:bodyPr>
          <a:lstStyle/>
          <a:p>
            <a:pPr algn="r"/>
            <a:r>
              <a:rPr lang="en-US" altLang="en-US" sz="4000" b="1" dirty="0">
                <a:solidFill>
                  <a:schemeClr val="tx2"/>
                </a:solidFill>
              </a:rPr>
              <a:t>Integrated Flood Management </a:t>
            </a:r>
            <a:r>
              <a:rPr lang="en-US" altLang="en-US" sz="4000" b="1" dirty="0" err="1">
                <a:solidFill>
                  <a:schemeClr val="tx2"/>
                </a:solidFill>
              </a:rPr>
              <a:t>HelpDesk</a:t>
            </a:r>
            <a:endParaRPr lang="en-US" altLang="en-US" sz="4000" b="1" dirty="0">
              <a:solidFill>
                <a:schemeClr val="tx2"/>
              </a:solidFill>
            </a:endParaRPr>
          </a:p>
        </p:txBody>
      </p:sp>
      <p:sp>
        <p:nvSpPr>
          <p:cNvPr id="2" name="TextBox 1"/>
          <p:cNvSpPr txBox="1"/>
          <p:nvPr/>
        </p:nvSpPr>
        <p:spPr>
          <a:xfrm>
            <a:off x="0" y="5191780"/>
            <a:ext cx="9144000" cy="523220"/>
          </a:xfrm>
          <a:prstGeom prst="rect">
            <a:avLst/>
          </a:prstGeom>
          <a:noFill/>
        </p:spPr>
        <p:txBody>
          <a:bodyPr wrap="square" rtlCol="0">
            <a:spAutoFit/>
          </a:bodyPr>
          <a:lstStyle/>
          <a:p>
            <a:pPr algn="ctr"/>
            <a:r>
              <a:rPr lang="en-US" sz="2800" b="1" dirty="0">
                <a:solidFill>
                  <a:schemeClr val="accent1">
                    <a:lumMod val="50000"/>
                  </a:schemeClr>
                </a:solidFill>
              </a:rPr>
              <a:t>http://</a:t>
            </a:r>
            <a:r>
              <a:rPr lang="en-US" sz="2800" b="1" dirty="0" smtClean="0">
                <a:solidFill>
                  <a:schemeClr val="accent1">
                    <a:lumMod val="50000"/>
                  </a:schemeClr>
                </a:solidFill>
              </a:rPr>
              <a:t>www.apfm.info/ifm-helpdesk</a:t>
            </a:r>
            <a:endParaRPr lang="en-US" sz="2800" b="1" dirty="0">
              <a:solidFill>
                <a:schemeClr val="accent1">
                  <a:lumMod val="50000"/>
                </a:schemeClr>
              </a:solidFill>
            </a:endParaRPr>
          </a:p>
        </p:txBody>
      </p:sp>
    </p:spTree>
    <p:extLst>
      <p:ext uri="{BB962C8B-B14F-4D97-AF65-F5344CB8AC3E}">
        <p14:creationId xmlns:p14="http://schemas.microsoft.com/office/powerpoint/2010/main" val="1767078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 name="Table 1023"/>
          <p:cNvGraphicFramePr>
            <a:graphicFrameLocks noGrp="1"/>
          </p:cNvGraphicFramePr>
          <p:nvPr>
            <p:extLst>
              <p:ext uri="{D42A27DB-BD31-4B8C-83A1-F6EECF244321}">
                <p14:modId xmlns:p14="http://schemas.microsoft.com/office/powerpoint/2010/main" val="1784550769"/>
              </p:ext>
            </p:extLst>
          </p:nvPr>
        </p:nvGraphicFramePr>
        <p:xfrm>
          <a:off x="304800" y="1552955"/>
          <a:ext cx="8580576" cy="3847825"/>
        </p:xfrm>
        <a:graphic>
          <a:graphicData uri="http://schemas.openxmlformats.org/drawingml/2006/table">
            <a:tbl>
              <a:tblPr firstRow="1" bandRow="1">
                <a:tableStyleId>{5C22544A-7EE6-4342-B048-85BDC9FD1C3A}</a:tableStyleId>
              </a:tblPr>
              <a:tblGrid>
                <a:gridCol w="1430096"/>
                <a:gridCol w="1430096"/>
                <a:gridCol w="1430096"/>
                <a:gridCol w="1430096"/>
                <a:gridCol w="1430096"/>
                <a:gridCol w="1430096"/>
              </a:tblGrid>
              <a:tr h="76956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9565">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956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9565">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956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 name="Picture 43" descr="Korea Water Resources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10" y="4009985"/>
            <a:ext cx="1312862" cy="49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0616" y="3206820"/>
            <a:ext cx="136941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0" descr="DH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1201" y="2448905"/>
            <a:ext cx="1206679" cy="54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type="title" idx="4294967295"/>
          </p:nvPr>
        </p:nvSpPr>
        <p:spPr>
          <a:xfrm>
            <a:off x="2411413" y="188913"/>
            <a:ext cx="6553200" cy="792162"/>
          </a:xfrm>
          <a:noFill/>
          <a:ln w="9525">
            <a:noFill/>
            <a:miter lim="800000"/>
            <a:headEnd/>
            <a:tailEnd/>
          </a:ln>
        </p:spPr>
        <p:txBody>
          <a:bodyPr vert="horz" lIns="91440" tIns="45720" rIns="91440" bIns="45720" rtlCol="0" anchor="ctr">
            <a:normAutofit/>
          </a:bodyPr>
          <a:lstStyle/>
          <a:p>
            <a:pPr fontAlgn="base">
              <a:spcBef>
                <a:spcPct val="50000"/>
              </a:spcBef>
              <a:spcAft>
                <a:spcPct val="0"/>
              </a:spcAft>
              <a:buClr>
                <a:srgbClr val="FF9900"/>
              </a:buClr>
              <a:buFont typeface="Wingdings" panose="05000000000000000000" pitchFamily="2" charset="2"/>
            </a:pPr>
            <a:r>
              <a:rPr lang="en-US" altLang="en-US" sz="3300" b="1" dirty="0" smtClean="0">
                <a:solidFill>
                  <a:schemeClr val="tx2"/>
                </a:solidFill>
              </a:rPr>
              <a:t>30 Support </a:t>
            </a:r>
            <a:r>
              <a:rPr lang="en-US" altLang="en-US" sz="3300" b="1" dirty="0">
                <a:solidFill>
                  <a:schemeClr val="tx2"/>
                </a:solidFill>
              </a:rPr>
              <a:t>Base Partners</a:t>
            </a:r>
          </a:p>
        </p:txBody>
      </p:sp>
      <p:pic>
        <p:nvPicPr>
          <p:cNvPr id="6" name="Picture 5" descr="APFM_HelpDe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60350"/>
            <a:ext cx="20891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a:spLocks noChangeArrowheads="1"/>
          </p:cNvSpPr>
          <p:nvPr/>
        </p:nvSpPr>
        <p:spPr bwMode="auto">
          <a:xfrm>
            <a:off x="250825" y="1052513"/>
            <a:ext cx="8575806"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a:spcBef>
                <a:spcPct val="20000"/>
              </a:spcBef>
            </a:pPr>
            <a:r>
              <a:rPr lang="en-US" altLang="zh-CN" sz="2000" dirty="0">
                <a:latin typeface="+mn-lt"/>
                <a:ea typeface="Arial Unicode MS" pitchFamily="34" charset="-128"/>
                <a:cs typeface="Arial" pitchFamily="34" charset="0"/>
              </a:rPr>
              <a:t>Specialized </a:t>
            </a:r>
            <a:r>
              <a:rPr lang="en-US" altLang="en-US" sz="2000" dirty="0">
                <a:latin typeface="+mn-lt"/>
                <a:ea typeface="Arial Unicode MS" pitchFamily="34" charset="-128"/>
                <a:cs typeface="Arial" pitchFamily="34" charset="0"/>
              </a:rPr>
              <a:t>institutes in various disciplines relevant for IFM</a:t>
            </a:r>
            <a:endParaRPr lang="en-GB" altLang="en-US" sz="2000" dirty="0">
              <a:latin typeface="+mn-lt"/>
              <a:ea typeface="Arial Unicode MS" pitchFamily="34" charset="-128"/>
              <a:cs typeface="Arial" pitchFamily="34" charset="0"/>
            </a:endParaRPr>
          </a:p>
        </p:txBody>
      </p:sp>
      <p:pic>
        <p:nvPicPr>
          <p:cNvPr id="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328" y="3914087"/>
            <a:ext cx="757286"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3522" y="1668184"/>
            <a:ext cx="1242037" cy="51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1375" y="2359970"/>
            <a:ext cx="67559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1094" y="2377970"/>
            <a:ext cx="68804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0578" y="3154726"/>
            <a:ext cx="657189" cy="6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6647" y="3149393"/>
            <a:ext cx="1096940" cy="66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69378" y="3312148"/>
            <a:ext cx="865187" cy="34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4919" y="3141839"/>
            <a:ext cx="579242"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8410" y="4876854"/>
            <a:ext cx="1312862" cy="31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6540" y="4086611"/>
            <a:ext cx="1296000" cy="3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1" descr="unosa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76600" y="4725474"/>
            <a:ext cx="1217035" cy="61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2" descr="uni dunde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1527" y="4731058"/>
            <a:ext cx="815290" cy="7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Australian_Bureau_of_Meteorolog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51298" y="1600635"/>
            <a:ext cx="867638" cy="65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World Wide Fund for Natur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12540" y="4658963"/>
            <a:ext cx="504000" cy="7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descr="Zoï Environment Networ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33323" y="4690529"/>
            <a:ext cx="684000" cy="6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http://www.apfm.info/community/sbp/CERFE.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6841" y="2381768"/>
            <a:ext cx="576000" cy="67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b="16377"/>
          <a:stretch/>
        </p:blipFill>
        <p:spPr bwMode="auto">
          <a:xfrm>
            <a:off x="4593986" y="2377970"/>
            <a:ext cx="141597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apfm.info/wp-content/uploads/CEH-300x72.g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09323" y="1766159"/>
            <a:ext cx="1332000" cy="3196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7473323" y="2579570"/>
            <a:ext cx="1404000" cy="28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Government Site Builder"/>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4761971" y="1565999"/>
            <a:ext cx="1080000" cy="7200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www.apfm.info/wp-content/uploads/unec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09323" y="4061635"/>
            <a:ext cx="1332000" cy="388905"/>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20" descr="Image result for universidad del litoral"/>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838460" y="3635375"/>
            <a:ext cx="1241425" cy="124142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370963" y="3942453"/>
            <a:ext cx="1028309" cy="627269"/>
          </a:xfrm>
          <a:prstGeom prst="rect">
            <a:avLst/>
          </a:prstGeom>
        </p:spPr>
      </p:pic>
      <p:pic>
        <p:nvPicPr>
          <p:cNvPr id="30" name="Picture 2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645871" y="4703101"/>
            <a:ext cx="1312200" cy="658857"/>
          </a:xfrm>
          <a:prstGeom prst="rect">
            <a:avLst/>
          </a:prstGeom>
        </p:spPr>
      </p:pic>
      <p:pic>
        <p:nvPicPr>
          <p:cNvPr id="31" name="Picture 3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5202" y="3124200"/>
            <a:ext cx="719279" cy="719279"/>
          </a:xfrm>
          <a:prstGeom prst="rect">
            <a:avLst/>
          </a:prstGeom>
        </p:spPr>
      </p:pic>
      <p:pic>
        <p:nvPicPr>
          <p:cNvPr id="1025"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5054" y="1635555"/>
            <a:ext cx="1199575" cy="58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102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794145" y="1714819"/>
            <a:ext cx="1330055" cy="422361"/>
          </a:xfrm>
          <a:prstGeom prst="rect">
            <a:avLst/>
          </a:prstGeom>
        </p:spPr>
      </p:pic>
    </p:spTree>
    <p:extLst>
      <p:ext uri="{BB962C8B-B14F-4D97-AF65-F5344CB8AC3E}">
        <p14:creationId xmlns:p14="http://schemas.microsoft.com/office/powerpoint/2010/main" val="1620951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idx="4294967295"/>
          </p:nvPr>
        </p:nvSpPr>
        <p:spPr>
          <a:xfrm>
            <a:off x="1363663" y="165419"/>
            <a:ext cx="6408737" cy="792162"/>
          </a:xfrm>
          <a:noFill/>
          <a:extLst/>
        </p:spPr>
        <p:txBody>
          <a:bodyPr vert="horz" lIns="91440" tIns="45720" rIns="91440" bIns="45720" rtlCol="0" anchor="ctr">
            <a:normAutofit fontScale="97500"/>
          </a:bodyPr>
          <a:lstStyle/>
          <a:p>
            <a:r>
              <a:rPr lang="en-US" altLang="en-US" sz="4000" b="1" dirty="0" smtClean="0">
                <a:solidFill>
                  <a:schemeClr val="tx2"/>
                </a:solidFill>
              </a:rPr>
              <a:t>Guidance Materials</a:t>
            </a:r>
            <a:endParaRPr lang="en-US" altLang="en-US" sz="4000" b="1" dirty="0">
              <a:solidFill>
                <a:schemeClr val="tx2"/>
              </a:solidFill>
            </a:endParaRPr>
          </a:p>
        </p:txBody>
      </p:sp>
      <p:pic>
        <p:nvPicPr>
          <p:cNvPr id="18" name="Picture 17" descr="concept_paper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3938"/>
            <a:ext cx="1679575" cy="2376487"/>
          </a:xfrm>
          <a:prstGeom prst="rect">
            <a:avLst/>
          </a:prstGeom>
          <a:noFill/>
          <a:ln w="9525">
            <a:solidFill>
              <a:srgbClr val="969696"/>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14400"/>
            <a:ext cx="2120955"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799673" y="1023938"/>
            <a:ext cx="1726916" cy="2414092"/>
            <a:chOff x="6379632" y="990600"/>
            <a:chExt cx="1726916" cy="2414092"/>
          </a:xfrm>
        </p:grpSpPr>
        <p:pic>
          <p:nvPicPr>
            <p:cNvPr id="20" name="Picture 8"/>
            <p:cNvPicPr>
              <a:picLocks noChangeAspect="1" noChangeArrowheads="1"/>
            </p:cNvPicPr>
            <p:nvPr/>
          </p:nvPicPr>
          <p:blipFill>
            <a:blip r:embed="rId5"/>
            <a:srcRect/>
            <a:stretch>
              <a:fillRect/>
            </a:stretch>
          </p:blipFill>
          <p:spPr bwMode="auto">
            <a:xfrm>
              <a:off x="6379632" y="990600"/>
              <a:ext cx="1457340" cy="20542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6275" y="1151730"/>
              <a:ext cx="1455426" cy="20542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a:ext uri="{91240B29-F687-4F45-9708-019B960494DF}">
                <a14:hiddenLine xmlns:a14="http://schemas.microsoft.com/office/drawing/2010/main" w="9525" algn="ctr">
                  <a:solidFill>
                    <a:schemeClr val="tx1"/>
                  </a:solidFill>
                  <a:miter lim="800000"/>
                  <a:headEnd/>
                  <a:tailEnd/>
                </a14:hiddenLine>
              </a:ext>
            </a:extLst>
          </p:spPr>
        </p:pic>
        <p:pic>
          <p:nvPicPr>
            <p:cNvPr id="2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8675" y="1350467"/>
              <a:ext cx="1447873" cy="20542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a:ext uri="{91240B29-F687-4F45-9708-019B960494DF}">
                <a14:hiddenLine xmlns:a14="http://schemas.microsoft.com/office/drawing/2010/main" w="9525" algn="ctr">
                  <a:solidFill>
                    <a:schemeClr val="tx1"/>
                  </a:solidFill>
                  <a:miter lim="800000"/>
                  <a:headEnd/>
                  <a:tailEnd/>
                </a14:hiddenLine>
              </a:ext>
            </a:extLst>
          </p:spPr>
        </p:pic>
      </p:grpSp>
      <p:grpSp>
        <p:nvGrpSpPr>
          <p:cNvPr id="11" name="Group 10"/>
          <p:cNvGrpSpPr/>
          <p:nvPr/>
        </p:nvGrpSpPr>
        <p:grpSpPr>
          <a:xfrm>
            <a:off x="6919307" y="984250"/>
            <a:ext cx="1832450" cy="2453780"/>
            <a:chOff x="2251328" y="3581400"/>
            <a:chExt cx="1593344" cy="2133600"/>
          </a:xfrm>
        </p:grpSpPr>
        <p:pic>
          <p:nvPicPr>
            <p:cNvPr id="22" name="Immagine 11"/>
            <p:cNvPicPr>
              <a:picLocks noChangeAspect="1"/>
            </p:cNvPicPr>
            <p:nvPr/>
          </p:nvPicPr>
          <p:blipFill>
            <a:blip r:embed="rId8"/>
            <a:stretch>
              <a:fillRect/>
            </a:stretch>
          </p:blipFill>
          <p:spPr>
            <a:xfrm>
              <a:off x="2251328" y="3581400"/>
              <a:ext cx="1354700" cy="1930083"/>
            </a:xfrm>
            <a:prstGeom prst="rect">
              <a:avLst/>
            </a:prstGeom>
          </p:spPr>
        </p:pic>
        <p:pic>
          <p:nvPicPr>
            <p:cNvPr id="23" name="Immagine 12"/>
            <p:cNvPicPr>
              <a:picLocks noChangeAspect="1"/>
            </p:cNvPicPr>
            <p:nvPr/>
          </p:nvPicPr>
          <p:blipFill>
            <a:blip r:embed="rId9"/>
            <a:stretch>
              <a:fillRect/>
            </a:stretch>
          </p:blipFill>
          <p:spPr>
            <a:xfrm>
              <a:off x="2403728" y="3733801"/>
              <a:ext cx="1336696" cy="1884522"/>
            </a:xfrm>
            <a:prstGeom prst="rect">
              <a:avLst/>
            </a:prstGeom>
          </p:spPr>
        </p:pic>
        <p:pic>
          <p:nvPicPr>
            <p:cNvPr id="24" name="Immagine 13"/>
            <p:cNvPicPr>
              <a:picLocks noChangeAspect="1"/>
            </p:cNvPicPr>
            <p:nvPr/>
          </p:nvPicPr>
          <p:blipFill>
            <a:blip r:embed="rId10"/>
            <a:stretch>
              <a:fillRect/>
            </a:stretch>
          </p:blipFill>
          <p:spPr>
            <a:xfrm>
              <a:off x="2514600" y="3832549"/>
              <a:ext cx="1330072" cy="1882451"/>
            </a:xfrm>
            <a:prstGeom prst="rect">
              <a:avLst/>
            </a:prstGeom>
          </p:spPr>
        </p:pic>
      </p:grpSp>
      <p:sp>
        <p:nvSpPr>
          <p:cNvPr id="26" name="Rectangle 5"/>
          <p:cNvSpPr>
            <a:spLocks noChangeArrowheads="1"/>
          </p:cNvSpPr>
          <p:nvPr/>
        </p:nvSpPr>
        <p:spPr bwMode="auto">
          <a:xfrm>
            <a:off x="228600" y="3429000"/>
            <a:ext cx="2057400" cy="72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anose="020B0604020202020204" pitchFamily="34" charset="0"/>
              </a:defRPr>
            </a:lvl1pPr>
            <a:lvl2pPr marL="990600" indent="-53340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marL="0" indent="0" algn="ctr">
              <a:buNone/>
            </a:pPr>
            <a:r>
              <a:rPr lang="en-GB" altLang="en-US" b="1" dirty="0" smtClean="0">
                <a:latin typeface="+mn-lt"/>
                <a:ea typeface="Arial Unicode MS" panose="020B0604020202020204" pitchFamily="34" charset="-128"/>
                <a:cs typeface="Arial Unicode MS" panose="020B0604020202020204" pitchFamily="34" charset="-128"/>
              </a:rPr>
              <a:t>Integrated </a:t>
            </a:r>
            <a:r>
              <a:rPr lang="en-GB" altLang="en-US" b="1" dirty="0">
                <a:latin typeface="+mn-lt"/>
                <a:ea typeface="Arial Unicode MS" panose="020B0604020202020204" pitchFamily="34" charset="-128"/>
                <a:cs typeface="Arial Unicode MS" panose="020B0604020202020204" pitchFamily="34" charset="-128"/>
              </a:rPr>
              <a:t>Flood </a:t>
            </a:r>
            <a:r>
              <a:rPr lang="en-GB" altLang="en-US" b="1" dirty="0" smtClean="0">
                <a:latin typeface="+mn-lt"/>
                <a:ea typeface="Arial Unicode MS" panose="020B0604020202020204" pitchFamily="34" charset="-128"/>
                <a:cs typeface="Arial Unicode MS" panose="020B0604020202020204" pitchFamily="34" charset="-128"/>
              </a:rPr>
              <a:t/>
            </a:r>
            <a:br>
              <a:rPr lang="en-GB" altLang="en-US" b="1" dirty="0" smtClean="0">
                <a:latin typeface="+mn-lt"/>
                <a:ea typeface="Arial Unicode MS" panose="020B0604020202020204" pitchFamily="34" charset="-128"/>
                <a:cs typeface="Arial Unicode MS" panose="020B0604020202020204" pitchFamily="34" charset="-128"/>
              </a:rPr>
            </a:br>
            <a:r>
              <a:rPr lang="en-GB" altLang="en-US" b="1" dirty="0" smtClean="0">
                <a:latin typeface="+mn-lt"/>
                <a:ea typeface="Arial Unicode MS" panose="020B0604020202020204" pitchFamily="34" charset="-128"/>
                <a:cs typeface="Arial Unicode MS" panose="020B0604020202020204" pitchFamily="34" charset="-128"/>
              </a:rPr>
              <a:t>Management </a:t>
            </a:r>
            <a:br>
              <a:rPr lang="en-GB" altLang="en-US" b="1" dirty="0" smtClean="0">
                <a:latin typeface="+mn-lt"/>
                <a:ea typeface="Arial Unicode MS" panose="020B0604020202020204" pitchFamily="34" charset="-128"/>
                <a:cs typeface="Arial Unicode MS" panose="020B0604020202020204" pitchFamily="34" charset="-128"/>
              </a:rPr>
            </a:br>
            <a:r>
              <a:rPr lang="en-GB" altLang="en-US" b="1" dirty="0" smtClean="0">
                <a:latin typeface="+mn-lt"/>
                <a:ea typeface="Arial Unicode MS" panose="020B0604020202020204" pitchFamily="34" charset="-128"/>
                <a:cs typeface="Arial Unicode MS" panose="020B0604020202020204" pitchFamily="34" charset="-128"/>
              </a:rPr>
              <a:t>Concept Paper</a:t>
            </a:r>
            <a:endParaRPr lang="en-GB" altLang="en-US" b="1" dirty="0">
              <a:latin typeface="+mn-lt"/>
              <a:ea typeface="Arial Unicode MS" panose="020B0604020202020204" pitchFamily="34" charset="-128"/>
              <a:cs typeface="Arial Unicode MS" panose="020B0604020202020204" pitchFamily="34" charset="-128"/>
            </a:endParaRPr>
          </a:p>
          <a:p>
            <a:pPr marL="0" indent="0" algn="ctr">
              <a:buNone/>
            </a:pPr>
            <a:endParaRPr lang="en-GB" altLang="en-US" sz="1400" b="1" dirty="0">
              <a:solidFill>
                <a:srgbClr val="2B3C85"/>
              </a:solidFill>
              <a:latin typeface="+mn-lt"/>
            </a:endParaRPr>
          </a:p>
        </p:txBody>
      </p:sp>
      <p:sp>
        <p:nvSpPr>
          <p:cNvPr id="27" name="Rectangle 5"/>
          <p:cNvSpPr>
            <a:spLocks noChangeArrowheads="1"/>
          </p:cNvSpPr>
          <p:nvPr/>
        </p:nvSpPr>
        <p:spPr bwMode="auto">
          <a:xfrm>
            <a:off x="2362200" y="3429000"/>
            <a:ext cx="204475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anose="020B0604020202020204" pitchFamily="34" charset="0"/>
              </a:defRPr>
            </a:lvl1pPr>
            <a:lvl2pPr marL="990600" indent="-53340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marL="0" indent="0" algn="ctr">
              <a:buNone/>
            </a:pPr>
            <a:r>
              <a:rPr lang="en-GB" altLang="en-US" b="1" dirty="0" smtClean="0">
                <a:latin typeface="+mn-lt"/>
                <a:ea typeface="Arial Unicode MS" panose="020B0604020202020204" pitchFamily="34" charset="-128"/>
                <a:cs typeface="Arial Unicode MS" panose="020B0604020202020204" pitchFamily="34" charset="-128"/>
              </a:rPr>
              <a:t>Flood </a:t>
            </a:r>
            <a:r>
              <a:rPr lang="en-GB" altLang="en-US" b="1" dirty="0">
                <a:latin typeface="+mn-lt"/>
                <a:ea typeface="Arial Unicode MS" panose="020B0604020202020204" pitchFamily="34" charset="-128"/>
                <a:cs typeface="Arial Unicode MS" panose="020B0604020202020204" pitchFamily="34" charset="-128"/>
              </a:rPr>
              <a:t>Management Policy </a:t>
            </a:r>
            <a:r>
              <a:rPr lang="en-GB" altLang="en-US" b="1" dirty="0" smtClean="0">
                <a:latin typeface="+mn-lt"/>
                <a:ea typeface="Arial Unicode MS" panose="020B0604020202020204" pitchFamily="34" charset="-128"/>
                <a:cs typeface="Arial Unicode MS" panose="020B0604020202020204" pitchFamily="34" charset="-128"/>
              </a:rPr>
              <a:t>Series</a:t>
            </a:r>
            <a:endParaRPr lang="en-GB" altLang="en-US" b="1" dirty="0">
              <a:latin typeface="+mn-lt"/>
              <a:ea typeface="Arial Unicode MS" panose="020B0604020202020204" pitchFamily="34" charset="-128"/>
              <a:cs typeface="Arial Unicode MS" panose="020B0604020202020204" pitchFamily="34" charset="-128"/>
            </a:endParaRPr>
          </a:p>
          <a:p>
            <a:pPr marL="0" indent="0" algn="ctr">
              <a:buNone/>
            </a:pPr>
            <a:endParaRPr lang="en-GB" altLang="en-US" sz="1400" b="1" dirty="0">
              <a:solidFill>
                <a:srgbClr val="2B3C85"/>
              </a:solidFill>
              <a:latin typeface="+mn-lt"/>
            </a:endParaRPr>
          </a:p>
        </p:txBody>
      </p:sp>
      <p:sp>
        <p:nvSpPr>
          <p:cNvPr id="28" name="Rectangle 5"/>
          <p:cNvSpPr>
            <a:spLocks noChangeArrowheads="1"/>
          </p:cNvSpPr>
          <p:nvPr/>
        </p:nvSpPr>
        <p:spPr bwMode="auto">
          <a:xfrm>
            <a:off x="4803631" y="3429000"/>
            <a:ext cx="204475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anose="020B0604020202020204" pitchFamily="34" charset="0"/>
              </a:defRPr>
            </a:lvl1pPr>
            <a:lvl2pPr marL="990600" indent="-53340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marL="0" indent="0" algn="ctr">
              <a:buNone/>
            </a:pPr>
            <a:r>
              <a:rPr lang="en-GB" altLang="en-US" b="1" dirty="0" smtClean="0">
                <a:latin typeface="+mn-lt"/>
                <a:ea typeface="Arial Unicode MS" panose="020B0604020202020204" pitchFamily="34" charset="-128"/>
                <a:cs typeface="Arial Unicode MS" panose="020B0604020202020204" pitchFamily="34" charset="-128"/>
              </a:rPr>
              <a:t>IFM Tool </a:t>
            </a:r>
            <a:br>
              <a:rPr lang="en-GB" altLang="en-US" b="1" dirty="0" smtClean="0">
                <a:latin typeface="+mn-lt"/>
                <a:ea typeface="Arial Unicode MS" panose="020B0604020202020204" pitchFamily="34" charset="-128"/>
                <a:cs typeface="Arial Unicode MS" panose="020B0604020202020204" pitchFamily="34" charset="-128"/>
              </a:rPr>
            </a:br>
            <a:r>
              <a:rPr lang="en-GB" altLang="en-US" b="1" dirty="0" smtClean="0">
                <a:latin typeface="+mn-lt"/>
                <a:ea typeface="Arial Unicode MS" panose="020B0604020202020204" pitchFamily="34" charset="-128"/>
                <a:cs typeface="Arial Unicode MS" panose="020B0604020202020204" pitchFamily="34" charset="-128"/>
              </a:rPr>
              <a:t>Series</a:t>
            </a:r>
            <a:endParaRPr lang="en-GB" altLang="en-US" b="1" dirty="0">
              <a:latin typeface="+mn-lt"/>
              <a:ea typeface="Arial Unicode MS" panose="020B0604020202020204" pitchFamily="34" charset="-128"/>
              <a:cs typeface="Arial Unicode MS" panose="020B0604020202020204" pitchFamily="34" charset="-128"/>
            </a:endParaRPr>
          </a:p>
        </p:txBody>
      </p:sp>
      <p:sp>
        <p:nvSpPr>
          <p:cNvPr id="29" name="Rectangle 5"/>
          <p:cNvSpPr>
            <a:spLocks noChangeArrowheads="1"/>
          </p:cNvSpPr>
          <p:nvPr/>
        </p:nvSpPr>
        <p:spPr bwMode="auto">
          <a:xfrm>
            <a:off x="6964544" y="3429000"/>
            <a:ext cx="204475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anose="020B0604020202020204" pitchFamily="34" charset="0"/>
              </a:defRPr>
            </a:lvl1pPr>
            <a:lvl2pPr marL="990600" indent="-53340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marL="0" indent="0" algn="ctr">
              <a:buNone/>
            </a:pPr>
            <a:r>
              <a:rPr lang="en-GB" altLang="en-US" b="1" dirty="0" smtClean="0">
                <a:latin typeface="+mn-lt"/>
                <a:ea typeface="Arial Unicode MS" panose="020B0604020202020204" pitchFamily="34" charset="-128"/>
                <a:cs typeface="Arial Unicode MS" panose="020B0604020202020204" pitchFamily="34" charset="-128"/>
              </a:rPr>
              <a:t>Training </a:t>
            </a:r>
            <a:br>
              <a:rPr lang="en-GB" altLang="en-US" b="1" dirty="0" smtClean="0">
                <a:latin typeface="+mn-lt"/>
                <a:ea typeface="Arial Unicode MS" panose="020B0604020202020204" pitchFamily="34" charset="-128"/>
                <a:cs typeface="Arial Unicode MS" panose="020B0604020202020204" pitchFamily="34" charset="-128"/>
              </a:rPr>
            </a:br>
            <a:r>
              <a:rPr lang="en-GB" altLang="en-US" b="1" dirty="0" smtClean="0">
                <a:latin typeface="+mn-lt"/>
                <a:ea typeface="Arial Unicode MS" panose="020B0604020202020204" pitchFamily="34" charset="-128"/>
                <a:cs typeface="Arial Unicode MS" panose="020B0604020202020204" pitchFamily="34" charset="-128"/>
              </a:rPr>
              <a:t>Manuals</a:t>
            </a:r>
            <a:endParaRPr lang="en-GB" altLang="en-US" b="1" dirty="0">
              <a:latin typeface="+mn-lt"/>
              <a:ea typeface="Arial Unicode MS" panose="020B0604020202020204" pitchFamily="34" charset="-128"/>
              <a:cs typeface="Arial Unicode MS" panose="020B0604020202020204" pitchFamily="34" charset="-128"/>
            </a:endParaRPr>
          </a:p>
          <a:p>
            <a:pPr marL="0" indent="0" algn="ctr">
              <a:buNone/>
            </a:pPr>
            <a:endParaRPr lang="en-GB" altLang="en-US" sz="1400" b="1" dirty="0">
              <a:solidFill>
                <a:srgbClr val="2B3C85"/>
              </a:solidFill>
              <a:latin typeface="+mn-lt"/>
            </a:endParaRPr>
          </a:p>
        </p:txBody>
      </p:sp>
      <p:sp>
        <p:nvSpPr>
          <p:cNvPr id="30" name="Rectangle 5"/>
          <p:cNvSpPr>
            <a:spLocks noChangeArrowheads="1"/>
          </p:cNvSpPr>
          <p:nvPr/>
        </p:nvSpPr>
        <p:spPr bwMode="auto">
          <a:xfrm>
            <a:off x="914400" y="4516438"/>
            <a:ext cx="7315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anose="020B0604020202020204" pitchFamily="34" charset="0"/>
              </a:defRPr>
            </a:lvl1pPr>
            <a:lvl2pPr marL="990600" indent="-533400">
              <a:spcBef>
                <a:spcPct val="20000"/>
              </a:spcBef>
              <a:buChar char="§"/>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1400">
                <a:solidFill>
                  <a:schemeClr val="tx1"/>
                </a:solidFill>
                <a:latin typeface="Arial" panose="020B0604020202020204" pitchFamily="34" charset="0"/>
              </a:defRPr>
            </a:lvl9pPr>
          </a:lstStyle>
          <a:p>
            <a:pPr marL="0" indent="0" algn="ctr">
              <a:spcBef>
                <a:spcPts val="0"/>
              </a:spcBef>
              <a:buNone/>
            </a:pPr>
            <a:r>
              <a:rPr lang="en-GB" altLang="en-US" dirty="0" smtClean="0">
                <a:latin typeface="+mn-lt"/>
                <a:ea typeface="Arial Unicode MS" panose="020B0604020202020204" pitchFamily="34" charset="-128"/>
                <a:cs typeface="Arial Unicode MS" panose="020B0604020202020204" pitchFamily="34" charset="-128"/>
              </a:rPr>
              <a:t>Plus 22 </a:t>
            </a:r>
            <a:r>
              <a:rPr lang="en-GB" altLang="en-US" b="1" dirty="0" smtClean="0">
                <a:latin typeface="+mn-lt"/>
                <a:ea typeface="Arial Unicode MS" panose="020B0604020202020204" pitchFamily="34" charset="-128"/>
                <a:cs typeface="Arial Unicode MS" panose="020B0604020202020204" pitchFamily="34" charset="-128"/>
              </a:rPr>
              <a:t>Case Studies </a:t>
            </a:r>
            <a:r>
              <a:rPr lang="en-GB" altLang="en-US" dirty="0" smtClean="0">
                <a:latin typeface="+mn-lt"/>
                <a:ea typeface="Arial Unicode MS" panose="020B0604020202020204" pitchFamily="34" charset="-128"/>
                <a:cs typeface="Arial Unicode MS" panose="020B0604020202020204" pitchFamily="34" charset="-128"/>
              </a:rPr>
              <a:t>from Africa, Asia, Central &amp; North America, Europe, South America and the South-West Pacific</a:t>
            </a:r>
            <a:br>
              <a:rPr lang="en-GB" altLang="en-US" dirty="0" smtClean="0">
                <a:latin typeface="+mn-lt"/>
                <a:ea typeface="Arial Unicode MS" panose="020B0604020202020204" pitchFamily="34" charset="-128"/>
                <a:cs typeface="Arial Unicode MS" panose="020B0604020202020204" pitchFamily="34" charset="-128"/>
              </a:rPr>
            </a:br>
            <a:r>
              <a:rPr lang="en-GB" altLang="en-US" sz="1600" dirty="0" smtClean="0">
                <a:latin typeface="+mn-lt"/>
                <a:ea typeface="Arial Unicode MS" panose="020B0604020202020204" pitchFamily="34" charset="-128"/>
                <a:cs typeface="Arial Unicode MS" panose="020B0604020202020204" pitchFamily="34" charset="-128"/>
              </a:rPr>
              <a:t/>
            </a:r>
            <a:br>
              <a:rPr lang="en-GB" altLang="en-US" sz="1600" dirty="0" smtClean="0">
                <a:latin typeface="+mn-lt"/>
                <a:ea typeface="Arial Unicode MS" panose="020B0604020202020204" pitchFamily="34" charset="-128"/>
                <a:cs typeface="Arial Unicode MS" panose="020B0604020202020204" pitchFamily="34" charset="-128"/>
              </a:rPr>
            </a:br>
            <a:r>
              <a:rPr lang="en-GB" altLang="en-US" sz="2400" b="1" u="sng" dirty="0" smtClean="0">
                <a:solidFill>
                  <a:schemeClr val="accent1">
                    <a:lumMod val="50000"/>
                  </a:schemeClr>
                </a:solidFill>
                <a:latin typeface="+mn-lt"/>
                <a:ea typeface="Arial Unicode MS" panose="020B0604020202020204" pitchFamily="34" charset="-128"/>
                <a:cs typeface="Arial Unicode MS" panose="020B0604020202020204" pitchFamily="34" charset="-128"/>
              </a:rPr>
              <a:t>http</a:t>
            </a:r>
            <a:r>
              <a:rPr lang="en-GB" altLang="en-US" sz="2400" b="1" u="sng" dirty="0">
                <a:solidFill>
                  <a:schemeClr val="accent1">
                    <a:lumMod val="50000"/>
                  </a:schemeClr>
                </a:solidFill>
                <a:latin typeface="+mn-lt"/>
                <a:ea typeface="Arial Unicode MS" panose="020B0604020202020204" pitchFamily="34" charset="-128"/>
                <a:cs typeface="Arial Unicode MS" panose="020B0604020202020204" pitchFamily="34" charset="-128"/>
              </a:rPr>
              <a:t>://</a:t>
            </a:r>
            <a:r>
              <a:rPr lang="en-GB" altLang="en-US" sz="2400" b="1" u="sng" dirty="0" smtClean="0">
                <a:solidFill>
                  <a:schemeClr val="accent1">
                    <a:lumMod val="50000"/>
                  </a:schemeClr>
                </a:solidFill>
                <a:latin typeface="+mn-lt"/>
                <a:ea typeface="Arial Unicode MS" panose="020B0604020202020204" pitchFamily="34" charset="-128"/>
                <a:cs typeface="Arial Unicode MS" panose="020B0604020202020204" pitchFamily="34" charset="-128"/>
              </a:rPr>
              <a:t>www.apfm.info/publication</a:t>
            </a:r>
            <a:endParaRPr lang="en-GB" altLang="en-US" sz="2400" b="1" u="sng" dirty="0">
              <a:solidFill>
                <a:schemeClr val="accent1">
                  <a:lumMod val="50000"/>
                </a:schemeClr>
              </a:solidFill>
              <a:latin typeface="+mn-lt"/>
              <a:ea typeface="Arial Unicode MS" panose="020B0604020202020204" pitchFamily="34" charset="-128"/>
              <a:cs typeface="Arial Unicode MS" panose="020B0604020202020204" pitchFamily="34" charset="-128"/>
            </a:endParaRPr>
          </a:p>
          <a:p>
            <a:pPr marL="0" indent="0">
              <a:buNone/>
            </a:pPr>
            <a:endParaRPr lang="en-GB" altLang="en-US" sz="1400" dirty="0">
              <a:solidFill>
                <a:srgbClr val="2B3C85"/>
              </a:solidFill>
              <a:latin typeface="+mn-lt"/>
            </a:endParaRPr>
          </a:p>
        </p:txBody>
      </p:sp>
    </p:spTree>
    <p:extLst>
      <p:ext uri="{BB962C8B-B14F-4D97-AF65-F5344CB8AC3E}">
        <p14:creationId xmlns:p14="http://schemas.microsoft.com/office/powerpoint/2010/main" val="751626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3200" y="1158081"/>
            <a:ext cx="5184775" cy="48974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896938" algn="l"/>
                <a:tab pos="1258888" algn="l"/>
              </a:tabLst>
            </a:pPr>
            <a:r>
              <a:rPr lang="en-US" altLang="en-US" dirty="0" smtClean="0"/>
              <a:t>What is needed?</a:t>
            </a:r>
            <a:br>
              <a:rPr lang="en-US" altLang="en-US" dirty="0" smtClean="0"/>
            </a:br>
            <a:r>
              <a:rPr lang="en-US" altLang="en-US" sz="1600" dirty="0" smtClean="0"/>
              <a:t>Identification of problems and gaps  </a:t>
            </a:r>
          </a:p>
          <a:p>
            <a:pPr>
              <a:tabLst>
                <a:tab pos="896938" algn="l"/>
                <a:tab pos="1258888" algn="l"/>
              </a:tabLst>
            </a:pPr>
            <a:r>
              <a:rPr lang="en-US" altLang="en-US" dirty="0" smtClean="0"/>
              <a:t>What is possible?</a:t>
            </a:r>
            <a:br>
              <a:rPr lang="en-US" altLang="en-US" dirty="0" smtClean="0"/>
            </a:br>
            <a:r>
              <a:rPr lang="en-US" altLang="en-US" sz="1600" dirty="0"/>
              <a:t>P</a:t>
            </a:r>
            <a:r>
              <a:rPr lang="en-US" altLang="en-US" sz="1600" dirty="0" smtClean="0"/>
              <a:t>resenting existing capacities and opportunities </a:t>
            </a:r>
          </a:p>
          <a:p>
            <a:pPr marL="0" indent="0">
              <a:buNone/>
              <a:tabLst>
                <a:tab pos="896938" algn="l"/>
                <a:tab pos="1258888" algn="l"/>
              </a:tabLst>
            </a:pPr>
            <a:endParaRPr lang="en-US" altLang="en-US" dirty="0" smtClean="0"/>
          </a:p>
          <a:p>
            <a:pPr>
              <a:tabLst>
                <a:tab pos="896938" algn="l"/>
                <a:tab pos="1258888" algn="l"/>
              </a:tabLst>
            </a:pPr>
            <a:r>
              <a:rPr lang="en-US" altLang="en-US" sz="1600" dirty="0" smtClean="0"/>
              <a:t>Vocational training (short training and workshops for different target groups)</a:t>
            </a:r>
          </a:p>
          <a:p>
            <a:pPr>
              <a:tabLst>
                <a:tab pos="896938" algn="l"/>
                <a:tab pos="1258888" algn="l"/>
              </a:tabLst>
            </a:pPr>
            <a:r>
              <a:rPr lang="en-US" altLang="en-US" sz="1600" dirty="0" smtClean="0"/>
              <a:t>Material on specific topics and contact with experts :</a:t>
            </a:r>
          </a:p>
          <a:p>
            <a:pPr lvl="1"/>
            <a:r>
              <a:rPr lang="en-US" altLang="en-US" sz="1600" dirty="0"/>
              <a:t>Integrated flood management</a:t>
            </a:r>
          </a:p>
          <a:p>
            <a:pPr lvl="1"/>
            <a:r>
              <a:rPr lang="en-US" altLang="en-US" sz="1600" dirty="0"/>
              <a:t>Urban flood management</a:t>
            </a:r>
          </a:p>
          <a:p>
            <a:pPr lvl="1"/>
            <a:r>
              <a:rPr lang="en-US" altLang="en-US" sz="1600" dirty="0" smtClean="0"/>
              <a:t>E2E EWS </a:t>
            </a:r>
            <a:r>
              <a:rPr lang="en-US" altLang="en-US" sz="1600" smtClean="0"/>
              <a:t>- Floods </a:t>
            </a:r>
            <a:r>
              <a:rPr lang="en-US" altLang="en-US" sz="1600" dirty="0" smtClean="0"/>
              <a:t>(under development)</a:t>
            </a:r>
          </a:p>
          <a:p>
            <a:pPr lvl="1"/>
            <a:r>
              <a:rPr lang="en-US" altLang="en-US" sz="1600" dirty="0" smtClean="0"/>
              <a:t>Community-based approaches</a:t>
            </a:r>
            <a:endParaRPr lang="en-US" altLang="en-US" sz="2000" dirty="0" smtClean="0"/>
          </a:p>
          <a:p>
            <a:pPr>
              <a:tabLst>
                <a:tab pos="896938" algn="l"/>
                <a:tab pos="1258888" algn="l"/>
              </a:tabLst>
            </a:pPr>
            <a:r>
              <a:rPr lang="en-US" altLang="en-US" sz="1600" dirty="0" smtClean="0"/>
              <a:t>Development of National Strategies applying the </a:t>
            </a:r>
            <a:br>
              <a:rPr lang="en-US" altLang="en-US" sz="1600" dirty="0" smtClean="0"/>
            </a:br>
            <a:r>
              <a:rPr lang="en-US" altLang="en-US" sz="1600" dirty="0" smtClean="0"/>
              <a:t>IFM concept</a:t>
            </a:r>
          </a:p>
        </p:txBody>
      </p:sp>
      <p:sp>
        <p:nvSpPr>
          <p:cNvPr id="3" name="Text Box 3"/>
          <p:cNvSpPr txBox="1">
            <a:spLocks noChangeArrowheads="1"/>
          </p:cNvSpPr>
          <p:nvPr/>
        </p:nvSpPr>
        <p:spPr bwMode="auto">
          <a:xfrm>
            <a:off x="1406525" y="609600"/>
            <a:ext cx="45370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41338" indent="-541338">
              <a:tabLst>
                <a:tab pos="541338" algn="l"/>
              </a:tabLst>
              <a:defRPr sz="2400">
                <a:solidFill>
                  <a:schemeClr val="tx1"/>
                </a:solidFill>
                <a:latin typeface="Arial" panose="020B0604020202020204" pitchFamily="34" charset="0"/>
              </a:defRPr>
            </a:lvl1pPr>
            <a:lvl2pPr marL="742950" indent="-285750">
              <a:tabLst>
                <a:tab pos="541338" algn="l"/>
              </a:tabLst>
              <a:defRPr sz="2400">
                <a:solidFill>
                  <a:schemeClr val="tx1"/>
                </a:solidFill>
                <a:latin typeface="Arial" panose="020B0604020202020204" pitchFamily="34" charset="0"/>
              </a:defRPr>
            </a:lvl2pPr>
            <a:lvl3pPr marL="1143000" indent="-228600">
              <a:tabLst>
                <a:tab pos="541338" algn="l"/>
              </a:tabLst>
              <a:defRPr sz="2400">
                <a:solidFill>
                  <a:schemeClr val="tx1"/>
                </a:solidFill>
                <a:latin typeface="Arial" panose="020B0604020202020204" pitchFamily="34" charset="0"/>
              </a:defRPr>
            </a:lvl3pPr>
            <a:lvl4pPr marL="1600200" indent="-228600">
              <a:tabLst>
                <a:tab pos="541338" algn="l"/>
              </a:tabLst>
              <a:defRPr sz="2400">
                <a:solidFill>
                  <a:schemeClr val="tx1"/>
                </a:solidFill>
                <a:latin typeface="Arial" panose="020B0604020202020204" pitchFamily="34" charset="0"/>
              </a:defRPr>
            </a:lvl4pPr>
            <a:lvl5pPr marL="2057400" indent="-228600">
              <a:tabLst>
                <a:tab pos="541338" algn="l"/>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tabLst>
                <a:tab pos="541338" algn="l"/>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tabLst>
                <a:tab pos="541338" algn="l"/>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tabLst>
                <a:tab pos="541338" algn="l"/>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tabLst>
                <a:tab pos="541338" algn="l"/>
              </a:tabLst>
              <a:defRPr sz="2400">
                <a:solidFill>
                  <a:schemeClr val="tx1"/>
                </a:solidFill>
                <a:latin typeface="Arial" panose="020B0604020202020204" pitchFamily="34" charset="0"/>
              </a:defRPr>
            </a:lvl9pPr>
          </a:lstStyle>
          <a:p>
            <a:endParaRPr lang="en-US" altLang="en-US" sz="2000" dirty="0" smtClean="0"/>
          </a:p>
          <a:p>
            <a:endParaRPr lang="en-US" altLang="en-US" sz="2000" dirty="0"/>
          </a:p>
          <a:p>
            <a:endParaRPr lang="en-US" altLang="en-US" sz="2000" dirty="0" smtClean="0"/>
          </a:p>
          <a:p>
            <a:endParaRPr lang="en-US" altLang="en-US" sz="2000" dirty="0" smtClean="0"/>
          </a:p>
          <a:p>
            <a:endParaRPr lang="en-US" altLang="en-US" sz="2000" dirty="0"/>
          </a:p>
          <a:p>
            <a:endParaRPr lang="en-US" altLang="en-US" sz="2000" dirty="0"/>
          </a:p>
          <a:p>
            <a:endParaRPr lang="en-US" altLang="en-US" sz="1600" dirty="0" smtClean="0"/>
          </a:p>
          <a:p>
            <a:endParaRPr lang="en-US" altLang="en-US" sz="1600" dirty="0"/>
          </a:p>
          <a:p>
            <a:r>
              <a:rPr lang="en-US" altLang="en-US" dirty="0" smtClean="0">
                <a:latin typeface="+mn-lt"/>
              </a:rPr>
              <a:t>APFM Provides:</a:t>
            </a:r>
            <a:endParaRPr lang="en-US" altLang="en-US" dirty="0">
              <a:latin typeface="+mn-lt"/>
            </a:endParaRPr>
          </a:p>
          <a:p>
            <a:r>
              <a:rPr lang="en-US" altLang="en-US" dirty="0">
                <a:latin typeface="+mn-lt"/>
              </a:rPr>
              <a:t>	</a:t>
            </a:r>
            <a:endParaRPr lang="en-US" altLang="en-US" sz="3200" dirty="0">
              <a:latin typeface="+mn-lt"/>
            </a:endParaRPr>
          </a:p>
        </p:txBody>
      </p:sp>
      <p:sp>
        <p:nvSpPr>
          <p:cNvPr id="4" name="Rectangle 4"/>
          <p:cNvSpPr>
            <a:spLocks noGrp="1" noChangeArrowheads="1"/>
          </p:cNvSpPr>
          <p:nvPr>
            <p:ph type="title" idx="4294967295"/>
          </p:nvPr>
        </p:nvSpPr>
        <p:spPr>
          <a:xfrm>
            <a:off x="838200" y="188913"/>
            <a:ext cx="7345363" cy="792162"/>
          </a:xfrm>
          <a:noFill/>
        </p:spPr>
        <p:txBody>
          <a:bodyPr vert="horz" lIns="91440" tIns="45720" rIns="91440" bIns="45720" rtlCol="0" anchor="ctr">
            <a:normAutofit fontScale="97500"/>
          </a:bodyPr>
          <a:lstStyle/>
          <a:p>
            <a:r>
              <a:rPr lang="en-US" altLang="en-US" sz="4000" b="1" dirty="0">
                <a:solidFill>
                  <a:schemeClr val="tx2"/>
                </a:solidFill>
              </a:rPr>
              <a:t>Capacity building &amp; training</a:t>
            </a:r>
          </a:p>
        </p:txBody>
      </p:sp>
      <p:sp>
        <p:nvSpPr>
          <p:cNvPr id="7" name="Text Box 8"/>
          <p:cNvSpPr txBox="1">
            <a:spLocks noChangeArrowheads="1"/>
          </p:cNvSpPr>
          <p:nvPr/>
        </p:nvSpPr>
        <p:spPr bwMode="auto">
          <a:xfrm>
            <a:off x="7594600" y="2867025"/>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r"/>
            <a:r>
              <a:rPr lang="en-US" altLang="en-US" sz="1000" b="1" dirty="0">
                <a:solidFill>
                  <a:schemeClr val="bg1"/>
                </a:solidFill>
                <a:latin typeface="Arial Narrow" panose="020B0606020202030204" pitchFamily="34" charset="0"/>
              </a:rPr>
              <a:t>IFM for flood hazard mapping, Japan</a:t>
            </a:r>
          </a:p>
        </p:txBody>
      </p:sp>
      <p:sp>
        <p:nvSpPr>
          <p:cNvPr id="8" name="Text Box 9"/>
          <p:cNvSpPr txBox="1">
            <a:spLocks noChangeArrowheads="1"/>
          </p:cNvSpPr>
          <p:nvPr/>
        </p:nvSpPr>
        <p:spPr bwMode="auto">
          <a:xfrm>
            <a:off x="6804025" y="5470525"/>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r"/>
            <a:r>
              <a:rPr lang="en-US" altLang="en-US" sz="1000" b="1">
                <a:solidFill>
                  <a:schemeClr val="bg1"/>
                </a:solidFill>
                <a:latin typeface="Arial Narrow" panose="020B0606020202030204" pitchFamily="34" charset="0"/>
              </a:rPr>
              <a:t>National strategy on IFM, Lao PDR</a:t>
            </a:r>
          </a:p>
        </p:txBody>
      </p:sp>
      <p:sp>
        <p:nvSpPr>
          <p:cNvPr id="9" name="CasellaDiTesto 8"/>
          <p:cNvSpPr txBox="1"/>
          <p:nvPr/>
        </p:nvSpPr>
        <p:spPr>
          <a:xfrm>
            <a:off x="5029200" y="3271044"/>
            <a:ext cx="914400" cy="1377156"/>
          </a:xfrm>
          <a:prstGeom prst="rect">
            <a:avLst/>
          </a:prstGeom>
          <a:noFill/>
        </p:spPr>
        <p:txBody>
          <a:bodyPr wrap="square" rtlCol="0">
            <a:spAutoFit/>
          </a:bodyPr>
          <a:lstStyle/>
          <a:p>
            <a:endParaRPr lang="it-CH" dirty="0"/>
          </a:p>
        </p:txBody>
      </p:sp>
      <p:pic>
        <p:nvPicPr>
          <p:cNvPr id="10" name="Picture 9" descr="D:\FromAcer\CBFM1\CBFM1-Weerapon\WMO_Photo_Bank\WMO Photo-PPT\WMO\DSC_0816.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0" y="914400"/>
            <a:ext cx="3486150" cy="2314416"/>
          </a:xfrm>
          <a:prstGeom prst="rect">
            <a:avLst/>
          </a:prstGeom>
          <a:noFill/>
          <a:ln>
            <a:noFill/>
          </a:ln>
        </p:spPr>
      </p:pic>
      <p:sp>
        <p:nvSpPr>
          <p:cNvPr id="11" name="TextBox 10"/>
          <p:cNvSpPr txBox="1"/>
          <p:nvPr/>
        </p:nvSpPr>
        <p:spPr>
          <a:xfrm>
            <a:off x="5372100" y="3200400"/>
            <a:ext cx="3409950" cy="261610"/>
          </a:xfrm>
          <a:prstGeom prst="rect">
            <a:avLst/>
          </a:prstGeom>
          <a:noFill/>
        </p:spPr>
        <p:txBody>
          <a:bodyPr wrap="square" rtlCol="0">
            <a:spAutoFit/>
          </a:bodyPr>
          <a:lstStyle/>
          <a:p>
            <a:pPr algn="ctr"/>
            <a:r>
              <a:rPr lang="en-US" sz="1100" dirty="0"/>
              <a:t>Participatory risk assessment at Ban </a:t>
            </a:r>
            <a:r>
              <a:rPr lang="en-US" sz="1100" dirty="0" err="1" smtClean="0"/>
              <a:t>Buprham</a:t>
            </a:r>
            <a:r>
              <a:rPr lang="en-US" sz="1100" dirty="0" smtClean="0"/>
              <a:t>, Thailand</a:t>
            </a:r>
            <a:endParaRPr lang="en-US" sz="1100" dirty="0"/>
          </a:p>
        </p:txBody>
      </p:sp>
      <p:pic>
        <p:nvPicPr>
          <p:cNvPr id="12" name="Picture 11" descr="D:\FromAcer\CBFM1\M&amp;E visit_Paul\Luang Prabang Sumialation\Photos_EWS_KaoManee_Suanluang\Slected\IMG_5816.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0" y="3528743"/>
            <a:ext cx="3486150" cy="1959385"/>
          </a:xfrm>
          <a:prstGeom prst="rect">
            <a:avLst/>
          </a:prstGeom>
          <a:noFill/>
          <a:ln>
            <a:noFill/>
          </a:ln>
        </p:spPr>
      </p:pic>
      <p:sp>
        <p:nvSpPr>
          <p:cNvPr id="13" name="TextBox 12"/>
          <p:cNvSpPr txBox="1"/>
          <p:nvPr/>
        </p:nvSpPr>
        <p:spPr>
          <a:xfrm>
            <a:off x="5372100" y="5436513"/>
            <a:ext cx="3409950" cy="430887"/>
          </a:xfrm>
          <a:prstGeom prst="rect">
            <a:avLst/>
          </a:prstGeom>
          <a:noFill/>
        </p:spPr>
        <p:txBody>
          <a:bodyPr wrap="square" rtlCol="0">
            <a:spAutoFit/>
          </a:bodyPr>
          <a:lstStyle/>
          <a:p>
            <a:pPr algn="ctr"/>
            <a:r>
              <a:rPr lang="en-US" sz="1100" dirty="0" smtClean="0"/>
              <a:t>Measuring </a:t>
            </a:r>
            <a:r>
              <a:rPr lang="en-US" sz="1100" dirty="0"/>
              <a:t>rain water from </a:t>
            </a:r>
            <a:r>
              <a:rPr lang="en-US" sz="1100" dirty="0" smtClean="0"/>
              <a:t>standard </a:t>
            </a:r>
            <a:r>
              <a:rPr lang="en-US" sz="1100" dirty="0"/>
              <a:t>equipment </a:t>
            </a:r>
            <a:r>
              <a:rPr lang="en-US" sz="1100" dirty="0" smtClean="0"/>
              <a:t>installed at </a:t>
            </a:r>
            <a:r>
              <a:rPr lang="en-US" sz="1100" dirty="0"/>
              <a:t>Ban </a:t>
            </a:r>
            <a:r>
              <a:rPr lang="en-US" sz="1100" dirty="0" err="1" smtClean="0"/>
              <a:t>Keomany</a:t>
            </a:r>
            <a:r>
              <a:rPr lang="en-US" sz="1100" dirty="0" smtClean="0"/>
              <a:t>, Lao  PDR</a:t>
            </a:r>
            <a:endParaRPr lang="en-US" sz="1100" dirty="0"/>
          </a:p>
        </p:txBody>
      </p:sp>
    </p:spTree>
    <p:extLst>
      <p:ext uri="{BB962C8B-B14F-4D97-AF65-F5344CB8AC3E}">
        <p14:creationId xmlns:p14="http://schemas.microsoft.com/office/powerpoint/2010/main" val="314633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219200" y="222746"/>
            <a:ext cx="6408738" cy="792162"/>
          </a:xfrm>
          <a:noFill/>
          <a:ln w="9525">
            <a:noFill/>
            <a:miter lim="800000"/>
            <a:headEnd/>
            <a:tailEnd/>
          </a:ln>
        </p:spPr>
        <p:txBody>
          <a:bodyPr vert="horz" lIns="91440" tIns="45720" rIns="91440" bIns="45720" rtlCol="0" anchor="ctr">
            <a:noAutofit/>
          </a:bodyPr>
          <a:lstStyle/>
          <a:p>
            <a:pPr fontAlgn="base">
              <a:spcBef>
                <a:spcPct val="50000"/>
              </a:spcBef>
              <a:spcAft>
                <a:spcPct val="0"/>
              </a:spcAft>
              <a:buClr>
                <a:srgbClr val="FF9900"/>
              </a:buClr>
              <a:buFont typeface="Wingdings" panose="05000000000000000000" pitchFamily="2" charset="2"/>
            </a:pPr>
            <a:r>
              <a:rPr lang="en-US" altLang="it-CH" sz="4000" b="1" dirty="0">
                <a:solidFill>
                  <a:schemeClr val="tx2"/>
                </a:solidFill>
              </a:rPr>
              <a:t>Regional</a:t>
            </a:r>
            <a:r>
              <a:rPr lang="en-US" altLang="it-CH" sz="4800" b="1" dirty="0">
                <a:solidFill>
                  <a:srgbClr val="333399"/>
                </a:solidFill>
              </a:rPr>
              <a:t> </a:t>
            </a:r>
            <a:r>
              <a:rPr lang="en-US" altLang="it-CH" sz="4000" b="1" dirty="0">
                <a:solidFill>
                  <a:schemeClr val="tx2"/>
                </a:solidFill>
              </a:rPr>
              <a:t>pilot projects </a:t>
            </a:r>
          </a:p>
        </p:txBody>
      </p:sp>
      <p:sp>
        <p:nvSpPr>
          <p:cNvPr id="5" name="Rectangle 5"/>
          <p:cNvSpPr>
            <a:spLocks noChangeArrowheads="1"/>
          </p:cNvSpPr>
          <p:nvPr/>
        </p:nvSpPr>
        <p:spPr bwMode="auto">
          <a:xfrm>
            <a:off x="498475" y="935038"/>
            <a:ext cx="85693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spcBef>
                <a:spcPct val="20000"/>
              </a:spcBef>
            </a:pPr>
            <a:endParaRPr lang="fr-CH" altLang="it-CH" sz="2000" b="1" dirty="0">
              <a:solidFill>
                <a:srgbClr val="2B3C85"/>
              </a:solidFill>
            </a:endParaRPr>
          </a:p>
          <a:p>
            <a:pPr>
              <a:spcBef>
                <a:spcPct val="20000"/>
              </a:spcBef>
            </a:pPr>
            <a:endParaRPr lang="fr-CH" altLang="it-CH" sz="2000" b="1" dirty="0">
              <a:solidFill>
                <a:srgbClr val="2B3C85"/>
              </a:solidFill>
            </a:endParaRPr>
          </a:p>
          <a:p>
            <a:pPr>
              <a:spcBef>
                <a:spcPct val="20000"/>
              </a:spcBef>
            </a:pPr>
            <a:endParaRPr lang="fr-CH" altLang="it-CH" sz="2000" b="1" dirty="0">
              <a:solidFill>
                <a:srgbClr val="2B3C85"/>
              </a:solidFill>
            </a:endParaRPr>
          </a:p>
          <a:p>
            <a:pPr>
              <a:spcBef>
                <a:spcPct val="20000"/>
              </a:spcBef>
            </a:pPr>
            <a:endParaRPr lang="fr-CH" altLang="it-CH" sz="2000" b="1" dirty="0">
              <a:solidFill>
                <a:srgbClr val="2B3C85"/>
              </a:solidFill>
            </a:endParaRPr>
          </a:p>
          <a:p>
            <a:pPr>
              <a:spcBef>
                <a:spcPct val="20000"/>
              </a:spcBef>
            </a:pPr>
            <a:endParaRPr lang="fr-CH" altLang="it-CH" sz="2000" b="1" dirty="0">
              <a:solidFill>
                <a:srgbClr val="2B3C85"/>
              </a:solidFill>
            </a:endParaRPr>
          </a:p>
          <a:p>
            <a:pPr>
              <a:spcBef>
                <a:spcPct val="20000"/>
              </a:spcBef>
            </a:pPr>
            <a:r>
              <a:rPr lang="fr-CH" altLang="it-CH" sz="1800" b="1" dirty="0">
                <a:latin typeface="+mn-lt"/>
              </a:rPr>
              <a:t>Pilot </a:t>
            </a:r>
            <a:r>
              <a:rPr lang="fr-CH" altLang="it-CH" sz="1800" b="1" dirty="0" err="1">
                <a:latin typeface="+mn-lt"/>
              </a:rPr>
              <a:t>projects</a:t>
            </a:r>
            <a:r>
              <a:rPr lang="fr-CH" altLang="it-CH" sz="1800" b="1" dirty="0">
                <a:latin typeface="+mn-lt"/>
              </a:rPr>
              <a:t> have been </a:t>
            </a:r>
            <a:r>
              <a:rPr lang="fr-CH" altLang="it-CH" sz="1800" b="1" dirty="0" err="1">
                <a:latin typeface="+mn-lt"/>
              </a:rPr>
              <a:t>undertaken</a:t>
            </a:r>
            <a:r>
              <a:rPr lang="fr-CH" altLang="it-CH" sz="1800" b="1" dirty="0">
                <a:latin typeface="+mn-lt"/>
              </a:rPr>
              <a:t> in:</a:t>
            </a:r>
          </a:p>
          <a:p>
            <a:pPr>
              <a:spcBef>
                <a:spcPct val="20000"/>
              </a:spcBef>
              <a:buFont typeface="Wingdings" panose="05000000000000000000" pitchFamily="2" charset="2"/>
              <a:buChar char="§"/>
            </a:pPr>
            <a:r>
              <a:rPr lang="en-GB" altLang="it-CH" sz="1800" dirty="0">
                <a:latin typeface="+mn-lt"/>
              </a:rPr>
              <a:t>South Asia (community-based approaches)</a:t>
            </a:r>
          </a:p>
          <a:p>
            <a:pPr>
              <a:spcBef>
                <a:spcPct val="20000"/>
              </a:spcBef>
              <a:buFont typeface="Wingdings" panose="05000000000000000000" pitchFamily="2" charset="2"/>
              <a:buChar char="§"/>
            </a:pPr>
            <a:r>
              <a:rPr lang="en-GB" altLang="it-CH" sz="1800" dirty="0">
                <a:latin typeface="+mn-lt"/>
              </a:rPr>
              <a:t>Africa (flood management strategies)</a:t>
            </a:r>
          </a:p>
          <a:p>
            <a:pPr>
              <a:spcBef>
                <a:spcPct val="20000"/>
              </a:spcBef>
              <a:buFont typeface="Wingdings" panose="05000000000000000000" pitchFamily="2" charset="2"/>
              <a:buChar char="§"/>
            </a:pPr>
            <a:r>
              <a:rPr lang="en-GB" altLang="it-CH" sz="1800" dirty="0">
                <a:latin typeface="+mn-lt"/>
              </a:rPr>
              <a:t>Central and Eastern Europe (flash floods)</a:t>
            </a:r>
          </a:p>
          <a:p>
            <a:pPr marL="0" indent="0">
              <a:spcBef>
                <a:spcPct val="20000"/>
              </a:spcBef>
            </a:pPr>
            <a:endParaRPr lang="en-GB" altLang="it-CH" sz="1100" dirty="0" smtClean="0"/>
          </a:p>
          <a:p>
            <a:pPr>
              <a:spcBef>
                <a:spcPct val="20000"/>
              </a:spcBef>
            </a:pPr>
            <a:r>
              <a:rPr lang="en-GB" altLang="it-CH" sz="1800" b="1" dirty="0">
                <a:latin typeface="+mn-lt"/>
              </a:rPr>
              <a:t>Available through the </a:t>
            </a:r>
            <a:r>
              <a:rPr lang="en-GB" altLang="it-CH" sz="1800" b="1" dirty="0" err="1">
                <a:latin typeface="+mn-lt"/>
              </a:rPr>
              <a:t>HelpDesk</a:t>
            </a:r>
            <a:r>
              <a:rPr lang="en-GB" altLang="it-CH" sz="1800" b="1" dirty="0">
                <a:latin typeface="+mn-lt"/>
              </a:rPr>
              <a:t>:</a:t>
            </a:r>
          </a:p>
          <a:p>
            <a:pPr>
              <a:spcBef>
                <a:spcPct val="20000"/>
              </a:spcBef>
              <a:buFont typeface="Wingdings" panose="05000000000000000000" pitchFamily="2" charset="2"/>
              <a:buChar char="§"/>
            </a:pPr>
            <a:r>
              <a:rPr lang="en-GB" altLang="it-CH" sz="1800" dirty="0">
                <a:latin typeface="+mn-lt"/>
              </a:rPr>
              <a:t>Assistance in development of proposals </a:t>
            </a:r>
          </a:p>
          <a:p>
            <a:pPr>
              <a:spcBef>
                <a:spcPct val="20000"/>
              </a:spcBef>
              <a:buFont typeface="Wingdings" panose="05000000000000000000" pitchFamily="2" charset="2"/>
              <a:buChar char="§"/>
            </a:pPr>
            <a:r>
              <a:rPr lang="en-GB" altLang="it-CH" sz="1800" dirty="0">
                <a:latin typeface="+mn-lt"/>
              </a:rPr>
              <a:t>Support in securing funding from donors</a:t>
            </a:r>
          </a:p>
          <a:p>
            <a:pPr>
              <a:spcBef>
                <a:spcPct val="20000"/>
              </a:spcBef>
              <a:buFont typeface="Wingdings" panose="05000000000000000000" pitchFamily="2" charset="2"/>
              <a:buChar char="§"/>
            </a:pPr>
            <a:r>
              <a:rPr lang="en-GB" altLang="it-CH" sz="1800" dirty="0">
                <a:latin typeface="+mn-lt"/>
              </a:rPr>
              <a:t>Technical supervision</a:t>
            </a:r>
          </a:p>
          <a:p>
            <a:pPr marL="0" indent="0">
              <a:spcBef>
                <a:spcPct val="20000"/>
              </a:spcBef>
            </a:pPr>
            <a:endParaRPr lang="en-US" altLang="it-CH" sz="1800" dirty="0"/>
          </a:p>
        </p:txBody>
      </p:sp>
      <p:pic>
        <p:nvPicPr>
          <p:cNvPr id="6" name="Picture 7" descr="Manual_Kenya"/>
          <p:cNvPicPr>
            <a:picLocks noChangeAspect="1" noChangeArrowheads="1"/>
          </p:cNvPicPr>
          <p:nvPr/>
        </p:nvPicPr>
        <p:blipFill>
          <a:blip r:embed="rId3"/>
          <a:srcRect/>
          <a:stretch>
            <a:fillRect/>
          </a:stretch>
        </p:blipFill>
        <p:spPr bwMode="auto">
          <a:xfrm>
            <a:off x="5638800" y="1295400"/>
            <a:ext cx="1514475" cy="2133600"/>
          </a:xfrm>
          <a:prstGeom prst="rect">
            <a:avLst/>
          </a:prstGeom>
          <a:noFill/>
          <a:effectLst>
            <a:outerShdw dist="53882" dir="2700000" algn="ctr" rotWithShape="0">
              <a:srgbClr val="808080">
                <a:alpha val="50000"/>
              </a:srgbClr>
            </a:outerShdw>
          </a:effectLst>
        </p:spPr>
      </p:pic>
      <p:pic>
        <p:nvPicPr>
          <p:cNvPr id="7" name="Picture 8" descr="Manual_Zambia"/>
          <p:cNvPicPr>
            <a:picLocks noChangeAspect="1" noChangeArrowheads="1"/>
          </p:cNvPicPr>
          <p:nvPr/>
        </p:nvPicPr>
        <p:blipFill>
          <a:blip r:embed="rId4"/>
          <a:srcRect/>
          <a:stretch>
            <a:fillRect/>
          </a:stretch>
        </p:blipFill>
        <p:spPr bwMode="auto">
          <a:xfrm>
            <a:off x="7235826" y="1295400"/>
            <a:ext cx="1531938" cy="2133600"/>
          </a:xfrm>
          <a:prstGeom prst="rect">
            <a:avLst/>
          </a:prstGeom>
          <a:noFill/>
          <a:effectLst>
            <a:outerShdw dist="53882" dir="2700000" algn="ctr" rotWithShape="0">
              <a:srgbClr val="808080">
                <a:alpha val="50000"/>
              </a:srgbClr>
            </a:outerShdw>
          </a:effectLst>
        </p:spPr>
      </p:pic>
      <p:pic>
        <p:nvPicPr>
          <p:cNvPr id="8" name="Picture 9" descr="Manual_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3530124"/>
            <a:ext cx="15398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468313" y="1412875"/>
            <a:ext cx="4824412" cy="1231106"/>
          </a:xfrm>
          <a:prstGeom prst="rect">
            <a:avLst/>
          </a:prstGeom>
          <a:extLst/>
        </p:spPr>
        <p:txBody>
          <a:bodyPr wrap="square">
            <a:spAutoFit/>
          </a:bodyPr>
          <a:lstStyle/>
          <a:p>
            <a:r>
              <a:rPr lang="en-US" altLang="zh-CN" b="1" dirty="0"/>
              <a:t>Aim of pilot projects:</a:t>
            </a:r>
          </a:p>
          <a:p>
            <a:r>
              <a:rPr lang="en-US" altLang="zh-CN" dirty="0"/>
              <a:t>D</a:t>
            </a:r>
            <a:r>
              <a:rPr lang="en-US" altLang="zh-CN" dirty="0" smtClean="0"/>
              <a:t>evelop </a:t>
            </a:r>
            <a:r>
              <a:rPr lang="en-US" altLang="zh-CN" dirty="0"/>
              <a:t>and implement IFM concept and its application through demonstration (</a:t>
            </a:r>
            <a:r>
              <a:rPr lang="en-GB" altLang="ja-JP" dirty="0"/>
              <a:t>with third party funding)</a:t>
            </a:r>
            <a:endParaRPr lang="en-US" altLang="it-CH" dirty="0"/>
          </a:p>
        </p:txBody>
      </p:sp>
      <p:pic>
        <p:nvPicPr>
          <p:cNvPr id="10" name="Picture 11" descr="Flash_flood_eastern_euro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1025" y="3530124"/>
            <a:ext cx="1508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47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667001" y="188913"/>
            <a:ext cx="6298223" cy="792162"/>
          </a:xfrm>
        </p:spPr>
        <p:txBody>
          <a:bodyPr/>
          <a:lstStyle/>
          <a:p>
            <a:pPr>
              <a:spcBef>
                <a:spcPct val="50000"/>
              </a:spcBef>
              <a:buClr>
                <a:srgbClr val="FF9900"/>
              </a:buClr>
              <a:buFont typeface="Wingdings" pitchFamily="2" charset="2"/>
              <a:buNone/>
            </a:pPr>
            <a:r>
              <a:rPr lang="it-CH" altLang="en-US" sz="3300" b="1" smtClean="0">
                <a:solidFill>
                  <a:schemeClr val="tx2"/>
                </a:solidFill>
              </a:rPr>
              <a:t>Success indicators</a:t>
            </a:r>
          </a:p>
        </p:txBody>
      </p:sp>
      <p:sp>
        <p:nvSpPr>
          <p:cNvPr id="48131" name="Segnaposto contenuto 2"/>
          <p:cNvSpPr txBox="1">
            <a:spLocks/>
          </p:cNvSpPr>
          <p:nvPr/>
        </p:nvSpPr>
        <p:spPr bwMode="auto">
          <a:xfrm>
            <a:off x="82494" y="1600200"/>
            <a:ext cx="348322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742950"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it-CH" altLang="en-US" sz="2400" dirty="0">
                <a:ea typeface="Arial Unicode MS" pitchFamily="34" charset="-128"/>
              </a:rPr>
              <a:t>Launched in 2009</a:t>
            </a:r>
          </a:p>
          <a:p>
            <a:pPr eaLnBrk="1" hangingPunct="1"/>
            <a:r>
              <a:rPr lang="it-CH" altLang="en-US" sz="2400" dirty="0">
                <a:ea typeface="Arial Unicode MS" pitchFamily="34" charset="-128"/>
              </a:rPr>
              <a:t>Around 221 requests received from more than 40 countries</a:t>
            </a:r>
          </a:p>
          <a:p>
            <a:pPr eaLnBrk="1" hangingPunct="1"/>
            <a:r>
              <a:rPr lang="it-CH" altLang="en-US" sz="2400" dirty="0">
                <a:ea typeface="Arial Unicode MS" pitchFamily="34" charset="-128"/>
              </a:rPr>
              <a:t>Used by:</a:t>
            </a:r>
          </a:p>
          <a:p>
            <a:pPr lvl="2" eaLnBrk="1" hangingPunct="1"/>
            <a:r>
              <a:rPr lang="it-CH" altLang="en-US" sz="2000" dirty="0">
                <a:ea typeface="Arial Unicode MS" pitchFamily="34" charset="-128"/>
              </a:rPr>
              <a:t>NGOs and private sector </a:t>
            </a:r>
          </a:p>
          <a:p>
            <a:pPr lvl="2" eaLnBrk="1" hangingPunct="1"/>
            <a:r>
              <a:rPr lang="it-CH" altLang="en-US" sz="2000" dirty="0">
                <a:ea typeface="Arial Unicode MS" pitchFamily="34" charset="-128"/>
              </a:rPr>
              <a:t>Academic institutions </a:t>
            </a:r>
          </a:p>
          <a:p>
            <a:pPr lvl="2" eaLnBrk="1" hangingPunct="1"/>
            <a:r>
              <a:rPr lang="it-CH" altLang="en-US" sz="2000" dirty="0">
                <a:ea typeface="Arial Unicode MS" pitchFamily="34" charset="-128"/>
              </a:rPr>
              <a:t>Governmental agencies </a:t>
            </a:r>
          </a:p>
          <a:p>
            <a:pPr lvl="2" eaLnBrk="1" hangingPunct="1"/>
            <a:r>
              <a:rPr lang="it-CH" altLang="en-US" sz="2000" dirty="0">
                <a:ea typeface="Arial Unicode MS" pitchFamily="34" charset="-128"/>
              </a:rPr>
              <a:t>International Organizations</a:t>
            </a:r>
          </a:p>
        </p:txBody>
      </p:sp>
      <p:pic>
        <p:nvPicPr>
          <p:cNvPr id="48132" name="Picture 5" descr="APFM_Help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82" y="260350"/>
            <a:ext cx="20896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p:nvPr>
            <p:extLst>
              <p:ext uri="{D42A27DB-BD31-4B8C-83A1-F6EECF244321}">
                <p14:modId xmlns:p14="http://schemas.microsoft.com/office/powerpoint/2010/main" val="375817367"/>
              </p:ext>
            </p:extLst>
          </p:nvPr>
        </p:nvGraphicFramePr>
        <p:xfrm>
          <a:off x="3565714" y="1316865"/>
          <a:ext cx="5349686" cy="38217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3095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188" y="-133350"/>
            <a:ext cx="7634287" cy="1200150"/>
          </a:xfrm>
          <a:prstGeom prst="rect">
            <a:avLst/>
          </a:prstGeom>
          <a:noFill/>
          <a:ln w="9525">
            <a:noFill/>
            <a:miter lim="800000"/>
            <a:headEnd/>
            <a:tailEnd/>
          </a:ln>
          <a:extLst/>
        </p:spPr>
        <p:txBody>
          <a:bodyPr vert="horz" lIns="91440" tIns="45720" rIns="91440" bIns="45720" rtlCol="0" anchor="ctr">
            <a:normAutofit/>
          </a:bodyPr>
          <a:lstStyle>
            <a:lvl1pPr algn="ctr" fontAlgn="base">
              <a:spcBef>
                <a:spcPct val="50000"/>
              </a:spcBef>
              <a:spcAft>
                <a:spcPct val="0"/>
              </a:spcAft>
              <a:buClr>
                <a:srgbClr val="FF9900"/>
              </a:buClr>
              <a:buFont typeface="Wingdings" panose="05000000000000000000" pitchFamily="2" charset="2"/>
              <a:buNone/>
              <a:defRPr sz="3300" b="1">
                <a:solidFill>
                  <a:schemeClr val="tx2"/>
                </a:solidFill>
                <a:latin typeface="+mj-lt"/>
                <a:ea typeface="+mj-ea"/>
                <a:cs typeface="+mj-cs"/>
              </a:defRPr>
            </a:lvl1pPr>
          </a:lstStyle>
          <a:p>
            <a:r>
              <a:rPr lang="en-GB" altLang="en-US" dirty="0"/>
              <a:t>For more details:</a:t>
            </a:r>
            <a:br>
              <a:rPr lang="en-GB" altLang="en-US" dirty="0"/>
            </a:br>
            <a:r>
              <a:rPr lang="en-GB" altLang="en-US" dirty="0"/>
              <a:t>www.floodmanagement.info</a:t>
            </a:r>
            <a:endParaRPr lang="en-US" altLang="en-US" dirty="0"/>
          </a:p>
        </p:txBody>
      </p:sp>
      <p:sp>
        <p:nvSpPr>
          <p:cNvPr id="6" name="Text Box 4"/>
          <p:cNvSpPr txBox="1">
            <a:spLocks noChangeArrowheads="1"/>
          </p:cNvSpPr>
          <p:nvPr/>
        </p:nvSpPr>
        <p:spPr bwMode="auto">
          <a:xfrm>
            <a:off x="533400" y="5490349"/>
            <a:ext cx="7761287" cy="523220"/>
          </a:xfrm>
          <a:prstGeom prst="rect">
            <a:avLst/>
          </a:prstGeom>
          <a:noFill/>
          <a:ln w="9525">
            <a:noFill/>
            <a:miter lim="800000"/>
            <a:headEnd/>
            <a:tailEnd/>
          </a:ln>
          <a:extLst/>
        </p:spPr>
        <p:txBody>
          <a:bodyPr vert="horz" lIns="91440" tIns="45720" rIns="91440" bIns="45720" rtlCol="0" anchor="ctr">
            <a:normAutofit fontScale="92500" lnSpcReduction="10000"/>
          </a:bodyPr>
          <a:lstStyle>
            <a:defPPr>
              <a:defRPr lang="en-US"/>
            </a:defPPr>
            <a:lvl1pPr algn="ctr" fontAlgn="base">
              <a:spcBef>
                <a:spcPct val="50000"/>
              </a:spcBef>
              <a:spcAft>
                <a:spcPct val="0"/>
              </a:spcAft>
              <a:buClr>
                <a:srgbClr val="FF9900"/>
              </a:buClr>
              <a:buFont typeface="Wingdings" panose="05000000000000000000" pitchFamily="2" charset="2"/>
              <a:buNone/>
              <a:defRPr sz="3300" b="1">
                <a:solidFill>
                  <a:schemeClr val="tx2"/>
                </a:solidFill>
                <a:latin typeface="+mj-lt"/>
                <a:ea typeface="+mj-ea"/>
                <a:cs typeface="+mj-cs"/>
              </a:defRPr>
            </a:lvl1pPr>
          </a:lstStyle>
          <a:p>
            <a:r>
              <a:rPr lang="en-US" altLang="en-US" dirty="0"/>
              <a:t>Thank you for your attention</a:t>
            </a:r>
          </a:p>
        </p:txBody>
      </p:sp>
      <p:pic>
        <p:nvPicPr>
          <p:cNvPr id="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981" y="990600"/>
            <a:ext cx="48387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00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b="1" dirty="0">
                <a:solidFill>
                  <a:schemeClr val="accent1">
                    <a:lumMod val="50000"/>
                  </a:schemeClr>
                </a:solidFill>
              </a:rPr>
              <a:t>Why is IFM necessary?</a:t>
            </a:r>
            <a:endParaRPr lang="en-US" dirty="0">
              <a:solidFill>
                <a:schemeClr val="accent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61" y="1219200"/>
            <a:ext cx="8717139" cy="371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39" y="4929352"/>
            <a:ext cx="82391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0"/>
          <p:cNvSpPr txBox="1">
            <a:spLocks noChangeArrowheads="1"/>
          </p:cNvSpPr>
          <p:nvPr/>
        </p:nvSpPr>
        <p:spPr bwMode="auto">
          <a:xfrm>
            <a:off x="5867400" y="5410200"/>
            <a:ext cx="2819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r>
              <a:rPr lang="en-US" altLang="en-US" b="1" i="1" dirty="0" smtClean="0"/>
              <a:t>Source: WMO-No. 11.23 (2014)</a:t>
            </a:r>
            <a:endParaRPr lang="en-US" altLang="en-US" b="1" i="1" dirty="0"/>
          </a:p>
        </p:txBody>
      </p:sp>
    </p:spTree>
    <p:extLst>
      <p:ext uri="{BB962C8B-B14F-4D97-AF65-F5344CB8AC3E}">
        <p14:creationId xmlns:p14="http://schemas.microsoft.com/office/powerpoint/2010/main" val="350816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ctr"/>
            <a:r>
              <a:rPr lang="en-US" sz="4000" b="1" dirty="0" smtClean="0">
                <a:solidFill>
                  <a:schemeClr val="accent1">
                    <a:lumMod val="50000"/>
                  </a:schemeClr>
                </a:solidFill>
              </a:rPr>
              <a:t>Impacts of hydrometeorological and </a:t>
            </a:r>
            <a:br>
              <a:rPr lang="en-US" sz="4000" b="1" dirty="0" smtClean="0">
                <a:solidFill>
                  <a:schemeClr val="accent1">
                    <a:lumMod val="50000"/>
                  </a:schemeClr>
                </a:solidFill>
              </a:rPr>
            </a:br>
            <a:r>
              <a:rPr lang="en-US" sz="4000" b="1" dirty="0" smtClean="0">
                <a:solidFill>
                  <a:schemeClr val="accent1">
                    <a:lumMod val="50000"/>
                  </a:schemeClr>
                </a:solidFill>
              </a:rPr>
              <a:t>climatological hazards (1955–2014)</a:t>
            </a:r>
            <a:endParaRPr lang="en-US" sz="40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ED18C56-D24D-4837-8E70-5BCD4CB1C8C7}" type="slidenum">
              <a:rPr lang="en-US" altLang="en-US" smtClean="0"/>
              <a:pPr/>
              <a:t>3</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950862726"/>
              </p:ext>
            </p:extLst>
          </p:nvPr>
        </p:nvGraphicFramePr>
        <p:xfrm>
          <a:off x="0" y="1707921"/>
          <a:ext cx="4446872" cy="3034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368450787"/>
              </p:ext>
            </p:extLst>
          </p:nvPr>
        </p:nvGraphicFramePr>
        <p:xfrm>
          <a:off x="4532998" y="1679046"/>
          <a:ext cx="4611002" cy="30824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5"/>
          <p:cNvSpPr txBox="1">
            <a:spLocks noChangeArrowheads="1"/>
          </p:cNvSpPr>
          <p:nvPr/>
        </p:nvSpPr>
        <p:spPr bwMode="auto">
          <a:xfrm>
            <a:off x="217488" y="4953000"/>
            <a:ext cx="8701087" cy="707886"/>
          </a:xfrm>
          <a:prstGeom prst="rect">
            <a:avLst/>
          </a:prstGeom>
          <a:solidFill>
            <a:schemeClr val="accent1">
              <a:lumMod val="20000"/>
              <a:lumOff val="80000"/>
            </a:schemeClr>
          </a:solidFill>
          <a:ln>
            <a:noFill/>
          </a:ln>
          <a:effectLst/>
          <a:extLst/>
        </p:spPr>
        <p:txBody>
          <a:bodyPr>
            <a:spAutoFit/>
          </a:bodyPr>
          <a:lstStyle/>
          <a:p>
            <a:pPr algn="ctr">
              <a:spcBef>
                <a:spcPct val="50000"/>
              </a:spcBef>
            </a:pPr>
            <a:r>
              <a:rPr lang="en-US" altLang="en-US" sz="2000" b="1" dirty="0" smtClean="0">
                <a:latin typeface="Arial" panose="020B0604020202020204" pitchFamily="34" charset="0"/>
                <a:cs typeface="Arial" panose="020B0604020202020204" pitchFamily="34" charset="0"/>
              </a:rPr>
              <a:t>Reduction of the number of victims thanks to greater effectiveness</a:t>
            </a:r>
            <a:br>
              <a:rPr lang="en-US" altLang="en-US" sz="2000" b="1" dirty="0" smtClean="0">
                <a:latin typeface="Arial" panose="020B0604020202020204" pitchFamily="34" charset="0"/>
                <a:cs typeface="Arial" panose="020B0604020202020204" pitchFamily="34" charset="0"/>
              </a:rPr>
            </a:br>
            <a:r>
              <a:rPr lang="en-US" altLang="en-US" sz="2000" b="1" dirty="0" smtClean="0">
                <a:latin typeface="Arial" panose="020B0604020202020204" pitchFamily="34" charset="0"/>
                <a:cs typeface="Arial" panose="020B0604020202020204" pitchFamily="34" charset="0"/>
              </a:rPr>
              <a:t>of early warning systems and prevention measures</a:t>
            </a:r>
            <a:endParaRPr lang="en-US" altLang="en-US" sz="2000" b="1" dirty="0">
              <a:latin typeface="Arial" panose="020B0604020202020204" pitchFamily="34" charset="0"/>
              <a:cs typeface="Arial" panose="020B0604020202020204" pitchFamily="34" charset="0"/>
            </a:endParaRPr>
          </a:p>
        </p:txBody>
      </p:sp>
      <p:sp>
        <p:nvSpPr>
          <p:cNvPr id="8" name="TextBox 7"/>
          <p:cNvSpPr txBox="1"/>
          <p:nvPr/>
        </p:nvSpPr>
        <p:spPr>
          <a:xfrm>
            <a:off x="111613" y="1244025"/>
            <a:ext cx="4441139" cy="584775"/>
          </a:xfrm>
          <a:prstGeom prst="rect">
            <a:avLst/>
          </a:prstGeom>
          <a:noFill/>
        </p:spPr>
        <p:txBody>
          <a:bodyPr wrap="square" rtlCol="0">
            <a:spAutoFit/>
          </a:bodyPr>
          <a:lstStyle/>
          <a:p>
            <a:pPr algn="ctr"/>
            <a:r>
              <a:rPr lang="en-US" sz="1600" b="1" dirty="0" smtClean="0">
                <a:solidFill>
                  <a:srgbClr val="993366"/>
                </a:solidFill>
                <a:latin typeface="Arial" panose="020B0604020202020204" pitchFamily="34" charset="0"/>
                <a:cs typeface="Arial" panose="020B0604020202020204" pitchFamily="34" charset="0"/>
              </a:rPr>
              <a:t>Human losses by decade</a:t>
            </a:r>
            <a:br>
              <a:rPr lang="en-US" sz="1600" b="1" dirty="0" smtClean="0">
                <a:solidFill>
                  <a:srgbClr val="993366"/>
                </a:solidFill>
                <a:latin typeface="Arial" panose="020B0604020202020204" pitchFamily="34" charset="0"/>
                <a:cs typeface="Arial" panose="020B0604020202020204" pitchFamily="34" charset="0"/>
              </a:rPr>
            </a:br>
            <a:r>
              <a:rPr lang="en-US" sz="1600" b="1" dirty="0" smtClean="0">
                <a:solidFill>
                  <a:srgbClr val="993366"/>
                </a:solidFill>
                <a:latin typeface="Arial" panose="020B0604020202020204" pitchFamily="34" charset="0"/>
                <a:cs typeface="Arial" panose="020B0604020202020204" pitchFamily="34" charset="0"/>
              </a:rPr>
              <a:t>(millions) </a:t>
            </a:r>
            <a:endParaRPr lang="en-US" sz="1600" b="1" dirty="0">
              <a:solidFill>
                <a:srgbClr val="993366"/>
              </a:solidFill>
              <a:latin typeface="Arial" panose="020B0604020202020204" pitchFamily="34" charset="0"/>
              <a:cs typeface="Arial" panose="020B0604020202020204" pitchFamily="34" charset="0"/>
            </a:endParaRPr>
          </a:p>
        </p:txBody>
      </p:sp>
      <p:sp>
        <p:nvSpPr>
          <p:cNvPr id="9" name="TextBox 8"/>
          <p:cNvSpPr txBox="1"/>
          <p:nvPr/>
        </p:nvSpPr>
        <p:spPr>
          <a:xfrm>
            <a:off x="4701138" y="1242425"/>
            <a:ext cx="4441139" cy="584775"/>
          </a:xfrm>
          <a:prstGeom prst="rect">
            <a:avLst/>
          </a:prstGeom>
          <a:noFill/>
        </p:spPr>
        <p:txBody>
          <a:bodyPr wrap="square" rtlCol="0">
            <a:spAutoFit/>
          </a:bodyPr>
          <a:lstStyle/>
          <a:p>
            <a:pPr algn="ctr"/>
            <a:r>
              <a:rPr lang="en-US" sz="1600" b="1" dirty="0" smtClean="0">
                <a:solidFill>
                  <a:srgbClr val="0070C0"/>
                </a:solidFill>
                <a:latin typeface="Arial" panose="020B0604020202020204" pitchFamily="34" charset="0"/>
                <a:cs typeface="Arial" panose="020B0604020202020204" pitchFamily="34" charset="0"/>
              </a:rPr>
              <a:t>Economic losses by decade</a:t>
            </a:r>
            <a:br>
              <a:rPr lang="en-US" sz="1600" b="1" dirty="0" smtClean="0">
                <a:solidFill>
                  <a:srgbClr val="0070C0"/>
                </a:solidFill>
                <a:latin typeface="Arial" panose="020B0604020202020204" pitchFamily="34" charset="0"/>
                <a:cs typeface="Arial" panose="020B0604020202020204" pitchFamily="34" charset="0"/>
              </a:rPr>
            </a:br>
            <a:r>
              <a:rPr lang="en-US" sz="1600" b="1" dirty="0" smtClean="0">
                <a:solidFill>
                  <a:srgbClr val="0070C0"/>
                </a:solidFill>
                <a:latin typeface="Arial" panose="020B0604020202020204" pitchFamily="34" charset="0"/>
                <a:cs typeface="Arial" panose="020B0604020202020204" pitchFamily="34" charset="0"/>
              </a:rPr>
              <a:t>(billions of US$ adjusted to 2013) </a:t>
            </a:r>
            <a:endParaRPr lang="en-US" sz="1600" b="1"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837400" y="4645223"/>
            <a:ext cx="7449954" cy="307777"/>
          </a:xfrm>
          <a:prstGeom prst="rect">
            <a:avLst/>
          </a:prstGeom>
        </p:spPr>
        <p:txBody>
          <a:bodyPr wrap="square">
            <a:spAutoFit/>
          </a:bodyPr>
          <a:lstStyle/>
          <a:p>
            <a:pPr algn="ctr"/>
            <a:r>
              <a:rPr lang="en-US" sz="1400" i="1" dirty="0" smtClean="0">
                <a:latin typeface="+mn-lt"/>
              </a:rPr>
              <a:t>Epidemics and insect infestations are not included </a:t>
            </a:r>
            <a:endParaRPr lang="en-US" sz="1400" i="1" dirty="0">
              <a:latin typeface="+mn-lt"/>
            </a:endParaRPr>
          </a:p>
        </p:txBody>
      </p:sp>
    </p:spTree>
    <p:extLst>
      <p:ext uri="{BB962C8B-B14F-4D97-AF65-F5344CB8AC3E}">
        <p14:creationId xmlns:p14="http://schemas.microsoft.com/office/powerpoint/2010/main" val="1113867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chemeClr val="accent1">
                    <a:lumMod val="50000"/>
                  </a:schemeClr>
                </a:solidFill>
              </a:rPr>
              <a:t>Why is the WMO involved in IFM?</a:t>
            </a:r>
            <a:endParaRPr lang="en-US" sz="4000" b="1" dirty="0">
              <a:solidFill>
                <a:schemeClr val="accent1">
                  <a:lumMod val="50000"/>
                </a:schemeClr>
              </a:solidFill>
            </a:endParaRPr>
          </a:p>
        </p:txBody>
      </p:sp>
      <p:sp>
        <p:nvSpPr>
          <p:cNvPr id="3" name="TextBox 2"/>
          <p:cNvSpPr txBox="1"/>
          <p:nvPr/>
        </p:nvSpPr>
        <p:spPr>
          <a:xfrm>
            <a:off x="304800" y="1066800"/>
            <a:ext cx="8610600" cy="4593565"/>
          </a:xfrm>
          <a:prstGeom prst="rect">
            <a:avLst/>
          </a:prstGeom>
          <a:noFill/>
        </p:spPr>
        <p:txBody>
          <a:bodyPr wrap="square" rtlCol="0">
            <a:spAutoFit/>
          </a:bodyPr>
          <a:lstStyle/>
          <a:p>
            <a:r>
              <a:rPr lang="en-US" sz="2800" dirty="0"/>
              <a:t>National Hydrological Services </a:t>
            </a:r>
            <a:r>
              <a:rPr lang="en-US" sz="2800" dirty="0" smtClean="0"/>
              <a:t>are responsible for:</a:t>
            </a:r>
          </a:p>
          <a:p>
            <a:pPr marL="285750" indent="-285750">
              <a:buFont typeface="Arial" panose="020B0604020202020204" pitchFamily="34" charset="0"/>
              <a:buChar char="•"/>
            </a:pPr>
            <a:r>
              <a:rPr lang="en-US" sz="2200" dirty="0" smtClean="0"/>
              <a:t>Providing services in support of national needs including</a:t>
            </a:r>
          </a:p>
          <a:p>
            <a:pPr marL="742950" lvl="1" indent="-285750">
              <a:buFont typeface="Arial" panose="020B0604020202020204" pitchFamily="34" charset="0"/>
              <a:buChar char="•"/>
            </a:pPr>
            <a:r>
              <a:rPr lang="en-US" dirty="0" smtClean="0"/>
              <a:t>Protecting of life and property</a:t>
            </a:r>
          </a:p>
          <a:p>
            <a:pPr marL="742950" lvl="1" indent="-285750">
              <a:buFont typeface="Arial" panose="020B0604020202020204" pitchFamily="34" charset="0"/>
              <a:buChar char="•"/>
            </a:pPr>
            <a:r>
              <a:rPr lang="en-US" dirty="0" smtClean="0"/>
              <a:t>Safeguarding the environment</a:t>
            </a:r>
          </a:p>
          <a:p>
            <a:pPr marL="742950" lvl="1" indent="-285750">
              <a:buFont typeface="Arial" panose="020B0604020202020204" pitchFamily="34" charset="0"/>
              <a:buChar char="•"/>
            </a:pPr>
            <a:r>
              <a:rPr lang="en-US" dirty="0" smtClean="0"/>
              <a:t>Contributing to sustainable development</a:t>
            </a:r>
          </a:p>
          <a:p>
            <a:pPr marL="742950" lvl="1" indent="-285750">
              <a:buFont typeface="Arial" panose="020B0604020202020204" pitchFamily="34" charset="0"/>
              <a:buChar char="•"/>
            </a:pPr>
            <a:r>
              <a:rPr lang="en-US" dirty="0" smtClean="0"/>
              <a:t>Promoting capacity-building</a:t>
            </a:r>
          </a:p>
          <a:p>
            <a:pPr marL="285750" indent="-285750">
              <a:buFont typeface="Arial" panose="020B0604020202020204" pitchFamily="34" charset="0"/>
              <a:buChar char="•"/>
            </a:pPr>
            <a:r>
              <a:rPr lang="en-US" sz="2200" dirty="0" smtClean="0"/>
              <a:t>Active involvement in the planning, development and management of water resources projects</a:t>
            </a:r>
          </a:p>
          <a:p>
            <a:endParaRPr lang="en-US" sz="1050" dirty="0"/>
          </a:p>
          <a:p>
            <a:r>
              <a:rPr lang="en-US" sz="2800" dirty="0" smtClean="0"/>
              <a:t>WMO has a mandate to:</a:t>
            </a:r>
          </a:p>
          <a:p>
            <a:pPr marL="342900" indent="-342900">
              <a:buFont typeface="Arial" panose="020B0604020202020204" pitchFamily="34" charset="0"/>
              <a:buChar char="•"/>
            </a:pPr>
            <a:r>
              <a:rPr lang="en-US" sz="2200" dirty="0" smtClean="0"/>
              <a:t>Advocate for the widespread adoption of IFM at the basin, national and international levels (Resolution 20 (Cg-XV))</a:t>
            </a:r>
          </a:p>
          <a:p>
            <a:pPr marL="342900" indent="-342900">
              <a:buFont typeface="Arial" panose="020B0604020202020204" pitchFamily="34" charset="0"/>
              <a:buChar char="•"/>
            </a:pPr>
            <a:r>
              <a:rPr lang="en-US" sz="2200" dirty="0" smtClean="0"/>
              <a:t>Assist Members in flood management policy, strategy development, and capacity building</a:t>
            </a:r>
          </a:p>
        </p:txBody>
      </p:sp>
    </p:spTree>
    <p:extLst>
      <p:ext uri="{BB962C8B-B14F-4D97-AF65-F5344CB8AC3E}">
        <p14:creationId xmlns:p14="http://schemas.microsoft.com/office/powerpoint/2010/main" val="306281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npo00000f"/>
          <p:cNvPicPr>
            <a:picLocks noChangeAspect="1" noChangeArrowheads="1"/>
          </p:cNvPicPr>
          <p:nvPr/>
        </p:nvPicPr>
        <p:blipFill>
          <a:blip r:embed="rId3">
            <a:extLst>
              <a:ext uri="{28A0092B-C50C-407E-A947-70E740481C1C}">
                <a14:useLocalDpi xmlns:a14="http://schemas.microsoft.com/office/drawing/2010/main" val="0"/>
              </a:ext>
            </a:extLst>
          </a:blip>
          <a:srcRect t="2534" b="19611"/>
          <a:stretch>
            <a:fillRect/>
          </a:stretch>
        </p:blipFill>
        <p:spPr bwMode="auto">
          <a:xfrm>
            <a:off x="-1465" y="2996952"/>
            <a:ext cx="9144001"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21" name="AutoShape 4"/>
          <p:cNvSpPr>
            <a:spLocks noChangeArrowheads="1"/>
          </p:cNvSpPr>
          <p:nvPr/>
        </p:nvSpPr>
        <p:spPr bwMode="auto">
          <a:xfrm>
            <a:off x="2123728" y="3428820"/>
            <a:ext cx="5112045" cy="1845612"/>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0000"/>
              </a:lnSpc>
              <a:spcBef>
                <a:spcPct val="0"/>
              </a:spcBef>
              <a:buFont typeface="Wingdings" pitchFamily="2" charset="2"/>
              <a:buNone/>
            </a:pPr>
            <a:r>
              <a:rPr lang="en-GB" altLang="zh-CN" sz="2800" b="1" dirty="0"/>
              <a:t>Mission</a:t>
            </a:r>
          </a:p>
          <a:p>
            <a:pPr eaLnBrk="1" hangingPunct="1">
              <a:lnSpc>
                <a:spcPct val="80000"/>
              </a:lnSpc>
              <a:spcBef>
                <a:spcPct val="0"/>
              </a:spcBef>
              <a:buFont typeface="Wingdings" pitchFamily="2" charset="2"/>
              <a:buNone/>
            </a:pPr>
            <a:endParaRPr lang="en-GB" altLang="zh-CN" sz="2800" dirty="0">
              <a:solidFill>
                <a:srgbClr val="333333"/>
              </a:solidFill>
            </a:endParaRPr>
          </a:p>
          <a:p>
            <a:pPr algn="ctr" eaLnBrk="1" hangingPunct="1">
              <a:lnSpc>
                <a:spcPct val="80000"/>
              </a:lnSpc>
              <a:spcBef>
                <a:spcPct val="0"/>
              </a:spcBef>
              <a:buFont typeface="Wingdings" pitchFamily="2" charset="2"/>
              <a:buNone/>
            </a:pPr>
            <a:r>
              <a:rPr lang="en-GB" altLang="zh-CN" sz="2400" b="1" dirty="0" smtClean="0">
                <a:solidFill>
                  <a:srgbClr val="333333"/>
                </a:solidFill>
              </a:rPr>
              <a:t>To </a:t>
            </a:r>
            <a:r>
              <a:rPr lang="en-GB" altLang="zh-CN" sz="2400" b="1" dirty="0">
                <a:solidFill>
                  <a:srgbClr val="333333"/>
                </a:solidFill>
              </a:rPr>
              <a:t>support </a:t>
            </a:r>
            <a:r>
              <a:rPr lang="en-GB" altLang="zh-CN" sz="2400" b="1" dirty="0" smtClean="0">
                <a:solidFill>
                  <a:srgbClr val="333333"/>
                </a:solidFill>
              </a:rPr>
              <a:t>Members/countries in implementing Integrated Flood Management</a:t>
            </a:r>
            <a:endParaRPr lang="en-GB" altLang="en-US" sz="2400" b="1" dirty="0">
              <a:solidFill>
                <a:srgbClr val="333333"/>
              </a:solidFill>
              <a:ea typeface="SimSun" pitchFamily="2" charset="-122"/>
            </a:endParaRPr>
          </a:p>
        </p:txBody>
      </p:sp>
      <p:sp>
        <p:nvSpPr>
          <p:cNvPr id="5" name="Rectangle 2"/>
          <p:cNvSpPr txBox="1">
            <a:spLocks noChangeArrowheads="1"/>
          </p:cNvSpPr>
          <p:nvPr/>
        </p:nvSpPr>
        <p:spPr bwMode="auto">
          <a:xfrm>
            <a:off x="161192" y="85726"/>
            <a:ext cx="8893420" cy="792163"/>
          </a:xfrm>
          <a:prstGeom prst="rect">
            <a:avLst/>
          </a:prstGeom>
          <a:noFill/>
          <a:extLst/>
        </p:spPr>
        <p:txBody>
          <a:bodyPr anchor="ctr">
            <a:normAutofit fontScale="75000" lnSpcReduction="20000"/>
          </a:bodyPr>
          <a:lstStyle>
            <a:defPPr>
              <a:defRPr lang="en-US"/>
            </a:defPPr>
            <a:lvl1pPr algn="ctr">
              <a:spcBef>
                <a:spcPct val="0"/>
              </a:spcBef>
              <a:buNone/>
              <a:defRPr sz="4000" b="1">
                <a:solidFill>
                  <a:schemeClr val="tx2"/>
                </a:solidFill>
                <a:latin typeface="+mj-lt"/>
                <a:ea typeface="+mj-ea"/>
                <a:cs typeface="+mj-cs"/>
              </a:defRPr>
            </a:lvl1pPr>
          </a:lstStyle>
          <a:p>
            <a:pPr>
              <a:defRPr/>
            </a:pPr>
            <a:r>
              <a:rPr lang="fr-FR" altLang="en-US" dirty="0"/>
              <a:t>Associated Programme on Flood Management (APFM)</a:t>
            </a:r>
          </a:p>
        </p:txBody>
      </p:sp>
      <p:sp>
        <p:nvSpPr>
          <p:cNvPr id="9" name="Rectangle 3"/>
          <p:cNvSpPr>
            <a:spLocks noChangeArrowheads="1"/>
          </p:cNvSpPr>
          <p:nvPr/>
        </p:nvSpPr>
        <p:spPr bwMode="auto">
          <a:xfrm>
            <a:off x="611560" y="1052066"/>
            <a:ext cx="8208912" cy="187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57300" indent="-1257300">
              <a:spcBef>
                <a:spcPct val="20000"/>
              </a:spcBef>
              <a:buChar char="§"/>
              <a:tabLst>
                <a:tab pos="1257300" algn="l"/>
              </a:tabLst>
              <a:defRPr sz="2000">
                <a:solidFill>
                  <a:schemeClr val="tx1"/>
                </a:solidFill>
                <a:latin typeface="Arial" panose="020B0604020202020204" pitchFamily="34" charset="0"/>
              </a:defRPr>
            </a:lvl1pPr>
            <a:lvl2pPr marL="742950" indent="-285750">
              <a:spcBef>
                <a:spcPct val="20000"/>
              </a:spcBef>
              <a:buChar char="§"/>
              <a:tabLst>
                <a:tab pos="1257300" algn="l"/>
              </a:tabLst>
              <a:defRPr>
                <a:solidFill>
                  <a:schemeClr val="tx1"/>
                </a:solidFill>
                <a:latin typeface="Arial" panose="020B0604020202020204" pitchFamily="34" charset="0"/>
              </a:defRPr>
            </a:lvl2pPr>
            <a:lvl3pPr marL="1143000" indent="-228600">
              <a:spcBef>
                <a:spcPct val="20000"/>
              </a:spcBef>
              <a:buChar char="§"/>
              <a:tabLst>
                <a:tab pos="1257300" algn="l"/>
              </a:tabLst>
              <a:defRPr sz="1600">
                <a:solidFill>
                  <a:schemeClr val="tx1"/>
                </a:solidFill>
                <a:latin typeface="Arial" panose="020B0604020202020204" pitchFamily="34" charset="0"/>
              </a:defRPr>
            </a:lvl3pPr>
            <a:lvl4pPr marL="1600200" indent="-228600">
              <a:spcBef>
                <a:spcPct val="20000"/>
              </a:spcBef>
              <a:buChar char="§"/>
              <a:tabLst>
                <a:tab pos="1257300" algn="l"/>
              </a:tabLst>
              <a:defRPr sz="1400">
                <a:solidFill>
                  <a:schemeClr val="tx1"/>
                </a:solidFill>
                <a:latin typeface="Arial" panose="020B0604020202020204" pitchFamily="34" charset="0"/>
              </a:defRPr>
            </a:lvl4pPr>
            <a:lvl5pPr marL="2057400" indent="-228600">
              <a:spcBef>
                <a:spcPct val="20000"/>
              </a:spcBef>
              <a:buChar char="§"/>
              <a:tabLst>
                <a:tab pos="12573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tabLst>
                <a:tab pos="12573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tabLst>
                <a:tab pos="12573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tabLst>
                <a:tab pos="12573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tabLst>
                <a:tab pos="1257300" algn="l"/>
              </a:tabLst>
              <a:defRPr sz="1400">
                <a:solidFill>
                  <a:schemeClr val="tx1"/>
                </a:solidFill>
                <a:latin typeface="Arial" panose="020B0604020202020204" pitchFamily="34" charset="0"/>
              </a:defRPr>
            </a:lvl9pPr>
          </a:lstStyle>
          <a:p>
            <a:pPr algn="ctr">
              <a:lnSpc>
                <a:spcPct val="90000"/>
              </a:lnSpc>
              <a:spcBef>
                <a:spcPct val="50000"/>
              </a:spcBef>
              <a:buFont typeface="Wingdings" panose="05000000000000000000" pitchFamily="2" charset="2"/>
              <a:buNone/>
              <a:defRPr/>
            </a:pPr>
            <a:r>
              <a:rPr lang="en-GB" altLang="ja-JP" sz="1600" b="1" dirty="0">
                <a:latin typeface="+mn-lt"/>
                <a:cs typeface="Times New Roman" panose="02020603050405020304" pitchFamily="18" charset="0"/>
              </a:rPr>
              <a:t>Joint Initiative	</a:t>
            </a:r>
            <a:r>
              <a:rPr lang="en-GB" altLang="ja-JP" sz="1600" b="1" dirty="0" smtClean="0">
                <a:latin typeface="+mn-lt"/>
                <a:cs typeface="Times New Roman" panose="02020603050405020304" pitchFamily="18" charset="0"/>
              </a:rPr>
              <a:t>	</a:t>
            </a:r>
          </a:p>
          <a:p>
            <a:pPr algn="ctr">
              <a:lnSpc>
                <a:spcPct val="90000"/>
              </a:lnSpc>
              <a:spcBef>
                <a:spcPct val="50000"/>
              </a:spcBef>
              <a:buFont typeface="Wingdings" panose="05000000000000000000" pitchFamily="2" charset="2"/>
              <a:buNone/>
              <a:defRPr/>
            </a:pPr>
            <a:endParaRPr lang="en-GB" altLang="ja-JP" sz="1600" b="1" dirty="0" smtClean="0">
              <a:latin typeface="+mn-lt"/>
              <a:cs typeface="Times New Roman" panose="02020603050405020304" pitchFamily="18" charset="0"/>
            </a:endParaRPr>
          </a:p>
          <a:p>
            <a:pPr>
              <a:lnSpc>
                <a:spcPct val="90000"/>
              </a:lnSpc>
              <a:spcBef>
                <a:spcPct val="50000"/>
              </a:spcBef>
              <a:buFont typeface="Wingdings" panose="05000000000000000000" pitchFamily="2" charset="2"/>
              <a:buNone/>
              <a:defRPr/>
            </a:pPr>
            <a:r>
              <a:rPr lang="en-GB" altLang="ja-JP" sz="1600" b="1" dirty="0" smtClean="0">
                <a:latin typeface="+mn-lt"/>
                <a:cs typeface="Times New Roman" panose="02020603050405020304" pitchFamily="18" charset="0"/>
              </a:rPr>
              <a:t>Technical </a:t>
            </a:r>
            <a:r>
              <a:rPr lang="en-GB" altLang="ja-JP" sz="1600" b="1" dirty="0">
                <a:latin typeface="+mn-lt"/>
                <a:cs typeface="Times New Roman" panose="02020603050405020304" pitchFamily="18" charset="0"/>
              </a:rPr>
              <a:t>Support </a:t>
            </a:r>
            <a:r>
              <a:rPr lang="en-GB" altLang="ja-JP" sz="1600" b="1" dirty="0" smtClean="0">
                <a:latin typeface="+mn-lt"/>
                <a:cs typeface="Times New Roman" panose="02020603050405020304" pitchFamily="18" charset="0"/>
              </a:rPr>
              <a:t>Unit 	</a:t>
            </a:r>
            <a:r>
              <a:rPr lang="en-GB" altLang="ja-JP" sz="1600" dirty="0" smtClean="0">
                <a:latin typeface="+mn-lt"/>
                <a:cs typeface="Times New Roman" panose="02020603050405020304" pitchFamily="18" charset="0"/>
              </a:rPr>
              <a:t>embedded </a:t>
            </a:r>
            <a:r>
              <a:rPr lang="en-GB" altLang="ja-JP" sz="1600" dirty="0">
                <a:latin typeface="+mn-lt"/>
                <a:cs typeface="Times New Roman" panose="02020603050405020304" pitchFamily="18" charset="0"/>
              </a:rPr>
              <a:t>in </a:t>
            </a:r>
            <a:r>
              <a:rPr lang="en-GB" altLang="ja-JP" sz="1600" dirty="0" smtClean="0">
                <a:latin typeface="+mn-lt"/>
                <a:cs typeface="Times New Roman" panose="02020603050405020304" pitchFamily="18" charset="0"/>
              </a:rPr>
              <a:t>the WMO </a:t>
            </a:r>
            <a:r>
              <a:rPr lang="en-GB" altLang="ja-JP" sz="1600" dirty="0">
                <a:latin typeface="+mn-lt"/>
                <a:cs typeface="Times New Roman" panose="02020603050405020304" pitchFamily="18" charset="0"/>
              </a:rPr>
              <a:t>Hydrology </a:t>
            </a:r>
            <a:r>
              <a:rPr lang="en-GB" altLang="ja-JP" sz="1600" dirty="0" smtClean="0">
                <a:latin typeface="+mn-lt"/>
                <a:cs typeface="Times New Roman" panose="02020603050405020304" pitchFamily="18" charset="0"/>
              </a:rPr>
              <a:t>and Water Resources </a:t>
            </a:r>
            <a:r>
              <a:rPr lang="en-GB" altLang="ja-JP" sz="1600" dirty="0">
                <a:latin typeface="+mn-lt"/>
                <a:cs typeface="Times New Roman" panose="02020603050405020304" pitchFamily="18" charset="0"/>
              </a:rPr>
              <a:t>Branch </a:t>
            </a:r>
          </a:p>
          <a:p>
            <a:pPr>
              <a:lnSpc>
                <a:spcPct val="90000"/>
              </a:lnSpc>
              <a:spcBef>
                <a:spcPct val="50000"/>
              </a:spcBef>
              <a:buFont typeface="Wingdings" panose="05000000000000000000" pitchFamily="2" charset="2"/>
              <a:buNone/>
              <a:defRPr/>
            </a:pPr>
            <a:r>
              <a:rPr lang="en-GB" altLang="ja-JP" sz="1600" b="1" dirty="0" smtClean="0">
                <a:latin typeface="+mn-lt"/>
                <a:cs typeface="Times New Roman" panose="02020603050405020304" pitchFamily="18" charset="0"/>
              </a:rPr>
              <a:t>Founded</a:t>
            </a:r>
            <a:r>
              <a:rPr lang="en-GB" altLang="ja-JP" sz="1600" dirty="0">
                <a:latin typeface="+mn-lt"/>
                <a:cs typeface="Times New Roman" panose="02020603050405020304" pitchFamily="18" charset="0"/>
              </a:rPr>
              <a:t>	</a:t>
            </a:r>
            <a:r>
              <a:rPr lang="en-GB" altLang="ja-JP" sz="1600" dirty="0" smtClean="0">
                <a:latin typeface="+mn-lt"/>
                <a:cs typeface="Times New Roman" panose="02020603050405020304" pitchFamily="18" charset="0"/>
              </a:rPr>
              <a:t>		in </a:t>
            </a:r>
            <a:r>
              <a:rPr lang="en-GB" altLang="ja-JP" sz="1600" dirty="0">
                <a:latin typeface="+mn-lt"/>
                <a:cs typeface="Times New Roman" panose="02020603050405020304" pitchFamily="18" charset="0"/>
              </a:rPr>
              <a:t>2001</a:t>
            </a:r>
          </a:p>
          <a:p>
            <a:pPr>
              <a:lnSpc>
                <a:spcPct val="90000"/>
              </a:lnSpc>
              <a:spcBef>
                <a:spcPct val="50000"/>
              </a:spcBef>
              <a:buFont typeface="Wingdings" panose="05000000000000000000" pitchFamily="2" charset="2"/>
              <a:buNone/>
              <a:defRPr/>
            </a:pPr>
            <a:r>
              <a:rPr lang="en-GB" altLang="ja-JP" sz="1600" b="1" dirty="0" smtClean="0">
                <a:latin typeface="+mn-lt"/>
                <a:cs typeface="Times New Roman" panose="02020603050405020304" pitchFamily="18" charset="0"/>
              </a:rPr>
              <a:t>Contributors</a:t>
            </a:r>
            <a:r>
              <a:rPr lang="en-GB" altLang="ja-JP" sz="1600" dirty="0">
                <a:latin typeface="+mn-lt"/>
                <a:cs typeface="Times New Roman" panose="02020603050405020304" pitchFamily="18" charset="0"/>
              </a:rPr>
              <a:t>	</a:t>
            </a:r>
            <a:r>
              <a:rPr lang="en-GB" altLang="ja-JP" sz="1600" dirty="0" smtClean="0">
                <a:latin typeface="+mn-lt"/>
                <a:cs typeface="Times New Roman" panose="02020603050405020304" pitchFamily="18" charset="0"/>
              </a:rPr>
              <a:t>		FOEN (Switzerland), MAE (France), CONAGUA (Mexico) and 		USAID (in the past: Japan, the Netherlands, 	Germany and Italy) </a:t>
            </a:r>
            <a:endParaRPr lang="en-GB" altLang="ja-JP" sz="1600" dirty="0">
              <a:latin typeface="+mn-lt"/>
              <a:cs typeface="Times New Roman" panose="02020603050405020304" pitchFamily="18" charset="0"/>
            </a:endParaRPr>
          </a:p>
          <a:p>
            <a:pPr>
              <a:lnSpc>
                <a:spcPct val="90000"/>
              </a:lnSpc>
              <a:spcBef>
                <a:spcPct val="50000"/>
              </a:spcBef>
              <a:buFont typeface="Wingdings" panose="05000000000000000000" pitchFamily="2" charset="2"/>
              <a:buNone/>
              <a:defRPr/>
            </a:pPr>
            <a:endParaRPr lang="en-GB" altLang="en-US" sz="1600" dirty="0">
              <a:latin typeface="+mn-lt"/>
              <a:ea typeface="MS PGothic" panose="020B0600070205080204" pitchFamily="34" charset="-128"/>
              <a:cs typeface="Times New Roman" panose="02020603050405020304" pitchFamily="18" charset="0"/>
            </a:endParaRPr>
          </a:p>
        </p:txBody>
      </p:sp>
      <p:pic>
        <p:nvPicPr>
          <p:cNvPr id="389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836712"/>
            <a:ext cx="2050196" cy="6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GWPglobal since 15 Aug 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857353"/>
            <a:ext cx="2278067" cy="69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0" y="116632"/>
            <a:ext cx="9144000" cy="1143000"/>
          </a:xfrm>
        </p:spPr>
        <p:txBody>
          <a:bodyPr>
            <a:normAutofit fontScale="90000"/>
          </a:bodyPr>
          <a:lstStyle/>
          <a:p>
            <a:pPr eaLnBrk="1" hangingPunct="1"/>
            <a:r>
              <a:rPr lang="en-US" altLang="en-US" sz="4100" b="1" dirty="0" smtClean="0">
                <a:solidFill>
                  <a:schemeClr val="tx2"/>
                </a:solidFill>
              </a:rPr>
              <a:t>End-to-end (E2E) Flood </a:t>
            </a:r>
            <a:r>
              <a:rPr lang="en-US" altLang="en-US" sz="4100" b="1" dirty="0">
                <a:solidFill>
                  <a:schemeClr val="tx2"/>
                </a:solidFill>
              </a:rPr>
              <a:t>Forecasting </a:t>
            </a:r>
            <a:r>
              <a:rPr lang="en-US" altLang="en-US" sz="4100" b="1" dirty="0" smtClean="0">
                <a:solidFill>
                  <a:schemeClr val="tx2"/>
                </a:solidFill>
              </a:rPr>
              <a:t/>
            </a:r>
            <a:br>
              <a:rPr lang="en-US" altLang="en-US" sz="4100" b="1" dirty="0" smtClean="0">
                <a:solidFill>
                  <a:schemeClr val="tx2"/>
                </a:solidFill>
              </a:rPr>
            </a:br>
            <a:r>
              <a:rPr lang="en-US" altLang="en-US" sz="4100" b="1" dirty="0" smtClean="0">
                <a:solidFill>
                  <a:schemeClr val="tx2"/>
                </a:solidFill>
              </a:rPr>
              <a:t>and Early Warning Initiative</a:t>
            </a:r>
            <a:endParaRPr lang="en-US" altLang="en-US" sz="4100" b="1" dirty="0">
              <a:solidFill>
                <a:schemeClr val="tx2"/>
              </a:solidFill>
            </a:endParaRPr>
          </a:p>
        </p:txBody>
      </p:sp>
      <p:sp>
        <p:nvSpPr>
          <p:cNvPr id="10" name="Rectangle 9"/>
          <p:cNvSpPr/>
          <p:nvPr/>
        </p:nvSpPr>
        <p:spPr>
          <a:xfrm>
            <a:off x="173974" y="2362200"/>
            <a:ext cx="2678094" cy="522000"/>
          </a:xfrm>
          <a:prstGeom prst="rect">
            <a:avLst/>
          </a:prstGeom>
          <a:solidFill>
            <a:srgbClr val="005BAA"/>
          </a:solidFill>
          <a:ln>
            <a:solidFill>
              <a:srgbClr val="005BAA"/>
            </a:solidFill>
          </a:ln>
          <a:effectLst/>
        </p:spPr>
        <p:txBody>
          <a:bodyPr wrap="square" anchor="ctr">
            <a:spAutoFit/>
          </a:bodyPr>
          <a:lstStyle/>
          <a:p>
            <a:pPr algn="ctr" eaLnBrk="0" hangingPunct="0">
              <a:defRPr/>
            </a:pPr>
            <a:r>
              <a:rPr lang="en-US" sz="1400" b="1" dirty="0" smtClean="0">
                <a:solidFill>
                  <a:schemeClr val="bg1"/>
                </a:solidFill>
                <a:latin typeface="Calibri"/>
                <a:cs typeface="+mn-cs"/>
              </a:rPr>
              <a:t>REAL-TIME DATA </a:t>
            </a:r>
            <a:br>
              <a:rPr lang="en-US" sz="1400" b="1" dirty="0" smtClean="0">
                <a:solidFill>
                  <a:schemeClr val="bg1"/>
                </a:solidFill>
                <a:latin typeface="Calibri"/>
                <a:cs typeface="+mn-cs"/>
              </a:rPr>
            </a:br>
            <a:r>
              <a:rPr lang="en-US" sz="1400" b="1" dirty="0" smtClean="0">
                <a:solidFill>
                  <a:schemeClr val="bg1"/>
                </a:solidFill>
                <a:latin typeface="Calibri"/>
                <a:cs typeface="+mn-cs"/>
              </a:rPr>
              <a:t>COLLECTION </a:t>
            </a:r>
            <a:endParaRPr lang="en-US" sz="1400" dirty="0">
              <a:solidFill>
                <a:schemeClr val="bg1"/>
              </a:solidFill>
              <a:cs typeface="+mn-cs"/>
            </a:endParaRPr>
          </a:p>
        </p:txBody>
      </p:sp>
      <p:sp>
        <p:nvSpPr>
          <p:cNvPr id="11" name="Rectangle 10"/>
          <p:cNvSpPr/>
          <p:nvPr/>
        </p:nvSpPr>
        <p:spPr>
          <a:xfrm>
            <a:off x="2969834" y="2362200"/>
            <a:ext cx="1440000" cy="523220"/>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smtClean="0">
                <a:solidFill>
                  <a:schemeClr val="bg1"/>
                </a:solidFill>
                <a:latin typeface="Calibri"/>
                <a:cs typeface="+mn-cs"/>
              </a:rPr>
              <a:t>MODELLING &amp; FORECASTING</a:t>
            </a:r>
            <a:endParaRPr lang="en-US" sz="1400" b="1" dirty="0">
              <a:solidFill>
                <a:schemeClr val="bg1"/>
              </a:solidFill>
              <a:latin typeface="Calibri"/>
              <a:cs typeface="+mn-cs"/>
            </a:endParaRPr>
          </a:p>
        </p:txBody>
      </p:sp>
      <p:sp>
        <p:nvSpPr>
          <p:cNvPr id="12" name="Rectangle 11"/>
          <p:cNvSpPr/>
          <p:nvPr/>
        </p:nvSpPr>
        <p:spPr>
          <a:xfrm>
            <a:off x="4481834" y="2362200"/>
            <a:ext cx="1440000" cy="523220"/>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smtClean="0">
                <a:solidFill>
                  <a:schemeClr val="bg1"/>
                </a:solidFill>
                <a:latin typeface="Calibri"/>
                <a:cs typeface="+mn-cs"/>
              </a:rPr>
              <a:t>EARLY WARNING DISSEMINATION</a:t>
            </a:r>
            <a:endParaRPr lang="en-US" sz="1400" b="1" dirty="0">
              <a:solidFill>
                <a:schemeClr val="bg1"/>
              </a:solidFill>
              <a:latin typeface="Calibri"/>
              <a:cs typeface="+mn-cs"/>
            </a:endParaRPr>
          </a:p>
        </p:txBody>
      </p:sp>
      <p:sp>
        <p:nvSpPr>
          <p:cNvPr id="13" name="Rectangle 12"/>
          <p:cNvSpPr/>
          <p:nvPr/>
        </p:nvSpPr>
        <p:spPr>
          <a:xfrm>
            <a:off x="7551600" y="2362200"/>
            <a:ext cx="1404000" cy="523220"/>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smtClean="0">
                <a:solidFill>
                  <a:schemeClr val="bg1"/>
                </a:solidFill>
                <a:latin typeface="Calibri"/>
                <a:cs typeface="+mn-cs"/>
              </a:rPr>
              <a:t>RESPONSE TO WARNING</a:t>
            </a:r>
            <a:endParaRPr lang="en-US" sz="1400" b="1" dirty="0">
              <a:solidFill>
                <a:schemeClr val="bg1"/>
              </a:solidFill>
              <a:latin typeface="Calibri"/>
              <a:cs typeface="+mn-cs"/>
            </a:endParaRPr>
          </a:p>
        </p:txBody>
      </p:sp>
      <p:sp>
        <p:nvSpPr>
          <p:cNvPr id="14" name="Rectangle 13"/>
          <p:cNvSpPr/>
          <p:nvPr/>
        </p:nvSpPr>
        <p:spPr>
          <a:xfrm>
            <a:off x="6039600" y="2362200"/>
            <a:ext cx="1404000" cy="523220"/>
          </a:xfrm>
          <a:prstGeom prst="rect">
            <a:avLst/>
          </a:prstGeom>
          <a:solidFill>
            <a:srgbClr val="005BAA"/>
          </a:solidFill>
          <a:ln>
            <a:solidFill>
              <a:srgbClr val="005BAA"/>
            </a:solidFill>
          </a:ln>
          <a:effectLst/>
        </p:spPr>
        <p:txBody>
          <a:bodyPr>
            <a:spAutoFit/>
          </a:bodyPr>
          <a:lstStyle/>
          <a:p>
            <a:pPr algn="ctr" eaLnBrk="0" hangingPunct="0">
              <a:defRPr/>
            </a:pPr>
            <a:r>
              <a:rPr lang="en-US" sz="1400" b="1" dirty="0" smtClean="0">
                <a:solidFill>
                  <a:schemeClr val="bg1"/>
                </a:solidFill>
                <a:latin typeface="Calibri"/>
                <a:cs typeface="+mn-cs"/>
              </a:rPr>
              <a:t>DECISION SUPPORT</a:t>
            </a:r>
            <a:endParaRPr lang="en-US" sz="1400" b="1" dirty="0">
              <a:solidFill>
                <a:schemeClr val="bg1"/>
              </a:solidFill>
              <a:latin typeface="Calibri"/>
              <a:cs typeface="+mn-cs"/>
            </a:endParaRPr>
          </a:p>
        </p:txBody>
      </p:sp>
      <p:sp>
        <p:nvSpPr>
          <p:cNvPr id="15" name="Rectangle 14"/>
          <p:cNvSpPr/>
          <p:nvPr/>
        </p:nvSpPr>
        <p:spPr>
          <a:xfrm>
            <a:off x="173974" y="2971800"/>
            <a:ext cx="2678094" cy="1836000"/>
          </a:xfrm>
          <a:prstGeom prst="rect">
            <a:avLst/>
          </a:prstGeom>
          <a:solidFill>
            <a:schemeClr val="tx2">
              <a:lumMod val="20000"/>
              <a:lumOff val="80000"/>
            </a:schemeClr>
          </a:solidFill>
          <a:ln w="28575">
            <a:noFill/>
          </a:ln>
          <a:effectLst/>
        </p:spPr>
        <p:txBody>
          <a:bodyPr wrap="square" anchor="ctr">
            <a:spAutoFit/>
          </a:bodyPr>
          <a:lstStyle/>
          <a:p>
            <a:pPr algn="ctr" eaLnBrk="0" hangingPunct="0">
              <a:spcAft>
                <a:spcPts val="600"/>
              </a:spcAft>
              <a:defRPr/>
            </a:pPr>
            <a:r>
              <a:rPr lang="en-US" sz="1600" dirty="0" smtClean="0">
                <a:latin typeface="Calibri"/>
              </a:rPr>
              <a:t>Global </a:t>
            </a:r>
            <a:r>
              <a:rPr lang="en-US" sz="1600" dirty="0">
                <a:latin typeface="Calibri"/>
              </a:rPr>
              <a:t>Hydrometry Service Facility (GHSF)</a:t>
            </a:r>
          </a:p>
          <a:p>
            <a:pPr algn="ctr" eaLnBrk="0" hangingPunct="0">
              <a:spcAft>
                <a:spcPts val="600"/>
              </a:spcAft>
              <a:defRPr/>
            </a:pPr>
            <a:r>
              <a:rPr lang="en-US" sz="1600" dirty="0"/>
              <a:t>Meteorological, Climatological and Hydrological </a:t>
            </a:r>
            <a:r>
              <a:rPr lang="en-US" sz="1600" dirty="0" smtClean="0"/>
              <a:t>(MCH) Database </a:t>
            </a:r>
            <a:r>
              <a:rPr lang="en-US" sz="1600" dirty="0"/>
              <a:t>Management System</a:t>
            </a:r>
            <a:endParaRPr lang="en-US" sz="1600" dirty="0">
              <a:latin typeface="Calibri"/>
            </a:endParaRPr>
          </a:p>
        </p:txBody>
      </p:sp>
      <p:sp>
        <p:nvSpPr>
          <p:cNvPr id="16" name="Rectangle 15"/>
          <p:cNvSpPr/>
          <p:nvPr/>
        </p:nvSpPr>
        <p:spPr>
          <a:xfrm>
            <a:off x="2969834" y="2971800"/>
            <a:ext cx="2952000" cy="1836000"/>
          </a:xfrm>
          <a:prstGeom prst="rect">
            <a:avLst/>
          </a:prstGeom>
          <a:solidFill>
            <a:schemeClr val="tx2">
              <a:lumMod val="20000"/>
              <a:lumOff val="80000"/>
            </a:schemeClr>
          </a:solidFill>
          <a:ln w="28575">
            <a:noFill/>
          </a:ln>
          <a:effectLst/>
        </p:spPr>
        <p:txBody>
          <a:bodyPr wrap="square" anchor="ctr">
            <a:spAutoFit/>
          </a:bodyPr>
          <a:lstStyle/>
          <a:p>
            <a:pPr algn="ctr" eaLnBrk="0" hangingPunct="0">
              <a:spcAft>
                <a:spcPts val="600"/>
              </a:spcAft>
              <a:defRPr/>
            </a:pPr>
            <a:r>
              <a:rPr lang="en-US" sz="1600" dirty="0" smtClean="0">
                <a:latin typeface="Calibri"/>
                <a:cs typeface="+mn-cs"/>
              </a:rPr>
              <a:t>Flash </a:t>
            </a:r>
            <a:r>
              <a:rPr lang="en-US" sz="1600" dirty="0">
                <a:latin typeface="Calibri"/>
                <a:cs typeface="+mn-cs"/>
              </a:rPr>
              <a:t>Flood Guidance System (FFGS)</a:t>
            </a:r>
          </a:p>
          <a:p>
            <a:pPr algn="ctr" eaLnBrk="0" hangingPunct="0">
              <a:spcAft>
                <a:spcPts val="600"/>
              </a:spcAft>
              <a:defRPr/>
            </a:pPr>
            <a:r>
              <a:rPr lang="en-US" sz="1600" dirty="0" smtClean="0">
                <a:latin typeface="Calibri"/>
                <a:cs typeface="+mn-cs"/>
              </a:rPr>
              <a:t>Coastal </a:t>
            </a:r>
            <a:r>
              <a:rPr lang="en-US" sz="1600" dirty="0">
                <a:latin typeface="Calibri"/>
                <a:cs typeface="+mn-cs"/>
              </a:rPr>
              <a:t>Inundation Forecasting Demonstration Project (CIFDP)</a:t>
            </a:r>
          </a:p>
          <a:p>
            <a:pPr algn="ctr" eaLnBrk="0" hangingPunct="0">
              <a:spcAft>
                <a:spcPts val="600"/>
              </a:spcAft>
              <a:defRPr/>
            </a:pPr>
            <a:r>
              <a:rPr lang="en-US" sz="1600" dirty="0" smtClean="0">
                <a:latin typeface="Calibri"/>
                <a:cs typeface="+mn-cs"/>
              </a:rPr>
              <a:t>Severe </a:t>
            </a:r>
            <a:r>
              <a:rPr lang="en-US" sz="1600" dirty="0">
                <a:latin typeface="Calibri"/>
                <a:cs typeface="+mn-cs"/>
              </a:rPr>
              <a:t>Weather Forecasting Demonstration Project (SWFDP</a:t>
            </a:r>
            <a:r>
              <a:rPr lang="en-US" sz="1600" dirty="0" smtClean="0">
                <a:latin typeface="Calibri"/>
                <a:cs typeface="+mn-cs"/>
              </a:rPr>
              <a:t>)</a:t>
            </a:r>
            <a:endParaRPr lang="en-US" sz="1600" dirty="0">
              <a:latin typeface="Calibri"/>
              <a:cs typeface="+mn-cs"/>
            </a:endParaRPr>
          </a:p>
        </p:txBody>
      </p:sp>
      <p:sp>
        <p:nvSpPr>
          <p:cNvPr id="17" name="Rectangle 16"/>
          <p:cNvSpPr/>
          <p:nvPr/>
        </p:nvSpPr>
        <p:spPr>
          <a:xfrm>
            <a:off x="6039600" y="3151136"/>
            <a:ext cx="2952000" cy="1477328"/>
          </a:xfrm>
          <a:prstGeom prst="rect">
            <a:avLst/>
          </a:prstGeom>
          <a:solidFill>
            <a:schemeClr val="tx2">
              <a:lumMod val="20000"/>
              <a:lumOff val="80000"/>
            </a:schemeClr>
          </a:solidFill>
          <a:ln w="28575">
            <a:noFill/>
          </a:ln>
          <a:effectLst/>
        </p:spPr>
        <p:txBody>
          <a:bodyPr wrap="square" anchor="ctr">
            <a:spAutoFit/>
          </a:bodyPr>
          <a:lstStyle/>
          <a:p>
            <a:pPr algn="ctr" eaLnBrk="0" hangingPunct="0">
              <a:spcAft>
                <a:spcPts val="600"/>
              </a:spcAft>
              <a:defRPr/>
            </a:pPr>
            <a:r>
              <a:rPr lang="en-US" sz="1600" dirty="0" smtClean="0">
                <a:latin typeface="Calibri"/>
                <a:cs typeface="+mn-cs"/>
              </a:rPr>
              <a:t>(</a:t>
            </a:r>
            <a:r>
              <a:rPr lang="en-US" sz="1600" dirty="0">
                <a:latin typeface="Calibri"/>
                <a:cs typeface="+mn-cs"/>
              </a:rPr>
              <a:t>APFM</a:t>
            </a:r>
            <a:r>
              <a:rPr lang="en-US" sz="1600" dirty="0"/>
              <a:t>) Associated </a:t>
            </a:r>
            <a:r>
              <a:rPr lang="en-US" sz="1600" dirty="0" err="1"/>
              <a:t>Programme</a:t>
            </a:r>
            <a:r>
              <a:rPr lang="en-US" sz="1600" dirty="0"/>
              <a:t> on Flood Management </a:t>
            </a:r>
            <a:endParaRPr lang="en-US" sz="1600" dirty="0">
              <a:latin typeface="Calibri"/>
              <a:cs typeface="+mn-cs"/>
            </a:endParaRPr>
          </a:p>
          <a:p>
            <a:pPr algn="ctr" eaLnBrk="0" hangingPunct="0">
              <a:spcAft>
                <a:spcPts val="600"/>
              </a:spcAft>
              <a:defRPr/>
            </a:pPr>
            <a:r>
              <a:rPr lang="en-US" sz="1600" dirty="0" smtClean="0">
                <a:latin typeface="Calibri"/>
                <a:cs typeface="+mn-cs"/>
              </a:rPr>
              <a:t>DEWETRA </a:t>
            </a:r>
            <a:r>
              <a:rPr lang="en-US" sz="1600" dirty="0">
                <a:latin typeface="Calibri"/>
                <a:cs typeface="+mn-cs"/>
              </a:rPr>
              <a:t>Platform</a:t>
            </a:r>
          </a:p>
          <a:p>
            <a:pPr algn="ctr" eaLnBrk="0" hangingPunct="0">
              <a:spcAft>
                <a:spcPts val="600"/>
              </a:spcAft>
              <a:defRPr/>
            </a:pPr>
            <a:r>
              <a:rPr lang="en-US" sz="1600" dirty="0" smtClean="0">
                <a:latin typeface="Calibri"/>
                <a:cs typeface="+mn-cs"/>
              </a:rPr>
              <a:t>Preparing </a:t>
            </a:r>
            <a:r>
              <a:rPr lang="en-US" sz="1600" dirty="0">
                <a:latin typeface="Calibri"/>
                <a:cs typeface="+mn-cs"/>
              </a:rPr>
              <a:t>for Extreme And Rare events in coastaL regions (</a:t>
            </a:r>
            <a:r>
              <a:rPr lang="en-US" sz="1600" dirty="0" smtClean="0">
                <a:latin typeface="Calibri"/>
                <a:cs typeface="+mn-cs"/>
              </a:rPr>
              <a:t>PEARL)</a:t>
            </a:r>
          </a:p>
        </p:txBody>
      </p:sp>
      <p:grpSp>
        <p:nvGrpSpPr>
          <p:cNvPr id="18" name="Group 17"/>
          <p:cNvGrpSpPr/>
          <p:nvPr/>
        </p:nvGrpSpPr>
        <p:grpSpPr>
          <a:xfrm>
            <a:off x="76200" y="1276299"/>
            <a:ext cx="8964488" cy="1009701"/>
            <a:chOff x="76200" y="1045007"/>
            <a:chExt cx="8964488" cy="1009701"/>
          </a:xfrm>
        </p:grpSpPr>
        <p:grpSp>
          <p:nvGrpSpPr>
            <p:cNvPr id="19" name="Group 18"/>
            <p:cNvGrpSpPr/>
            <p:nvPr/>
          </p:nvGrpSpPr>
          <p:grpSpPr>
            <a:xfrm>
              <a:off x="76200" y="1412776"/>
              <a:ext cx="8964488" cy="288032"/>
              <a:chOff x="219637" y="1416968"/>
              <a:chExt cx="8790515" cy="288032"/>
            </a:xfrm>
          </p:grpSpPr>
          <p:sp>
            <p:nvSpPr>
              <p:cNvPr id="31" name="Right Arrow 30"/>
              <p:cNvSpPr/>
              <p:nvPr/>
            </p:nvSpPr>
            <p:spPr>
              <a:xfrm>
                <a:off x="576642" y="1416968"/>
                <a:ext cx="8433510" cy="288032"/>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19637" y="1416968"/>
                <a:ext cx="8433510" cy="288032"/>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252037" y="1066800"/>
              <a:ext cx="698086" cy="987908"/>
              <a:chOff x="755576" y="1124744"/>
              <a:chExt cx="698086" cy="987908"/>
            </a:xfrm>
          </p:grpSpPr>
          <p:sp>
            <p:nvSpPr>
              <p:cNvPr id="29" name="Rectangle 28"/>
              <p:cNvSpPr/>
              <p:nvPr/>
            </p:nvSpPr>
            <p:spPr>
              <a:xfrm>
                <a:off x="755576" y="1160832"/>
                <a:ext cx="52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16154" r="9951"/>
              <a:stretch/>
            </p:blipFill>
            <p:spPr>
              <a:xfrm>
                <a:off x="755576" y="1124744"/>
                <a:ext cx="698086" cy="987908"/>
              </a:xfrm>
              <a:prstGeom prst="rect">
                <a:avLst/>
              </a:prstGeom>
            </p:spPr>
          </p:pic>
        </p:grpSp>
        <p:grpSp>
          <p:nvGrpSpPr>
            <p:cNvPr id="21" name="Group 20"/>
            <p:cNvGrpSpPr/>
            <p:nvPr/>
          </p:nvGrpSpPr>
          <p:grpSpPr>
            <a:xfrm>
              <a:off x="4800600" y="1219200"/>
              <a:ext cx="751797" cy="757825"/>
              <a:chOff x="4257377" y="1303023"/>
              <a:chExt cx="751797" cy="757825"/>
            </a:xfrm>
          </p:grpSpPr>
          <p:sp>
            <p:nvSpPr>
              <p:cNvPr id="27" name="Flowchart: Extract 26"/>
              <p:cNvSpPr/>
              <p:nvPr/>
            </p:nvSpPr>
            <p:spPr>
              <a:xfrm>
                <a:off x="4257377" y="1303023"/>
                <a:ext cx="751797" cy="639361"/>
              </a:xfrm>
              <a:prstGeom prst="flowChartExtra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01393" y="1352962"/>
                <a:ext cx="463765" cy="707886"/>
              </a:xfrm>
              <a:prstGeom prst="rect">
                <a:avLst/>
              </a:prstGeom>
              <a:noFill/>
            </p:spPr>
            <p:txBody>
              <a:bodyPr wrap="square" rtlCol="0">
                <a:spAutoFit/>
              </a:bodyPr>
              <a:lstStyle/>
              <a:p>
                <a:pPr algn="ctr"/>
                <a:r>
                  <a:rPr lang="en-US" sz="4000" b="1" dirty="0" smtClean="0">
                    <a:solidFill>
                      <a:schemeClr val="bg1"/>
                    </a:solidFill>
                  </a:rPr>
                  <a:t>!</a:t>
                </a:r>
                <a:endParaRPr lang="en-US" b="1" dirty="0">
                  <a:solidFill>
                    <a:schemeClr val="bg1"/>
                  </a:solidFill>
                </a:endParaRPr>
              </a:p>
            </p:txBody>
          </p:sp>
        </p:grpSp>
        <p:grpSp>
          <p:nvGrpSpPr>
            <p:cNvPr id="22" name="Group 21"/>
            <p:cNvGrpSpPr/>
            <p:nvPr/>
          </p:nvGrpSpPr>
          <p:grpSpPr>
            <a:xfrm>
              <a:off x="6405110" y="1356348"/>
              <a:ext cx="833890" cy="560484"/>
              <a:chOff x="6156176" y="1303023"/>
              <a:chExt cx="833890" cy="560484"/>
            </a:xfrm>
          </p:grpSpPr>
          <p:sp>
            <p:nvSpPr>
              <p:cNvPr id="25" name="Rectangle 24"/>
              <p:cNvSpPr/>
              <p:nvPr/>
            </p:nvSpPr>
            <p:spPr>
              <a:xfrm>
                <a:off x="6284493" y="1303023"/>
                <a:ext cx="648000" cy="56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340768"/>
                <a:ext cx="833890" cy="510545"/>
              </a:xfrm>
              <a:prstGeom prst="rect">
                <a:avLst/>
              </a:prstGeom>
            </p:spPr>
          </p:pic>
        </p:gr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9368" t="7214" r="8189" b="6371"/>
            <a:stretch/>
          </p:blipFill>
          <p:spPr>
            <a:xfrm>
              <a:off x="3276600" y="1219200"/>
              <a:ext cx="847575" cy="68649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1045007"/>
              <a:ext cx="1299020" cy="1003788"/>
            </a:xfrm>
            <a:prstGeom prst="rect">
              <a:avLst/>
            </a:prstGeom>
          </p:spPr>
        </p:pic>
      </p:grpSp>
      <p:sp>
        <p:nvSpPr>
          <p:cNvPr id="33" name="Up Arrow Callout 32"/>
          <p:cNvSpPr/>
          <p:nvPr/>
        </p:nvSpPr>
        <p:spPr>
          <a:xfrm>
            <a:off x="173974" y="4873466"/>
            <a:ext cx="8817626" cy="612934"/>
          </a:xfrm>
          <a:prstGeom prst="upArrowCallout">
            <a:avLst/>
          </a:prstGeom>
          <a:solidFill>
            <a:srgbClr val="005BAA"/>
          </a:solidFill>
          <a:ln>
            <a:solidFill>
              <a:srgbClr val="005BAA"/>
            </a:solidFill>
          </a:ln>
          <a:effectLst/>
        </p:spPr>
        <p:txBody>
          <a:bodyPr wrap="square" anchor="ctr">
            <a:spAutoFit/>
          </a:bodyPr>
          <a:lstStyle/>
          <a:p>
            <a:pPr algn="ctr" eaLnBrk="0" hangingPunct="0">
              <a:defRPr/>
            </a:pPr>
            <a:r>
              <a:rPr lang="en-US" sz="2000" b="1" dirty="0">
                <a:solidFill>
                  <a:schemeClr val="bg1"/>
                </a:solidFill>
              </a:rPr>
              <a:t>In support of the functions of </a:t>
            </a:r>
            <a:r>
              <a:rPr lang="en-US" sz="2000" b="1" dirty="0" smtClean="0">
                <a:solidFill>
                  <a:schemeClr val="bg1"/>
                </a:solidFill>
              </a:rPr>
              <a:t>National Meteorological and </a:t>
            </a:r>
            <a:r>
              <a:rPr lang="en-US" sz="2000" b="1" dirty="0">
                <a:solidFill>
                  <a:schemeClr val="bg1"/>
                </a:solidFill>
              </a:rPr>
              <a:t>Hydrological </a:t>
            </a:r>
            <a:r>
              <a:rPr lang="en-US" sz="2000" b="1" dirty="0" smtClean="0">
                <a:solidFill>
                  <a:schemeClr val="bg1"/>
                </a:solidFill>
              </a:rPr>
              <a:t>Services</a:t>
            </a:r>
            <a:endParaRPr lang="en-US" sz="2000" b="1" dirty="0">
              <a:solidFill>
                <a:schemeClr val="bg1"/>
              </a:solidFill>
            </a:endParaRPr>
          </a:p>
        </p:txBody>
      </p:sp>
    </p:spTree>
    <p:extLst>
      <p:ext uri="{BB962C8B-B14F-4D97-AF65-F5344CB8AC3E}">
        <p14:creationId xmlns:p14="http://schemas.microsoft.com/office/powerpoint/2010/main" val="405256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96" y="171271"/>
            <a:ext cx="8642296" cy="1143000"/>
          </a:xfrm>
        </p:spPr>
        <p:txBody>
          <a:bodyPr>
            <a:noAutofit/>
          </a:bodyPr>
          <a:lstStyle/>
          <a:p>
            <a:r>
              <a:rPr lang="en-US" altLang="en-US" sz="4000" b="1" kern="0" dirty="0" smtClean="0">
                <a:solidFill>
                  <a:srgbClr val="333399"/>
                </a:solidFill>
                <a:ea typeface="MS PGothic" pitchFamily="34" charset="-128"/>
                <a:cs typeface="Arial" pitchFamily="34" charset="0"/>
              </a:rPr>
              <a:t>Need to consider the water </a:t>
            </a:r>
            <a:r>
              <a:rPr lang="en-US" altLang="en-US" sz="4000" b="1" kern="0" dirty="0">
                <a:solidFill>
                  <a:srgbClr val="333399"/>
                </a:solidFill>
                <a:ea typeface="MS PGothic" pitchFamily="34" charset="-128"/>
                <a:cs typeface="Arial" pitchFamily="34" charset="0"/>
              </a:rPr>
              <a:t>cycle </a:t>
            </a:r>
            <a:r>
              <a:rPr lang="en-US" altLang="en-US" sz="4000" b="1" kern="0" dirty="0" smtClean="0">
                <a:solidFill>
                  <a:srgbClr val="333399"/>
                </a:solidFill>
                <a:ea typeface="MS PGothic" pitchFamily="34" charset="-128"/>
                <a:cs typeface="Arial" pitchFamily="34" charset="0"/>
              </a:rPr>
              <a:t/>
            </a:r>
            <a:br>
              <a:rPr lang="en-US" altLang="en-US" sz="4000" b="1" kern="0" dirty="0" smtClean="0">
                <a:solidFill>
                  <a:srgbClr val="333399"/>
                </a:solidFill>
                <a:ea typeface="MS PGothic" pitchFamily="34" charset="-128"/>
                <a:cs typeface="Arial" pitchFamily="34" charset="0"/>
              </a:rPr>
            </a:br>
            <a:r>
              <a:rPr lang="en-US" altLang="en-US" sz="4000" b="1" kern="0" dirty="0" smtClean="0">
                <a:solidFill>
                  <a:srgbClr val="333399"/>
                </a:solidFill>
                <a:ea typeface="MS PGothic" pitchFamily="34" charset="-128"/>
                <a:cs typeface="Arial" pitchFamily="34" charset="0"/>
              </a:rPr>
              <a:t>as </a:t>
            </a:r>
            <a:r>
              <a:rPr lang="en-US" altLang="en-US" sz="4000" b="1" kern="0" dirty="0">
                <a:solidFill>
                  <a:srgbClr val="333399"/>
                </a:solidFill>
                <a:ea typeface="MS PGothic" pitchFamily="34" charset="-128"/>
                <a:cs typeface="Arial" pitchFamily="34" charset="0"/>
              </a:rPr>
              <a:t>a </a:t>
            </a:r>
            <a:r>
              <a:rPr lang="en-US" altLang="en-US" sz="4000" b="1" kern="0" dirty="0" smtClean="0">
                <a:solidFill>
                  <a:srgbClr val="333399"/>
                </a:solidFill>
                <a:ea typeface="MS PGothic" pitchFamily="34" charset="-128"/>
                <a:cs typeface="Arial" pitchFamily="34" charset="0"/>
              </a:rPr>
              <a:t>whole and interaction with people</a:t>
            </a:r>
            <a:endParaRPr lang="en-US" sz="4000" dirty="0"/>
          </a:p>
        </p:txBody>
      </p:sp>
      <p:grpSp>
        <p:nvGrpSpPr>
          <p:cNvPr id="3" name="Group 2"/>
          <p:cNvGrpSpPr/>
          <p:nvPr/>
        </p:nvGrpSpPr>
        <p:grpSpPr>
          <a:xfrm>
            <a:off x="152400" y="1314271"/>
            <a:ext cx="8839200" cy="4400729"/>
            <a:chOff x="-145996" y="1219200"/>
            <a:chExt cx="8839200" cy="4400729"/>
          </a:xfrm>
        </p:grpSpPr>
        <p:sp>
          <p:nvSpPr>
            <p:cNvPr id="4" name="Rectangle 2"/>
            <p:cNvSpPr>
              <a:spLocks noChangeArrowheads="1"/>
            </p:cNvSpPr>
            <p:nvPr/>
          </p:nvSpPr>
          <p:spPr bwMode="auto">
            <a:xfrm>
              <a:off x="0" y="1219200"/>
              <a:ext cx="8693204"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algn="ctr" defTabSz="914400" eaLnBrk="0" fontAlgn="base" latinLnBrk="0" hangingPunct="0">
                <a:lnSpc>
                  <a:spcPct val="100000"/>
                </a:lnSpc>
                <a:spcBef>
                  <a:spcPct val="20000"/>
                </a:spcBef>
                <a:spcAft>
                  <a:spcPct val="0"/>
                </a:spcAft>
                <a:buClr>
                  <a:srgbClr val="333399"/>
                </a:buClr>
                <a:buSzPct val="100000"/>
                <a:buFont typeface="Wingdings" pitchFamily="2" charset="2"/>
                <a:buNone/>
                <a:tabLst/>
                <a:defRPr/>
              </a:pPr>
              <a:r>
                <a:rPr kumimoji="0" lang="en-US" altLang="ja-JP" sz="2400" i="0" u="none" strike="noStrike" kern="0" cap="none" spc="0" normalizeH="0" baseline="0" noProof="0" dirty="0" smtClean="0">
                  <a:ln>
                    <a:noFill/>
                  </a:ln>
                  <a:solidFill>
                    <a:srgbClr val="000000"/>
                  </a:solidFill>
                  <a:effectLst/>
                  <a:uLnTx/>
                  <a:uFillTx/>
                  <a:latin typeface="+mn-lt"/>
                </a:rPr>
                <a:t>A river basin is a dynamic system with many interactions/fluxes between land,</a:t>
              </a:r>
              <a:r>
                <a:rPr kumimoji="0" lang="en-US" altLang="ja-JP" sz="2400" i="0" u="none" strike="noStrike" kern="0" cap="none" spc="0" normalizeH="0" noProof="0" dirty="0" smtClean="0">
                  <a:ln>
                    <a:noFill/>
                  </a:ln>
                  <a:solidFill>
                    <a:srgbClr val="000000"/>
                  </a:solidFill>
                  <a:effectLst/>
                  <a:uLnTx/>
                  <a:uFillTx/>
                  <a:latin typeface="+mn-lt"/>
                </a:rPr>
                <a:t> </a:t>
              </a:r>
              <a:r>
                <a:rPr kumimoji="0" lang="en-US" altLang="ja-JP" sz="2400" i="0" u="none" strike="noStrike" kern="0" cap="none" spc="0" normalizeH="0" baseline="0" noProof="0" dirty="0" smtClean="0">
                  <a:ln>
                    <a:noFill/>
                  </a:ln>
                  <a:solidFill>
                    <a:srgbClr val="000000"/>
                  </a:solidFill>
                  <a:effectLst/>
                  <a:uLnTx/>
                  <a:uFillTx/>
                  <a:latin typeface="+mn-lt"/>
                </a:rPr>
                <a:t>water bodies and</a:t>
              </a:r>
              <a:r>
                <a:rPr kumimoji="0" lang="en-US" altLang="ja-JP" sz="2400" i="0" u="none" strike="noStrike" kern="0" cap="none" spc="0" normalizeH="0" noProof="0" dirty="0" smtClean="0">
                  <a:ln>
                    <a:noFill/>
                  </a:ln>
                  <a:solidFill>
                    <a:srgbClr val="000000"/>
                  </a:solidFill>
                  <a:effectLst/>
                  <a:uLnTx/>
                  <a:uFillTx/>
                  <a:latin typeface="+mn-lt"/>
                </a:rPr>
                <a:t> the atmosphere</a:t>
              </a:r>
              <a:endParaRPr kumimoji="0" lang="en-US" altLang="ja-JP" sz="2400" i="0" u="none" strike="noStrike" kern="0" cap="none" spc="0" normalizeH="0" baseline="0" noProof="0" dirty="0" smtClean="0">
                <a:ln>
                  <a:noFill/>
                </a:ln>
                <a:solidFill>
                  <a:srgbClr val="000000"/>
                </a:solidFill>
                <a:effectLst/>
                <a:uLnTx/>
                <a:uFillTx/>
                <a:latin typeface="+mn-l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2057400"/>
              <a:ext cx="40322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45996" y="4419600"/>
              <a:ext cx="53070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algn="ctr"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US" altLang="en-US" sz="2400" b="1" i="0" u="none" strike="noStrike" kern="0" cap="none" spc="0" normalizeH="0" baseline="0" dirty="0" smtClean="0">
                  <a:ln>
                    <a:noFill/>
                  </a:ln>
                  <a:solidFill>
                    <a:schemeClr val="accent1">
                      <a:lumMod val="50000"/>
                    </a:schemeClr>
                  </a:solidFill>
                  <a:effectLst/>
                  <a:uLnTx/>
                  <a:uFillTx/>
                  <a:latin typeface="+mn-lt"/>
                  <a:ea typeface="MS PGothic" pitchFamily="34" charset="-128"/>
                  <a:cs typeface="Arial" pitchFamily="34" charset="0"/>
                  <a:sym typeface="Wingdings" pitchFamily="2" charset="2"/>
                </a:rPr>
                <a:t>Flood Management is </a:t>
              </a:r>
              <a:br>
                <a:rPr kumimoji="0" lang="en-US" altLang="en-US" sz="2400" b="1" i="0" u="none" strike="noStrike" kern="0" cap="none" spc="0" normalizeH="0" baseline="0" dirty="0" smtClean="0">
                  <a:ln>
                    <a:noFill/>
                  </a:ln>
                  <a:solidFill>
                    <a:schemeClr val="accent1">
                      <a:lumMod val="50000"/>
                    </a:schemeClr>
                  </a:solidFill>
                  <a:effectLst/>
                  <a:uLnTx/>
                  <a:uFillTx/>
                  <a:latin typeface="+mn-lt"/>
                  <a:ea typeface="MS PGothic" pitchFamily="34" charset="-128"/>
                  <a:cs typeface="Arial" pitchFamily="34" charset="0"/>
                  <a:sym typeface="Wingdings" pitchFamily="2" charset="2"/>
                </a:rPr>
              </a:br>
              <a:r>
                <a:rPr kumimoji="0" lang="en-US" altLang="en-US" sz="2400" b="1" i="0" u="none" strike="noStrike" kern="0" cap="none" spc="0" normalizeH="0" baseline="0" dirty="0" smtClean="0">
                  <a:ln>
                    <a:noFill/>
                  </a:ln>
                  <a:solidFill>
                    <a:schemeClr val="accent1">
                      <a:lumMod val="50000"/>
                    </a:schemeClr>
                  </a:solidFill>
                  <a:effectLst/>
                  <a:uLnTx/>
                  <a:uFillTx/>
                  <a:latin typeface="+mn-lt"/>
                  <a:ea typeface="MS PGothic" pitchFamily="34" charset="-128"/>
                  <a:cs typeface="Arial" pitchFamily="34" charset="0"/>
                  <a:sym typeface="Wingdings" pitchFamily="2" charset="2"/>
                </a:rPr>
                <a:t>water management that is strongly linked to land management and people</a:t>
              </a:r>
              <a:endParaRPr kumimoji="0" lang="en-US" altLang="en-US" sz="2400" b="1" i="0" u="none" strike="noStrike" kern="0" cap="none" spc="0" normalizeH="0" baseline="0" dirty="0" smtClean="0">
                <a:ln>
                  <a:noFill/>
                </a:ln>
                <a:solidFill>
                  <a:schemeClr val="accent1">
                    <a:lumMod val="50000"/>
                  </a:schemeClr>
                </a:solidFill>
                <a:effectLst/>
                <a:uLnTx/>
                <a:uFillTx/>
                <a:latin typeface="+mn-lt"/>
                <a:ea typeface="MS PGothic" pitchFamily="34" charset="-128"/>
                <a:cs typeface="Arial" pitchFamily="34" charset="0"/>
              </a:endParaRPr>
            </a:p>
          </p:txBody>
        </p:sp>
        <p:sp>
          <p:nvSpPr>
            <p:cNvPr id="7" name="Rectangle 11"/>
            <p:cNvSpPr>
              <a:spLocks noChangeArrowheads="1"/>
            </p:cNvSpPr>
            <p:nvPr/>
          </p:nvSpPr>
          <p:spPr bwMode="auto">
            <a:xfrm>
              <a:off x="0" y="2063929"/>
              <a:ext cx="457676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defRPr>
              </a:lvl1pPr>
              <a:lvl2pPr marL="533400" indent="-53340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dirty="0" smtClean="0">
                  <a:ln>
                    <a:noFill/>
                  </a:ln>
                  <a:solidFill>
                    <a:srgbClr val="000000"/>
                  </a:solidFill>
                  <a:effectLst/>
                  <a:uLnTx/>
                  <a:uFillTx/>
                  <a:latin typeface="+mn-lt"/>
                </a:rPr>
                <a:t>Flood and drought management</a:t>
              </a:r>
            </a:p>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dirty="0" smtClean="0">
                  <a:ln>
                    <a:noFill/>
                  </a:ln>
                  <a:solidFill>
                    <a:srgbClr val="000000"/>
                  </a:solidFill>
                  <a:effectLst/>
                  <a:uLnTx/>
                  <a:uFillTx/>
                  <a:latin typeface="+mn-lt"/>
                </a:rPr>
                <a:t>Effective use of waters</a:t>
              </a:r>
            </a:p>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dirty="0" smtClean="0">
                  <a:ln>
                    <a:noFill/>
                  </a:ln>
                  <a:solidFill>
                    <a:srgbClr val="000000"/>
                  </a:solidFill>
                  <a:effectLst/>
                  <a:uLnTx/>
                  <a:uFillTx/>
                  <a:latin typeface="+mn-lt"/>
                </a:rPr>
                <a:t>Ground water and surface water interaction in flood plains</a:t>
              </a:r>
              <a:endParaRPr kumimoji="0" lang="fr-FR" altLang="zh-CN" sz="2400" b="0" i="0" u="none" strike="noStrike" kern="0" cap="none" spc="0" normalizeH="0" baseline="0" noProof="0" dirty="0" smtClean="0">
                <a:ln>
                  <a:noFill/>
                </a:ln>
                <a:solidFill>
                  <a:srgbClr val="000000"/>
                </a:solidFill>
                <a:effectLst/>
                <a:uLnTx/>
                <a:uFillTx/>
                <a:latin typeface="+mn-lt"/>
              </a:endParaRPr>
            </a:p>
          </p:txBody>
        </p:sp>
      </p:grpSp>
    </p:spTree>
    <p:extLst>
      <p:ext uri="{BB962C8B-B14F-4D97-AF65-F5344CB8AC3E}">
        <p14:creationId xmlns:p14="http://schemas.microsoft.com/office/powerpoint/2010/main" val="151437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5791200" y="3810000"/>
            <a:ext cx="2971800" cy="1828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6250"/>
            <a:r>
              <a:rPr lang="en-US" sz="1200" dirty="0" smtClean="0">
                <a:solidFill>
                  <a:schemeClr val="tx1"/>
                </a:solidFill>
              </a:rPr>
              <a:t>Developers,  Drainage authorities, Water/sewerage service providers, Insurers, Emergency Services, Local authorities, Strategic industries, Dam/reservoir operators, Irrigators, Farmers/Forestry, Environmental Regulators</a:t>
            </a:r>
            <a:endParaRPr lang="en-US" sz="1200" dirty="0">
              <a:solidFill>
                <a:schemeClr val="tx1"/>
              </a:solidFill>
            </a:endParaRPr>
          </a:p>
        </p:txBody>
      </p:sp>
      <p:sp>
        <p:nvSpPr>
          <p:cNvPr id="40" name="Rounded Rectangle 39"/>
          <p:cNvSpPr/>
          <p:nvPr/>
        </p:nvSpPr>
        <p:spPr>
          <a:xfrm>
            <a:off x="5791200" y="1600200"/>
            <a:ext cx="2971800" cy="1828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2000" indent="-285750">
              <a:buFont typeface="Arial" panose="020B0604020202020204" pitchFamily="34" charset="0"/>
              <a:buChar char="•"/>
            </a:pPr>
            <a:r>
              <a:rPr lang="en-US" dirty="0" smtClean="0">
                <a:solidFill>
                  <a:schemeClr val="tx1"/>
                </a:solidFill>
              </a:rPr>
              <a:t>Hydrometeorology</a:t>
            </a:r>
          </a:p>
          <a:p>
            <a:pPr marL="792000" indent="-285750">
              <a:buFont typeface="Arial" panose="020B0604020202020204" pitchFamily="34" charset="0"/>
              <a:buChar char="•"/>
            </a:pPr>
            <a:r>
              <a:rPr lang="en-US" dirty="0" smtClean="0">
                <a:solidFill>
                  <a:schemeClr val="tx1"/>
                </a:solidFill>
              </a:rPr>
              <a:t>Engineering</a:t>
            </a:r>
          </a:p>
          <a:p>
            <a:pPr marL="792000" indent="-285750">
              <a:buFont typeface="Arial" panose="020B0604020202020204" pitchFamily="34" charset="0"/>
              <a:buChar char="•"/>
            </a:pPr>
            <a:r>
              <a:rPr lang="en-US" dirty="0" smtClean="0">
                <a:solidFill>
                  <a:schemeClr val="tx1"/>
                </a:solidFill>
              </a:rPr>
              <a:t>Social Sciences</a:t>
            </a:r>
          </a:p>
          <a:p>
            <a:pPr marL="792000" indent="-285750">
              <a:buFont typeface="Arial" panose="020B0604020202020204" pitchFamily="34" charset="0"/>
              <a:buChar char="•"/>
            </a:pPr>
            <a:r>
              <a:rPr lang="en-US" dirty="0" smtClean="0">
                <a:solidFill>
                  <a:schemeClr val="tx1"/>
                </a:solidFill>
              </a:rPr>
              <a:t>Law</a:t>
            </a:r>
          </a:p>
          <a:p>
            <a:pPr marL="792000" indent="-285750">
              <a:buFont typeface="Arial" panose="020B0604020202020204" pitchFamily="34" charset="0"/>
              <a:buChar char="•"/>
            </a:pPr>
            <a:r>
              <a:rPr lang="en-US" dirty="0" smtClean="0">
                <a:solidFill>
                  <a:schemeClr val="tx1"/>
                </a:solidFill>
              </a:rPr>
              <a:t>Economics</a:t>
            </a:r>
          </a:p>
        </p:txBody>
      </p:sp>
      <p:sp>
        <p:nvSpPr>
          <p:cNvPr id="39" name="Rounded Rectangle 38"/>
          <p:cNvSpPr/>
          <p:nvPr/>
        </p:nvSpPr>
        <p:spPr>
          <a:xfrm>
            <a:off x="381000" y="3810000"/>
            <a:ext cx="2971800" cy="1828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Planning</a:t>
            </a:r>
          </a:p>
          <a:p>
            <a:pPr marL="285750" indent="-285750">
              <a:buFont typeface="Arial" panose="020B0604020202020204" pitchFamily="34" charset="0"/>
              <a:buChar char="•"/>
            </a:pPr>
            <a:r>
              <a:rPr lang="en-US" dirty="0" smtClean="0">
                <a:solidFill>
                  <a:schemeClr val="tx1"/>
                </a:solidFill>
              </a:rPr>
              <a:t>Protection/Prevention</a:t>
            </a:r>
          </a:p>
          <a:p>
            <a:pPr marL="285750" indent="-285750">
              <a:buFont typeface="Arial" panose="020B0604020202020204" pitchFamily="34" charset="0"/>
              <a:buChar char="•"/>
            </a:pPr>
            <a:r>
              <a:rPr lang="en-US" dirty="0" smtClean="0">
                <a:solidFill>
                  <a:schemeClr val="tx1"/>
                </a:solidFill>
              </a:rPr>
              <a:t>Emergency Response</a:t>
            </a:r>
          </a:p>
          <a:p>
            <a:pPr marL="285750" indent="-285750">
              <a:buFont typeface="Arial" panose="020B0604020202020204" pitchFamily="34" charset="0"/>
              <a:buChar char="•"/>
            </a:pPr>
            <a:r>
              <a:rPr lang="en-US" dirty="0" smtClean="0">
                <a:solidFill>
                  <a:schemeClr val="tx1"/>
                </a:solidFill>
              </a:rPr>
              <a:t>Reconstruction and Rehabilitation</a:t>
            </a:r>
          </a:p>
        </p:txBody>
      </p:sp>
      <p:sp>
        <p:nvSpPr>
          <p:cNvPr id="36" name="Rounded Rectangle 35"/>
          <p:cNvSpPr/>
          <p:nvPr/>
        </p:nvSpPr>
        <p:spPr>
          <a:xfrm>
            <a:off x="381000" y="1600200"/>
            <a:ext cx="2971800" cy="1828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International</a:t>
            </a:r>
          </a:p>
          <a:p>
            <a:pPr marL="285750" indent="-285750">
              <a:buFont typeface="Arial" panose="020B0604020202020204" pitchFamily="34" charset="0"/>
              <a:buChar char="•"/>
            </a:pPr>
            <a:r>
              <a:rPr lang="en-US" dirty="0" smtClean="0">
                <a:solidFill>
                  <a:schemeClr val="tx1"/>
                </a:solidFill>
              </a:rPr>
              <a:t>National</a:t>
            </a:r>
          </a:p>
          <a:p>
            <a:pPr marL="285750" indent="-285750">
              <a:buFont typeface="Arial" panose="020B0604020202020204" pitchFamily="34" charset="0"/>
              <a:buChar char="•"/>
            </a:pPr>
            <a:r>
              <a:rPr lang="en-US" dirty="0" smtClean="0">
                <a:solidFill>
                  <a:schemeClr val="tx1"/>
                </a:solidFill>
              </a:rPr>
              <a:t>Basin</a:t>
            </a:r>
          </a:p>
          <a:p>
            <a:pPr marL="285750" indent="-285750">
              <a:buFont typeface="Arial" panose="020B0604020202020204" pitchFamily="34" charset="0"/>
              <a:buChar char="•"/>
            </a:pPr>
            <a:r>
              <a:rPr lang="en-US" dirty="0" smtClean="0">
                <a:solidFill>
                  <a:schemeClr val="tx1"/>
                </a:solidFill>
              </a:rPr>
              <a:t>Loca</a:t>
            </a:r>
            <a:r>
              <a:rPr lang="en-US" dirty="0">
                <a:solidFill>
                  <a:schemeClr val="tx1"/>
                </a:solidFill>
              </a:rPr>
              <a:t>l</a:t>
            </a:r>
            <a:endParaRPr lang="en-US" dirty="0" smtClean="0">
              <a:solidFill>
                <a:schemeClr val="tx1"/>
              </a:solidFill>
            </a:endParaRPr>
          </a:p>
        </p:txBody>
      </p:sp>
      <p:sp>
        <p:nvSpPr>
          <p:cNvPr id="30" name="Title 1"/>
          <p:cNvSpPr>
            <a:spLocks noGrp="1"/>
          </p:cNvSpPr>
          <p:nvPr>
            <p:ph type="title"/>
          </p:nvPr>
        </p:nvSpPr>
        <p:spPr>
          <a:xfrm>
            <a:off x="457200" y="274638"/>
            <a:ext cx="8229600" cy="1143000"/>
          </a:xfrm>
        </p:spPr>
        <p:txBody>
          <a:bodyPr>
            <a:normAutofit fontScale="90000"/>
          </a:bodyPr>
          <a:lstStyle/>
          <a:p>
            <a:r>
              <a:rPr lang="en-US" b="1" dirty="0" smtClean="0">
                <a:solidFill>
                  <a:schemeClr val="accent1">
                    <a:lumMod val="50000"/>
                  </a:schemeClr>
                </a:solidFill>
              </a:rPr>
              <a:t>IFM is interdisciplinary, </a:t>
            </a:r>
            <a:br>
              <a:rPr lang="en-US" b="1" dirty="0" smtClean="0">
                <a:solidFill>
                  <a:schemeClr val="accent1">
                    <a:lumMod val="50000"/>
                  </a:schemeClr>
                </a:solidFill>
              </a:rPr>
            </a:br>
            <a:r>
              <a:rPr lang="en-US" b="1" dirty="0" smtClean="0">
                <a:solidFill>
                  <a:schemeClr val="accent1">
                    <a:lumMod val="50000"/>
                  </a:schemeClr>
                </a:solidFill>
              </a:rPr>
              <a:t>flexible and participatory</a:t>
            </a:r>
            <a:endParaRPr lang="en-US" b="1" dirty="0">
              <a:solidFill>
                <a:schemeClr val="accent1">
                  <a:lumMod val="50000"/>
                </a:schemeClr>
              </a:solidFill>
            </a:endParaRPr>
          </a:p>
        </p:txBody>
      </p:sp>
      <p:graphicFrame>
        <p:nvGraphicFramePr>
          <p:cNvPr id="26" name="Diagram 25"/>
          <p:cNvGraphicFramePr/>
          <p:nvPr>
            <p:extLst>
              <p:ext uri="{D42A27DB-BD31-4B8C-83A1-F6EECF244321}">
                <p14:modId xmlns:p14="http://schemas.microsoft.com/office/powerpoint/2010/main" val="2791982968"/>
              </p:ext>
            </p:extLst>
          </p:nvPr>
        </p:nvGraphicFramePr>
        <p:xfrm>
          <a:off x="1905000" y="1600200"/>
          <a:ext cx="5257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p:cNvSpPr txBox="1"/>
          <p:nvPr/>
        </p:nvSpPr>
        <p:spPr>
          <a:xfrm>
            <a:off x="4724400" y="2858869"/>
            <a:ext cx="1828800" cy="646331"/>
          </a:xfrm>
          <a:prstGeom prst="rect">
            <a:avLst/>
          </a:prstGeom>
          <a:noFill/>
        </p:spPr>
        <p:txBody>
          <a:bodyPr wrap="square" rtlCol="0">
            <a:spAutoFit/>
          </a:bodyPr>
          <a:lstStyle/>
          <a:p>
            <a:r>
              <a:rPr lang="en-US" b="1" dirty="0" smtClean="0">
                <a:solidFill>
                  <a:schemeClr val="bg1"/>
                </a:solidFill>
              </a:rPr>
              <a:t>SCIENTIFIC</a:t>
            </a:r>
          </a:p>
          <a:p>
            <a:r>
              <a:rPr lang="en-US" b="1" dirty="0" smtClean="0">
                <a:solidFill>
                  <a:schemeClr val="bg1"/>
                </a:solidFill>
              </a:rPr>
              <a:t>DOMAINS</a:t>
            </a:r>
            <a:endParaRPr lang="en-US" b="1" dirty="0">
              <a:solidFill>
                <a:schemeClr val="bg1"/>
              </a:solidFill>
            </a:endParaRPr>
          </a:p>
        </p:txBody>
      </p:sp>
      <p:sp>
        <p:nvSpPr>
          <p:cNvPr id="37" name="TextBox 36"/>
          <p:cNvSpPr txBox="1"/>
          <p:nvPr/>
        </p:nvSpPr>
        <p:spPr>
          <a:xfrm>
            <a:off x="4584600" y="3974068"/>
            <a:ext cx="1828800" cy="369332"/>
          </a:xfrm>
          <a:prstGeom prst="rect">
            <a:avLst/>
          </a:prstGeom>
          <a:noFill/>
        </p:spPr>
        <p:txBody>
          <a:bodyPr wrap="square" rtlCol="0">
            <a:spAutoFit/>
          </a:bodyPr>
          <a:lstStyle/>
          <a:p>
            <a:r>
              <a:rPr lang="en-US" b="1" dirty="0" smtClean="0">
                <a:solidFill>
                  <a:schemeClr val="bg1"/>
                </a:solidFill>
              </a:rPr>
              <a:t>STAKEHOLDERS</a:t>
            </a:r>
            <a:endParaRPr lang="en-US" b="1" dirty="0">
              <a:solidFill>
                <a:schemeClr val="bg1"/>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00" y="2209800"/>
            <a:ext cx="685800" cy="6858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4400" y="4343400"/>
            <a:ext cx="787500" cy="665000"/>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8071" y="2057400"/>
            <a:ext cx="914400" cy="914400"/>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4577" y="4321629"/>
            <a:ext cx="628650" cy="628650"/>
          </a:xfrm>
          <a:prstGeom prst="rect">
            <a:avLst/>
          </a:prstGeom>
        </p:spPr>
      </p:pic>
    </p:spTree>
    <p:extLst>
      <p:ext uri="{BB962C8B-B14F-4D97-AF65-F5344CB8AC3E}">
        <p14:creationId xmlns:p14="http://schemas.microsoft.com/office/powerpoint/2010/main" val="102522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864427" y="1971401"/>
            <a:ext cx="1415141" cy="1447801"/>
          </a:xfrm>
          <a:prstGeom prst="ellipse">
            <a:avLst/>
          </a:prstGeom>
          <a:solidFill>
            <a:srgbClr val="2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smtClean="0"/>
              <a:t>DISASTER</a:t>
            </a:r>
            <a:endParaRPr lang="en-US" sz="1600" b="1" dirty="0"/>
          </a:p>
        </p:txBody>
      </p:sp>
      <p:sp>
        <p:nvSpPr>
          <p:cNvPr id="2" name="Title 1"/>
          <p:cNvSpPr>
            <a:spLocks noGrp="1"/>
          </p:cNvSpPr>
          <p:nvPr>
            <p:ph type="title"/>
          </p:nvPr>
        </p:nvSpPr>
        <p:spPr>
          <a:xfrm>
            <a:off x="457200" y="76200"/>
            <a:ext cx="8229600" cy="1143000"/>
          </a:xfrm>
        </p:spPr>
        <p:txBody>
          <a:bodyPr>
            <a:normAutofit fontScale="90000"/>
          </a:bodyPr>
          <a:lstStyle/>
          <a:p>
            <a:r>
              <a:rPr lang="en-US" b="1" dirty="0">
                <a:solidFill>
                  <a:schemeClr val="accent1">
                    <a:lumMod val="50000"/>
                  </a:schemeClr>
                </a:solidFill>
              </a:rPr>
              <a:t>Flood Risk M</a:t>
            </a:r>
            <a:r>
              <a:rPr lang="en-US" b="1" dirty="0" smtClean="0">
                <a:solidFill>
                  <a:schemeClr val="accent1">
                    <a:lumMod val="50000"/>
                  </a:schemeClr>
                </a:solidFill>
              </a:rPr>
              <a:t>itigation:</a:t>
            </a:r>
            <a:br>
              <a:rPr lang="en-US" b="1" dirty="0" smtClean="0">
                <a:solidFill>
                  <a:schemeClr val="accent1">
                    <a:lumMod val="50000"/>
                  </a:schemeClr>
                </a:solidFill>
              </a:rPr>
            </a:br>
            <a:r>
              <a:rPr lang="en-US" sz="4000" b="1" dirty="0" smtClean="0">
                <a:solidFill>
                  <a:schemeClr val="accent1">
                    <a:lumMod val="50000"/>
                  </a:schemeClr>
                </a:solidFill>
              </a:rPr>
              <a:t>from </a:t>
            </a:r>
            <a:r>
              <a:rPr lang="en-US" sz="4000" b="1" dirty="0">
                <a:solidFill>
                  <a:schemeClr val="accent1">
                    <a:lumMod val="50000"/>
                  </a:schemeClr>
                </a:solidFill>
              </a:rPr>
              <a:t>theory to </a:t>
            </a:r>
            <a:r>
              <a:rPr lang="en-US" sz="4000" b="1" dirty="0" smtClean="0">
                <a:solidFill>
                  <a:schemeClr val="accent1">
                    <a:lumMod val="50000"/>
                  </a:schemeClr>
                </a:solidFill>
              </a:rPr>
              <a:t>practice</a:t>
            </a:r>
            <a:endParaRPr lang="en-US" sz="4000" b="1" dirty="0">
              <a:solidFill>
                <a:schemeClr val="accent1">
                  <a:lumMod val="50000"/>
                </a:schemeClr>
              </a:solidFill>
            </a:endParaRPr>
          </a:p>
        </p:txBody>
      </p:sp>
      <p:sp>
        <p:nvSpPr>
          <p:cNvPr id="4" name="Oval 3"/>
          <p:cNvSpPr/>
          <p:nvPr/>
        </p:nvSpPr>
        <p:spPr>
          <a:xfrm>
            <a:off x="3521527" y="1643742"/>
            <a:ext cx="2100943" cy="2103120"/>
          </a:xfrm>
          <a:prstGeom prst="ellipse">
            <a:avLst/>
          </a:prstGeom>
          <a:solidFill>
            <a:srgbClr val="1B30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500" b="1" dirty="0" smtClean="0"/>
              <a:t>DISASTER</a:t>
            </a:r>
            <a:endParaRPr lang="en-US" sz="2500" b="1" dirty="0"/>
          </a:p>
        </p:txBody>
      </p:sp>
      <p:sp>
        <p:nvSpPr>
          <p:cNvPr id="6" name="Rectangle 5"/>
          <p:cNvSpPr/>
          <p:nvPr/>
        </p:nvSpPr>
        <p:spPr>
          <a:xfrm>
            <a:off x="446310" y="1698172"/>
            <a:ext cx="2373086" cy="1502228"/>
          </a:xfrm>
          <a:prstGeom prst="rect">
            <a:avLst/>
          </a:prstGeom>
          <a:solidFill>
            <a:srgbClr val="386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err="1" smtClean="0"/>
              <a:t>Lack</a:t>
            </a:r>
            <a:r>
              <a:rPr lang="fr-CH" sz="2400" b="1" dirty="0" smtClean="0"/>
              <a:t> of information and </a:t>
            </a:r>
            <a:r>
              <a:rPr lang="fr-CH" sz="2400" b="1" dirty="0" err="1" smtClean="0"/>
              <a:t>preparedness</a:t>
            </a:r>
            <a:endParaRPr lang="en-US" sz="2400" b="1" dirty="0"/>
          </a:p>
        </p:txBody>
      </p:sp>
      <p:sp>
        <p:nvSpPr>
          <p:cNvPr id="8" name="Rectangle 7"/>
          <p:cNvSpPr/>
          <p:nvPr/>
        </p:nvSpPr>
        <p:spPr>
          <a:xfrm>
            <a:off x="6324614" y="1698172"/>
            <a:ext cx="2373086" cy="1502228"/>
          </a:xfrm>
          <a:prstGeom prst="rect">
            <a:avLst/>
          </a:prstGeom>
          <a:solidFill>
            <a:srgbClr val="386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r>
              <a:rPr lang="es-ES" altLang="it-CH" sz="2000" b="1" dirty="0" err="1">
                <a:ea typeface="Arial Unicode MS" panose="020B0604020202020204" pitchFamily="34" charset="-128"/>
                <a:cs typeface="Arial" panose="020B0604020202020204" pitchFamily="34" charset="0"/>
              </a:rPr>
              <a:t>Elevated</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exposure</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due</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to</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uneffective</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or</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absent</a:t>
            </a:r>
            <a:r>
              <a:rPr lang="es-ES" altLang="it-CH" sz="2000" b="1" dirty="0">
                <a:ea typeface="Arial Unicode MS" panose="020B0604020202020204" pitchFamily="34" charset="-128"/>
                <a:cs typeface="Arial" panose="020B0604020202020204" pitchFamily="34" charset="0"/>
              </a:rPr>
              <a:t>) </a:t>
            </a:r>
            <a:r>
              <a:rPr lang="es-ES" altLang="it-CH" sz="2000" b="1" dirty="0" err="1">
                <a:ea typeface="Arial Unicode MS" panose="020B0604020202020204" pitchFamily="34" charset="-128"/>
                <a:cs typeface="Arial" panose="020B0604020202020204" pitchFamily="34" charset="0"/>
              </a:rPr>
              <a:t>land</a:t>
            </a:r>
            <a:r>
              <a:rPr lang="es-ES" altLang="it-CH" sz="2000" b="1" dirty="0">
                <a:ea typeface="Arial Unicode MS" panose="020B0604020202020204" pitchFamily="34" charset="-128"/>
                <a:cs typeface="Arial" panose="020B0604020202020204" pitchFamily="34" charset="0"/>
              </a:rPr>
              <a:t> use </a:t>
            </a:r>
            <a:r>
              <a:rPr lang="es-ES" altLang="it-CH" sz="2000" b="1" dirty="0" err="1">
                <a:ea typeface="Arial Unicode MS" panose="020B0604020202020204" pitchFamily="34" charset="-128"/>
                <a:cs typeface="Arial" panose="020B0604020202020204" pitchFamily="34" charset="0"/>
              </a:rPr>
              <a:t>planning</a:t>
            </a:r>
            <a:endParaRPr lang="en-US" altLang="it-CH" sz="2000" b="1" dirty="0">
              <a:ea typeface="Arial Unicode MS" panose="020B0604020202020204" pitchFamily="34" charset="-128"/>
              <a:cs typeface="Arial" panose="020B0604020202020204" pitchFamily="34" charset="0"/>
            </a:endParaRPr>
          </a:p>
        </p:txBody>
      </p:sp>
      <p:sp>
        <p:nvSpPr>
          <p:cNvPr id="11" name="Rounded Rectangle 10"/>
          <p:cNvSpPr/>
          <p:nvPr/>
        </p:nvSpPr>
        <p:spPr>
          <a:xfrm>
            <a:off x="6324614" y="3884015"/>
            <a:ext cx="2373086" cy="1502228"/>
          </a:xfrm>
          <a:prstGeom prst="roundRect">
            <a:avLst/>
          </a:prstGeom>
          <a:solidFill>
            <a:srgbClr val="85A7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r>
              <a:rPr lang="es-ES" altLang="it-CH" sz="2400" b="1" dirty="0" smtClean="0">
                <a:ea typeface="Arial Unicode MS" panose="020B0604020202020204" pitchFamily="34" charset="-128"/>
                <a:cs typeface="Arial" panose="020B0604020202020204" pitchFamily="34" charset="0"/>
              </a:rPr>
              <a:t>Residual </a:t>
            </a:r>
            <a:r>
              <a:rPr lang="es-ES" altLang="it-CH" sz="2400" b="1" dirty="0" err="1" smtClean="0">
                <a:ea typeface="Arial Unicode MS" panose="020B0604020202020204" pitchFamily="34" charset="-128"/>
                <a:cs typeface="Arial" panose="020B0604020202020204" pitchFamily="34" charset="0"/>
              </a:rPr>
              <a:t>risk</a:t>
            </a:r>
            <a:endParaRPr lang="en-US" altLang="it-CH" sz="2400" b="1" dirty="0">
              <a:ea typeface="Arial Unicode MS" panose="020B0604020202020204" pitchFamily="34" charset="-128"/>
              <a:cs typeface="Arial" panose="020B0604020202020204" pitchFamily="34" charset="0"/>
            </a:endParaRPr>
          </a:p>
        </p:txBody>
      </p:sp>
      <p:sp>
        <p:nvSpPr>
          <p:cNvPr id="13" name="Rectangle 12"/>
          <p:cNvSpPr/>
          <p:nvPr/>
        </p:nvSpPr>
        <p:spPr>
          <a:xfrm>
            <a:off x="3385457" y="4193165"/>
            <a:ext cx="2373086" cy="1502228"/>
          </a:xfrm>
          <a:prstGeom prst="rect">
            <a:avLst/>
          </a:prstGeom>
          <a:solidFill>
            <a:srgbClr val="386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r>
              <a:rPr lang="es-ES" altLang="it-CH" sz="2400" b="1" dirty="0" err="1" smtClean="0">
                <a:ea typeface="Arial Unicode MS" panose="020B0604020202020204" pitchFamily="34" charset="-128"/>
                <a:cs typeface="Arial" panose="020B0604020202020204" pitchFamily="34" charset="0"/>
              </a:rPr>
              <a:t>Hazard</a:t>
            </a:r>
            <a:endParaRPr lang="en-US" altLang="it-CH" sz="2400" b="1" dirty="0">
              <a:ea typeface="Arial Unicode MS" panose="020B0604020202020204" pitchFamily="34" charset="-128"/>
              <a:cs typeface="Arial" panose="020B0604020202020204" pitchFamily="34" charset="0"/>
            </a:endParaRPr>
          </a:p>
        </p:txBody>
      </p:sp>
      <p:sp>
        <p:nvSpPr>
          <p:cNvPr id="15" name="Up Arrow 14"/>
          <p:cNvSpPr/>
          <p:nvPr/>
        </p:nvSpPr>
        <p:spPr>
          <a:xfrm rot="5400000">
            <a:off x="2993571" y="2526572"/>
            <a:ext cx="391886" cy="517073"/>
          </a:xfrm>
          <a:prstGeom prst="upArrow">
            <a:avLst/>
          </a:prstGeom>
          <a:solidFill>
            <a:srgbClr val="1B3049"/>
          </a:solidFill>
          <a:ln>
            <a:solidFill>
              <a:srgbClr val="1B3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4414157" y="3799114"/>
            <a:ext cx="315686" cy="328735"/>
          </a:xfrm>
          <a:prstGeom prst="upArrow">
            <a:avLst/>
          </a:prstGeom>
          <a:solidFill>
            <a:srgbClr val="1B3049"/>
          </a:solidFill>
          <a:ln>
            <a:solidFill>
              <a:srgbClr val="1B3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5714998" y="2589164"/>
            <a:ext cx="521208" cy="393192"/>
          </a:xfrm>
          <a:prstGeom prst="leftArrow">
            <a:avLst/>
          </a:prstGeom>
          <a:solidFill>
            <a:srgbClr val="1B3049"/>
          </a:solidFill>
          <a:ln>
            <a:solidFill>
              <a:srgbClr val="1B3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643678">
            <a:off x="5673148" y="3276983"/>
            <a:ext cx="370114" cy="888820"/>
          </a:xfrm>
          <a:prstGeom prst="downArrow">
            <a:avLst/>
          </a:prstGeom>
          <a:pattFill prst="pct70">
            <a:fgClr>
              <a:srgbClr val="1B3049"/>
            </a:fgClr>
            <a:bgClr>
              <a:schemeClr val="bg1"/>
            </a:bgClr>
          </a:pattFill>
          <a:ln>
            <a:solidFill>
              <a:srgbClr val="1B3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p:cNvSpPr/>
          <p:nvPr/>
        </p:nvSpPr>
        <p:spPr>
          <a:xfrm>
            <a:off x="3521527" y="1643742"/>
            <a:ext cx="2100943" cy="2103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nvGrpSpPr>
          <p:cNvPr id="16" name="Group 15"/>
          <p:cNvGrpSpPr/>
          <p:nvPr/>
        </p:nvGrpSpPr>
        <p:grpSpPr>
          <a:xfrm>
            <a:off x="446311" y="1932212"/>
            <a:ext cx="2373086" cy="1649187"/>
            <a:chOff x="446311" y="1932212"/>
            <a:chExt cx="2373086" cy="1649187"/>
          </a:xfrm>
        </p:grpSpPr>
        <p:sp>
          <p:nvSpPr>
            <p:cNvPr id="7" name="Rectangle 6"/>
            <p:cNvSpPr/>
            <p:nvPr/>
          </p:nvSpPr>
          <p:spPr>
            <a:xfrm>
              <a:off x="446311" y="1932212"/>
              <a:ext cx="2373086" cy="1649187"/>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endParaRPr lang="fr-CH" altLang="it-CH" sz="2000" dirty="0" smtClean="0">
                <a:ea typeface="Arial Unicode MS" panose="020B0604020202020204" pitchFamily="34" charset="-128"/>
                <a:cs typeface="Arial" panose="020B0604020202020204" pitchFamily="34" charset="0"/>
              </a:endParaRPr>
            </a:p>
            <a:p>
              <a:pPr algn="ctr">
                <a:spcBef>
                  <a:spcPct val="50000"/>
                </a:spcBef>
                <a:buFont typeface="Wingdings" panose="05000000000000000000" pitchFamily="2" charset="2"/>
                <a:buNone/>
              </a:pPr>
              <a:r>
                <a:rPr lang="fr-CH" altLang="it-CH" sz="2000" dirty="0" smtClean="0">
                  <a:ea typeface="Arial Unicode MS" panose="020B0604020202020204" pitchFamily="34" charset="-128"/>
                  <a:cs typeface="Arial" panose="020B0604020202020204" pitchFamily="34" charset="0"/>
                </a:rPr>
                <a:t>Warnings</a:t>
              </a:r>
              <a:r>
                <a:rPr lang="fr-CH" altLang="it-CH" sz="2000" dirty="0">
                  <a:ea typeface="Arial Unicode MS" panose="020B0604020202020204" pitchFamily="34" charset="-128"/>
                  <a:cs typeface="Arial" panose="020B0604020202020204" pitchFamily="34" charset="0"/>
                </a:rPr>
                <a:t>, </a:t>
              </a:r>
              <a:r>
                <a:rPr lang="fr-CH" altLang="it-CH" sz="2000" dirty="0" smtClean="0">
                  <a:ea typeface="Arial Unicode MS" panose="020B0604020202020204" pitchFamily="34" charset="-128"/>
                  <a:cs typeface="Arial" panose="020B0604020202020204" pitchFamily="34" charset="0"/>
                </a:rPr>
                <a:t>civil </a:t>
              </a:r>
              <a:r>
                <a:rPr lang="fr-CH" altLang="it-CH" sz="2000" dirty="0" err="1" smtClean="0">
                  <a:ea typeface="Arial Unicode MS" panose="020B0604020202020204" pitchFamily="34" charset="-128"/>
                  <a:cs typeface="Arial" panose="020B0604020202020204" pitchFamily="34" charset="0"/>
                </a:rPr>
                <a:t>defence</a:t>
              </a:r>
              <a:r>
                <a:rPr lang="fr-CH" altLang="it-CH" sz="2000" dirty="0" smtClean="0">
                  <a:ea typeface="Arial Unicode MS" panose="020B0604020202020204" pitchFamily="34" charset="-128"/>
                  <a:cs typeface="Arial" panose="020B0604020202020204" pitchFamily="34" charset="0"/>
                </a:rPr>
                <a:t> </a:t>
              </a:r>
              <a:r>
                <a:rPr lang="fr-CH" altLang="it-CH" sz="2000" dirty="0">
                  <a:ea typeface="Arial Unicode MS" panose="020B0604020202020204" pitchFamily="34" charset="-128"/>
                  <a:cs typeface="Arial" panose="020B0604020202020204" pitchFamily="34" charset="0"/>
                </a:rPr>
                <a:t>planning, </a:t>
              </a:r>
              <a:r>
                <a:rPr lang="fr-CH" altLang="it-CH" sz="2000" dirty="0" err="1" smtClean="0">
                  <a:ea typeface="Arial Unicode MS" panose="020B0604020202020204" pitchFamily="34" charset="-128"/>
                  <a:cs typeface="Arial" panose="020B0604020202020204" pitchFamily="34" charset="0"/>
                </a:rPr>
                <a:t>awareness</a:t>
              </a:r>
              <a:r>
                <a:rPr lang="fr-CH" altLang="it-CH" sz="2000" dirty="0" smtClean="0">
                  <a:ea typeface="Arial Unicode MS" panose="020B0604020202020204" pitchFamily="34" charset="-128"/>
                  <a:cs typeface="Arial" panose="020B0604020202020204" pitchFamily="34" charset="0"/>
                </a:rPr>
                <a:t> </a:t>
              </a:r>
              <a:r>
                <a:rPr lang="fr-CH" altLang="it-CH" sz="2000" dirty="0" err="1">
                  <a:ea typeface="Arial Unicode MS" panose="020B0604020202020204" pitchFamily="34" charset="-128"/>
                  <a:cs typeface="Arial" panose="020B0604020202020204" pitchFamily="34" charset="0"/>
                </a:rPr>
                <a:t>raising</a:t>
              </a:r>
              <a:r>
                <a:rPr lang="fr-CH" altLang="it-CH" sz="2000" dirty="0">
                  <a:ea typeface="Arial Unicode MS" panose="020B0604020202020204" pitchFamily="34" charset="-128"/>
                  <a:cs typeface="Arial" panose="020B0604020202020204" pitchFamily="34" charset="0"/>
                </a:rPr>
                <a:t> and </a:t>
              </a:r>
              <a:r>
                <a:rPr lang="fr-CH" altLang="it-CH" sz="2000" dirty="0" err="1">
                  <a:ea typeface="Arial Unicode MS" panose="020B0604020202020204" pitchFamily="34" charset="-128"/>
                  <a:cs typeface="Arial" panose="020B0604020202020204" pitchFamily="34" charset="0"/>
                </a:rPr>
                <a:t>education</a:t>
              </a:r>
              <a:r>
                <a:rPr lang="fr-CH" altLang="it-CH" sz="2000" dirty="0">
                  <a:ea typeface="Arial Unicode MS" panose="020B0604020202020204" pitchFamily="34" charset="-128"/>
                  <a:cs typeface="Arial" panose="020B0604020202020204" pitchFamily="34" charset="0"/>
                </a:rPr>
                <a:t> to </a:t>
              </a:r>
              <a:r>
                <a:rPr lang="fr-CH" altLang="it-CH" sz="2000" dirty="0" err="1">
                  <a:ea typeface="Arial Unicode MS" panose="020B0604020202020204" pitchFamily="34" charset="-128"/>
                  <a:cs typeface="Arial" panose="020B0604020202020204" pitchFamily="34" charset="0"/>
                </a:rPr>
                <a:t>risk</a:t>
              </a:r>
              <a:r>
                <a:rPr lang="fr-CH" altLang="it-CH" sz="2000" dirty="0">
                  <a:ea typeface="Arial Unicode MS" panose="020B0604020202020204" pitchFamily="34" charset="-128"/>
                  <a:cs typeface="Arial" panose="020B0604020202020204" pitchFamily="34" charset="0"/>
                </a:rPr>
                <a:t> </a:t>
              </a:r>
              <a:endParaRPr lang="en-US" altLang="it-CH" sz="2000" dirty="0">
                <a:ea typeface="Arial Unicode MS" panose="020B0604020202020204" pitchFamily="34" charset="-128"/>
                <a:cs typeface="Arial" panose="020B0604020202020204" pitchFamily="34"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628" y="1932212"/>
              <a:ext cx="552450" cy="552450"/>
            </a:xfrm>
            <a:prstGeom prst="rect">
              <a:avLst/>
            </a:prstGeom>
          </p:spPr>
        </p:pic>
      </p:grpSp>
      <p:grpSp>
        <p:nvGrpSpPr>
          <p:cNvPr id="23" name="Group 22"/>
          <p:cNvGrpSpPr/>
          <p:nvPr/>
        </p:nvGrpSpPr>
        <p:grpSpPr>
          <a:xfrm>
            <a:off x="6324614" y="1905000"/>
            <a:ext cx="2373086" cy="1676399"/>
            <a:chOff x="6324614" y="1905000"/>
            <a:chExt cx="2373086" cy="1676399"/>
          </a:xfrm>
        </p:grpSpPr>
        <p:sp>
          <p:nvSpPr>
            <p:cNvPr id="10" name="Rectangle 9"/>
            <p:cNvSpPr/>
            <p:nvPr/>
          </p:nvSpPr>
          <p:spPr>
            <a:xfrm>
              <a:off x="6324614" y="1915885"/>
              <a:ext cx="2373086" cy="1665514"/>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endParaRPr lang="fr-CH" altLang="it-CH" sz="2000" dirty="0" smtClean="0">
                <a:ea typeface="Arial Unicode MS" panose="020B0604020202020204" pitchFamily="34" charset="-128"/>
                <a:cs typeface="Arial" panose="020B0604020202020204" pitchFamily="34" charset="0"/>
              </a:endParaRPr>
            </a:p>
            <a:p>
              <a:pPr algn="ctr">
                <a:spcBef>
                  <a:spcPct val="50000"/>
                </a:spcBef>
                <a:buFont typeface="Wingdings" panose="05000000000000000000" pitchFamily="2" charset="2"/>
                <a:buNone/>
              </a:pPr>
              <a:r>
                <a:rPr lang="fr-CH" altLang="it-CH" sz="2000" dirty="0" smtClean="0">
                  <a:ea typeface="Arial Unicode MS" panose="020B0604020202020204" pitchFamily="34" charset="-128"/>
                  <a:cs typeface="Arial" panose="020B0604020202020204" pitchFamily="34" charset="0"/>
                </a:rPr>
                <a:t>Structural </a:t>
              </a:r>
              <a:r>
                <a:rPr lang="fr-CH" altLang="it-CH" sz="2000" dirty="0" err="1">
                  <a:ea typeface="Arial Unicode MS" panose="020B0604020202020204" pitchFamily="34" charset="-128"/>
                  <a:cs typeface="Arial" panose="020B0604020202020204" pitchFamily="34" charset="0"/>
                </a:rPr>
                <a:t>measures</a:t>
              </a:r>
              <a:r>
                <a:rPr lang="fr-CH" altLang="it-CH" sz="2000" dirty="0">
                  <a:ea typeface="Arial Unicode MS" panose="020B0604020202020204" pitchFamily="34" charset="-128"/>
                  <a:cs typeface="Arial" panose="020B0604020202020204" pitchFamily="34" charset="0"/>
                </a:rPr>
                <a:t> (and maintenance), </a:t>
              </a:r>
              <a:r>
                <a:rPr lang="fr-CH" altLang="it-CH" sz="2000" dirty="0" smtClean="0">
                  <a:ea typeface="Arial Unicode MS" panose="020B0604020202020204" pitchFamily="34" charset="-128"/>
                  <a:cs typeface="Arial" panose="020B0604020202020204" pitchFamily="34" charset="0"/>
                </a:rPr>
                <a:t>land </a:t>
              </a:r>
              <a:r>
                <a:rPr lang="fr-CH" altLang="it-CH" sz="2000" dirty="0">
                  <a:ea typeface="Arial Unicode MS" panose="020B0604020202020204" pitchFamily="34" charset="-128"/>
                  <a:cs typeface="Arial" panose="020B0604020202020204" pitchFamily="34" charset="0"/>
                </a:rPr>
                <a:t>use planning, b</a:t>
              </a:r>
              <a:r>
                <a:rPr lang="fr-CH" altLang="it-CH" sz="2000" dirty="0" smtClean="0">
                  <a:ea typeface="Arial Unicode MS" panose="020B0604020202020204" pitchFamily="34" charset="-128"/>
                  <a:cs typeface="Arial" panose="020B0604020202020204" pitchFamily="34" charset="0"/>
                </a:rPr>
                <a:t>asin </a:t>
              </a:r>
              <a:r>
                <a:rPr lang="fr-CH" altLang="it-CH" sz="2000" dirty="0">
                  <a:ea typeface="Arial Unicode MS" panose="020B0604020202020204" pitchFamily="34" charset="-128"/>
                  <a:cs typeface="Arial" panose="020B0604020202020204" pitchFamily="34" charset="0"/>
                </a:rPr>
                <a:t>management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905000"/>
              <a:ext cx="533400" cy="533400"/>
            </a:xfrm>
            <a:prstGeom prst="rect">
              <a:avLst/>
            </a:prstGeom>
          </p:spPr>
        </p:pic>
      </p:grpSp>
      <p:grpSp>
        <p:nvGrpSpPr>
          <p:cNvPr id="25" name="Group 24"/>
          <p:cNvGrpSpPr/>
          <p:nvPr/>
        </p:nvGrpSpPr>
        <p:grpSpPr>
          <a:xfrm>
            <a:off x="3385456" y="4421763"/>
            <a:ext cx="2373086" cy="1502228"/>
            <a:chOff x="3385456" y="4421763"/>
            <a:chExt cx="2373086" cy="1502228"/>
          </a:xfrm>
        </p:grpSpPr>
        <p:sp>
          <p:nvSpPr>
            <p:cNvPr id="14" name="Rectangle 13"/>
            <p:cNvSpPr/>
            <p:nvPr/>
          </p:nvSpPr>
          <p:spPr>
            <a:xfrm>
              <a:off x="3385456" y="4421763"/>
              <a:ext cx="2373086" cy="1502228"/>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r>
                <a:rPr lang="es-ES" altLang="it-CH" sz="2000" dirty="0" err="1">
                  <a:ea typeface="Arial Unicode MS" panose="020B0604020202020204" pitchFamily="34" charset="-128"/>
                  <a:cs typeface="Arial" panose="020B0604020202020204" pitchFamily="34" charset="0"/>
                </a:rPr>
                <a:t>Flood</a:t>
              </a:r>
              <a:r>
                <a:rPr lang="es-ES" altLang="it-CH" sz="2000" dirty="0">
                  <a:ea typeface="Arial Unicode MS" panose="020B0604020202020204" pitchFamily="34" charset="-128"/>
                  <a:cs typeface="Arial" panose="020B0604020202020204" pitchFamily="34" charset="0"/>
                </a:rPr>
                <a:t> </a:t>
              </a:r>
              <a:r>
                <a:rPr lang="es-ES" altLang="it-CH" sz="2000" dirty="0" err="1">
                  <a:ea typeface="Arial Unicode MS" panose="020B0604020202020204" pitchFamily="34" charset="-128"/>
                  <a:cs typeface="Arial" panose="020B0604020202020204" pitchFamily="34" charset="0"/>
                </a:rPr>
                <a:t>forecasting</a:t>
              </a:r>
              <a:r>
                <a:rPr lang="es-ES" altLang="it-CH" sz="2000" dirty="0">
                  <a:ea typeface="Arial Unicode MS" panose="020B0604020202020204" pitchFamily="34" charset="-128"/>
                  <a:cs typeface="Arial" panose="020B0604020202020204" pitchFamily="34" charset="0"/>
                </a:rPr>
                <a:t>, </a:t>
              </a:r>
              <a:r>
                <a:rPr lang="es-ES" altLang="it-CH" sz="2000" dirty="0" err="1">
                  <a:ea typeface="Arial Unicode MS" panose="020B0604020202020204" pitchFamily="34" charset="-128"/>
                  <a:cs typeface="Arial" panose="020B0604020202020204" pitchFamily="34" charset="0"/>
                </a:rPr>
                <a:t>flood</a:t>
              </a:r>
              <a:r>
                <a:rPr lang="es-ES" altLang="it-CH" sz="2000" dirty="0">
                  <a:ea typeface="Arial Unicode MS" panose="020B0604020202020204" pitchFamily="34" charset="-128"/>
                  <a:cs typeface="Arial" panose="020B0604020202020204" pitchFamily="34" charset="0"/>
                </a:rPr>
                <a:t> </a:t>
              </a:r>
              <a:r>
                <a:rPr lang="es-ES" altLang="it-CH" sz="2000" dirty="0" err="1">
                  <a:ea typeface="Arial Unicode MS" panose="020B0604020202020204" pitchFamily="34" charset="-128"/>
                  <a:cs typeface="Arial" panose="020B0604020202020204" pitchFamily="34" charset="0"/>
                </a:rPr>
                <a:t>mapping</a:t>
              </a:r>
              <a:endParaRPr lang="en-US" altLang="it-CH" sz="2000" dirty="0">
                <a:ea typeface="Arial Unicode MS" panose="020B0604020202020204" pitchFamily="34" charset="-128"/>
                <a:cs typeface="Arial" panose="020B0604020202020204"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359" y="4421763"/>
              <a:ext cx="507282" cy="507282"/>
            </a:xfrm>
            <a:prstGeom prst="rect">
              <a:avLst/>
            </a:prstGeom>
          </p:spPr>
        </p:pic>
      </p:grpSp>
      <p:grpSp>
        <p:nvGrpSpPr>
          <p:cNvPr id="29" name="Group 28"/>
          <p:cNvGrpSpPr/>
          <p:nvPr/>
        </p:nvGrpSpPr>
        <p:grpSpPr>
          <a:xfrm>
            <a:off x="6324614" y="4127849"/>
            <a:ext cx="2373086" cy="1502228"/>
            <a:chOff x="6324614" y="4127849"/>
            <a:chExt cx="2373086" cy="1502228"/>
          </a:xfrm>
        </p:grpSpPr>
        <p:sp>
          <p:nvSpPr>
            <p:cNvPr id="12" name="Rounded Rectangle 11"/>
            <p:cNvSpPr/>
            <p:nvPr/>
          </p:nvSpPr>
          <p:spPr>
            <a:xfrm>
              <a:off x="6324614" y="4127849"/>
              <a:ext cx="2373086" cy="1502228"/>
            </a:xfrm>
            <a:prstGeom prst="roundRect">
              <a:avLst/>
            </a:prstGeom>
            <a:solidFill>
              <a:srgbClr val="ABC3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anose="05000000000000000000" pitchFamily="2" charset="2"/>
                <a:buNone/>
              </a:pPr>
              <a:endParaRPr lang="fr-CH" altLang="it-CH" sz="2000" dirty="0" smtClean="0">
                <a:ea typeface="Arial Unicode MS" panose="020B0604020202020204" pitchFamily="34" charset="-128"/>
                <a:cs typeface="Arial" panose="020B0604020202020204" pitchFamily="34" charset="0"/>
              </a:endParaRPr>
            </a:p>
            <a:p>
              <a:pPr algn="ctr">
                <a:spcBef>
                  <a:spcPct val="50000"/>
                </a:spcBef>
                <a:buFont typeface="Wingdings" panose="05000000000000000000" pitchFamily="2" charset="2"/>
                <a:buNone/>
              </a:pPr>
              <a:r>
                <a:rPr lang="fr-CH" altLang="it-CH" sz="2000" dirty="0" err="1" smtClean="0">
                  <a:ea typeface="Arial Unicode MS" panose="020B0604020202020204" pitchFamily="34" charset="-128"/>
                  <a:cs typeface="Arial" panose="020B0604020202020204" pitchFamily="34" charset="0"/>
                </a:rPr>
                <a:t>Risk</a:t>
              </a:r>
              <a:r>
                <a:rPr lang="fr-CH" altLang="it-CH" sz="2000" dirty="0" smtClean="0">
                  <a:ea typeface="Arial Unicode MS" panose="020B0604020202020204" pitchFamily="34" charset="-128"/>
                  <a:cs typeface="Arial" panose="020B0604020202020204" pitchFamily="34" charset="0"/>
                </a:rPr>
                <a:t> sharing</a:t>
              </a:r>
              <a:endParaRPr lang="fr-CH" altLang="it-CH" sz="2000" dirty="0">
                <a:ea typeface="Arial Unicode MS" panose="020B0604020202020204" pitchFamily="34" charset="-128"/>
                <a:cs typeface="Arial" panose="020B0604020202020204" pitchFamily="34" charset="0"/>
              </a:endParaRPr>
            </a:p>
          </p:txBody>
        </p:sp>
        <p:grpSp>
          <p:nvGrpSpPr>
            <p:cNvPr id="28" name="Group 27"/>
            <p:cNvGrpSpPr/>
            <p:nvPr/>
          </p:nvGrpSpPr>
          <p:grpSpPr>
            <a:xfrm>
              <a:off x="7030144" y="4351007"/>
              <a:ext cx="962025" cy="746786"/>
              <a:chOff x="7038975" y="4114800"/>
              <a:chExt cx="962025" cy="746786"/>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8975" y="4114800"/>
                <a:ext cx="609600" cy="60960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251986"/>
                <a:ext cx="609600" cy="609600"/>
              </a:xfrm>
              <a:prstGeom prst="rect">
                <a:avLst/>
              </a:prstGeom>
            </p:spPr>
          </p:pic>
        </p:grpSp>
      </p:grpSp>
    </p:spTree>
    <p:extLst>
      <p:ext uri="{BB962C8B-B14F-4D97-AF65-F5344CB8AC3E}">
        <p14:creationId xmlns:p14="http://schemas.microsoft.com/office/powerpoint/2010/main" val="18643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1510</TotalTime>
  <Words>1828</Words>
  <Application>Microsoft Office PowerPoint</Application>
  <PresentationFormat>On-screen Show (4:3)</PresentationFormat>
  <Paragraphs>248</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Integrated Flood Management:  Associated Programme on Flood Management (APFM) </vt:lpstr>
      <vt:lpstr>Why is IFM necessary?</vt:lpstr>
      <vt:lpstr>Impacts of hydrometeorological and  climatological hazards (1955–2014)</vt:lpstr>
      <vt:lpstr>Why is the WMO involved in IFM?</vt:lpstr>
      <vt:lpstr>PowerPoint Presentation</vt:lpstr>
      <vt:lpstr>End-to-end (E2E) Flood Forecasting  and Early Warning Initiative</vt:lpstr>
      <vt:lpstr>Need to consider the water cycle  as a whole and interaction with people</vt:lpstr>
      <vt:lpstr>IFM is interdisciplinary,  flexible and participatory</vt:lpstr>
      <vt:lpstr>Flood Risk Mitigation: from theory to practice</vt:lpstr>
      <vt:lpstr>PowerPoint Presentation</vt:lpstr>
      <vt:lpstr>PowerPoint Presentation</vt:lpstr>
      <vt:lpstr>Integrated Flood Management HelpDesk</vt:lpstr>
      <vt:lpstr>30 Support Base Partners</vt:lpstr>
      <vt:lpstr>Guidance Materials</vt:lpstr>
      <vt:lpstr>Capacity building &amp; training</vt:lpstr>
      <vt:lpstr>Regional pilot projects </vt:lpstr>
      <vt:lpstr>Success indicators</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Flood Management (IFM)</dc:title>
  <dc:creator>WMO</dc:creator>
  <cp:lastModifiedBy>Stewart</cp:lastModifiedBy>
  <cp:revision>124</cp:revision>
  <dcterms:created xsi:type="dcterms:W3CDTF">2015-09-22T08:14:24Z</dcterms:created>
  <dcterms:modified xsi:type="dcterms:W3CDTF">2016-10-06T08:10:13Z</dcterms:modified>
</cp:coreProperties>
</file>