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13" r:id="rId1"/>
  </p:sldMasterIdLst>
  <p:notesMasterIdLst>
    <p:notesMasterId r:id="rId54"/>
  </p:notesMasterIdLst>
  <p:handoutMasterIdLst>
    <p:handoutMasterId r:id="rId55"/>
  </p:handoutMasterIdLst>
  <p:sldIdLst>
    <p:sldId id="503" r:id="rId2"/>
    <p:sldId id="556" r:id="rId3"/>
    <p:sldId id="557" r:id="rId4"/>
    <p:sldId id="559" r:id="rId5"/>
    <p:sldId id="561" r:id="rId6"/>
    <p:sldId id="647" r:id="rId7"/>
    <p:sldId id="648" r:id="rId8"/>
    <p:sldId id="649" r:id="rId9"/>
    <p:sldId id="650" r:id="rId10"/>
    <p:sldId id="653" r:id="rId11"/>
    <p:sldId id="654" r:id="rId12"/>
    <p:sldId id="627" r:id="rId13"/>
    <p:sldId id="628" r:id="rId14"/>
    <p:sldId id="564" r:id="rId15"/>
    <p:sldId id="567" r:id="rId16"/>
    <p:sldId id="569" r:id="rId17"/>
    <p:sldId id="563" r:id="rId18"/>
    <p:sldId id="570" r:id="rId19"/>
    <p:sldId id="655" r:id="rId20"/>
    <p:sldId id="656" r:id="rId21"/>
    <p:sldId id="657" r:id="rId22"/>
    <p:sldId id="658" r:id="rId23"/>
    <p:sldId id="659" r:id="rId24"/>
    <p:sldId id="646" r:id="rId25"/>
    <p:sldId id="571" r:id="rId26"/>
    <p:sldId id="582" r:id="rId27"/>
    <p:sldId id="581" r:id="rId28"/>
    <p:sldId id="583" r:id="rId29"/>
    <p:sldId id="584" r:id="rId30"/>
    <p:sldId id="660" r:id="rId31"/>
    <p:sldId id="661" r:id="rId32"/>
    <p:sldId id="662" r:id="rId33"/>
    <p:sldId id="663" r:id="rId34"/>
    <p:sldId id="664" r:id="rId35"/>
    <p:sldId id="665" r:id="rId36"/>
    <p:sldId id="666" r:id="rId37"/>
    <p:sldId id="629" r:id="rId38"/>
    <p:sldId id="603" r:id="rId39"/>
    <p:sldId id="592" r:id="rId40"/>
    <p:sldId id="630" r:id="rId41"/>
    <p:sldId id="631" r:id="rId42"/>
    <p:sldId id="619" r:id="rId43"/>
    <p:sldId id="621" r:id="rId44"/>
    <p:sldId id="632" r:id="rId45"/>
    <p:sldId id="633" r:id="rId46"/>
    <p:sldId id="634" r:id="rId47"/>
    <p:sldId id="635" r:id="rId48"/>
    <p:sldId id="636" r:id="rId49"/>
    <p:sldId id="637" r:id="rId50"/>
    <p:sldId id="638" r:id="rId51"/>
    <p:sldId id="643" r:id="rId52"/>
    <p:sldId id="640" r:id="rId53"/>
  </p:sldIdLst>
  <p:sldSz cx="9144000" cy="6858000" type="screen4x3"/>
  <p:notesSz cx="6811963" cy="9942513"/>
  <p:defaultTextStyle>
    <a:defPPr>
      <a:defRPr lang="tr-T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3333CC"/>
    <a:srgbClr val="F7964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Orta Stil 2 - Vurgu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Stil Yok, Kılavuz Yok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8D230F3-CF80-4859-8CE7-A43EE81993B5}" styleName="Açık Stil 1 - Vurgu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10A1B5D5-9B99-4C35-A422-299274C87663}" styleName="Orta Stil 1 - Vurgu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93296810-A885-4BE3-A3E7-6D5BEEA58F35}" styleName="Orta Stil 2 - Vurgu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150" autoAdjust="0"/>
    <p:restoredTop sz="91351" autoAdjust="0"/>
  </p:normalViewPr>
  <p:slideViewPr>
    <p:cSldViewPr>
      <p:cViewPr varScale="1">
        <p:scale>
          <a:sx n="106" d="100"/>
          <a:sy n="106" d="100"/>
        </p:scale>
        <p:origin x="2196" y="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7" d="100"/>
        <a:sy n="67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0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Üstbilgi Yer Tutucusu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2593" cy="497603"/>
          </a:xfrm>
          <a:prstGeom prst="rect">
            <a:avLst/>
          </a:prstGeom>
        </p:spPr>
        <p:txBody>
          <a:bodyPr vert="horz" lIns="91595" tIns="45798" rIns="91595" bIns="45798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2 Veri Yer Tutucusu"/>
          <p:cNvSpPr>
            <a:spLocks noGrp="1"/>
          </p:cNvSpPr>
          <p:nvPr>
            <p:ph type="dt" sz="quarter" idx="1"/>
          </p:nvPr>
        </p:nvSpPr>
        <p:spPr>
          <a:xfrm>
            <a:off x="3857780" y="0"/>
            <a:ext cx="2952593" cy="497603"/>
          </a:xfrm>
          <a:prstGeom prst="rect">
            <a:avLst/>
          </a:prstGeom>
        </p:spPr>
        <p:txBody>
          <a:bodyPr vert="horz" lIns="91595" tIns="45798" rIns="91595" bIns="45798" rtlCol="0"/>
          <a:lstStyle>
            <a:lvl1pPr algn="r">
              <a:defRPr sz="1200"/>
            </a:lvl1pPr>
          </a:lstStyle>
          <a:p>
            <a:fld id="{C9DE1750-3AD3-4EDA-A3B8-A8BFF08A5B5E}" type="datetimeFigureOut">
              <a:rPr lang="tr-TR" smtClean="0"/>
              <a:pPr/>
              <a:t>4.10.2016</a:t>
            </a:fld>
            <a:endParaRPr lang="tr-TR"/>
          </a:p>
        </p:txBody>
      </p:sp>
      <p:sp>
        <p:nvSpPr>
          <p:cNvPr id="4" name="3 Altbilgi Yer Tutucusu"/>
          <p:cNvSpPr>
            <a:spLocks noGrp="1"/>
          </p:cNvSpPr>
          <p:nvPr>
            <p:ph type="ftr" sz="quarter" idx="2"/>
          </p:nvPr>
        </p:nvSpPr>
        <p:spPr>
          <a:xfrm>
            <a:off x="0" y="9443321"/>
            <a:ext cx="2952593" cy="497603"/>
          </a:xfrm>
          <a:prstGeom prst="rect">
            <a:avLst/>
          </a:prstGeom>
        </p:spPr>
        <p:txBody>
          <a:bodyPr vert="horz" lIns="91595" tIns="45798" rIns="91595" bIns="45798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5" name="4 Slayt Numarası Yer Tutucusu"/>
          <p:cNvSpPr>
            <a:spLocks noGrp="1"/>
          </p:cNvSpPr>
          <p:nvPr>
            <p:ph type="sldNum" sz="quarter" idx="3"/>
          </p:nvPr>
        </p:nvSpPr>
        <p:spPr>
          <a:xfrm>
            <a:off x="3857780" y="9443321"/>
            <a:ext cx="2952593" cy="497603"/>
          </a:xfrm>
          <a:prstGeom prst="rect">
            <a:avLst/>
          </a:prstGeom>
        </p:spPr>
        <p:txBody>
          <a:bodyPr vert="horz" lIns="91595" tIns="45798" rIns="91595" bIns="45798" rtlCol="0" anchor="b"/>
          <a:lstStyle>
            <a:lvl1pPr algn="r">
              <a:defRPr sz="1200"/>
            </a:lvl1pPr>
          </a:lstStyle>
          <a:p>
            <a:fld id="{AD397C75-1C38-40F1-A537-7BDDC899808A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64792989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Üstbilgi Yer Tutucusu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51850" cy="497125"/>
          </a:xfrm>
          <a:prstGeom prst="rect">
            <a:avLst/>
          </a:prstGeom>
        </p:spPr>
        <p:txBody>
          <a:bodyPr vert="horz" lIns="91595" tIns="45798" rIns="91595" bIns="45798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3" name="2 Veri Yer Tutucusu"/>
          <p:cNvSpPr>
            <a:spLocks noGrp="1"/>
          </p:cNvSpPr>
          <p:nvPr>
            <p:ph type="dt" idx="1"/>
          </p:nvPr>
        </p:nvSpPr>
        <p:spPr>
          <a:xfrm>
            <a:off x="3858537" y="1"/>
            <a:ext cx="2951850" cy="497125"/>
          </a:xfrm>
          <a:prstGeom prst="rect">
            <a:avLst/>
          </a:prstGeom>
        </p:spPr>
        <p:txBody>
          <a:bodyPr vert="horz" lIns="91595" tIns="45798" rIns="91595" bIns="45798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152C4A03-048F-4ABF-A57E-D39A816902F4}" type="datetimeFigureOut">
              <a:rPr lang="tr-TR"/>
              <a:pPr>
                <a:defRPr/>
              </a:pPr>
              <a:t>4.10.2016</a:t>
            </a:fld>
            <a:endParaRPr lang="tr-TR"/>
          </a:p>
        </p:txBody>
      </p:sp>
      <p:sp>
        <p:nvSpPr>
          <p:cNvPr id="4" name="3 Slayt Görüntüsü Yer Tutucusu"/>
          <p:cNvSpPr>
            <a:spLocks noGrp="1" noRot="1" noChangeAspect="1"/>
          </p:cNvSpPr>
          <p:nvPr>
            <p:ph type="sldImg" idx="2"/>
          </p:nvPr>
        </p:nvSpPr>
        <p:spPr>
          <a:xfrm>
            <a:off x="920750" y="746125"/>
            <a:ext cx="4970463" cy="3727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595" tIns="45798" rIns="91595" bIns="45798" rtlCol="0" anchor="ctr"/>
          <a:lstStyle/>
          <a:p>
            <a:pPr lvl="0"/>
            <a:endParaRPr lang="tr-TR" noProof="0"/>
          </a:p>
        </p:txBody>
      </p:sp>
      <p:sp>
        <p:nvSpPr>
          <p:cNvPr id="5" name="4 Not Yer Tutucusu"/>
          <p:cNvSpPr>
            <a:spLocks noGrp="1"/>
          </p:cNvSpPr>
          <p:nvPr>
            <p:ph type="body" sz="quarter" idx="3"/>
          </p:nvPr>
        </p:nvSpPr>
        <p:spPr>
          <a:xfrm>
            <a:off x="681197" y="4722694"/>
            <a:ext cx="5449570" cy="4474131"/>
          </a:xfrm>
          <a:prstGeom prst="rect">
            <a:avLst/>
          </a:prstGeom>
        </p:spPr>
        <p:txBody>
          <a:bodyPr vert="horz" lIns="91595" tIns="45798" rIns="91595" bIns="45798" rtlCol="0">
            <a:normAutofit/>
          </a:bodyPr>
          <a:lstStyle/>
          <a:p>
            <a:pPr lvl="0"/>
            <a:r>
              <a:rPr lang="tr-TR" noProof="0" smtClean="0"/>
              <a:t>Asıl metin stillerini düzenlemek için tıklatın</a:t>
            </a:r>
          </a:p>
          <a:p>
            <a:pPr lvl="1"/>
            <a:r>
              <a:rPr lang="tr-TR" noProof="0" smtClean="0"/>
              <a:t>İkinci düzey</a:t>
            </a:r>
          </a:p>
          <a:p>
            <a:pPr lvl="2"/>
            <a:r>
              <a:rPr lang="tr-TR" noProof="0" smtClean="0"/>
              <a:t>Üçüncü düzey</a:t>
            </a:r>
          </a:p>
          <a:p>
            <a:pPr lvl="3"/>
            <a:r>
              <a:rPr lang="tr-TR" noProof="0" smtClean="0"/>
              <a:t>Dördüncü düzey</a:t>
            </a:r>
          </a:p>
          <a:p>
            <a:pPr lvl="4"/>
            <a:r>
              <a:rPr lang="tr-TR" noProof="0" smtClean="0"/>
              <a:t>Beşinci düzey</a:t>
            </a:r>
            <a:endParaRPr lang="tr-TR" noProof="0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4"/>
          </p:nvPr>
        </p:nvSpPr>
        <p:spPr>
          <a:xfrm>
            <a:off x="1" y="9443663"/>
            <a:ext cx="2951850" cy="497125"/>
          </a:xfrm>
          <a:prstGeom prst="rect">
            <a:avLst/>
          </a:prstGeom>
        </p:spPr>
        <p:txBody>
          <a:bodyPr vert="horz" lIns="91595" tIns="45798" rIns="91595" bIns="45798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5"/>
          </p:nvPr>
        </p:nvSpPr>
        <p:spPr>
          <a:xfrm>
            <a:off x="3858537" y="9443663"/>
            <a:ext cx="2951850" cy="497125"/>
          </a:xfrm>
          <a:prstGeom prst="rect">
            <a:avLst/>
          </a:prstGeom>
        </p:spPr>
        <p:txBody>
          <a:bodyPr vert="horz" lIns="91595" tIns="45798" rIns="91595" bIns="45798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D8C77680-6A58-4AF6-A1EF-2B1312943C3C}" type="slidenum">
              <a:rPr lang="tr-TR"/>
              <a:pPr>
                <a:defRPr/>
              </a:pPr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83359848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8C77680-6A58-4AF6-A1EF-2B1312943C3C}" type="slidenum">
              <a:rPr lang="tr-TR" smtClean="0"/>
              <a:pPr>
                <a:defRPr/>
              </a:pPr>
              <a:t>1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03827239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8C77680-6A58-4AF6-A1EF-2B1312943C3C}" type="slidenum">
              <a:rPr lang="tr-TR" smtClean="0">
                <a:solidFill>
                  <a:prstClr val="black"/>
                </a:solidFill>
              </a:rPr>
              <a:pPr>
                <a:defRPr/>
              </a:pPr>
              <a:t>48</a:t>
            </a:fld>
            <a:endParaRPr lang="tr-T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118279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8C77680-6A58-4AF6-A1EF-2B1312943C3C}" type="slidenum">
              <a:rPr lang="tr-TR" smtClean="0"/>
              <a:pPr>
                <a:defRPr/>
              </a:pPr>
              <a:t>50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10005338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8C77680-6A58-4AF6-A1EF-2B1312943C3C}" type="slidenum">
              <a:rPr lang="tr-TR" smtClean="0"/>
              <a:pPr>
                <a:defRPr/>
              </a:pPr>
              <a:t>51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7667410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7463859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8C77680-6A58-4AF6-A1EF-2B1312943C3C}" type="slidenum">
              <a:rPr lang="tr-TR" smtClean="0"/>
              <a:pPr>
                <a:defRPr/>
              </a:pPr>
              <a:t>12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1308190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8C77680-6A58-4AF6-A1EF-2B1312943C3C}" type="slidenum">
              <a:rPr lang="tr-TR" smtClean="0"/>
              <a:pPr>
                <a:defRPr/>
              </a:pPr>
              <a:t>16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1905482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8C77680-6A58-4AF6-A1EF-2B1312943C3C}" type="slidenum">
              <a:rPr lang="tr-TR" smtClean="0"/>
              <a:pPr>
                <a:defRPr/>
              </a:pPr>
              <a:t>36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5280658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8C77680-6A58-4AF6-A1EF-2B1312943C3C}" type="slidenum">
              <a:rPr lang="tr-TR" smtClean="0"/>
              <a:pPr>
                <a:defRPr/>
              </a:pPr>
              <a:t>37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0906062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8C77680-6A58-4AF6-A1EF-2B1312943C3C}" type="slidenum">
              <a:rPr lang="tr-TR" smtClean="0"/>
              <a:pPr>
                <a:defRPr/>
              </a:pPr>
              <a:t>41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2633391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9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tr-TR" dirty="0" smtClean="0"/>
          </a:p>
        </p:txBody>
      </p:sp>
    </p:spTree>
    <p:extLst>
      <p:ext uri="{BB962C8B-B14F-4D97-AF65-F5344CB8AC3E}">
        <p14:creationId xmlns:p14="http://schemas.microsoft.com/office/powerpoint/2010/main" val="1479135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531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tr-TR" dirty="0" smtClean="0"/>
          </a:p>
        </p:txBody>
      </p:sp>
    </p:spTree>
    <p:extLst>
      <p:ext uri="{BB962C8B-B14F-4D97-AF65-F5344CB8AC3E}">
        <p14:creationId xmlns:p14="http://schemas.microsoft.com/office/powerpoint/2010/main" val="23680243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52A331-6506-4C2E-9C83-204F3147BF8F}" type="datetime1">
              <a:rPr lang="tr-T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4.10.2016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73BAE1-CCAD-4630-B00C-1B7C801573F3}" type="slidenum">
              <a:rPr lang="tr-T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7"/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44450"/>
            <a:ext cx="1057275" cy="100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7" descr="C:\Users\fdagli\Desktop\Resim1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2263" y="-26988"/>
            <a:ext cx="1041400" cy="1152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1403945"/>
      </p:ext>
    </p:extLst>
  </p:cSld>
  <p:clrMapOvr>
    <a:masterClrMapping/>
  </p:clrMapOvr>
  <p:transition spd="med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2FB1A2-607F-4512-8511-C31A71AFAFBF}" type="datetime1">
              <a:rPr lang="tr-T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4.10.2016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4F6FB6-05D2-4EC0-A3F7-79735D6D9332}" type="slidenum">
              <a:rPr lang="tr-T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9563067"/>
      </p:ext>
    </p:extLst>
  </p:cSld>
  <p:clrMapOvr>
    <a:masterClrMapping/>
  </p:clrMapOvr>
  <p:transition spd="med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Dikey Başlık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F716AE-41A6-4104-9DB2-3D4A30CE689C}" type="datetime1">
              <a:rPr lang="tr-T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4.10.2016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EBD15B-BEF1-46B0-970F-574C326B2CCF}" type="slidenum">
              <a:rPr lang="tr-T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7110794"/>
      </p:ext>
    </p:extLst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Alt Başlık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smtClean="0"/>
              <a:t>Asıl alt başlık stilini düzenlemek için tıklatın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281FFC-F193-4AD8-B396-25D5FB523D21}" type="datetime1">
              <a:rPr lang="tr-T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4.10.2016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D2235B-9BD5-4590-8E2B-B3BB7B4B448C}" type="slidenum">
              <a:rPr lang="tr-T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9499771"/>
      </p:ext>
    </p:extLst>
  </p:cSld>
  <p:clrMapOvr>
    <a:masterClrMapping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CB3824-764A-4C7B-A811-7ED5C75577CA}" type="datetime1">
              <a:rPr lang="tr-T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4.10.2016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8FF526-8313-4BB2-BAAF-9991246DC2B5}" type="slidenum">
              <a:rPr lang="tr-T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9141846"/>
      </p:ext>
    </p:extLst>
  </p:cSld>
  <p:clrMapOvr>
    <a:masterClrMapping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4D2407-A228-4850-98FC-91F372F7282A}" type="datetime1">
              <a:rPr lang="tr-T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4.10.2016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AF9607-E21D-44F4-BFA6-E89BF1F65501}" type="slidenum">
              <a:rPr lang="tr-T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707825"/>
      </p:ext>
    </p:extLst>
  </p:cSld>
  <p:clrMapOvr>
    <a:masterClrMapping/>
  </p:clrMapOvr>
  <p:transition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49284F-7616-47D0-A045-A774EA70C337}" type="datetime1">
              <a:rPr lang="tr-T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4.10.2016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65B3C7-2504-45B2-BC08-D8FF73D6D8B5}" type="slidenum">
              <a:rPr lang="tr-T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5270324"/>
      </p:ext>
    </p:extLst>
  </p:cSld>
  <p:clrMapOvr>
    <a:masterClrMapping/>
  </p:clrMapOvr>
  <p:transition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4 Metin Yer Tutucusu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5 İçerik Yer Tutucusu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4CFFED-BB75-4C2C-A01C-A396DACE16B3}" type="datetime1">
              <a:rPr lang="tr-T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4.10.2016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4BB77E-8117-493E-A088-F2BCEC4048F9}" type="slidenum">
              <a:rPr lang="tr-T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1866926"/>
      </p:ext>
    </p:extLst>
  </p:cSld>
  <p:clrMapOvr>
    <a:masterClrMapping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7A9BE5-1802-49F3-90B5-F7FCA438A73A}" type="datetime1">
              <a:rPr lang="tr-T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4.10.2016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30C62C-18AB-4897-BFC0-C8E8128F9E12}" type="slidenum">
              <a:rPr lang="tr-T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1792763"/>
      </p:ext>
    </p:extLst>
  </p:cSld>
  <p:clrMapOvr>
    <a:masterClrMapping/>
  </p:clrMapOvr>
  <p:transition spd="med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6C8EC9-4E19-4203-896B-512048DB222B}" type="datetime1">
              <a:rPr lang="tr-T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4.10.2016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085345-CC0D-47F6-A1AD-92FBB56C7282}" type="slidenum">
              <a:rPr lang="tr-T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2253427"/>
      </p:ext>
    </p:extLst>
  </p:cSld>
  <p:clrMapOvr>
    <a:masterClrMapping/>
  </p:clrMapOvr>
  <p:transition spd="med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Resim Yer Tutucusu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tr-TR" noProof="0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9788C5-33FD-4666-8EC0-F93F5E726BDA}" type="datetime1">
              <a:rPr lang="tr-T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4.10.2016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8A7E67-C5EE-4016-85EC-462007F92F68}" type="slidenum">
              <a:rPr lang="tr-T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3901997"/>
      </p:ext>
    </p:extLst>
  </p:cSld>
  <p:clrMapOvr>
    <a:masterClrMapping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screen">
            <a:lum/>
          </a:blip>
          <a:srcRect/>
          <a:stretch>
            <a:fillRect l="-23000" r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2 Metin Yer Tutucusu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tr-TR" altLang="tr-TR" smtClean="0"/>
              <a:t>Asıl metin stillerini düzenlemek için tıklatın</a:t>
            </a:r>
          </a:p>
          <a:p>
            <a:pPr lvl="1"/>
            <a:r>
              <a:rPr lang="tr-TR" altLang="tr-TR" smtClean="0"/>
              <a:t>İkinci düzey</a:t>
            </a:r>
          </a:p>
          <a:p>
            <a:pPr lvl="2"/>
            <a:r>
              <a:rPr lang="tr-TR" altLang="tr-TR" smtClean="0"/>
              <a:t>Üçüncü düzey</a:t>
            </a:r>
          </a:p>
          <a:p>
            <a:pPr lvl="3"/>
            <a:r>
              <a:rPr lang="tr-TR" altLang="tr-TR" smtClean="0"/>
              <a:t>Dördüncü düzey</a:t>
            </a:r>
          </a:p>
          <a:p>
            <a:pPr lvl="4"/>
            <a:r>
              <a:rPr lang="tr-TR" altLang="tr-TR" smtClean="0"/>
              <a:t>Beşinci düzey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AB9D8CD-5F99-4742-99F5-864E4F15FE89}" type="datetime1">
              <a:rPr lang="tr-T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4.10.2016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E799C33-6445-441B-8B33-5C53F244F3DD}" type="slidenum">
              <a:rPr lang="tr-T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7"/>
          <p:cNvPicPr>
            <a:picLocks noChangeAspect="1" noChangeArrowheads="1"/>
          </p:cNvPicPr>
          <p:nvPr userDrawn="1"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44450"/>
            <a:ext cx="1057275" cy="100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C:\Users\fdagli\Desktop\Resim1.png"/>
          <p:cNvPicPr>
            <a:picLocks noChangeAspect="1" noChangeArrowheads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2263" y="-26988"/>
            <a:ext cx="1041400" cy="1152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181632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1" r:id="rId8"/>
    <p:sldLayoutId id="2147483722" r:id="rId9"/>
    <p:sldLayoutId id="2147483723" r:id="rId10"/>
    <p:sldLayoutId id="2147483724" r:id="rId11"/>
  </p:sldLayoutIdLst>
  <p:transition spd="med">
    <p:fade/>
  </p:transition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wm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7" Type="http://schemas.openxmlformats.org/officeDocument/2006/relationships/image" Target="../media/image5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61.jpeg"/><Relationship Id="rId5" Type="http://schemas.openxmlformats.org/officeDocument/2006/relationships/image" Target="../media/image60.emf"/><Relationship Id="rId4" Type="http://schemas.openxmlformats.org/officeDocument/2006/relationships/oleObject" Target="../embeddings/oleObject1.bin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4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7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0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4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tif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8.tiff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srtm.csi.cgiar.org/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7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44450"/>
            <a:ext cx="1057275" cy="100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7" descr="C:\Users\fdagli\Desktop\Resim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2263" y="-26988"/>
            <a:ext cx="1041400" cy="1152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 Box 7"/>
          <p:cNvSpPr txBox="1">
            <a:spLocks noChangeArrowheads="1"/>
          </p:cNvSpPr>
          <p:nvPr/>
        </p:nvSpPr>
        <p:spPr bwMode="auto">
          <a:xfrm>
            <a:off x="26468" y="97345"/>
            <a:ext cx="9117531" cy="938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600" b="1">
                <a:solidFill>
                  <a:srgbClr val="003399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1600" b="1">
                <a:solidFill>
                  <a:srgbClr val="003399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1600" b="1">
                <a:solidFill>
                  <a:srgbClr val="003399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1600" b="1">
                <a:solidFill>
                  <a:srgbClr val="003399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1600" b="1">
                <a:solidFill>
                  <a:srgbClr val="003399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3399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3399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3399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3399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>
              <a:lnSpc>
                <a:spcPct val="50000"/>
              </a:lnSpc>
              <a:spcBef>
                <a:spcPct val="50000"/>
              </a:spcBef>
              <a:defRPr/>
            </a:pPr>
            <a:r>
              <a:rPr lang="en-US" sz="2200" kern="0" dirty="0">
                <a:ln w="11430">
                  <a:noFill/>
                </a:ln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  <a:cs typeface="+mn-cs"/>
              </a:rPr>
              <a:t>Republic</a:t>
            </a:r>
            <a:r>
              <a:rPr lang="tr-TR" sz="2200" kern="0" dirty="0">
                <a:ln w="11430">
                  <a:noFill/>
                </a:ln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  <a:cs typeface="+mn-cs"/>
              </a:rPr>
              <a:t> </a:t>
            </a:r>
            <a:r>
              <a:rPr lang="en-US" sz="2200" kern="0" dirty="0">
                <a:ln w="11430">
                  <a:noFill/>
                </a:ln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  <a:cs typeface="+mn-cs"/>
              </a:rPr>
              <a:t>of</a:t>
            </a:r>
            <a:r>
              <a:rPr lang="tr-TR" sz="2200" kern="0" dirty="0">
                <a:ln w="11430">
                  <a:noFill/>
                </a:ln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  <a:cs typeface="+mn-cs"/>
              </a:rPr>
              <a:t> </a:t>
            </a:r>
            <a:r>
              <a:rPr lang="en-US" sz="2200" kern="0" dirty="0">
                <a:ln w="11430">
                  <a:noFill/>
                </a:ln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  <a:cs typeface="+mn-cs"/>
              </a:rPr>
              <a:t>Turkey </a:t>
            </a:r>
          </a:p>
          <a:p>
            <a:pPr algn="ctr">
              <a:lnSpc>
                <a:spcPct val="50000"/>
              </a:lnSpc>
              <a:spcBef>
                <a:spcPct val="50000"/>
              </a:spcBef>
              <a:defRPr/>
            </a:pPr>
            <a:r>
              <a:rPr lang="en-US" sz="2200" kern="0" dirty="0">
                <a:ln w="11430">
                  <a:noFill/>
                </a:ln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  <a:cs typeface="+mn-cs"/>
              </a:rPr>
              <a:t>Ministry</a:t>
            </a:r>
            <a:r>
              <a:rPr lang="tr-TR" sz="2200" kern="0" dirty="0">
                <a:ln w="11430">
                  <a:noFill/>
                </a:ln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  <a:cs typeface="+mn-cs"/>
              </a:rPr>
              <a:t> </a:t>
            </a:r>
            <a:r>
              <a:rPr lang="en-US" sz="2200" kern="0" dirty="0">
                <a:ln w="11430">
                  <a:noFill/>
                </a:ln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  <a:cs typeface="+mn-cs"/>
              </a:rPr>
              <a:t>of Forestry</a:t>
            </a:r>
            <a:r>
              <a:rPr lang="tr-TR" sz="2200" kern="0" dirty="0">
                <a:ln w="11430">
                  <a:noFill/>
                </a:ln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  <a:cs typeface="+mn-cs"/>
              </a:rPr>
              <a:t> </a:t>
            </a:r>
            <a:r>
              <a:rPr lang="en-US" sz="2200" kern="0" dirty="0">
                <a:ln w="11430">
                  <a:noFill/>
                </a:ln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  <a:cs typeface="+mn-cs"/>
              </a:rPr>
              <a:t>and Water</a:t>
            </a:r>
            <a:r>
              <a:rPr lang="tr-TR" sz="2200" kern="0" dirty="0">
                <a:ln w="11430">
                  <a:noFill/>
                </a:ln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  <a:cs typeface="+mn-cs"/>
              </a:rPr>
              <a:t> </a:t>
            </a:r>
            <a:r>
              <a:rPr lang="en-US" sz="2200" kern="0" dirty="0">
                <a:ln w="11430">
                  <a:noFill/>
                </a:ln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  <a:cs typeface="+mn-cs"/>
              </a:rPr>
              <a:t>Works </a:t>
            </a:r>
          </a:p>
          <a:p>
            <a:pPr algn="ctr">
              <a:lnSpc>
                <a:spcPct val="50000"/>
              </a:lnSpc>
              <a:spcBef>
                <a:spcPct val="50000"/>
              </a:spcBef>
              <a:defRPr/>
            </a:pPr>
            <a:r>
              <a:rPr lang="en-US" sz="2200" kern="0" dirty="0">
                <a:ln w="11430">
                  <a:noFill/>
                </a:ln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  <a:cs typeface="+mn-cs"/>
              </a:rPr>
              <a:t>Turkish </a:t>
            </a:r>
            <a:r>
              <a:rPr lang="tr-TR" sz="2200" kern="0" dirty="0">
                <a:ln w="11430">
                  <a:noFill/>
                </a:ln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  <a:cs typeface="+mn-cs"/>
              </a:rPr>
              <a:t>State </a:t>
            </a:r>
            <a:r>
              <a:rPr lang="en-US" sz="2200" kern="0" dirty="0">
                <a:ln w="11430">
                  <a:noFill/>
                </a:ln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  <a:cs typeface="+mn-cs"/>
              </a:rPr>
              <a:t>Meteorological Service  </a:t>
            </a:r>
          </a:p>
        </p:txBody>
      </p:sp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3D2235B-9BD5-4590-8E2B-B3BB7B4B448C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</a:t>
            </a:fld>
            <a:endParaRPr lang="tr-T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11 Metin kutusu"/>
          <p:cNvSpPr txBox="1">
            <a:spLocks noChangeArrowheads="1"/>
          </p:cNvSpPr>
          <p:nvPr/>
        </p:nvSpPr>
        <p:spPr bwMode="auto">
          <a:xfrm>
            <a:off x="26468" y="1182518"/>
            <a:ext cx="9117530" cy="1520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defRPr/>
            </a:pPr>
            <a:r>
              <a:rPr lang="tr-TR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anose="020B0604020202020204" pitchFamily="34" charset="0"/>
              </a:rPr>
              <a:t>Black </a:t>
            </a:r>
            <a:r>
              <a:rPr lang="tr-TR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anose="020B0604020202020204" pitchFamily="34" charset="0"/>
              </a:rPr>
              <a:t>Sea </a:t>
            </a:r>
            <a:r>
              <a:rPr lang="tr-TR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anose="020B0604020202020204" pitchFamily="34" charset="0"/>
              </a:rPr>
              <a:t>and </a:t>
            </a:r>
            <a:r>
              <a:rPr lang="tr-TR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anose="020B0604020202020204" pitchFamily="34" charset="0"/>
              </a:rPr>
              <a:t>Middle East Flash  </a:t>
            </a:r>
            <a:r>
              <a:rPr lang="tr-TR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anose="020B0604020202020204" pitchFamily="34" charset="0"/>
              </a:rPr>
              <a:t>Flood  Guidance </a:t>
            </a:r>
            <a:r>
              <a:rPr lang="tr-TR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anose="020B0604020202020204" pitchFamily="34" charset="0"/>
              </a:rPr>
              <a:t>System</a:t>
            </a:r>
            <a:endParaRPr lang="tr-TR" sz="4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Arial" panose="020B0604020202020204" pitchFamily="34" charset="0"/>
            </a:endParaRPr>
          </a:p>
        </p:txBody>
      </p:sp>
      <p:sp>
        <p:nvSpPr>
          <p:cNvPr id="3" name="Dikdörtgen 2"/>
          <p:cNvSpPr/>
          <p:nvPr/>
        </p:nvSpPr>
        <p:spPr>
          <a:xfrm>
            <a:off x="1547664" y="5211126"/>
            <a:ext cx="639459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Yusuf ULUPINAR</a:t>
            </a:r>
          </a:p>
          <a:p>
            <a:pPr algn="ctr">
              <a:defRPr/>
            </a:pPr>
            <a:r>
              <a:rPr lang="en-US" sz="2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Turkish State Meteorological Service</a:t>
            </a:r>
          </a:p>
          <a:p>
            <a:pPr algn="ctr">
              <a:defRPr/>
            </a:pPr>
            <a:r>
              <a:rPr lang="en-US" sz="2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yulupinar@mgm.gov.tr </a:t>
            </a: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11760" y="2687163"/>
            <a:ext cx="4474852" cy="2523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00964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4 Grup"/>
          <p:cNvGrpSpPr/>
          <p:nvPr/>
        </p:nvGrpSpPr>
        <p:grpSpPr>
          <a:xfrm>
            <a:off x="3133582" y="1340768"/>
            <a:ext cx="5796136" cy="3707541"/>
            <a:chOff x="91559" y="1785926"/>
            <a:chExt cx="6480705" cy="3620683"/>
          </a:xfrm>
        </p:grpSpPr>
        <p:pic>
          <p:nvPicPr>
            <p:cNvPr id="6" name="Picture 2" descr="C:\Documents and Settings\aiakbas\Desktop\DSİ Havzalar ve DMİ istasyonları2.jpg"/>
            <p:cNvPicPr>
              <a:picLocks noChangeAspect="1" noChangeArrowheads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720" y="1785926"/>
              <a:ext cx="6445544" cy="357190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7" name="Text Box 3"/>
            <p:cNvSpPr txBox="1">
              <a:spLocks noChangeArrowheads="1"/>
            </p:cNvSpPr>
            <p:nvPr/>
          </p:nvSpPr>
          <p:spPr bwMode="auto">
            <a:xfrm>
              <a:off x="994311" y="1807440"/>
              <a:ext cx="4710359" cy="3606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tr-TR" sz="1800" dirty="0" smtClean="0">
                  <a:solidFill>
                    <a:srgbClr val="191966"/>
                  </a:solidFill>
                  <a:latin typeface="Tahoma" pitchFamily="34" charset="0"/>
                </a:rPr>
                <a:t>30  Year Historical Meteorological Data</a:t>
              </a:r>
              <a:endParaRPr lang="tr-TR" sz="1800" dirty="0">
                <a:solidFill>
                  <a:srgbClr val="191966"/>
                </a:solidFill>
                <a:latin typeface="Tahoma" pitchFamily="34" charset="0"/>
              </a:endParaRPr>
            </a:p>
          </p:txBody>
        </p:sp>
        <p:sp>
          <p:nvSpPr>
            <p:cNvPr id="8" name="Text Box 3"/>
            <p:cNvSpPr txBox="1">
              <a:spLocks noChangeArrowheads="1"/>
            </p:cNvSpPr>
            <p:nvPr/>
          </p:nvSpPr>
          <p:spPr bwMode="auto">
            <a:xfrm>
              <a:off x="91559" y="5091015"/>
              <a:ext cx="2925763" cy="3155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tr-TR" sz="1500" dirty="0" err="1" smtClean="0">
                  <a:solidFill>
                    <a:srgbClr val="191966"/>
                  </a:solidFill>
                  <a:latin typeface="Tahoma" pitchFamily="34" charset="0"/>
                </a:rPr>
                <a:t>Source</a:t>
              </a:r>
              <a:r>
                <a:rPr lang="tr-TR" sz="1500" dirty="0" smtClean="0">
                  <a:solidFill>
                    <a:srgbClr val="191966"/>
                  </a:solidFill>
                  <a:latin typeface="Tahoma" pitchFamily="34" charset="0"/>
                </a:rPr>
                <a:t>: TSMS  </a:t>
              </a:r>
              <a:endParaRPr lang="tr-TR" sz="1500" dirty="0">
                <a:solidFill>
                  <a:srgbClr val="191966"/>
                </a:solidFill>
                <a:latin typeface="Tahoma" pitchFamily="34" charset="0"/>
              </a:endParaRPr>
            </a:p>
          </p:txBody>
        </p:sp>
      </p:grpSp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107504" y="1571612"/>
            <a:ext cx="3096344" cy="27084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Font typeface="Arial" pitchFamily="34" charset="0"/>
              <a:buChar char="•"/>
              <a:defRPr/>
            </a:pPr>
            <a:r>
              <a:rPr lang="tr-TR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 Rain,</a:t>
            </a:r>
            <a:endParaRPr lang="tr-TR" sz="2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ct val="50000"/>
              </a:spcBef>
              <a:buFont typeface="Arial" pitchFamily="34" charset="0"/>
              <a:buChar char="•"/>
              <a:defRPr/>
            </a:pPr>
            <a:r>
              <a:rPr lang="tr-TR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r-TR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Temparature,</a:t>
            </a:r>
            <a:endParaRPr lang="tr-TR" sz="2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ct val="50000"/>
              </a:spcBef>
              <a:buFont typeface="Arial" pitchFamily="34" charset="0"/>
              <a:buChar char="•"/>
              <a:defRPr/>
            </a:pPr>
            <a:r>
              <a:rPr lang="tr-TR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r-TR" sz="2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Sunshine</a:t>
            </a:r>
            <a:r>
              <a:rPr lang="tr-TR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r-TR" sz="2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duration</a:t>
            </a:r>
            <a:r>
              <a:rPr lang="tr-TR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endParaRPr lang="tr-TR" sz="2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ct val="50000"/>
              </a:spcBef>
              <a:buFont typeface="Arial" pitchFamily="34" charset="0"/>
              <a:buChar char="•"/>
              <a:defRPr/>
            </a:pPr>
            <a:r>
              <a:rPr lang="tr-TR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r-TR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Evaporation, </a:t>
            </a:r>
            <a:endParaRPr lang="tr-TR" sz="2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ct val="50000"/>
              </a:spcBef>
              <a:buFont typeface="Arial" pitchFamily="34" charset="0"/>
              <a:buChar char="•"/>
              <a:defRPr/>
            </a:pPr>
            <a:r>
              <a:rPr lang="tr-TR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r-TR" sz="2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Soil</a:t>
            </a:r>
            <a:r>
              <a:rPr lang="tr-TR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r-TR" sz="2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moisture</a:t>
            </a:r>
            <a:r>
              <a:rPr lang="tr-TR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>
              <a:spcBef>
                <a:spcPct val="50000"/>
              </a:spcBef>
              <a:buFont typeface="Arial" pitchFamily="34" charset="0"/>
              <a:buChar char="•"/>
              <a:defRPr/>
            </a:pPr>
            <a:r>
              <a:rPr lang="tr-TR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Wind. </a:t>
            </a:r>
            <a:endParaRPr lang="tr-TR" sz="2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5 Dikdörtgen"/>
          <p:cNvSpPr>
            <a:spLocks noChangeArrowheads="1"/>
          </p:cNvSpPr>
          <p:nvPr/>
        </p:nvSpPr>
        <p:spPr bwMode="auto">
          <a:xfrm>
            <a:off x="0" y="241484"/>
            <a:ext cx="9144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tr-TR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Meteorological</a:t>
            </a:r>
            <a:r>
              <a:rPr lang="tr-TR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r-TR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Parameters</a:t>
            </a:r>
            <a:endParaRPr lang="en-GB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12 Metin kutusu"/>
          <p:cNvSpPr txBox="1"/>
          <p:nvPr/>
        </p:nvSpPr>
        <p:spPr>
          <a:xfrm>
            <a:off x="198489" y="5397023"/>
            <a:ext cx="871543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tr-TR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30-</a:t>
            </a:r>
            <a:r>
              <a:rPr lang="tr-TR" sz="2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year</a:t>
            </a:r>
            <a:r>
              <a:rPr lang="tr-TR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 historical data </a:t>
            </a:r>
            <a:r>
              <a:rPr lang="tr-TR" sz="2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are</a:t>
            </a:r>
            <a:r>
              <a:rPr lang="tr-TR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tr-TR" sz="2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used</a:t>
            </a:r>
            <a:r>
              <a:rPr lang="tr-TR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tr-TR" sz="2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to</a:t>
            </a:r>
            <a:r>
              <a:rPr lang="tr-TR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tr-TR" sz="2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calibrate</a:t>
            </a:r>
            <a:r>
              <a:rPr lang="tr-TR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tr-TR" sz="2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the</a:t>
            </a:r>
            <a:r>
              <a:rPr lang="tr-TR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 model </a:t>
            </a:r>
            <a:r>
              <a:rPr lang="tr-TR" sz="2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and</a:t>
            </a:r>
            <a:r>
              <a:rPr lang="tr-TR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tr-TR" sz="2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determine</a:t>
            </a:r>
            <a:r>
              <a:rPr lang="tr-TR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tr-TR" sz="2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the</a:t>
            </a:r>
            <a:r>
              <a:rPr lang="tr-TR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tr-TR" sz="2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parameters</a:t>
            </a:r>
            <a:r>
              <a:rPr lang="tr-TR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just"/>
            <a:r>
              <a:rPr lang="tr-TR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tr-TR" sz="2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844457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2" name="5 Dikdörtgen"/>
          <p:cNvSpPr>
            <a:spLocks noChangeArrowheads="1"/>
          </p:cNvSpPr>
          <p:nvPr/>
        </p:nvSpPr>
        <p:spPr bwMode="auto">
          <a:xfrm>
            <a:off x="0" y="260648"/>
            <a:ext cx="9144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tr-TR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tr-TR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r-TR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formation</a:t>
            </a:r>
            <a:r>
              <a:rPr lang="tr-TR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of </a:t>
            </a:r>
            <a:r>
              <a:rPr lang="tr-TR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Sub</a:t>
            </a:r>
            <a:r>
              <a:rPr lang="tr-TR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tr-TR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basin</a:t>
            </a:r>
            <a:r>
              <a:rPr lang="tr-TR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tr-TR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12 Dikdörtgen"/>
          <p:cNvSpPr/>
          <p:nvPr/>
        </p:nvSpPr>
        <p:spPr>
          <a:xfrm>
            <a:off x="4643438" y="5929330"/>
            <a:ext cx="3888432" cy="7474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Clr>
                <a:srgbClr val="FF0000"/>
              </a:buClr>
              <a:buSzPct val="150000"/>
            </a:pPr>
            <a:r>
              <a:rPr lang="tr-TR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ore than 11.000 sub-basins </a:t>
            </a:r>
            <a:r>
              <a:rPr lang="tr-TR" sz="2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with</a:t>
            </a:r>
            <a:r>
              <a:rPr lang="tr-TR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</a:t>
            </a:r>
            <a:r>
              <a:rPr lang="en-US" sz="2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igh</a:t>
            </a:r>
            <a: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resolution delineation for Turkey (current). </a:t>
            </a:r>
            <a:endParaRPr lang="en-US" sz="2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8" descr="C:\Documents and Settings\asayin\Desktop\TurkeyBasin11748 S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00563" y="3456384"/>
            <a:ext cx="3743845" cy="237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7" descr="C:\Documents and Settings\asayin\Desktop\TurkeyBasin2973 S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1560" y="3456384"/>
            <a:ext cx="3709615" cy="237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6" descr="C:\Documents and Settings\asayin\Desktop\RegionalBasin6900 S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91681" y="1116409"/>
            <a:ext cx="4968552" cy="233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10 Dikdörtgen"/>
          <p:cNvSpPr/>
          <p:nvPr/>
        </p:nvSpPr>
        <p:spPr>
          <a:xfrm>
            <a:off x="6804248" y="1296144"/>
            <a:ext cx="2088232" cy="17281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Clr>
                <a:srgbClr val="FF0000"/>
              </a:buClr>
              <a:buSzPct val="150000"/>
            </a:pPr>
            <a: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 the regional  level</a:t>
            </a:r>
            <a:r>
              <a:rPr lang="tr-TR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more than  </a:t>
            </a:r>
            <a:r>
              <a:rPr lang="tr-TR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</a:t>
            </a:r>
            <a:r>
              <a:rPr lang="tr-TR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 sub-basins with </a:t>
            </a:r>
            <a:r>
              <a:rPr lang="tr-TR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 </a:t>
            </a:r>
            <a: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average area of  200 k</a:t>
            </a:r>
            <a:r>
              <a:rPr lang="tr-TR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were generated .</a:t>
            </a:r>
            <a:endParaRPr lang="en-US" sz="2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11 Dikdörtgen"/>
          <p:cNvSpPr/>
          <p:nvPr/>
        </p:nvSpPr>
        <p:spPr>
          <a:xfrm>
            <a:off x="683568" y="5877272"/>
            <a:ext cx="3312368" cy="7474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Clr>
                <a:srgbClr val="FF0000"/>
              </a:buClr>
              <a:buSzPct val="150000"/>
            </a:pPr>
            <a: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Turkey, 2.900 sub-basins  were generated (before).</a:t>
            </a:r>
            <a:endParaRPr lang="en-US" sz="2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460593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Picture 2" descr="C:\Users\mehmetaksoy\Desktop\Screen Shot 09-19-16 at 02.02 PM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5" y="1124744"/>
            <a:ext cx="6520563" cy="4908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6 Grup"/>
          <p:cNvGrpSpPr/>
          <p:nvPr/>
        </p:nvGrpSpPr>
        <p:grpSpPr>
          <a:xfrm>
            <a:off x="84308" y="5493037"/>
            <a:ext cx="8374538" cy="1581371"/>
            <a:chOff x="-1982562" y="4681971"/>
            <a:chExt cx="8727508" cy="1675693"/>
          </a:xfrm>
        </p:grpSpPr>
        <p:sp>
          <p:nvSpPr>
            <p:cNvPr id="11" name="10 Metin kutusu"/>
            <p:cNvSpPr txBox="1"/>
            <p:nvPr/>
          </p:nvSpPr>
          <p:spPr>
            <a:xfrm>
              <a:off x="-982829" y="5470639"/>
              <a:ext cx="1123422" cy="48920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r-TR" sz="12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Radar</a:t>
              </a:r>
            </a:p>
            <a:p>
              <a:r>
                <a:rPr lang="tr-TR" sz="1200" b="1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Precipitation</a:t>
              </a:r>
              <a:r>
                <a:rPr lang="tr-TR" sz="12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endParaRPr lang="tr-TR" sz="1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2" name="11 Metin kutusu"/>
            <p:cNvSpPr txBox="1"/>
            <p:nvPr/>
          </p:nvSpPr>
          <p:spPr>
            <a:xfrm>
              <a:off x="926488" y="5546942"/>
              <a:ext cx="787171" cy="48920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r-TR" sz="1200" b="1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Infrared</a:t>
              </a:r>
              <a:endParaRPr lang="tr-TR" sz="1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r>
                <a:rPr lang="tr-TR" sz="1200" b="1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Satellite</a:t>
              </a:r>
              <a:r>
                <a:rPr lang="tr-TR" sz="12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endParaRPr lang="tr-TR" sz="1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3" name="12 Metin kutusu"/>
            <p:cNvSpPr txBox="1"/>
            <p:nvPr/>
          </p:nvSpPr>
          <p:spPr>
            <a:xfrm>
              <a:off x="5834153" y="5276803"/>
              <a:ext cx="910793" cy="88056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r-TR" sz="1200" b="1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Persistent</a:t>
              </a:r>
              <a:r>
                <a:rPr lang="tr-TR" sz="12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</a:p>
            <a:p>
              <a:r>
                <a:rPr lang="tr-TR" sz="1200" b="1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Flash</a:t>
              </a:r>
              <a:endParaRPr lang="tr-TR" sz="1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r>
                <a:rPr lang="tr-TR" sz="12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tr-TR" sz="1200" b="1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Flood</a:t>
              </a:r>
              <a:r>
                <a:rPr lang="tr-TR" sz="12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</a:p>
            <a:p>
              <a:r>
                <a:rPr lang="tr-TR" sz="1200" b="1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Threat</a:t>
              </a:r>
              <a:endParaRPr lang="tr-TR" sz="1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6" name="15 Metin kutusu"/>
            <p:cNvSpPr txBox="1"/>
            <p:nvPr/>
          </p:nvSpPr>
          <p:spPr>
            <a:xfrm>
              <a:off x="-7271" y="5546942"/>
              <a:ext cx="958037" cy="48920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r-TR" sz="1200" b="1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Microvawe</a:t>
              </a:r>
              <a:endParaRPr lang="tr-TR" sz="1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r>
                <a:rPr lang="tr-TR" sz="1200" b="1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Satellit</a:t>
              </a:r>
              <a:r>
                <a:rPr lang="tr-TR" sz="1200" b="1" dirty="0" err="1" smtClean="0">
                  <a:solidFill>
                    <a:srgbClr val="0000FF"/>
                  </a:solidFill>
                </a:rPr>
                <a:t>e</a:t>
              </a:r>
              <a:r>
                <a:rPr lang="tr-TR" sz="1200" b="1" dirty="0" smtClean="0">
                  <a:solidFill>
                    <a:srgbClr val="0000FF"/>
                  </a:solidFill>
                </a:rPr>
                <a:t> </a:t>
              </a:r>
              <a:endParaRPr lang="tr-TR" sz="1200" b="1" dirty="0">
                <a:solidFill>
                  <a:srgbClr val="0000FF"/>
                </a:solidFill>
              </a:endParaRPr>
            </a:p>
          </p:txBody>
        </p:sp>
        <p:sp>
          <p:nvSpPr>
            <p:cNvPr id="17" name="16 Metin kutusu"/>
            <p:cNvSpPr txBox="1"/>
            <p:nvPr/>
          </p:nvSpPr>
          <p:spPr>
            <a:xfrm>
              <a:off x="1643675" y="5568902"/>
              <a:ext cx="1039427" cy="48920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r-TR" sz="1200" b="1" dirty="0" smtClean="0">
                  <a:solidFill>
                    <a:srgbClr val="0000FF"/>
                  </a:solidFill>
                </a:rPr>
                <a:t> </a:t>
              </a:r>
              <a:r>
                <a:rPr lang="tr-TR" sz="1200" b="1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Surface</a:t>
              </a:r>
              <a:r>
                <a:rPr lang="tr-TR" sz="12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</a:p>
            <a:p>
              <a:r>
                <a:rPr lang="tr-TR" sz="1200" b="1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Observation</a:t>
              </a:r>
              <a:endParaRPr lang="tr-TR" sz="1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8" name="17 Metin kutusu"/>
            <p:cNvSpPr txBox="1"/>
            <p:nvPr/>
          </p:nvSpPr>
          <p:spPr>
            <a:xfrm>
              <a:off x="2520961" y="5590934"/>
              <a:ext cx="1125645" cy="4892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1200" b="1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Merged</a:t>
              </a:r>
              <a:r>
                <a:rPr lang="tr-TR" sz="12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tr-TR" sz="1200" b="1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Precipitation</a:t>
              </a:r>
              <a:r>
                <a:rPr lang="tr-TR" sz="12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endParaRPr lang="tr-TR" sz="1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9" name="18 Metin kutusu"/>
            <p:cNvSpPr txBox="1"/>
            <p:nvPr/>
          </p:nvSpPr>
          <p:spPr>
            <a:xfrm>
              <a:off x="3530855" y="5439255"/>
              <a:ext cx="814368" cy="48920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r-TR" sz="1200" b="1" dirty="0" smtClean="0">
                  <a:solidFill>
                    <a:srgbClr val="0000FF"/>
                  </a:solidFill>
                </a:rPr>
                <a:t>   </a:t>
              </a:r>
              <a:r>
                <a:rPr lang="tr-TR" sz="1200" b="1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Soil</a:t>
              </a:r>
              <a:r>
                <a:rPr lang="tr-TR" sz="12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</a:p>
            <a:p>
              <a:r>
                <a:rPr lang="tr-TR" sz="1200" b="1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Moisture</a:t>
              </a:r>
              <a:endParaRPr lang="tr-TR" sz="1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0" name="19 Metin kutusu"/>
            <p:cNvSpPr txBox="1"/>
            <p:nvPr/>
          </p:nvSpPr>
          <p:spPr>
            <a:xfrm>
              <a:off x="4185251" y="5672783"/>
              <a:ext cx="650185" cy="2935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r-TR" sz="1200" b="1" dirty="0" smtClean="0">
                  <a:solidFill>
                    <a:srgbClr val="0000FF"/>
                  </a:solidFill>
                </a:rPr>
                <a:t>   </a:t>
              </a:r>
              <a:r>
                <a:rPr lang="tr-TR" sz="12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FFG</a:t>
              </a:r>
            </a:p>
          </p:txBody>
        </p:sp>
        <p:sp>
          <p:nvSpPr>
            <p:cNvPr id="21" name="20 Metin kutusu"/>
            <p:cNvSpPr txBox="1"/>
            <p:nvPr/>
          </p:nvSpPr>
          <p:spPr>
            <a:xfrm>
              <a:off x="4870522" y="5281421"/>
              <a:ext cx="909123" cy="10762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r-TR" sz="1200" b="1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Imminent</a:t>
              </a:r>
              <a:r>
                <a:rPr lang="tr-TR" sz="12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</a:p>
            <a:p>
              <a:r>
                <a:rPr lang="tr-TR" sz="1200" b="1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Flash</a:t>
              </a:r>
              <a:r>
                <a:rPr lang="tr-TR" sz="12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</a:p>
            <a:p>
              <a:r>
                <a:rPr lang="tr-TR" sz="1200" b="1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Flood</a:t>
              </a:r>
              <a:r>
                <a:rPr lang="tr-TR" sz="12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</a:p>
            <a:p>
              <a:r>
                <a:rPr lang="tr-TR" sz="1200" b="1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Threat</a:t>
              </a:r>
              <a:endParaRPr lang="tr-TR" sz="1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endParaRPr lang="tr-TR" sz="1200" b="1" dirty="0" smtClean="0">
                <a:solidFill>
                  <a:srgbClr val="0000FF"/>
                </a:solidFill>
              </a:endParaRPr>
            </a:p>
          </p:txBody>
        </p:sp>
        <p:sp>
          <p:nvSpPr>
            <p:cNvPr id="33" name="32 Metin kutusu"/>
            <p:cNvSpPr txBox="1"/>
            <p:nvPr/>
          </p:nvSpPr>
          <p:spPr>
            <a:xfrm>
              <a:off x="-1982562" y="4681971"/>
              <a:ext cx="1090597" cy="684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1200" b="1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Surface</a:t>
              </a:r>
              <a:r>
                <a:rPr lang="tr-TR" sz="12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tr-TR" sz="1200" b="1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Observation</a:t>
              </a:r>
              <a:r>
                <a:rPr lang="tr-TR" sz="12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Data</a:t>
              </a:r>
              <a:endParaRPr lang="tr-TR" sz="1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36" name="35 Dikdörtgen"/>
          <p:cNvSpPr/>
          <p:nvPr/>
        </p:nvSpPr>
        <p:spPr>
          <a:xfrm>
            <a:off x="2670737" y="260648"/>
            <a:ext cx="362945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tr-TR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Main</a:t>
            </a:r>
            <a:r>
              <a:rPr lang="tr-TR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Product</a:t>
            </a:r>
            <a:r>
              <a:rPr lang="tr-TR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r-TR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Console</a:t>
            </a:r>
            <a:endParaRPr lang="en-US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74" name="Düz Ok Bağlayıcısı 73"/>
          <p:cNvCxnSpPr/>
          <p:nvPr/>
        </p:nvCxnSpPr>
        <p:spPr>
          <a:xfrm flipH="1">
            <a:off x="937095" y="5846780"/>
            <a:ext cx="482116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75" name="Yuvarlatılmış Dikdörtgen 74"/>
          <p:cNvSpPr/>
          <p:nvPr/>
        </p:nvSpPr>
        <p:spPr>
          <a:xfrm>
            <a:off x="1669389" y="2276872"/>
            <a:ext cx="742371" cy="2843708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76" name="Yuvarlatılmış Dikdörtgen 75"/>
          <p:cNvSpPr/>
          <p:nvPr/>
        </p:nvSpPr>
        <p:spPr>
          <a:xfrm>
            <a:off x="2411760" y="2313484"/>
            <a:ext cx="648072" cy="2843708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77" name="Yuvarlatılmış Dikdörtgen 76"/>
          <p:cNvSpPr/>
          <p:nvPr/>
        </p:nvSpPr>
        <p:spPr>
          <a:xfrm>
            <a:off x="3059832" y="2313484"/>
            <a:ext cx="720080" cy="2843708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78" name="Yuvarlatılmış Dikdörtgen 77"/>
          <p:cNvSpPr/>
          <p:nvPr/>
        </p:nvSpPr>
        <p:spPr>
          <a:xfrm>
            <a:off x="5161776" y="2276872"/>
            <a:ext cx="664847" cy="2843708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79" name="Yuvarlatılmış Dikdörtgen 78"/>
          <p:cNvSpPr/>
          <p:nvPr/>
        </p:nvSpPr>
        <p:spPr>
          <a:xfrm>
            <a:off x="6517797" y="2286468"/>
            <a:ext cx="720080" cy="2843708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80" name="Yuvarlatılmış Dikdörtgen 79"/>
          <p:cNvSpPr/>
          <p:nvPr/>
        </p:nvSpPr>
        <p:spPr>
          <a:xfrm>
            <a:off x="3779912" y="2313484"/>
            <a:ext cx="649654" cy="2843708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81" name="Yuvarlatılmış Dikdörtgen 80"/>
          <p:cNvSpPr/>
          <p:nvPr/>
        </p:nvSpPr>
        <p:spPr>
          <a:xfrm>
            <a:off x="4429566" y="2325188"/>
            <a:ext cx="738226" cy="2843708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cxnSp>
        <p:nvCxnSpPr>
          <p:cNvPr id="82" name="Düz Ok Bağlayıcısı 81"/>
          <p:cNvCxnSpPr/>
          <p:nvPr/>
        </p:nvCxnSpPr>
        <p:spPr>
          <a:xfrm>
            <a:off x="1877593" y="5198708"/>
            <a:ext cx="0" cy="113231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83" name="Düz Ok Bağlayıcısı 82"/>
          <p:cNvCxnSpPr/>
          <p:nvPr/>
        </p:nvCxnSpPr>
        <p:spPr>
          <a:xfrm>
            <a:off x="2603141" y="5198708"/>
            <a:ext cx="0" cy="113231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84" name="Düz Ok Bağlayıcısı 83"/>
          <p:cNvCxnSpPr/>
          <p:nvPr/>
        </p:nvCxnSpPr>
        <p:spPr>
          <a:xfrm>
            <a:off x="3241351" y="5197727"/>
            <a:ext cx="0" cy="113231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85" name="Düz Ok Bağlayıcısı 84"/>
          <p:cNvCxnSpPr/>
          <p:nvPr/>
        </p:nvCxnSpPr>
        <p:spPr>
          <a:xfrm>
            <a:off x="4135128" y="5218518"/>
            <a:ext cx="0" cy="113231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86" name="Düz Ok Bağlayıcısı 85"/>
          <p:cNvCxnSpPr/>
          <p:nvPr/>
        </p:nvCxnSpPr>
        <p:spPr>
          <a:xfrm>
            <a:off x="4789523" y="5218518"/>
            <a:ext cx="0" cy="113231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87" name="Düz Ok Bağlayıcısı 86"/>
          <p:cNvCxnSpPr/>
          <p:nvPr/>
        </p:nvCxnSpPr>
        <p:spPr>
          <a:xfrm>
            <a:off x="5491381" y="5218518"/>
            <a:ext cx="0" cy="113231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88" name="Düz Ok Bağlayıcısı 87"/>
          <p:cNvCxnSpPr/>
          <p:nvPr/>
        </p:nvCxnSpPr>
        <p:spPr>
          <a:xfrm>
            <a:off x="6200575" y="5208613"/>
            <a:ext cx="0" cy="113231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89" name="Düz Ok Bağlayıcısı 88"/>
          <p:cNvCxnSpPr/>
          <p:nvPr/>
        </p:nvCxnSpPr>
        <p:spPr>
          <a:xfrm>
            <a:off x="6877755" y="5208613"/>
            <a:ext cx="82" cy="93075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90" name="Düz Ok Bağlayıcısı 89"/>
          <p:cNvCxnSpPr/>
          <p:nvPr/>
        </p:nvCxnSpPr>
        <p:spPr>
          <a:xfrm>
            <a:off x="7740352" y="5102351"/>
            <a:ext cx="0" cy="103701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91" name="Yuvarlatılmış Dikdörtgen 90"/>
          <p:cNvSpPr/>
          <p:nvPr/>
        </p:nvSpPr>
        <p:spPr>
          <a:xfrm>
            <a:off x="5826624" y="2273662"/>
            <a:ext cx="691173" cy="2843708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92" name="Yuvarlatılmış Dikdörtgen 91"/>
          <p:cNvSpPr/>
          <p:nvPr/>
        </p:nvSpPr>
        <p:spPr>
          <a:xfrm>
            <a:off x="7224849" y="2293999"/>
            <a:ext cx="720080" cy="2843708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9326304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5 Dikdörtgen"/>
          <p:cNvSpPr>
            <a:spLocks noChangeArrowheads="1"/>
          </p:cNvSpPr>
          <p:nvPr/>
        </p:nvSpPr>
        <p:spPr bwMode="auto">
          <a:xfrm>
            <a:off x="0" y="260648"/>
            <a:ext cx="9144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tr-TR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Surface</a:t>
            </a:r>
            <a:r>
              <a:rPr lang="tr-TR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r-TR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Observation</a:t>
            </a:r>
            <a:endParaRPr lang="en-GB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3 Dikdörtgen"/>
          <p:cNvSpPr/>
          <p:nvPr/>
        </p:nvSpPr>
        <p:spPr>
          <a:xfrm>
            <a:off x="72008" y="5201905"/>
            <a:ext cx="903649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SzPct val="120000"/>
            </a:pPr>
            <a:r>
              <a:rPr lang="tr-TR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tr-TR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r-TR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number</a:t>
            </a:r>
            <a:r>
              <a:rPr lang="tr-TR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of </a:t>
            </a:r>
            <a:r>
              <a:rPr lang="tr-TR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automatic</a:t>
            </a:r>
            <a:r>
              <a:rPr lang="tr-TR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r-TR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meteorology</a:t>
            </a:r>
            <a:r>
              <a:rPr lang="tr-TR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r-TR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observation</a:t>
            </a:r>
            <a:r>
              <a:rPr lang="tr-TR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r-TR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station</a:t>
            </a:r>
            <a:r>
              <a:rPr lang="tr-TR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has increased to 850 from</a:t>
            </a:r>
            <a:r>
              <a:rPr lang="tr-TR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138 </a:t>
            </a:r>
            <a:r>
              <a:rPr lang="tr-TR" sz="2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because</a:t>
            </a:r>
            <a:r>
              <a:rPr lang="tr-TR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of </a:t>
            </a:r>
            <a:r>
              <a:rPr lang="tr-TR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tr-TR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r-TR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importance</a:t>
            </a:r>
            <a:r>
              <a:rPr lang="tr-TR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of </a:t>
            </a:r>
            <a:r>
              <a:rPr lang="tr-TR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hydrological</a:t>
            </a:r>
            <a:r>
              <a:rPr lang="tr-TR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r-TR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studies</a:t>
            </a:r>
            <a:r>
              <a:rPr lang="tr-TR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tr-TR" sz="2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thereby</a:t>
            </a:r>
            <a:r>
              <a:rPr lang="tr-TR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r-TR" sz="2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tr-TR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model has </a:t>
            </a:r>
            <a:r>
              <a:rPr lang="tr-TR" sz="2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operated</a:t>
            </a:r>
            <a:r>
              <a:rPr lang="tr-TR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r-TR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more</a:t>
            </a:r>
            <a:r>
              <a:rPr lang="tr-TR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r-TR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accurate</a:t>
            </a:r>
            <a:r>
              <a:rPr lang="tr-TR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tr-TR" sz="2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Measured</a:t>
            </a:r>
            <a:r>
              <a:rPr lang="tr-TR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p</a:t>
            </a:r>
            <a:r>
              <a:rPr lang="en-US" sz="2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recipitation</a:t>
            </a:r>
            <a:r>
              <a:rPr lang="en-US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temperature, snow, </a:t>
            </a:r>
            <a:r>
              <a:rPr lang="tr-TR" sz="2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and</a:t>
            </a:r>
            <a:r>
              <a:rPr lang="tr-TR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evaporation data are entered into the model in real time</a:t>
            </a:r>
            <a:r>
              <a:rPr lang="tr-TR" sz="2000" b="1" dirty="0" smtClean="0">
                <a:solidFill>
                  <a:srgbClr val="0000FF"/>
                </a:solidFill>
              </a:rPr>
              <a:t>.</a:t>
            </a:r>
            <a:endParaRPr lang="tr-TR" sz="2000" b="1" dirty="0">
              <a:solidFill>
                <a:srgbClr val="0000FF"/>
              </a:solidFill>
            </a:endParaRPr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57365" y="1295103"/>
            <a:ext cx="6229270" cy="3430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30517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5 Dikdörtgen"/>
          <p:cNvSpPr>
            <a:spLocks noChangeArrowheads="1"/>
          </p:cNvSpPr>
          <p:nvPr/>
        </p:nvSpPr>
        <p:spPr bwMode="auto">
          <a:xfrm>
            <a:off x="0" y="260648"/>
            <a:ext cx="9144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tr-TR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Radar </a:t>
            </a:r>
            <a:r>
              <a:rPr lang="tr-TR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Precipitation</a:t>
            </a:r>
            <a:r>
              <a:rPr lang="tr-TR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Data</a:t>
            </a:r>
            <a:endParaRPr lang="en-GB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2" descr="C:\Documents and Settings\aiakbas\Desktop\radar 25 ocak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0" y="1436146"/>
            <a:ext cx="4509884" cy="3072974"/>
          </a:xfrm>
          <a:prstGeom prst="rect">
            <a:avLst/>
          </a:prstGeom>
          <a:noFill/>
        </p:spPr>
      </p:pic>
      <p:sp>
        <p:nvSpPr>
          <p:cNvPr id="24" name="23 Dikdörtgen"/>
          <p:cNvSpPr/>
          <p:nvPr/>
        </p:nvSpPr>
        <p:spPr>
          <a:xfrm>
            <a:off x="35496" y="5085184"/>
            <a:ext cx="904638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tr-TR" sz="2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After</a:t>
            </a:r>
            <a:r>
              <a:rPr lang="tr-TR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r-TR" sz="2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tr-TR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r-TR" sz="2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bug</a:t>
            </a:r>
            <a:r>
              <a:rPr lang="tr-TR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r-TR" sz="2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fixes</a:t>
            </a:r>
            <a:r>
              <a:rPr lang="tr-TR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tr-TR" sz="2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hourly</a:t>
            </a:r>
            <a:r>
              <a:rPr lang="tr-TR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r-TR" sz="2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precipitation</a:t>
            </a:r>
            <a:r>
              <a:rPr lang="tr-TR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data </a:t>
            </a:r>
            <a:r>
              <a:rPr lang="tr-TR" sz="2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obtained</a:t>
            </a:r>
            <a:r>
              <a:rPr lang="tr-TR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r-TR" sz="2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from</a:t>
            </a:r>
            <a:r>
              <a:rPr lang="tr-TR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10 </a:t>
            </a:r>
            <a:r>
              <a:rPr lang="tr-TR" sz="2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radars</a:t>
            </a:r>
            <a:r>
              <a:rPr lang="tr-TR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of TSMS </a:t>
            </a:r>
            <a:r>
              <a:rPr lang="tr-TR" sz="2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are</a:t>
            </a:r>
            <a:r>
              <a:rPr lang="tr-TR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r-TR" sz="2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entered</a:t>
            </a:r>
            <a:r>
              <a:rPr lang="tr-TR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r-TR" sz="2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into</a:t>
            </a:r>
            <a:r>
              <a:rPr lang="tr-TR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r-TR" sz="2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tr-TR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model </a:t>
            </a:r>
            <a:r>
              <a:rPr lang="tr-TR" sz="2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with</a:t>
            </a:r>
            <a:r>
              <a:rPr lang="tr-TR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450 x 720 m </a:t>
            </a:r>
            <a:r>
              <a:rPr lang="tr-TR" sz="2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grid</a:t>
            </a:r>
            <a:r>
              <a:rPr lang="tr-TR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r-TR" sz="2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resolution</a:t>
            </a:r>
            <a:r>
              <a:rPr lang="tr-TR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tr-TR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Radar </a:t>
            </a:r>
            <a:r>
              <a:rPr lang="tr-TR" sz="2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precipitation</a:t>
            </a:r>
            <a:r>
              <a:rPr lang="en-US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products are updated </a:t>
            </a:r>
            <a:r>
              <a:rPr lang="tr-TR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in </a:t>
            </a:r>
            <a:r>
              <a:rPr lang="en-US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every 6 </a:t>
            </a:r>
            <a:r>
              <a:rPr lang="en-US" sz="2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minut</a:t>
            </a:r>
            <a:r>
              <a:rPr lang="tr-TR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es</a:t>
            </a:r>
            <a:r>
              <a:rPr lang="tr-TR" sz="2000" b="1" dirty="0" smtClean="0">
                <a:solidFill>
                  <a:srgbClr val="0000FF"/>
                </a:solidFill>
              </a:rPr>
              <a:t>.</a:t>
            </a:r>
            <a:endParaRPr lang="tr-TR" sz="2000" b="1" dirty="0">
              <a:solidFill>
                <a:srgbClr val="0000FF"/>
              </a:solidFill>
            </a:endParaRPr>
          </a:p>
        </p:txBody>
      </p:sp>
      <p:pic>
        <p:nvPicPr>
          <p:cNvPr id="25" name="Picture 7" descr="4mevcut&amp;6planlanan_composit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9798" y="1412776"/>
            <a:ext cx="4380194" cy="309634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12" descr="MWGHE Precipitation 24-hr"/>
          <p:cNvSpPr>
            <a:spLocks noChangeAspect="1" noChangeArrowheads="1"/>
          </p:cNvSpPr>
          <p:nvPr/>
        </p:nvSpPr>
        <p:spPr bwMode="auto">
          <a:xfrm>
            <a:off x="4443413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 dirty="0"/>
          </a:p>
        </p:txBody>
      </p:sp>
      <p:sp>
        <p:nvSpPr>
          <p:cNvPr id="8" name="AutoShape 24" descr="MWGHE Precipitation 24-hr"/>
          <p:cNvSpPr>
            <a:spLocks noChangeAspect="1" noChangeArrowheads="1"/>
          </p:cNvSpPr>
          <p:nvPr/>
        </p:nvSpPr>
        <p:spPr bwMode="auto">
          <a:xfrm>
            <a:off x="4443413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 dirty="0"/>
          </a:p>
        </p:txBody>
      </p:sp>
      <p:sp>
        <p:nvSpPr>
          <p:cNvPr id="11" name="5 Dikdörtgen"/>
          <p:cNvSpPr>
            <a:spLocks noChangeArrowheads="1"/>
          </p:cNvSpPr>
          <p:nvPr/>
        </p:nvSpPr>
        <p:spPr bwMode="auto">
          <a:xfrm>
            <a:off x="0" y="188640"/>
            <a:ext cx="9144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tr-TR" sz="28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Satellite</a:t>
            </a:r>
            <a:r>
              <a:rPr lang="tr-TR" sz="28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tr-TR" sz="28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Precipitation</a:t>
            </a:r>
            <a:r>
              <a:rPr lang="tr-TR" sz="28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Data</a:t>
            </a:r>
            <a:endParaRPr lang="en-GB" sz="28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10 Dikdörtgen"/>
          <p:cNvSpPr/>
          <p:nvPr/>
        </p:nvSpPr>
        <p:spPr>
          <a:xfrm>
            <a:off x="251520" y="4818856"/>
            <a:ext cx="4032448" cy="12024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Clr>
                <a:srgbClr val="FF0000"/>
              </a:buClr>
              <a:buSzPct val="150000"/>
            </a:pPr>
            <a: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Global Hydro Estimator (GHE)  is  generated  by NOAA-NESDIS  by  using  IR  window channels  of NOAA and EUMETSAT geostationary satellites</a:t>
            </a:r>
            <a:r>
              <a:rPr lang="tr-TR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11 Dikdörtgen"/>
          <p:cNvSpPr/>
          <p:nvPr/>
        </p:nvSpPr>
        <p:spPr>
          <a:xfrm>
            <a:off x="4716016" y="4725144"/>
            <a:ext cx="4248472" cy="15841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Clr>
                <a:srgbClr val="FF0000"/>
              </a:buClr>
              <a:buSzPct val="150000"/>
            </a:pPr>
            <a: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Microwave bias adjusted Global Hydro Estimator (MWGHE)  is  generated  by NOAA-NESDIS  by  adjusting GHE precipitation  with microwave  precipitation  retrievals  from  polar  orbiting satellites. </a:t>
            </a:r>
            <a:endParaRPr lang="en-US" sz="2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5" descr="C:\Users\aiakbas\Pictures\20130905-1200_hrc_prod_obs_precip_mwghe_24hr_regional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08148" y="1268760"/>
            <a:ext cx="4284332" cy="3054042"/>
          </a:xfrm>
          <a:prstGeom prst="rect">
            <a:avLst/>
          </a:prstGeom>
          <a:noFill/>
        </p:spPr>
      </p:pic>
      <p:pic>
        <p:nvPicPr>
          <p:cNvPr id="15" name="Picture 6" descr="C:\Users\aiakbas\Pictures\20130905-1200_nesdis_prod_obs_precip_ghe_24hr_regional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268761"/>
            <a:ext cx="4248472" cy="3096344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4.bp.blogspot.com/_mOR7yGVFSYY/TCn_yAuMgRI/AAAAAAAAQSw/VGZhTUCnHD8/s1600/IMG_5194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520" y="1268760"/>
            <a:ext cx="4185229" cy="3168352"/>
          </a:xfrm>
          <a:prstGeom prst="rect">
            <a:avLst/>
          </a:prstGeom>
          <a:noFill/>
        </p:spPr>
      </p:pic>
      <p:cxnSp>
        <p:nvCxnSpPr>
          <p:cNvPr id="6" name="5 Düz Ok Bağlayıcısı"/>
          <p:cNvCxnSpPr/>
          <p:nvPr/>
        </p:nvCxnSpPr>
        <p:spPr>
          <a:xfrm>
            <a:off x="2267744" y="1916832"/>
            <a:ext cx="576064" cy="504056"/>
          </a:xfrm>
          <a:prstGeom prst="straightConnector1">
            <a:avLst/>
          </a:prstGeom>
          <a:ln w="25400">
            <a:solidFill>
              <a:schemeClr val="accent6">
                <a:lumMod val="75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9 Düz Ok Bağlayıcısı"/>
          <p:cNvCxnSpPr/>
          <p:nvPr/>
        </p:nvCxnSpPr>
        <p:spPr>
          <a:xfrm flipV="1">
            <a:off x="2843808" y="1988840"/>
            <a:ext cx="432048" cy="432048"/>
          </a:xfrm>
          <a:prstGeom prst="straightConnector1">
            <a:avLst/>
          </a:prstGeom>
          <a:ln w="2540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11 Düz Bağlayıcı"/>
          <p:cNvCxnSpPr/>
          <p:nvPr/>
        </p:nvCxnSpPr>
        <p:spPr>
          <a:xfrm>
            <a:off x="539552" y="2420888"/>
            <a:ext cx="2592288" cy="0"/>
          </a:xfrm>
          <a:prstGeom prst="line">
            <a:avLst/>
          </a:prstGeom>
          <a:ln w="25400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13 Düz Bağlayıcı"/>
          <p:cNvCxnSpPr/>
          <p:nvPr/>
        </p:nvCxnSpPr>
        <p:spPr>
          <a:xfrm>
            <a:off x="3563888" y="2708920"/>
            <a:ext cx="936104" cy="0"/>
          </a:xfrm>
          <a:prstGeom prst="line">
            <a:avLst/>
          </a:prstGeom>
          <a:ln w="25400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14 Düz Ok Bağlayıcısı"/>
          <p:cNvCxnSpPr/>
          <p:nvPr/>
        </p:nvCxnSpPr>
        <p:spPr>
          <a:xfrm>
            <a:off x="3635896" y="2348880"/>
            <a:ext cx="360040" cy="360040"/>
          </a:xfrm>
          <a:prstGeom prst="straightConnector1">
            <a:avLst/>
          </a:prstGeom>
          <a:ln w="25400">
            <a:solidFill>
              <a:schemeClr val="accent6">
                <a:lumMod val="75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15 Düz Ok Bağlayıcısı"/>
          <p:cNvCxnSpPr/>
          <p:nvPr/>
        </p:nvCxnSpPr>
        <p:spPr>
          <a:xfrm flipV="1">
            <a:off x="3995936" y="2420888"/>
            <a:ext cx="288032" cy="288032"/>
          </a:xfrm>
          <a:prstGeom prst="straightConnector1">
            <a:avLst/>
          </a:prstGeom>
          <a:ln w="2540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24 Metin kutusu"/>
          <p:cNvSpPr txBox="1"/>
          <p:nvPr/>
        </p:nvSpPr>
        <p:spPr>
          <a:xfrm>
            <a:off x="467544" y="4293096"/>
            <a:ext cx="73930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1200" dirty="0" smtClean="0">
                <a:solidFill>
                  <a:schemeClr val="bg1"/>
                </a:solidFill>
              </a:rPr>
              <a:t>1.500 m</a:t>
            </a:r>
            <a:endParaRPr lang="tr-TR" sz="1200" dirty="0">
              <a:solidFill>
                <a:schemeClr val="bg1"/>
              </a:solidFill>
            </a:endParaRPr>
          </a:p>
        </p:txBody>
      </p:sp>
      <p:sp>
        <p:nvSpPr>
          <p:cNvPr id="26" name="25 Metin kutusu"/>
          <p:cNvSpPr txBox="1"/>
          <p:nvPr/>
        </p:nvSpPr>
        <p:spPr>
          <a:xfrm>
            <a:off x="467544" y="3717032"/>
            <a:ext cx="73930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1200" dirty="0" smtClean="0">
                <a:solidFill>
                  <a:schemeClr val="bg1"/>
                </a:solidFill>
              </a:rPr>
              <a:t>3.000 m</a:t>
            </a:r>
            <a:endParaRPr lang="tr-TR" sz="1200" dirty="0">
              <a:solidFill>
                <a:schemeClr val="bg1"/>
              </a:solidFill>
            </a:endParaRPr>
          </a:p>
        </p:txBody>
      </p:sp>
      <p:sp>
        <p:nvSpPr>
          <p:cNvPr id="27" name="26 Metin kutusu"/>
          <p:cNvSpPr txBox="1"/>
          <p:nvPr/>
        </p:nvSpPr>
        <p:spPr>
          <a:xfrm>
            <a:off x="467544" y="3140968"/>
            <a:ext cx="73930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1200" dirty="0" smtClean="0">
                <a:solidFill>
                  <a:schemeClr val="bg1"/>
                </a:solidFill>
              </a:rPr>
              <a:t>5.000 m</a:t>
            </a:r>
            <a:endParaRPr lang="tr-TR" sz="1200" dirty="0">
              <a:solidFill>
                <a:schemeClr val="bg1"/>
              </a:solidFill>
            </a:endParaRPr>
          </a:p>
        </p:txBody>
      </p:sp>
      <p:sp>
        <p:nvSpPr>
          <p:cNvPr id="28" name="27 Metin kutusu"/>
          <p:cNvSpPr txBox="1"/>
          <p:nvPr/>
        </p:nvSpPr>
        <p:spPr>
          <a:xfrm>
            <a:off x="435367" y="2636912"/>
            <a:ext cx="82426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1200" dirty="0" smtClean="0">
                <a:solidFill>
                  <a:schemeClr val="bg1"/>
                </a:solidFill>
              </a:rPr>
              <a:t>10.000 m</a:t>
            </a:r>
            <a:endParaRPr lang="tr-TR" sz="1200" dirty="0">
              <a:solidFill>
                <a:schemeClr val="bg1"/>
              </a:solidFill>
            </a:endParaRPr>
          </a:p>
        </p:txBody>
      </p:sp>
      <p:sp>
        <p:nvSpPr>
          <p:cNvPr id="29" name="28 Metin kutusu"/>
          <p:cNvSpPr txBox="1"/>
          <p:nvPr/>
        </p:nvSpPr>
        <p:spPr>
          <a:xfrm>
            <a:off x="435367" y="1628800"/>
            <a:ext cx="82426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1200" dirty="0" smtClean="0">
                <a:solidFill>
                  <a:schemeClr val="bg1"/>
                </a:solidFill>
              </a:rPr>
              <a:t>15.000 m</a:t>
            </a:r>
            <a:endParaRPr lang="tr-TR" sz="1200" dirty="0">
              <a:solidFill>
                <a:schemeClr val="bg1"/>
              </a:solidFill>
            </a:endParaRPr>
          </a:p>
        </p:txBody>
      </p:sp>
      <p:pic>
        <p:nvPicPr>
          <p:cNvPr id="30" name="Picture 2" descr="http://4.bp.blogspot.com/_mOR7yGVFSYY/TCn_yAuMgRI/AAAAAAAAQSw/VGZhTUCnHD8/s1600/IMG_5194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35242" y="1268760"/>
            <a:ext cx="4185230" cy="3168352"/>
          </a:xfrm>
          <a:prstGeom prst="rect">
            <a:avLst/>
          </a:prstGeom>
          <a:noFill/>
        </p:spPr>
      </p:pic>
      <p:cxnSp>
        <p:nvCxnSpPr>
          <p:cNvPr id="34" name="33 Düz Ok Bağlayıcısı"/>
          <p:cNvCxnSpPr/>
          <p:nvPr/>
        </p:nvCxnSpPr>
        <p:spPr>
          <a:xfrm>
            <a:off x="7164288" y="2420888"/>
            <a:ext cx="0" cy="936104"/>
          </a:xfrm>
          <a:prstGeom prst="straightConnector1">
            <a:avLst/>
          </a:prstGeom>
          <a:ln w="2540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35 Düz Ok Bağlayıcısı"/>
          <p:cNvCxnSpPr/>
          <p:nvPr/>
        </p:nvCxnSpPr>
        <p:spPr>
          <a:xfrm flipV="1">
            <a:off x="7380312" y="2492896"/>
            <a:ext cx="0" cy="864096"/>
          </a:xfrm>
          <a:prstGeom prst="straightConnector1">
            <a:avLst/>
          </a:prstGeom>
          <a:ln w="2540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36 Metin kutusu"/>
          <p:cNvSpPr txBox="1"/>
          <p:nvPr/>
        </p:nvSpPr>
        <p:spPr>
          <a:xfrm>
            <a:off x="2699792" y="1484784"/>
            <a:ext cx="1800200" cy="288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200" dirty="0" err="1" smtClean="0">
                <a:solidFill>
                  <a:schemeClr val="bg1"/>
                </a:solidFill>
              </a:rPr>
              <a:t>Infrared</a:t>
            </a:r>
            <a:r>
              <a:rPr lang="tr-TR" sz="1200" dirty="0" smtClean="0">
                <a:solidFill>
                  <a:schemeClr val="bg1"/>
                </a:solidFill>
              </a:rPr>
              <a:t> (10.5 µm)</a:t>
            </a:r>
            <a:endParaRPr lang="tr-TR" sz="1200" dirty="0">
              <a:solidFill>
                <a:schemeClr val="bg1"/>
              </a:solidFill>
            </a:endParaRPr>
          </a:p>
        </p:txBody>
      </p:sp>
      <p:sp>
        <p:nvSpPr>
          <p:cNvPr id="38" name="37 Metin kutusu"/>
          <p:cNvSpPr txBox="1"/>
          <p:nvPr/>
        </p:nvSpPr>
        <p:spPr>
          <a:xfrm>
            <a:off x="4860032" y="1484784"/>
            <a:ext cx="1800200" cy="288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200" dirty="0" err="1" smtClean="0">
                <a:solidFill>
                  <a:schemeClr val="bg1"/>
                </a:solidFill>
              </a:rPr>
              <a:t>Microwave</a:t>
            </a:r>
            <a:r>
              <a:rPr lang="tr-TR" sz="1200" dirty="0" smtClean="0">
                <a:solidFill>
                  <a:schemeClr val="bg1"/>
                </a:solidFill>
              </a:rPr>
              <a:t> </a:t>
            </a:r>
            <a:endParaRPr lang="tr-TR" sz="1200" dirty="0">
              <a:solidFill>
                <a:schemeClr val="bg1"/>
              </a:solidFill>
            </a:endParaRPr>
          </a:p>
        </p:txBody>
      </p:sp>
      <p:sp>
        <p:nvSpPr>
          <p:cNvPr id="39" name="38 Metin kutusu"/>
          <p:cNvSpPr txBox="1"/>
          <p:nvPr/>
        </p:nvSpPr>
        <p:spPr>
          <a:xfrm>
            <a:off x="35496" y="4509120"/>
            <a:ext cx="892899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Font typeface="Arial" pitchFamily="34" charset="0"/>
              <a:buChar char="•"/>
            </a:pPr>
            <a:r>
              <a:rPr lang="tr-TR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2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Precipitation</a:t>
            </a:r>
            <a:r>
              <a:rPr lang="tr-TR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data </a:t>
            </a:r>
            <a:r>
              <a:rPr lang="tr-TR" sz="2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are</a:t>
            </a:r>
            <a:r>
              <a:rPr lang="tr-TR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r-TR" sz="2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calculated</a:t>
            </a:r>
            <a:r>
              <a:rPr lang="tr-TR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r-TR" sz="2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by</a:t>
            </a:r>
            <a:r>
              <a:rPr lang="tr-TR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r-TR" sz="2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using</a:t>
            </a:r>
            <a:r>
              <a:rPr lang="tr-TR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r-TR" sz="2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infrared</a:t>
            </a:r>
            <a:r>
              <a:rPr lang="tr-TR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r-TR" sz="2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sensors</a:t>
            </a:r>
            <a:r>
              <a:rPr lang="tr-TR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r-TR" sz="2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based</a:t>
            </a:r>
            <a:r>
              <a:rPr lang="tr-TR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on </a:t>
            </a:r>
            <a:r>
              <a:rPr lang="tr-TR" sz="2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cloud</a:t>
            </a:r>
            <a:r>
              <a:rPr lang="tr-TR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-top </a:t>
            </a:r>
            <a:r>
              <a:rPr lang="tr-TR" sz="2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height</a:t>
            </a:r>
            <a:r>
              <a:rPr lang="tr-TR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tr-TR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pPr algn="just">
              <a:buFont typeface="Arial" pitchFamily="34" charset="0"/>
              <a:buChar char="•"/>
            </a:pPr>
            <a:r>
              <a:rPr lang="tr-TR" sz="2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Microwave</a:t>
            </a:r>
            <a:r>
              <a:rPr lang="tr-TR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r-TR" sz="2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precipitation</a:t>
            </a:r>
            <a:r>
              <a:rPr lang="tr-TR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data </a:t>
            </a:r>
            <a:r>
              <a:rPr lang="tr-TR" sz="2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are</a:t>
            </a:r>
            <a:r>
              <a:rPr lang="tr-TR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r-TR" sz="2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calculated</a:t>
            </a:r>
            <a:r>
              <a:rPr lang="tr-TR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r-TR" sz="2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by</a:t>
            </a:r>
            <a:r>
              <a:rPr lang="tr-TR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r-TR" sz="2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using</a:t>
            </a:r>
            <a:r>
              <a:rPr lang="tr-TR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r-TR" sz="2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tr-TR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r-TR" sz="2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radiation</a:t>
            </a:r>
            <a:r>
              <a:rPr lang="tr-TR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r-TR" sz="2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that</a:t>
            </a:r>
            <a:r>
              <a:rPr lang="tr-TR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r-TR" sz="2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coming</a:t>
            </a:r>
            <a:r>
              <a:rPr lang="tr-TR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inside of </a:t>
            </a:r>
            <a:r>
              <a:rPr lang="tr-TR" sz="2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tr-TR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r-TR" sz="2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cloud</a:t>
            </a:r>
            <a:r>
              <a:rPr lang="tr-TR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endParaRPr lang="tr-TR" sz="2000" b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Arial" pitchFamily="34" charset="0"/>
              <a:buChar char="•"/>
            </a:pPr>
            <a:r>
              <a:rPr lang="tr-TR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</a:t>
            </a:r>
            <a:r>
              <a:rPr lang="tr-TR" sz="2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erefore</a:t>
            </a:r>
            <a:r>
              <a:rPr lang="en-US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the microwave </a:t>
            </a:r>
            <a:r>
              <a:rPr lang="tr-TR" sz="2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precipitation</a:t>
            </a:r>
            <a:r>
              <a:rPr lang="tr-TR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data </a:t>
            </a:r>
            <a:r>
              <a:rPr lang="tr-TR" sz="2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are</a:t>
            </a:r>
            <a:r>
              <a:rPr lang="en-US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more accurate</a:t>
            </a:r>
            <a:r>
              <a:rPr lang="tr-TR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tr-TR" sz="20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20 Metin kutusu"/>
          <p:cNvSpPr txBox="1"/>
          <p:nvPr/>
        </p:nvSpPr>
        <p:spPr>
          <a:xfrm>
            <a:off x="2627784" y="1988840"/>
            <a:ext cx="4203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b="1" dirty="0" err="1" smtClean="0">
                <a:solidFill>
                  <a:schemeClr val="accent6">
                    <a:lumMod val="75000"/>
                  </a:schemeClr>
                </a:solidFill>
              </a:rPr>
              <a:t>T</a:t>
            </a:r>
            <a:r>
              <a:rPr lang="tr-TR" b="1" baseline="-25000" dirty="0" err="1" smtClean="0">
                <a:solidFill>
                  <a:schemeClr val="accent6">
                    <a:lumMod val="75000"/>
                  </a:schemeClr>
                </a:solidFill>
              </a:rPr>
              <a:t>b</a:t>
            </a:r>
            <a:endParaRPr lang="tr-TR" b="1" dirty="0" smtClean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2" name="21 Dikdörtgen"/>
          <p:cNvSpPr/>
          <p:nvPr/>
        </p:nvSpPr>
        <p:spPr>
          <a:xfrm>
            <a:off x="2333171" y="188640"/>
            <a:ext cx="471956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tr-TR" sz="28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Satellite</a:t>
            </a:r>
            <a:r>
              <a:rPr lang="tr-TR" sz="28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tr-TR" sz="28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Precipitation</a:t>
            </a:r>
            <a:r>
              <a:rPr lang="tr-TR" sz="28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Data</a:t>
            </a:r>
            <a:endParaRPr lang="en-GB" sz="28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23 Dikdörtgen"/>
          <p:cNvSpPr/>
          <p:nvPr/>
        </p:nvSpPr>
        <p:spPr>
          <a:xfrm>
            <a:off x="3779912" y="2060848"/>
            <a:ext cx="4203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b="1" dirty="0" err="1" smtClean="0">
                <a:solidFill>
                  <a:schemeClr val="accent6">
                    <a:lumMod val="75000"/>
                  </a:schemeClr>
                </a:solidFill>
              </a:rPr>
              <a:t>T</a:t>
            </a:r>
            <a:r>
              <a:rPr lang="tr-TR" b="1" baseline="-25000" dirty="0" err="1" smtClean="0">
                <a:solidFill>
                  <a:schemeClr val="accent6">
                    <a:lumMod val="75000"/>
                  </a:schemeClr>
                </a:solidFill>
              </a:rPr>
              <a:t>b</a:t>
            </a:r>
            <a:endParaRPr lang="tr-TR" b="1" dirty="0" smtClean="0">
              <a:solidFill>
                <a:schemeClr val="accent6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5 Dikdörtgen"/>
          <p:cNvSpPr>
            <a:spLocks noChangeArrowheads="1"/>
          </p:cNvSpPr>
          <p:nvPr/>
        </p:nvSpPr>
        <p:spPr bwMode="auto">
          <a:xfrm>
            <a:off x="0" y="260648"/>
            <a:ext cx="9144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tr-TR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Surface</a:t>
            </a:r>
            <a:r>
              <a:rPr lang="tr-TR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r-TR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Observations</a:t>
            </a:r>
            <a:endParaRPr lang="en-GB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5 Dikdörtgen"/>
          <p:cNvSpPr/>
          <p:nvPr/>
        </p:nvSpPr>
        <p:spPr>
          <a:xfrm>
            <a:off x="179512" y="5393197"/>
            <a:ext cx="878497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tr-TR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r-TR" sz="2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measured</a:t>
            </a:r>
            <a:r>
              <a:rPr lang="tr-TR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r-TR" sz="2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areal</a:t>
            </a:r>
            <a:r>
              <a:rPr lang="tr-TR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r-TR" sz="2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precipitation</a:t>
            </a:r>
            <a:r>
              <a:rPr lang="tr-TR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data </a:t>
            </a:r>
            <a:r>
              <a:rPr lang="tr-TR" sz="2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are</a:t>
            </a:r>
            <a:r>
              <a:rPr lang="tr-TR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enter</a:t>
            </a:r>
            <a:r>
              <a:rPr lang="tr-TR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ed </a:t>
            </a:r>
            <a:r>
              <a:rPr lang="tr-TR" sz="2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into</a:t>
            </a:r>
            <a:r>
              <a:rPr lang="en-US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the </a:t>
            </a:r>
            <a:r>
              <a:rPr lang="tr-TR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model in </a:t>
            </a:r>
            <a:r>
              <a:rPr lang="tr-TR" sz="2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real</a:t>
            </a:r>
            <a:r>
              <a:rPr lang="tr-TR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time </a:t>
            </a:r>
            <a:r>
              <a:rPr lang="tr-TR" sz="2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and</a:t>
            </a:r>
            <a:r>
              <a:rPr lang="en-US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shown </a:t>
            </a:r>
            <a:r>
              <a:rPr lang="tr-TR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at</a:t>
            </a:r>
            <a:r>
              <a:rPr lang="en-US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the sub-basin scale</a:t>
            </a:r>
            <a:r>
              <a:rPr lang="tr-TR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tr-TR" sz="2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266" name="Picture 2" descr="C:\Users\aiakbas\Desktop\20150201-1200_ffgs_prod_obs_map_gauge_24hr_turkey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1325906"/>
            <a:ext cx="7041391" cy="3759278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5 Dikdörtgen"/>
          <p:cNvSpPr>
            <a:spLocks noChangeArrowheads="1"/>
          </p:cNvSpPr>
          <p:nvPr/>
        </p:nvSpPr>
        <p:spPr bwMode="auto">
          <a:xfrm>
            <a:off x="0" y="241484"/>
            <a:ext cx="9144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tr-TR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Merged</a:t>
            </a:r>
            <a:r>
              <a:rPr lang="tr-TR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r-TR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Satellite</a:t>
            </a:r>
            <a:r>
              <a:rPr lang="tr-TR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Data</a:t>
            </a:r>
            <a:endParaRPr lang="en-GB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5 Dikdörtgen"/>
          <p:cNvSpPr/>
          <p:nvPr/>
        </p:nvSpPr>
        <p:spPr>
          <a:xfrm>
            <a:off x="179512" y="5085184"/>
            <a:ext cx="8784976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This 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product is derived for each basin based on the best available mean areal precipitation estimates from bias-adjusted RADAR or bias-adjusted MWGHE or bias-adjusted GHE or the gauge-interpolations. The Merged MAP data products are updated every hour and reflect accumulations of basin-average precipitation of a given duration ending on the current navigation hour.</a:t>
            </a:r>
            <a:endParaRPr lang="tr-TR" sz="2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42" name="Picture 2" descr="C:\Users\aiakbas\Desktop\20150201-1400_ffgs_prod_obs_map_merged_24hr_turkey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7584" y="1336129"/>
            <a:ext cx="7272808" cy="3677047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 descr="soilmoi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1136071"/>
            <a:ext cx="7272808" cy="4381161"/>
          </a:xfrm>
          <a:prstGeom prst="rect">
            <a:avLst/>
          </a:prstGeom>
          <a:solidFill>
            <a:srgbClr val="FCF6C6"/>
          </a:solidFill>
          <a:ln w="6350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6" name="5 Dikdörtgen"/>
          <p:cNvSpPr/>
          <p:nvPr/>
        </p:nvSpPr>
        <p:spPr>
          <a:xfrm>
            <a:off x="179512" y="5632411"/>
            <a:ext cx="9144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Soil</a:t>
            </a:r>
            <a:r>
              <a:rPr lang="tr-TR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r-TR" sz="2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moisture</a:t>
            </a:r>
            <a:r>
              <a:rPr lang="tr-TR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tr-TR" sz="2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run-off</a:t>
            </a:r>
            <a:r>
              <a:rPr lang="tr-TR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tr-TR" sz="2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and</a:t>
            </a:r>
            <a:r>
              <a:rPr lang="tr-TR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r-TR" sz="2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infiltration</a:t>
            </a:r>
            <a:r>
              <a:rPr lang="tr-TR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r-TR" sz="2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products</a:t>
            </a:r>
            <a:r>
              <a:rPr lang="tr-TR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r-TR" sz="2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are</a:t>
            </a:r>
            <a:r>
              <a:rPr lang="tr-TR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r-TR" sz="2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generated</a:t>
            </a:r>
            <a:r>
              <a:rPr lang="tr-TR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r-TR" sz="2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by</a:t>
            </a:r>
            <a:r>
              <a:rPr lang="tr-TR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r-TR" sz="2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using</a:t>
            </a:r>
            <a:r>
              <a:rPr lang="tr-TR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r-TR" sz="2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tr-TR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Sacramento SAC-SMA model.   </a:t>
            </a:r>
          </a:p>
          <a:p>
            <a:endParaRPr lang="tr-TR" sz="2000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7 Metin kutusu"/>
          <p:cNvSpPr txBox="1"/>
          <p:nvPr/>
        </p:nvSpPr>
        <p:spPr>
          <a:xfrm>
            <a:off x="0" y="18864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Soil</a:t>
            </a:r>
            <a:r>
              <a:rPr lang="tr-TR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r-TR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Moisture</a:t>
            </a:r>
            <a:r>
              <a:rPr lang="tr-TR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Model (SAC-SMA)</a:t>
            </a:r>
            <a:endParaRPr lang="tr-TR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929582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3D2235B-9BD5-4590-8E2B-B3BB7B4B448C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</a:t>
            </a:fld>
            <a:endParaRPr lang="tr-TR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" name="9 Resim" descr="lapseki 24.02.2010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20072" y="1394599"/>
            <a:ext cx="3352456" cy="2463029"/>
          </a:xfrm>
          <a:prstGeom prst="rect">
            <a:avLst/>
          </a:prstGeom>
        </p:spPr>
      </p:pic>
      <p:pic>
        <p:nvPicPr>
          <p:cNvPr id="11" name="Picture 3" descr="C:\Documents and Settings\aiakbas\Belgelerim\Resimlerim\2012 07 09_sinop-ta-ikinci-sel-felaketi_terme çayı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20073" y="3929066"/>
            <a:ext cx="3352455" cy="2434592"/>
          </a:xfrm>
          <a:prstGeom prst="rect">
            <a:avLst/>
          </a:prstGeom>
          <a:noFill/>
        </p:spPr>
      </p:pic>
      <p:sp>
        <p:nvSpPr>
          <p:cNvPr id="12" name="4 Dikdörtgen"/>
          <p:cNvSpPr>
            <a:spLocks noChangeArrowheads="1"/>
          </p:cNvSpPr>
          <p:nvPr/>
        </p:nvSpPr>
        <p:spPr bwMode="auto">
          <a:xfrm>
            <a:off x="0" y="260648"/>
            <a:ext cx="9144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tr-TR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Objectives</a:t>
            </a:r>
            <a:endParaRPr lang="en-US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107504" y="1618727"/>
            <a:ext cx="4968552" cy="38625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  <a:spcAft>
                <a:spcPct val="50000"/>
              </a:spcAft>
              <a:buFont typeface="Arial" pitchFamily="34" charset="0"/>
              <a:buChar char="•"/>
            </a:pPr>
            <a:r>
              <a:rPr lang="tr-TR" sz="20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Climate change</a:t>
            </a:r>
            <a:r>
              <a:rPr lang="tr-TR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has </a:t>
            </a:r>
            <a:r>
              <a:rPr lang="tr-TR" sz="2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caused</a:t>
            </a:r>
            <a:r>
              <a:rPr lang="tr-TR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an </a:t>
            </a:r>
            <a:r>
              <a:rPr lang="tr-TR" sz="2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increase</a:t>
            </a:r>
            <a:r>
              <a:rPr lang="tr-TR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in </a:t>
            </a:r>
            <a:r>
              <a:rPr lang="en-US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the number of </a:t>
            </a:r>
            <a:r>
              <a:rPr lang="tr-TR" sz="2000" b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severe weather </a:t>
            </a:r>
            <a:r>
              <a:rPr lang="en-US" sz="2000" b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events </a:t>
            </a:r>
            <a:r>
              <a:rPr lang="en-US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in many countries</a:t>
            </a:r>
            <a:r>
              <a:rPr lang="tr-TR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and </a:t>
            </a:r>
            <a:r>
              <a:rPr lang="tr-TR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it has </a:t>
            </a:r>
            <a:r>
              <a:rPr lang="en-US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led to an increase in violence</a:t>
            </a:r>
            <a:r>
              <a:rPr lang="tr-TR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tr-TR" sz="2000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25000"/>
              </a:lnSpc>
              <a:spcAft>
                <a:spcPct val="50000"/>
              </a:spcAft>
              <a:buFont typeface="Arial" pitchFamily="34" charset="0"/>
              <a:buChar char="•"/>
            </a:pPr>
            <a:r>
              <a:rPr lang="tr-TR" sz="2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85% and 15% of  </a:t>
            </a:r>
            <a:r>
              <a:rPr lang="tr-TR" sz="2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tr-TR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floods  are characterized as flash floods and river floods, respectively</a:t>
            </a:r>
            <a:r>
              <a:rPr lang="tr-TR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lnSpc>
                <a:spcPct val="125000"/>
              </a:lnSpc>
              <a:spcAft>
                <a:spcPct val="50000"/>
              </a:spcAft>
              <a:buFont typeface="Arial" pitchFamily="34" charset="0"/>
              <a:buChar char="•"/>
            </a:pPr>
            <a:r>
              <a:rPr lang="tr-TR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Flash  floods  cause  more  than 5000</a:t>
            </a:r>
            <a:r>
              <a:rPr lang="tr-TR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r-TR" sz="2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fatalities</a:t>
            </a:r>
            <a:r>
              <a:rPr lang="en-US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per year</a:t>
            </a:r>
            <a:r>
              <a:rPr lang="tr-TR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r-TR" sz="2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all</a:t>
            </a:r>
            <a:r>
              <a:rPr lang="tr-TR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r-TR" sz="2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over</a:t>
            </a:r>
            <a:r>
              <a:rPr lang="tr-TR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r-TR" sz="2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tr-TR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r-TR" sz="2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world</a:t>
            </a:r>
            <a:r>
              <a:rPr lang="tr-TR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tr-TR" sz="2000" b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12" descr="MWGHE Precipitation 24-hr"/>
          <p:cNvSpPr>
            <a:spLocks noChangeAspect="1" noChangeArrowheads="1"/>
          </p:cNvSpPr>
          <p:nvPr/>
        </p:nvSpPr>
        <p:spPr bwMode="auto">
          <a:xfrm>
            <a:off x="4443413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8" name="AutoShape 24" descr="MWGHE Precipitation 24-hr"/>
          <p:cNvSpPr>
            <a:spLocks noChangeAspect="1" noChangeArrowheads="1"/>
          </p:cNvSpPr>
          <p:nvPr/>
        </p:nvSpPr>
        <p:spPr bwMode="auto">
          <a:xfrm>
            <a:off x="4443413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3" name="12 Dikdörtgen"/>
          <p:cNvSpPr/>
          <p:nvPr/>
        </p:nvSpPr>
        <p:spPr>
          <a:xfrm>
            <a:off x="107504" y="5373216"/>
            <a:ext cx="889248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Average </a:t>
            </a:r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Soil Moisture (ASM) product shows </a:t>
            </a:r>
            <a:r>
              <a:rPr lang="tr-TR" sz="2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tr-TR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fraction</a:t>
            </a:r>
            <a:r>
              <a:rPr lang="tr-TR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of </a:t>
            </a:r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soil moisture deficit of the upper soil (20-30 cm) for which upper zone tension and free water contents are estimated by using Sacramento Soil Moisture Accounting  Model (SC-SMA). </a:t>
            </a:r>
          </a:p>
          <a:p>
            <a:r>
              <a:rPr lang="tr-TR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tr-TR" sz="2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14 Dikdörtgen"/>
          <p:cNvSpPr/>
          <p:nvPr/>
        </p:nvSpPr>
        <p:spPr>
          <a:xfrm>
            <a:off x="108520" y="188640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Soil</a:t>
            </a:r>
            <a:r>
              <a:rPr lang="tr-TR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r-TR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Moisture</a:t>
            </a:r>
            <a:r>
              <a:rPr lang="tr-TR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Model (SAC-SMA) </a:t>
            </a:r>
            <a:r>
              <a:rPr lang="tr-TR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Outputs</a:t>
            </a:r>
            <a:r>
              <a:rPr lang="tr-TR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tr-TR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C:\Users\aiakbas\Desktop\İndirilenler\20150201-1200_ffgs_prod_est_asm_sacsma_06hr_turkey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87624" y="1556792"/>
            <a:ext cx="6840760" cy="368918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8900130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2428860" y="2996952"/>
            <a:ext cx="6336704" cy="3003816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 dirty="0"/>
          </a:p>
        </p:txBody>
      </p:sp>
      <p:sp>
        <p:nvSpPr>
          <p:cNvPr id="1041" name="Text Box 17"/>
          <p:cNvSpPr txBox="1">
            <a:spLocks noChangeArrowheads="1"/>
          </p:cNvSpPr>
          <p:nvPr/>
        </p:nvSpPr>
        <p:spPr bwMode="auto">
          <a:xfrm>
            <a:off x="3761482" y="4584710"/>
            <a:ext cx="1242566" cy="273050"/>
          </a:xfrm>
          <a:prstGeom prst="rect">
            <a:avLst/>
          </a:prstGeom>
          <a:solidFill>
            <a:srgbClr val="FFFFFF"/>
          </a:solidFill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lang="tr-TR" sz="1200" b="1" dirty="0" smtClean="0">
                <a:latin typeface="Times New Roman" pitchFamily="18" charset="0"/>
                <a:cs typeface="Times New Roman" pitchFamily="18" charset="0"/>
              </a:rPr>
              <a:t>h</a:t>
            </a:r>
            <a:r>
              <a:rPr kumimoji="0" lang="tr-TR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=</a:t>
            </a:r>
            <a:r>
              <a:rPr kumimoji="0" lang="tr-TR" sz="1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Water</a:t>
            </a:r>
            <a:r>
              <a:rPr kumimoji="0" lang="tr-TR" sz="12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tr-TR" sz="1200" b="1" i="0" u="none" strike="noStrike" cap="none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Level</a:t>
            </a:r>
            <a:endParaRPr kumimoji="0" lang="tr-TR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043" name="AutoShape 19"/>
          <p:cNvCxnSpPr>
            <a:cxnSpLocks noChangeShapeType="1"/>
          </p:cNvCxnSpPr>
          <p:nvPr/>
        </p:nvCxnSpPr>
        <p:spPr bwMode="auto">
          <a:xfrm flipV="1">
            <a:off x="4067944" y="4360871"/>
            <a:ext cx="0" cy="282575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</p:cxnSp>
      <p:cxnSp>
        <p:nvCxnSpPr>
          <p:cNvPr id="1045" name="AutoShape 21"/>
          <p:cNvCxnSpPr>
            <a:cxnSpLocks noChangeShapeType="1"/>
          </p:cNvCxnSpPr>
          <p:nvPr/>
        </p:nvCxnSpPr>
        <p:spPr bwMode="auto">
          <a:xfrm>
            <a:off x="4067944" y="4916499"/>
            <a:ext cx="0" cy="155575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</p:cxnSp>
      <p:sp>
        <p:nvSpPr>
          <p:cNvPr id="1046" name="Text Box 22"/>
          <p:cNvSpPr txBox="1">
            <a:spLocks noChangeArrowheads="1"/>
          </p:cNvSpPr>
          <p:nvPr/>
        </p:nvSpPr>
        <p:spPr bwMode="auto">
          <a:xfrm>
            <a:off x="4929190" y="3284984"/>
            <a:ext cx="3786214" cy="929834"/>
          </a:xfrm>
          <a:prstGeom prst="rect">
            <a:avLst/>
          </a:prstGeom>
          <a:solidFill>
            <a:srgbClr val="FFFFFF"/>
          </a:solidFill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tr-TR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  <a:cs typeface="Times New Roman" pitchFamily="18" charset="0"/>
              </a:rPr>
              <a:t>FFT (</a:t>
            </a:r>
            <a:r>
              <a:rPr lang="tr-TR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Flash</a:t>
            </a:r>
            <a:r>
              <a:rPr lang="tr-TR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r-TR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Flood</a:t>
            </a:r>
            <a:r>
              <a:rPr lang="tr-TR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r-TR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Threat</a:t>
            </a:r>
            <a:r>
              <a:rPr kumimoji="0" lang="tr-TR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  <a:cs typeface="Times New Roman" pitchFamily="18" charset="0"/>
              </a:rPr>
              <a:t>)= </a:t>
            </a:r>
            <a:r>
              <a:rPr kumimoji="0" lang="tr-TR" b="1" i="0" u="none" strike="noStrike" cap="none" normalizeH="0" baseline="0" dirty="0" err="1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  <a:cs typeface="Times New Roman" pitchFamily="18" charset="0"/>
              </a:rPr>
              <a:t>excessive</a:t>
            </a:r>
            <a:r>
              <a:rPr kumimoji="0" lang="tr-TR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tr-TR" b="1" i="0" u="none" strike="noStrike" cap="none" normalizeH="0" baseline="0" dirty="0" err="1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  <a:cs typeface="Times New Roman" pitchFamily="18" charset="0"/>
              </a:rPr>
              <a:t>precipitation</a:t>
            </a:r>
            <a:r>
              <a:rPr kumimoji="0" lang="tr-TR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tr-TR" b="1" i="0" u="none" strike="noStrike" cap="none" normalizeH="0" baseline="0" dirty="0" err="1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  <a:cs typeface="Times New Roman" pitchFamily="18" charset="0"/>
              </a:rPr>
              <a:t>after</a:t>
            </a:r>
            <a:r>
              <a:rPr kumimoji="0" lang="tr-TR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tr-TR" b="1" i="0" u="none" strike="noStrike" cap="none" normalizeH="0" baseline="0" dirty="0" err="1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  <a:cs typeface="Times New Roman" pitchFamily="18" charset="0"/>
              </a:rPr>
              <a:t>filled</a:t>
            </a:r>
            <a:r>
              <a:rPr kumimoji="0" lang="tr-TR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tr-TR" b="1" i="0" u="none" strike="noStrike" cap="none" normalizeH="0" baseline="0" dirty="0" err="1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  <a:cs typeface="Times New Roman" pitchFamily="18" charset="0"/>
              </a:rPr>
              <a:t>creek</a:t>
            </a:r>
            <a:r>
              <a:rPr kumimoji="0" lang="tr-TR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tr-TR" b="1" i="0" u="none" strike="noStrike" cap="none" normalizeH="0" baseline="0" dirty="0" err="1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  <a:cs typeface="Times New Roman" pitchFamily="18" charset="0"/>
              </a:rPr>
              <a:t>channel</a:t>
            </a:r>
            <a:r>
              <a:rPr kumimoji="0" lang="tr-TR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tr-TR" b="1" i="0" u="none" strike="noStrike" cap="none" normalizeH="0" dirty="0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  <a:cs typeface="Times New Roman" pitchFamily="18" charset="0"/>
              </a:rPr>
              <a:t> (</a:t>
            </a:r>
            <a:r>
              <a:rPr kumimoji="0" lang="tr-TR" b="1" i="0" u="none" strike="noStrike" cap="none" normalizeH="0" dirty="0" err="1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  <a:cs typeface="Times New Roman" pitchFamily="18" charset="0"/>
              </a:rPr>
              <a:t>precipitation</a:t>
            </a:r>
            <a:r>
              <a:rPr kumimoji="0" lang="tr-TR" b="1" i="0" u="none" strike="noStrike" cap="none" normalizeH="0" dirty="0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  <a:cs typeface="Times New Roman" pitchFamily="18" charset="0"/>
              </a:rPr>
              <a:t>-FFG) (mm).</a:t>
            </a:r>
            <a:endParaRPr kumimoji="0" lang="tr-TR" b="1" i="0" u="none" strike="noStrike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047" name="AutoShape 23"/>
          <p:cNvCxnSpPr>
            <a:cxnSpLocks noChangeShapeType="1"/>
          </p:cNvCxnSpPr>
          <p:nvPr/>
        </p:nvCxnSpPr>
        <p:spPr bwMode="auto">
          <a:xfrm>
            <a:off x="5724128" y="4152379"/>
            <a:ext cx="0" cy="212725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</p:cxnSp>
      <p:cxnSp>
        <p:nvCxnSpPr>
          <p:cNvPr id="1048" name="AutoShape 24"/>
          <p:cNvCxnSpPr>
            <a:cxnSpLocks noChangeShapeType="1"/>
          </p:cNvCxnSpPr>
          <p:nvPr/>
        </p:nvCxnSpPr>
        <p:spPr bwMode="auto">
          <a:xfrm flipV="1">
            <a:off x="5724128" y="2996952"/>
            <a:ext cx="0" cy="244475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</p:cxnSp>
      <p:sp>
        <p:nvSpPr>
          <p:cNvPr id="1049" name="AutoShape 25"/>
          <p:cNvSpPr>
            <a:spLocks noChangeArrowheads="1"/>
          </p:cNvSpPr>
          <p:nvPr/>
        </p:nvSpPr>
        <p:spPr bwMode="auto">
          <a:xfrm>
            <a:off x="4355976" y="3861048"/>
            <a:ext cx="174625" cy="263525"/>
          </a:xfrm>
          <a:prstGeom prst="downArrow">
            <a:avLst>
              <a:gd name="adj1" fmla="val 50000"/>
              <a:gd name="adj2" fmla="val 37727"/>
            </a:avLst>
          </a:prstGeom>
          <a:solidFill>
            <a:srgbClr val="4F81BD"/>
          </a:solidFill>
          <a:ln w="38100">
            <a:solidFill>
              <a:srgbClr val="F2F2F2"/>
            </a:solidFill>
            <a:miter lim="800000"/>
            <a:headEnd/>
            <a:tailEnd/>
          </a:ln>
          <a:effectLst>
            <a:outerShdw dist="28398" dir="3806097" algn="ctr" rotWithShape="0">
              <a:srgbClr val="243F60">
                <a:alpha val="50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cxnSp>
        <p:nvCxnSpPr>
          <p:cNvPr id="35" name="34 Düz Ok Bağlayıcısı"/>
          <p:cNvCxnSpPr>
            <a:endCxn id="36" idx="1"/>
          </p:cNvCxnSpPr>
          <p:nvPr/>
        </p:nvCxnSpPr>
        <p:spPr>
          <a:xfrm>
            <a:off x="5210952" y="4926348"/>
            <a:ext cx="646932" cy="365455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 Box 22"/>
          <p:cNvSpPr txBox="1">
            <a:spLocks noChangeArrowheads="1"/>
          </p:cNvSpPr>
          <p:nvPr/>
        </p:nvSpPr>
        <p:spPr bwMode="auto">
          <a:xfrm>
            <a:off x="5857884" y="4797152"/>
            <a:ext cx="2857520" cy="989302"/>
          </a:xfrm>
          <a:prstGeom prst="rect">
            <a:avLst/>
          </a:prstGeom>
          <a:solidFill>
            <a:srgbClr val="FFFFFF"/>
          </a:solidFill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tr-TR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  <a:cs typeface="Times New Roman" pitchFamily="18" charset="0"/>
              </a:rPr>
              <a:t>FFG= </a:t>
            </a:r>
            <a:r>
              <a:rPr kumimoji="0" lang="tr-TR" b="1" i="0" u="none" strike="noStrike" cap="none" normalizeH="0" baseline="0" dirty="0" err="1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  <a:cs typeface="Times New Roman" pitchFamily="18" charset="0"/>
              </a:rPr>
              <a:t>rainfall</a:t>
            </a:r>
            <a:r>
              <a:rPr kumimoji="0" lang="tr-TR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tr-TR" b="1" i="0" u="none" strike="noStrike" cap="none" normalizeH="0" baseline="0" dirty="0" err="1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  <a:cs typeface="Times New Roman" pitchFamily="18" charset="0"/>
              </a:rPr>
              <a:t>needed</a:t>
            </a:r>
            <a:r>
              <a:rPr kumimoji="0" lang="tr-TR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tr-TR" b="1" i="0" u="none" strike="noStrike" cap="none" normalizeH="0" baseline="0" dirty="0" err="1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  <a:cs typeface="Times New Roman" pitchFamily="18" charset="0"/>
              </a:rPr>
              <a:t>to</a:t>
            </a:r>
            <a:r>
              <a:rPr kumimoji="0" lang="tr-TR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tr-TR" b="1" i="0" u="none" strike="noStrike" cap="none" normalizeH="0" baseline="0" dirty="0" err="1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  <a:cs typeface="Times New Roman" pitchFamily="18" charset="0"/>
              </a:rPr>
              <a:t>fill</a:t>
            </a:r>
            <a:r>
              <a:rPr kumimoji="0" lang="tr-TR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r-TR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kumimoji="0" lang="tr-TR" b="1" i="0" u="none" strike="noStrike" cap="none" normalizeH="0" baseline="0" dirty="0" err="1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  <a:cs typeface="Times New Roman" pitchFamily="18" charset="0"/>
              </a:rPr>
              <a:t>reek</a:t>
            </a:r>
            <a:r>
              <a:rPr kumimoji="0" lang="tr-TR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tr-TR" b="1" i="0" u="none" strike="noStrike" cap="none" normalizeH="0" baseline="0" dirty="0" err="1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  <a:cs typeface="Times New Roman" pitchFamily="18" charset="0"/>
              </a:rPr>
              <a:t>channel</a:t>
            </a:r>
            <a:r>
              <a:rPr kumimoji="0" lang="tr-TR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tr-TR" b="1" i="0" u="none" strike="noStrike" cap="none" normalizeH="0" dirty="0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  <a:cs typeface="Times New Roman" pitchFamily="18" charset="0"/>
              </a:rPr>
              <a:t>(mm). </a:t>
            </a:r>
            <a:endParaRPr kumimoji="0" lang="tr-TR" b="0" i="0" u="none" strike="noStrike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" name="9 Grup"/>
          <p:cNvGrpSpPr/>
          <p:nvPr/>
        </p:nvGrpSpPr>
        <p:grpSpPr>
          <a:xfrm>
            <a:off x="467544" y="1693480"/>
            <a:ext cx="4176464" cy="2887648"/>
            <a:chOff x="567764" y="1249363"/>
            <a:chExt cx="6093200" cy="4168423"/>
          </a:xfrm>
        </p:grpSpPr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777875" y="1249363"/>
              <a:ext cx="4341813" cy="31289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6 Köşeleri Yuvarlanmış Dikdörtgen Belirtme Çizgisi"/>
            <p:cNvSpPr/>
            <p:nvPr/>
          </p:nvSpPr>
          <p:spPr>
            <a:xfrm>
              <a:off x="5295247" y="1472049"/>
              <a:ext cx="1365717" cy="1035246"/>
            </a:xfrm>
            <a:prstGeom prst="wedgeRoundRectCallout">
              <a:avLst>
                <a:gd name="adj1" fmla="val -150429"/>
                <a:gd name="adj2" fmla="val 60213"/>
                <a:gd name="adj3" fmla="val 16667"/>
              </a:avLst>
            </a:prstGeom>
            <a:solidFill>
              <a:srgbClr val="FF66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tr-TR" sz="1200" dirty="0" err="1" smtClean="0">
                  <a:latin typeface="Times New Roman" pitchFamily="18" charset="0"/>
                  <a:cs typeface="Times New Roman" pitchFamily="18" charset="0"/>
                </a:rPr>
                <a:t>Surface</a:t>
              </a:r>
              <a:r>
                <a:rPr lang="tr-TR" sz="1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tr-TR" sz="1200" dirty="0" err="1" smtClean="0">
                  <a:latin typeface="Times New Roman" pitchFamily="18" charset="0"/>
                  <a:cs typeface="Times New Roman" pitchFamily="18" charset="0"/>
                </a:rPr>
                <a:t>Runoff</a:t>
              </a:r>
              <a:r>
                <a:rPr lang="tr-TR" sz="1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tr-TR" sz="1200" dirty="0" err="1" smtClean="0">
                  <a:latin typeface="Times New Roman" pitchFamily="18" charset="0"/>
                  <a:cs typeface="Times New Roman" pitchFamily="18" charset="0"/>
                </a:rPr>
                <a:t>and</a:t>
              </a:r>
              <a:r>
                <a:rPr lang="tr-TR" sz="1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tr-TR" sz="1200" dirty="0" err="1" smtClean="0">
                  <a:latin typeface="Times New Roman" pitchFamily="18" charset="0"/>
                  <a:cs typeface="Times New Roman" pitchFamily="18" charset="0"/>
                </a:rPr>
                <a:t>Infiltration</a:t>
              </a:r>
              <a:endParaRPr lang="tr-TR" sz="12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9" name="18 Köşeleri Yuvarlanmış Dikdörtgen Belirtme Çizgisi"/>
            <p:cNvSpPr/>
            <p:nvPr/>
          </p:nvSpPr>
          <p:spPr>
            <a:xfrm flipH="1">
              <a:off x="567764" y="4586217"/>
              <a:ext cx="2416269" cy="831569"/>
            </a:xfrm>
            <a:prstGeom prst="wedgeRoundRectCallout">
              <a:avLst>
                <a:gd name="adj1" fmla="val -70729"/>
                <a:gd name="adj2" fmla="val -149164"/>
                <a:gd name="adj3" fmla="val 16667"/>
              </a:avLst>
            </a:prstGeom>
            <a:solidFill>
              <a:srgbClr val="FF66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tr-TR" sz="1200" dirty="0" err="1" smtClean="0">
                  <a:latin typeface="Times New Roman" pitchFamily="18" charset="0"/>
                  <a:cs typeface="Times New Roman" pitchFamily="18" charset="0"/>
                </a:rPr>
                <a:t>Flow</a:t>
              </a:r>
              <a:r>
                <a:rPr lang="tr-TR" sz="1200" dirty="0" smtClean="0">
                  <a:latin typeface="Times New Roman" pitchFamily="18" charset="0"/>
                  <a:cs typeface="Times New Roman" pitchFamily="18" charset="0"/>
                </a:rPr>
                <a:t> (Q) </a:t>
              </a:r>
              <a:r>
                <a:rPr lang="tr-TR" sz="1200" dirty="0" err="1" smtClean="0">
                  <a:latin typeface="Times New Roman" pitchFamily="18" charset="0"/>
                  <a:cs typeface="Times New Roman" pitchFamily="18" charset="0"/>
                </a:rPr>
                <a:t>Account</a:t>
              </a:r>
              <a:r>
                <a:rPr lang="tr-TR" sz="1200" dirty="0" smtClean="0">
                  <a:latin typeface="Times New Roman" pitchFamily="18" charset="0"/>
                  <a:cs typeface="Times New Roman" pitchFamily="18" charset="0"/>
                </a:rPr>
                <a:t> in </a:t>
              </a:r>
              <a:r>
                <a:rPr lang="tr-TR" sz="1200" dirty="0" err="1" smtClean="0">
                  <a:latin typeface="Times New Roman" pitchFamily="18" charset="0"/>
                  <a:cs typeface="Times New Roman" pitchFamily="18" charset="0"/>
                </a:rPr>
                <a:t>the</a:t>
              </a:r>
              <a:r>
                <a:rPr lang="tr-TR" sz="1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tr-TR" sz="1200" dirty="0" err="1" smtClean="0">
                  <a:latin typeface="Times New Roman" pitchFamily="18" charset="0"/>
                  <a:cs typeface="Times New Roman" pitchFamily="18" charset="0"/>
                </a:rPr>
                <a:t>outlet</a:t>
              </a:r>
              <a:r>
                <a:rPr lang="tr-TR" sz="1200" dirty="0" smtClean="0">
                  <a:latin typeface="Times New Roman" pitchFamily="18" charset="0"/>
                  <a:cs typeface="Times New Roman" pitchFamily="18" charset="0"/>
                </a:rPr>
                <a:t> of </a:t>
              </a:r>
              <a:r>
                <a:rPr lang="tr-TR" sz="1200" dirty="0" err="1" smtClean="0">
                  <a:latin typeface="Times New Roman" pitchFamily="18" charset="0"/>
                  <a:cs typeface="Times New Roman" pitchFamily="18" charset="0"/>
                </a:rPr>
                <a:t>sub</a:t>
              </a:r>
              <a:r>
                <a:rPr lang="tr-TR" sz="1200" dirty="0" smtClean="0">
                  <a:latin typeface="Times New Roman" pitchFamily="18" charset="0"/>
                  <a:cs typeface="Times New Roman" pitchFamily="18" charset="0"/>
                </a:rPr>
                <a:t>-</a:t>
              </a:r>
              <a:r>
                <a:rPr lang="tr-TR" sz="1200" dirty="0" err="1" smtClean="0">
                  <a:latin typeface="Times New Roman" pitchFamily="18" charset="0"/>
                  <a:cs typeface="Times New Roman" pitchFamily="18" charset="0"/>
                </a:rPr>
                <a:t>basin</a:t>
              </a:r>
              <a:endParaRPr lang="tr-TR" sz="12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cxnSp>
        <p:nvCxnSpPr>
          <p:cNvPr id="22" name="21 Düz Bağlayıcı"/>
          <p:cNvCxnSpPr/>
          <p:nvPr/>
        </p:nvCxnSpPr>
        <p:spPr>
          <a:xfrm>
            <a:off x="3707904" y="4351994"/>
            <a:ext cx="216024" cy="72008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24 Düz Bağlayıcı"/>
          <p:cNvCxnSpPr/>
          <p:nvPr/>
        </p:nvCxnSpPr>
        <p:spPr>
          <a:xfrm>
            <a:off x="3923928" y="5072074"/>
            <a:ext cx="1368152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26 Düz Bağlayıcı"/>
          <p:cNvCxnSpPr/>
          <p:nvPr/>
        </p:nvCxnSpPr>
        <p:spPr>
          <a:xfrm flipV="1">
            <a:off x="5292080" y="4351994"/>
            <a:ext cx="144016" cy="72008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28 Düz Bağlayıcı"/>
          <p:cNvCxnSpPr/>
          <p:nvPr/>
        </p:nvCxnSpPr>
        <p:spPr>
          <a:xfrm>
            <a:off x="5436096" y="4357694"/>
            <a:ext cx="648072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32 Düz Bağlayıcı"/>
          <p:cNvCxnSpPr/>
          <p:nvPr/>
        </p:nvCxnSpPr>
        <p:spPr>
          <a:xfrm flipH="1">
            <a:off x="3282696" y="4357694"/>
            <a:ext cx="432048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36 Düz Bağlayıcı"/>
          <p:cNvCxnSpPr/>
          <p:nvPr/>
        </p:nvCxnSpPr>
        <p:spPr>
          <a:xfrm>
            <a:off x="3707904" y="4357694"/>
            <a:ext cx="172819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44 Düz Ok Bağlayıcısı"/>
          <p:cNvCxnSpPr>
            <a:stCxn id="19" idx="1"/>
            <a:endCxn id="1041" idx="1"/>
          </p:cNvCxnSpPr>
          <p:nvPr/>
        </p:nvCxnSpPr>
        <p:spPr>
          <a:xfrm>
            <a:off x="2123728" y="4293096"/>
            <a:ext cx="1637754" cy="428139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5 Dikdörtgen"/>
          <p:cNvSpPr>
            <a:spLocks noChangeArrowheads="1"/>
          </p:cNvSpPr>
          <p:nvPr/>
        </p:nvSpPr>
        <p:spPr bwMode="auto">
          <a:xfrm>
            <a:off x="0" y="188640"/>
            <a:ext cx="9144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tr-TR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Surface</a:t>
            </a:r>
            <a:r>
              <a:rPr lang="tr-TR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r-TR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Runoff</a:t>
            </a:r>
            <a:r>
              <a:rPr lang="tr-TR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r-TR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Threshold</a:t>
            </a:r>
            <a:r>
              <a:rPr lang="tr-TR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Model</a:t>
            </a:r>
            <a:endParaRPr lang="en-GB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768192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5 Dikdörtgen"/>
          <p:cNvSpPr>
            <a:spLocks noChangeArrowheads="1"/>
          </p:cNvSpPr>
          <p:nvPr/>
        </p:nvSpPr>
        <p:spPr bwMode="auto">
          <a:xfrm>
            <a:off x="0" y="285728"/>
            <a:ext cx="9144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tr-TR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Surface</a:t>
            </a:r>
            <a:r>
              <a:rPr lang="tr-TR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r-TR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Runoff</a:t>
            </a:r>
            <a:r>
              <a:rPr lang="tr-TR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r-TR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Threshold</a:t>
            </a:r>
            <a:r>
              <a:rPr lang="tr-TR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Model </a:t>
            </a:r>
            <a:endParaRPr lang="en-GB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6959" y="1272141"/>
            <a:ext cx="4627563" cy="4975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" name="18 Dikdörtgen"/>
          <p:cNvSpPr/>
          <p:nvPr/>
        </p:nvSpPr>
        <p:spPr>
          <a:xfrm>
            <a:off x="179512" y="1527750"/>
            <a:ext cx="4464496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0000FF"/>
              </a:buClr>
              <a:buFont typeface="Arial" pitchFamily="34" charset="0"/>
              <a:buChar char="•"/>
            </a:pPr>
            <a:r>
              <a:rPr lang="tr-TR" sz="2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Soil</a:t>
            </a:r>
            <a:r>
              <a:rPr lang="tr-TR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r-TR" sz="2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water</a:t>
            </a:r>
            <a:r>
              <a:rPr lang="tr-TR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holding </a:t>
            </a:r>
            <a:r>
              <a:rPr lang="tr-TR" sz="2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capacity</a:t>
            </a:r>
            <a:r>
              <a:rPr lang="tr-TR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r-TR" sz="2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and</a:t>
            </a:r>
            <a:r>
              <a:rPr lang="tr-TR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r-TR" sz="2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runoff</a:t>
            </a:r>
            <a:r>
              <a:rPr lang="tr-TR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r-TR" sz="2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are</a:t>
            </a:r>
            <a:r>
              <a:rPr lang="tr-TR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r-TR" sz="2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calculated</a:t>
            </a:r>
            <a:r>
              <a:rPr lang="tr-TR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r-TR" sz="2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based</a:t>
            </a:r>
            <a:r>
              <a:rPr lang="tr-TR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on </a:t>
            </a:r>
            <a:r>
              <a:rPr lang="tr-TR" sz="2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precipitation</a:t>
            </a:r>
            <a:r>
              <a:rPr lang="tr-TR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r-TR" sz="2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and</a:t>
            </a:r>
            <a:r>
              <a:rPr lang="tr-TR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r-TR" sz="2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soil</a:t>
            </a:r>
            <a:r>
              <a:rPr lang="tr-TR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r-TR" sz="2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types</a:t>
            </a:r>
            <a:r>
              <a:rPr lang="tr-TR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r-TR" sz="2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by</a:t>
            </a:r>
            <a:r>
              <a:rPr lang="tr-TR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r-TR" sz="2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tr-TR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Sacramento </a:t>
            </a:r>
            <a:r>
              <a:rPr lang="tr-TR" sz="2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Soil</a:t>
            </a:r>
            <a:r>
              <a:rPr lang="tr-TR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r-TR" sz="2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Moisture</a:t>
            </a:r>
            <a:r>
              <a:rPr lang="tr-TR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Model.  </a:t>
            </a:r>
          </a:p>
          <a:p>
            <a:pPr>
              <a:buClr>
                <a:srgbClr val="FF0000"/>
              </a:buClr>
              <a:buFont typeface="Arial" pitchFamily="34" charset="0"/>
              <a:buChar char="•"/>
            </a:pPr>
            <a:endParaRPr lang="tr-TR" sz="2000" b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Clr>
                <a:srgbClr val="FF0000"/>
              </a:buClr>
              <a:buFont typeface="Arial" pitchFamily="34" charset="0"/>
              <a:buChar char="•"/>
            </a:pPr>
            <a:endParaRPr lang="tr-TR" sz="2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Clr>
                <a:srgbClr val="FF0000"/>
              </a:buClr>
              <a:buFont typeface="Arial" pitchFamily="34" charset="0"/>
              <a:buChar char="•"/>
            </a:pPr>
            <a:endParaRPr lang="tr-TR" sz="2000" b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Clr>
                <a:srgbClr val="FF0000"/>
              </a:buClr>
              <a:buFont typeface="Arial" pitchFamily="34" charset="0"/>
              <a:buChar char="•"/>
            </a:pPr>
            <a:endParaRPr lang="tr-TR" sz="2000" b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Clr>
                <a:srgbClr val="0000FF"/>
              </a:buClr>
              <a:buFont typeface="Arial" pitchFamily="34" charset="0"/>
              <a:buChar char="•"/>
            </a:pPr>
            <a:r>
              <a:rPr lang="tr-TR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FFG </a:t>
            </a:r>
            <a:r>
              <a:rPr lang="tr-TR" sz="2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products</a:t>
            </a:r>
            <a:r>
              <a:rPr lang="tr-TR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r-TR" sz="2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are</a:t>
            </a:r>
            <a:r>
              <a:rPr lang="tr-TR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r-TR" sz="2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generated</a:t>
            </a:r>
            <a:r>
              <a:rPr lang="tr-TR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r-TR" sz="2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by</a:t>
            </a:r>
            <a:r>
              <a:rPr lang="tr-TR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r-TR" sz="2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tr-TR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r-TR" sz="2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soil</a:t>
            </a:r>
            <a:r>
              <a:rPr lang="tr-TR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r-TR" sz="2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moisture</a:t>
            </a:r>
            <a:r>
              <a:rPr lang="tr-TR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r-TR" sz="2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and</a:t>
            </a:r>
            <a:r>
              <a:rPr lang="tr-TR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r-TR" sz="2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surface</a:t>
            </a:r>
            <a:r>
              <a:rPr lang="tr-TR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r-TR" sz="2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runoff</a:t>
            </a:r>
            <a:r>
              <a:rPr lang="tr-TR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data (Banket </a:t>
            </a:r>
            <a:r>
              <a:rPr lang="tr-TR" sz="2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Level</a:t>
            </a:r>
            <a:r>
              <a:rPr lang="tr-TR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ve Sacramento Model).  </a:t>
            </a:r>
          </a:p>
          <a:p>
            <a:pPr>
              <a:buClr>
                <a:srgbClr val="FF0000"/>
              </a:buClr>
            </a:pPr>
            <a:r>
              <a:rPr lang="tr-TR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tr-TR" sz="2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460794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5 Dikdörtgen"/>
          <p:cNvSpPr>
            <a:spLocks noChangeArrowheads="1"/>
          </p:cNvSpPr>
          <p:nvPr/>
        </p:nvSpPr>
        <p:spPr bwMode="auto">
          <a:xfrm>
            <a:off x="0" y="241484"/>
            <a:ext cx="9144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tr-TR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Flash</a:t>
            </a:r>
            <a:r>
              <a:rPr lang="tr-TR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r-TR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Flood</a:t>
            </a:r>
            <a:r>
              <a:rPr lang="tr-TR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r-TR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Guidance</a:t>
            </a:r>
            <a:r>
              <a:rPr lang="tr-TR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Model (FFG)</a:t>
            </a:r>
            <a:endParaRPr lang="en-GB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18 Dikdörtgen"/>
          <p:cNvSpPr/>
          <p:nvPr/>
        </p:nvSpPr>
        <p:spPr>
          <a:xfrm>
            <a:off x="251520" y="4869160"/>
            <a:ext cx="871296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Flash  Flood </a:t>
            </a:r>
            <a:r>
              <a:rPr lang="en-US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Guidance</a:t>
            </a:r>
            <a:r>
              <a:rPr lang="tr-TR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is </a:t>
            </a:r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defined as the amount </a:t>
            </a:r>
            <a:r>
              <a:rPr lang="en-US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of </a:t>
            </a:r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actual rainfall that </a:t>
            </a:r>
            <a:r>
              <a:rPr lang="en-US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causes </a:t>
            </a:r>
            <a:r>
              <a:rPr lang="en-US" sz="2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bankfull</a:t>
            </a:r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flow </a:t>
            </a:r>
            <a:r>
              <a:rPr lang="en-US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at</a:t>
            </a:r>
            <a:r>
              <a:rPr lang="tr-TR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the </a:t>
            </a:r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end of </a:t>
            </a:r>
            <a:r>
              <a:rPr lang="tr-TR" sz="2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tr-TR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catchment </a:t>
            </a:r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for a given </a:t>
            </a:r>
            <a:r>
              <a:rPr lang="en-US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duration</a:t>
            </a:r>
            <a:r>
              <a:rPr lang="tr-TR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e.g.</a:t>
            </a:r>
            <a:r>
              <a:rPr lang="tr-TR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1</a:t>
            </a:r>
            <a:r>
              <a:rPr lang="tr-TR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tr-TR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tr-TR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-,</a:t>
            </a:r>
            <a:r>
              <a:rPr lang="en-US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and  </a:t>
            </a:r>
            <a:r>
              <a:rPr lang="en-US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r>
              <a:rPr lang="tr-TR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hour.</a:t>
            </a:r>
            <a:r>
              <a:rPr lang="tr-TR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r-TR" sz="2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tr-TR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r-TR" sz="2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main</a:t>
            </a:r>
            <a:r>
              <a:rPr lang="tr-TR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inputs </a:t>
            </a:r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of </a:t>
            </a:r>
            <a:r>
              <a:rPr lang="tr-TR" sz="2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tr-TR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FFG</a:t>
            </a:r>
            <a:r>
              <a:rPr lang="tr-TR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model</a:t>
            </a:r>
            <a:r>
              <a:rPr lang="en-US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are  threshold runoff </a:t>
            </a:r>
            <a:r>
              <a:rPr lang="tr-TR" sz="2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which</a:t>
            </a:r>
            <a:r>
              <a:rPr lang="en-US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is </a:t>
            </a:r>
            <a:r>
              <a:rPr lang="en-US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calculated </a:t>
            </a:r>
            <a:r>
              <a:rPr lang="tr-TR" sz="2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with</a:t>
            </a:r>
            <a:r>
              <a:rPr lang="en-US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r-TR" sz="2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tr-TR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geomorphologic  </a:t>
            </a:r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unit </a:t>
            </a:r>
            <a:r>
              <a:rPr lang="tr-TR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2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ydrograph</a:t>
            </a:r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drainage channel and catchment  </a:t>
            </a:r>
            <a:r>
              <a:rPr lang="en-US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characteristic</a:t>
            </a:r>
            <a:r>
              <a:rPr lang="tr-TR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s,</a:t>
            </a:r>
            <a:r>
              <a:rPr lang="en-US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and  soil moisture deficit </a:t>
            </a:r>
            <a:r>
              <a:rPr lang="en-US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that</a:t>
            </a:r>
            <a:r>
              <a:rPr lang="tr-TR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is estimated </a:t>
            </a:r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from </a:t>
            </a:r>
            <a:r>
              <a:rPr lang="en-US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r>
              <a:rPr lang="tr-TR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C-SMA  model</a:t>
            </a:r>
            <a:r>
              <a:rPr lang="tr-TR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C:\Users\aiakbas\Desktop\İndirilenler\20150201-1200_ffgs_prod_est_ffg_smffg_06hr_turkey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1600" y="1268760"/>
            <a:ext cx="7292010" cy="352839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2365161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5 Dikdörtgen"/>
          <p:cNvSpPr>
            <a:spLocks noChangeArrowheads="1"/>
          </p:cNvSpPr>
          <p:nvPr/>
        </p:nvSpPr>
        <p:spPr bwMode="auto">
          <a:xfrm>
            <a:off x="2214546" y="241484"/>
            <a:ext cx="507209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tr-TR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Snow</a:t>
            </a:r>
            <a:r>
              <a:rPr lang="tr-TR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r-TR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Products</a:t>
            </a:r>
            <a:endParaRPr lang="en-GB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4" name="Resim 3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124" y="1124744"/>
            <a:ext cx="5715798" cy="4515481"/>
          </a:xfrm>
          <a:prstGeom prst="rect">
            <a:avLst/>
          </a:prstGeom>
        </p:spPr>
      </p:pic>
      <p:sp>
        <p:nvSpPr>
          <p:cNvPr id="36" name="Yuvarlatılmış Dikdörtgen 35"/>
          <p:cNvSpPr/>
          <p:nvPr/>
        </p:nvSpPr>
        <p:spPr>
          <a:xfrm>
            <a:off x="2195736" y="1340768"/>
            <a:ext cx="1368152" cy="4299457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cxnSp>
        <p:nvCxnSpPr>
          <p:cNvPr id="39" name="Düz Ok Bağlayıcısı 38"/>
          <p:cNvCxnSpPr/>
          <p:nvPr/>
        </p:nvCxnSpPr>
        <p:spPr>
          <a:xfrm flipH="1">
            <a:off x="2879811" y="5640225"/>
            <a:ext cx="2" cy="453071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49" name="Metin kutusu 48"/>
          <p:cNvSpPr txBox="1"/>
          <p:nvPr/>
        </p:nvSpPr>
        <p:spPr>
          <a:xfrm>
            <a:off x="2190306" y="6111702"/>
            <a:ext cx="1038238" cy="64633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tr-TR" sz="1200" dirty="0" err="1" smtClean="0">
                <a:solidFill>
                  <a:srgbClr val="0000FF"/>
                </a:solidFill>
              </a:rPr>
              <a:t>Mean</a:t>
            </a:r>
            <a:endParaRPr lang="tr-TR" sz="1200" dirty="0">
              <a:solidFill>
                <a:srgbClr val="0000FF"/>
              </a:solidFill>
            </a:endParaRPr>
          </a:p>
          <a:p>
            <a:pPr algn="ctr"/>
            <a:r>
              <a:rPr lang="tr-TR" sz="1200" dirty="0" err="1" smtClean="0">
                <a:solidFill>
                  <a:srgbClr val="0000FF"/>
                </a:solidFill>
              </a:rPr>
              <a:t>Areal</a:t>
            </a:r>
            <a:endParaRPr lang="tr-TR" sz="1200" dirty="0">
              <a:solidFill>
                <a:srgbClr val="0000FF"/>
              </a:solidFill>
            </a:endParaRPr>
          </a:p>
          <a:p>
            <a:pPr algn="ctr"/>
            <a:r>
              <a:rPr lang="tr-TR" sz="1200" dirty="0" err="1" smtClean="0">
                <a:solidFill>
                  <a:srgbClr val="0000FF"/>
                </a:solidFill>
              </a:rPr>
              <a:t>Temperature</a:t>
            </a:r>
            <a:endParaRPr lang="tr-TR" sz="1200" dirty="0" smtClean="0">
              <a:solidFill>
                <a:srgbClr val="0000FF"/>
              </a:solidFill>
            </a:endParaRPr>
          </a:p>
        </p:txBody>
      </p:sp>
      <p:sp>
        <p:nvSpPr>
          <p:cNvPr id="50" name="Yuvarlatılmış Dikdörtgen 49"/>
          <p:cNvSpPr/>
          <p:nvPr/>
        </p:nvSpPr>
        <p:spPr>
          <a:xfrm>
            <a:off x="3563888" y="1340768"/>
            <a:ext cx="1296144" cy="4299457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cxnSp>
        <p:nvCxnSpPr>
          <p:cNvPr id="51" name="Düz Ok Bağlayıcısı 50"/>
          <p:cNvCxnSpPr/>
          <p:nvPr/>
        </p:nvCxnSpPr>
        <p:spPr>
          <a:xfrm flipH="1">
            <a:off x="4247966" y="5640225"/>
            <a:ext cx="1" cy="453071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52" name="Yuvarlatılmış Dikdörtgen 51"/>
          <p:cNvSpPr/>
          <p:nvPr/>
        </p:nvSpPr>
        <p:spPr>
          <a:xfrm>
            <a:off x="4860032" y="1340767"/>
            <a:ext cx="1368152" cy="4299457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cxnSp>
        <p:nvCxnSpPr>
          <p:cNvPr id="53" name="Düz Ok Bağlayıcısı 52"/>
          <p:cNvCxnSpPr/>
          <p:nvPr/>
        </p:nvCxnSpPr>
        <p:spPr>
          <a:xfrm flipH="1">
            <a:off x="5544107" y="5640224"/>
            <a:ext cx="2" cy="45307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54" name="Yuvarlatılmış Dikdörtgen 53"/>
          <p:cNvSpPr/>
          <p:nvPr/>
        </p:nvSpPr>
        <p:spPr>
          <a:xfrm>
            <a:off x="6228184" y="1340768"/>
            <a:ext cx="1368152" cy="4299457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cxnSp>
        <p:nvCxnSpPr>
          <p:cNvPr id="55" name="Düz Ok Bağlayıcısı 54"/>
          <p:cNvCxnSpPr/>
          <p:nvPr/>
        </p:nvCxnSpPr>
        <p:spPr>
          <a:xfrm flipH="1">
            <a:off x="6912260" y="5640225"/>
            <a:ext cx="1" cy="453071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56" name="Metin kutusu 55"/>
          <p:cNvSpPr txBox="1"/>
          <p:nvPr/>
        </p:nvSpPr>
        <p:spPr>
          <a:xfrm>
            <a:off x="3785790" y="6124922"/>
            <a:ext cx="852340" cy="64633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tr-TR" sz="1200" dirty="0" err="1" smtClean="0">
                <a:solidFill>
                  <a:srgbClr val="0000FF"/>
                </a:solidFill>
              </a:rPr>
              <a:t>Snow</a:t>
            </a:r>
            <a:endParaRPr lang="tr-TR" sz="1200" dirty="0">
              <a:solidFill>
                <a:srgbClr val="0000FF"/>
              </a:solidFill>
            </a:endParaRPr>
          </a:p>
          <a:p>
            <a:pPr algn="ctr"/>
            <a:r>
              <a:rPr lang="tr-TR" sz="1200" dirty="0" err="1" smtClean="0">
                <a:solidFill>
                  <a:srgbClr val="0000FF"/>
                </a:solidFill>
              </a:rPr>
              <a:t>Cover</a:t>
            </a:r>
            <a:endParaRPr lang="tr-TR" sz="1200" dirty="0">
              <a:solidFill>
                <a:srgbClr val="0000FF"/>
              </a:solidFill>
            </a:endParaRPr>
          </a:p>
          <a:p>
            <a:pPr algn="ctr"/>
            <a:r>
              <a:rPr lang="tr-TR" sz="1200" dirty="0" err="1" smtClean="0">
                <a:solidFill>
                  <a:srgbClr val="0000FF"/>
                </a:solidFill>
              </a:rPr>
              <a:t>Area</a:t>
            </a:r>
            <a:endParaRPr lang="tr-TR" sz="1200" dirty="0" smtClean="0">
              <a:solidFill>
                <a:srgbClr val="0000FF"/>
              </a:solidFill>
            </a:endParaRPr>
          </a:p>
        </p:txBody>
      </p:sp>
      <p:sp>
        <p:nvSpPr>
          <p:cNvPr id="57" name="Metin kutusu 56"/>
          <p:cNvSpPr txBox="1"/>
          <p:nvPr/>
        </p:nvSpPr>
        <p:spPr>
          <a:xfrm>
            <a:off x="4973923" y="6165304"/>
            <a:ext cx="1110245" cy="46166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tr-TR" sz="1200" dirty="0" err="1">
                <a:solidFill>
                  <a:srgbClr val="0000FF"/>
                </a:solidFill>
              </a:rPr>
              <a:t>Snow-Water</a:t>
            </a:r>
            <a:r>
              <a:rPr lang="tr-TR" sz="1200" dirty="0">
                <a:solidFill>
                  <a:srgbClr val="0000FF"/>
                </a:solidFill>
              </a:rPr>
              <a:t> </a:t>
            </a:r>
            <a:r>
              <a:rPr lang="tr-TR" sz="1200" dirty="0" err="1">
                <a:solidFill>
                  <a:srgbClr val="0000FF"/>
                </a:solidFill>
              </a:rPr>
              <a:t>Equivalent</a:t>
            </a:r>
            <a:endParaRPr lang="tr-TR" sz="1200" dirty="0" smtClean="0">
              <a:solidFill>
                <a:srgbClr val="0000FF"/>
              </a:solidFill>
            </a:endParaRPr>
          </a:p>
        </p:txBody>
      </p:sp>
      <p:sp>
        <p:nvSpPr>
          <p:cNvPr id="58" name="Metin kutusu 57"/>
          <p:cNvSpPr txBox="1"/>
          <p:nvPr/>
        </p:nvSpPr>
        <p:spPr>
          <a:xfrm>
            <a:off x="6509350" y="6196341"/>
            <a:ext cx="852340" cy="46166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tr-TR" sz="1200" dirty="0" err="1" smtClean="0">
                <a:solidFill>
                  <a:srgbClr val="0000FF"/>
                </a:solidFill>
              </a:rPr>
              <a:t>Snow</a:t>
            </a:r>
            <a:endParaRPr lang="tr-TR" sz="1200" dirty="0" smtClean="0">
              <a:solidFill>
                <a:srgbClr val="0000FF"/>
              </a:solidFill>
            </a:endParaRPr>
          </a:p>
          <a:p>
            <a:pPr algn="ctr"/>
            <a:r>
              <a:rPr lang="tr-TR" sz="1200" dirty="0" err="1" smtClean="0">
                <a:solidFill>
                  <a:srgbClr val="0000FF"/>
                </a:solidFill>
              </a:rPr>
              <a:t>Melt</a:t>
            </a:r>
            <a:endParaRPr lang="tr-TR" sz="1200" dirty="0" smtClean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820354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5 Dikdörtgen"/>
          <p:cNvSpPr>
            <a:spLocks noChangeArrowheads="1"/>
          </p:cNvSpPr>
          <p:nvPr/>
        </p:nvSpPr>
        <p:spPr bwMode="auto">
          <a:xfrm>
            <a:off x="0" y="188640"/>
            <a:ext cx="9144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tr-TR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Temperature</a:t>
            </a:r>
            <a:endParaRPr lang="en-GB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5 Dikdörtgen"/>
          <p:cNvSpPr/>
          <p:nvPr/>
        </p:nvSpPr>
        <p:spPr>
          <a:xfrm>
            <a:off x="107504" y="5445224"/>
            <a:ext cx="871065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Gauge mean areal temperature (GMAT) is generated by </a:t>
            </a:r>
            <a:r>
              <a:rPr lang="tr-TR" sz="2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synoptic  observations that are disseminated through WMO Global Telecommunication System (GTS</a:t>
            </a:r>
            <a:r>
              <a:rPr lang="en-US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).</a:t>
            </a:r>
            <a:endParaRPr lang="tr-TR" sz="2000" b="1" dirty="0">
              <a:solidFill>
                <a:srgbClr val="0000FF"/>
              </a:solidFill>
            </a:endParaRPr>
          </a:p>
        </p:txBody>
      </p:sp>
      <p:pic>
        <p:nvPicPr>
          <p:cNvPr id="9218" name="Picture 2" descr="C:\Users\aiakbas\Desktop\20150201-1200_ffgs_prod_obs_mat_gauge_06hr_turkey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3568" y="1268760"/>
            <a:ext cx="7632848" cy="3965079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5 Dikdörtgen"/>
          <p:cNvSpPr>
            <a:spLocks noChangeArrowheads="1"/>
          </p:cNvSpPr>
          <p:nvPr/>
        </p:nvSpPr>
        <p:spPr bwMode="auto">
          <a:xfrm>
            <a:off x="2195736" y="260648"/>
            <a:ext cx="507209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tr-TR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Snow</a:t>
            </a:r>
            <a:r>
              <a:rPr lang="tr-TR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r-TR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Cover</a:t>
            </a:r>
            <a:r>
              <a:rPr lang="tr-TR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r-TR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Areas</a:t>
            </a:r>
            <a:endParaRPr lang="en-GB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4 Metin kutusu"/>
          <p:cNvSpPr txBox="1"/>
          <p:nvPr/>
        </p:nvSpPr>
        <p:spPr>
          <a:xfrm>
            <a:off x="755576" y="5445224"/>
            <a:ext cx="84969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tr-TR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24-</a:t>
            </a:r>
            <a:r>
              <a:rPr lang="tr-TR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hour</a:t>
            </a:r>
            <a:r>
              <a:rPr lang="tr-TR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r-TR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snow</a:t>
            </a:r>
            <a:r>
              <a:rPr lang="tr-TR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r-TR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cover</a:t>
            </a:r>
            <a:r>
              <a:rPr lang="tr-TR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r-TR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area</a:t>
            </a:r>
            <a:r>
              <a:rPr lang="tr-TR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r-TR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map</a:t>
            </a:r>
            <a:r>
              <a:rPr lang="tr-TR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is </a:t>
            </a:r>
            <a:r>
              <a:rPr lang="tr-TR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obtained</a:t>
            </a:r>
            <a:r>
              <a:rPr lang="tr-TR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r-TR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from</a:t>
            </a:r>
            <a:r>
              <a:rPr lang="tr-TR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r-TR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tr-TR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r-TR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satellite</a:t>
            </a:r>
            <a:r>
              <a:rPr lang="tr-TR" sz="2400" b="1" dirty="0" smtClean="0">
                <a:solidFill>
                  <a:srgbClr val="0000FF"/>
                </a:solidFill>
              </a:rPr>
              <a:t>.  </a:t>
            </a:r>
            <a:endParaRPr lang="tr-TR" sz="2400" b="1" dirty="0">
              <a:solidFill>
                <a:srgbClr val="0000FF"/>
              </a:solidFill>
            </a:endParaRPr>
          </a:p>
        </p:txBody>
      </p:sp>
      <p:pic>
        <p:nvPicPr>
          <p:cNvPr id="8194" name="Picture 2" descr="C:\Users\aiakbas\Desktop\İndirilenler\20150201-0000_ffgs_prod_obs_sca_ims_24hr_turkey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3793" y="1412776"/>
            <a:ext cx="7327173" cy="3816424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5 Dikdörtgen"/>
          <p:cNvSpPr>
            <a:spLocks noChangeArrowheads="1"/>
          </p:cNvSpPr>
          <p:nvPr/>
        </p:nvSpPr>
        <p:spPr bwMode="auto">
          <a:xfrm>
            <a:off x="2214546" y="241484"/>
            <a:ext cx="507209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tr-TR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Structure</a:t>
            </a:r>
            <a:r>
              <a:rPr lang="tr-TR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of </a:t>
            </a:r>
            <a:r>
              <a:rPr lang="tr-TR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tr-TR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r-TR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Snow</a:t>
            </a:r>
            <a:r>
              <a:rPr lang="tr-TR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Model</a:t>
            </a:r>
            <a:endParaRPr lang="en-GB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32 Metin kutusu"/>
          <p:cNvSpPr txBox="1"/>
          <p:nvPr/>
        </p:nvSpPr>
        <p:spPr>
          <a:xfrm>
            <a:off x="208143" y="5686216"/>
            <a:ext cx="892797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SNOW-17 </a:t>
            </a:r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model gets two parameters </a:t>
            </a:r>
            <a:r>
              <a:rPr lang="tr-TR" sz="2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which</a:t>
            </a:r>
            <a:r>
              <a:rPr lang="tr-TR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r-TR" sz="2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are</a:t>
            </a:r>
            <a:r>
              <a:rPr lang="tr-TR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GMAT  </a:t>
            </a:r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and  merged </a:t>
            </a:r>
            <a:r>
              <a:rPr lang="en-US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MAP</a:t>
            </a:r>
            <a:r>
              <a:rPr lang="tr-TR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and</a:t>
            </a:r>
            <a:r>
              <a:rPr lang="tr-TR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it</a:t>
            </a:r>
            <a:r>
              <a:rPr lang="en-US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produces a  number  of  products including SWE and MELT by  </a:t>
            </a:r>
            <a:r>
              <a:rPr lang="tr-TR" sz="2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thermodynamic equations. </a:t>
            </a:r>
            <a:endParaRPr lang="tr-TR" sz="2000" b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tr-TR" sz="2000" b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tr-TR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tr-TR" sz="2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" name="35 Grup"/>
          <p:cNvGrpSpPr/>
          <p:nvPr/>
        </p:nvGrpSpPr>
        <p:grpSpPr>
          <a:xfrm>
            <a:off x="2339752" y="1124744"/>
            <a:ext cx="4536504" cy="4464496"/>
            <a:chOff x="3194808" y="1111487"/>
            <a:chExt cx="5106001" cy="5286413"/>
          </a:xfrm>
        </p:grpSpPr>
        <p:sp>
          <p:nvSpPr>
            <p:cNvPr id="29" name="28 Yuvarlatılmış Dikdörtgen"/>
            <p:cNvSpPr/>
            <p:nvPr/>
          </p:nvSpPr>
          <p:spPr>
            <a:xfrm>
              <a:off x="3194808" y="1111487"/>
              <a:ext cx="5106001" cy="5286413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 dirty="0"/>
            </a:p>
          </p:txBody>
        </p:sp>
        <p:sp>
          <p:nvSpPr>
            <p:cNvPr id="3" name="2 Dikdörtgen"/>
            <p:cNvSpPr/>
            <p:nvPr/>
          </p:nvSpPr>
          <p:spPr>
            <a:xfrm>
              <a:off x="5139951" y="1129826"/>
              <a:ext cx="1216641" cy="66377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r-TR" sz="1200" dirty="0" err="1" smtClean="0"/>
                <a:t>Precipitation</a:t>
              </a:r>
              <a:r>
                <a:rPr lang="tr-TR" sz="1200" dirty="0" smtClean="0"/>
                <a:t> </a:t>
              </a:r>
              <a:r>
                <a:rPr lang="tr-TR" sz="1200" dirty="0" err="1" smtClean="0"/>
                <a:t>and</a:t>
              </a:r>
              <a:r>
                <a:rPr lang="tr-TR" sz="1200" dirty="0" smtClean="0"/>
                <a:t> </a:t>
              </a:r>
              <a:r>
                <a:rPr lang="tr-TR" sz="1200" dirty="0" err="1" smtClean="0"/>
                <a:t>Temperature</a:t>
              </a:r>
              <a:endParaRPr lang="tr-TR" sz="1200" dirty="0"/>
            </a:p>
          </p:txBody>
        </p:sp>
        <p:grpSp>
          <p:nvGrpSpPr>
            <p:cNvPr id="9" name="45 Grup"/>
            <p:cNvGrpSpPr/>
            <p:nvPr/>
          </p:nvGrpSpPr>
          <p:grpSpPr>
            <a:xfrm>
              <a:off x="3959280" y="1793605"/>
              <a:ext cx="4307466" cy="4604295"/>
              <a:chOff x="1503016" y="1684530"/>
              <a:chExt cx="4941789" cy="4728735"/>
            </a:xfrm>
          </p:grpSpPr>
          <p:cxnSp>
            <p:nvCxnSpPr>
              <p:cNvPr id="23" name="22 Düz Bağlayıcı"/>
              <p:cNvCxnSpPr>
                <a:stCxn id="3" idx="2"/>
                <a:endCxn id="14" idx="0"/>
              </p:cNvCxnSpPr>
              <p:nvPr/>
            </p:nvCxnSpPr>
            <p:spPr>
              <a:xfrm>
                <a:off x="3555457" y="1684530"/>
                <a:ext cx="16411" cy="184356"/>
              </a:xfrm>
              <a:prstGeom prst="line">
                <a:avLst/>
              </a:prstGeom>
              <a:ln w="25400">
                <a:tailEnd type="triangle" w="lg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" name="3 Dikdörtgen"/>
              <p:cNvSpPr/>
              <p:nvPr/>
            </p:nvSpPr>
            <p:spPr>
              <a:xfrm>
                <a:off x="3000364" y="2481871"/>
                <a:ext cx="1143008" cy="428628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tr-TR" sz="1200" dirty="0" err="1" smtClean="0"/>
                  <a:t>Snowpack</a:t>
                </a:r>
                <a:endParaRPr lang="tr-TR" sz="1200" dirty="0" smtClean="0"/>
              </a:p>
            </p:txBody>
          </p:sp>
          <p:sp>
            <p:nvSpPr>
              <p:cNvPr id="5" name="4 Dikdörtgen"/>
              <p:cNvSpPr/>
              <p:nvPr/>
            </p:nvSpPr>
            <p:spPr>
              <a:xfrm>
                <a:off x="2764571" y="3157072"/>
                <a:ext cx="1673691" cy="716687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tr-TR" sz="1200" dirty="0" err="1" smtClean="0"/>
                  <a:t>Energy</a:t>
                </a:r>
                <a:r>
                  <a:rPr lang="tr-TR" sz="1200" dirty="0" smtClean="0"/>
                  <a:t> </a:t>
                </a:r>
                <a:r>
                  <a:rPr lang="tr-TR" sz="1200" dirty="0" err="1" smtClean="0"/>
                  <a:t>change</a:t>
                </a:r>
                <a:r>
                  <a:rPr lang="tr-TR" sz="1200" dirty="0" smtClean="0"/>
                  <a:t> </a:t>
                </a:r>
                <a:r>
                  <a:rPr lang="tr-TR" sz="1200" dirty="0" err="1" smtClean="0"/>
                  <a:t>between</a:t>
                </a:r>
                <a:r>
                  <a:rPr lang="tr-TR" sz="1200" dirty="0" smtClean="0"/>
                  <a:t> </a:t>
                </a:r>
                <a:r>
                  <a:rPr lang="tr-TR" sz="1200" dirty="0" err="1" smtClean="0"/>
                  <a:t>Snow</a:t>
                </a:r>
                <a:r>
                  <a:rPr lang="tr-TR" sz="1200" dirty="0" smtClean="0"/>
                  <a:t>-</a:t>
                </a:r>
                <a:r>
                  <a:rPr lang="tr-TR" sz="1200" dirty="0" err="1" smtClean="0"/>
                  <a:t>Atmosphere</a:t>
                </a:r>
                <a:endParaRPr lang="tr-TR" sz="1200" dirty="0"/>
              </a:p>
            </p:txBody>
          </p:sp>
          <p:sp>
            <p:nvSpPr>
              <p:cNvPr id="6" name="5 Dikdörtgen"/>
              <p:cNvSpPr/>
              <p:nvPr/>
            </p:nvSpPr>
            <p:spPr>
              <a:xfrm>
                <a:off x="1503016" y="5929330"/>
                <a:ext cx="1143008" cy="428628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tr-TR" sz="1200" dirty="0" err="1" smtClean="0"/>
                  <a:t>Rain</a:t>
                </a:r>
                <a:r>
                  <a:rPr lang="tr-TR" sz="1200" dirty="0" smtClean="0"/>
                  <a:t>  </a:t>
                </a:r>
                <a:r>
                  <a:rPr lang="tr-TR" sz="1200" dirty="0" err="1" smtClean="0"/>
                  <a:t>and</a:t>
                </a:r>
                <a:r>
                  <a:rPr lang="tr-TR" sz="1200" dirty="0" smtClean="0"/>
                  <a:t> </a:t>
                </a:r>
                <a:r>
                  <a:rPr lang="tr-TR" sz="1200" dirty="0" err="1" smtClean="0"/>
                  <a:t>Melting</a:t>
                </a:r>
                <a:endParaRPr lang="tr-TR" sz="1200" dirty="0"/>
              </a:p>
            </p:txBody>
          </p:sp>
          <p:sp>
            <p:nvSpPr>
              <p:cNvPr id="7" name="6 Dikdörtgen"/>
              <p:cNvSpPr/>
              <p:nvPr/>
            </p:nvSpPr>
            <p:spPr>
              <a:xfrm>
                <a:off x="3000364" y="5984637"/>
                <a:ext cx="1143008" cy="428628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tr-TR" sz="1200" dirty="0" err="1" smtClean="0"/>
                  <a:t>Snow</a:t>
                </a:r>
                <a:r>
                  <a:rPr lang="tr-TR" sz="1200" dirty="0" smtClean="0"/>
                  <a:t> </a:t>
                </a:r>
                <a:r>
                  <a:rPr lang="tr-TR" sz="1200" dirty="0" err="1" smtClean="0"/>
                  <a:t>Melt</a:t>
                </a:r>
                <a:endParaRPr lang="tr-TR" sz="1200" dirty="0"/>
              </a:p>
            </p:txBody>
          </p:sp>
          <p:sp>
            <p:nvSpPr>
              <p:cNvPr id="10" name="9 Yuvarlatılmış Dikdörtgen"/>
              <p:cNvSpPr/>
              <p:nvPr/>
            </p:nvSpPr>
            <p:spPr>
              <a:xfrm>
                <a:off x="5143504" y="3173206"/>
                <a:ext cx="1154415" cy="730510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tr-TR" sz="1200" dirty="0" err="1" smtClean="0"/>
                  <a:t>Snow</a:t>
                </a:r>
                <a:r>
                  <a:rPr lang="tr-TR" sz="1200" dirty="0" smtClean="0"/>
                  <a:t> </a:t>
                </a:r>
                <a:r>
                  <a:rPr lang="tr-TR" sz="1200" dirty="0" err="1" smtClean="0"/>
                  <a:t>Cover</a:t>
                </a:r>
                <a:r>
                  <a:rPr lang="tr-TR" sz="1200" dirty="0" smtClean="0"/>
                  <a:t> </a:t>
                </a:r>
                <a:r>
                  <a:rPr lang="tr-TR" sz="1200" dirty="0" err="1" smtClean="0"/>
                  <a:t>Area</a:t>
                </a:r>
                <a:endParaRPr lang="tr-TR" sz="1200" dirty="0"/>
              </a:p>
            </p:txBody>
          </p:sp>
          <p:sp>
            <p:nvSpPr>
              <p:cNvPr id="11" name="10 Yuvarlatılmış Dikdörtgen"/>
              <p:cNvSpPr/>
              <p:nvPr/>
            </p:nvSpPr>
            <p:spPr>
              <a:xfrm>
                <a:off x="5089142" y="5012157"/>
                <a:ext cx="1355663" cy="695946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tr-TR" sz="1200" dirty="0" err="1" smtClean="0"/>
                  <a:t>Transmission</a:t>
                </a:r>
                <a:r>
                  <a:rPr lang="tr-TR" sz="1200" dirty="0" smtClean="0"/>
                  <a:t> of </a:t>
                </a:r>
                <a:r>
                  <a:rPr lang="tr-TR" sz="1200" dirty="0" err="1" smtClean="0"/>
                  <a:t>excess</a:t>
                </a:r>
                <a:r>
                  <a:rPr lang="tr-TR" sz="1200" dirty="0" smtClean="0"/>
                  <a:t> </a:t>
                </a:r>
                <a:r>
                  <a:rPr lang="tr-TR" sz="1200" dirty="0" err="1" smtClean="0"/>
                  <a:t>water</a:t>
                </a:r>
                <a:endParaRPr lang="tr-TR" sz="1200" dirty="0"/>
              </a:p>
            </p:txBody>
          </p:sp>
          <p:sp>
            <p:nvSpPr>
              <p:cNvPr id="12" name="11 Yuvarlatılmış Dikdörtgen"/>
              <p:cNvSpPr/>
              <p:nvPr/>
            </p:nvSpPr>
            <p:spPr>
              <a:xfrm>
                <a:off x="3026816" y="5187297"/>
                <a:ext cx="1071570" cy="500067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tr-TR" sz="1200" dirty="0" err="1" smtClean="0"/>
                  <a:t>Ground</a:t>
                </a:r>
                <a:r>
                  <a:rPr lang="tr-TR" sz="1200" dirty="0" smtClean="0"/>
                  <a:t> </a:t>
                </a:r>
                <a:r>
                  <a:rPr lang="tr-TR" sz="1200" dirty="0" err="1" smtClean="0"/>
                  <a:t>Melt</a:t>
                </a:r>
                <a:endParaRPr lang="tr-TR" sz="1200" dirty="0"/>
              </a:p>
            </p:txBody>
          </p:sp>
          <p:sp>
            <p:nvSpPr>
              <p:cNvPr id="13" name="12 Yuvarlatılmış Dikdörtgen"/>
              <p:cNvSpPr/>
              <p:nvPr/>
            </p:nvSpPr>
            <p:spPr>
              <a:xfrm>
                <a:off x="5128221" y="4357693"/>
                <a:ext cx="1262680" cy="479326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tr-TR" sz="1200" dirty="0" err="1" smtClean="0"/>
                  <a:t>Water</a:t>
                </a:r>
                <a:r>
                  <a:rPr lang="tr-TR" sz="1200" dirty="0" smtClean="0"/>
                  <a:t> </a:t>
                </a:r>
              </a:p>
              <a:p>
                <a:pPr algn="ctr"/>
                <a:r>
                  <a:rPr lang="tr-TR" sz="1200" dirty="0" err="1" smtClean="0"/>
                  <a:t>Storage</a:t>
                </a:r>
                <a:endParaRPr lang="tr-TR" sz="1200" dirty="0"/>
              </a:p>
            </p:txBody>
          </p:sp>
          <p:sp>
            <p:nvSpPr>
              <p:cNvPr id="14" name="13 Akış Çizelgesi: Öteki İşlem"/>
              <p:cNvSpPr/>
              <p:nvPr/>
            </p:nvSpPr>
            <p:spPr>
              <a:xfrm>
                <a:off x="3000364" y="1868886"/>
                <a:ext cx="1143008" cy="428628"/>
              </a:xfrm>
              <a:prstGeom prst="flowChartAlternateProcess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tr-TR" sz="1200" dirty="0" err="1" smtClean="0"/>
                  <a:t>Rain</a:t>
                </a:r>
                <a:r>
                  <a:rPr lang="tr-TR" sz="1200" dirty="0" smtClean="0"/>
                  <a:t> </a:t>
                </a:r>
                <a:r>
                  <a:rPr lang="tr-TR" sz="1200" dirty="0" err="1" smtClean="0"/>
                  <a:t>or</a:t>
                </a:r>
                <a:r>
                  <a:rPr lang="tr-TR" sz="1200" dirty="0" smtClean="0"/>
                  <a:t> </a:t>
                </a:r>
                <a:r>
                  <a:rPr lang="tr-TR" sz="1200" dirty="0" err="1" smtClean="0"/>
                  <a:t>Snow</a:t>
                </a:r>
                <a:r>
                  <a:rPr lang="tr-TR" sz="1200" dirty="0" smtClean="0"/>
                  <a:t>?</a:t>
                </a:r>
                <a:endParaRPr lang="tr-TR" sz="1200" dirty="0"/>
              </a:p>
            </p:txBody>
          </p:sp>
          <p:sp>
            <p:nvSpPr>
              <p:cNvPr id="19" name="18 Akış Çizelgesi: Öteki İşlem"/>
              <p:cNvSpPr/>
              <p:nvPr/>
            </p:nvSpPr>
            <p:spPr>
              <a:xfrm>
                <a:off x="3001613" y="4058116"/>
                <a:ext cx="1143008" cy="428628"/>
              </a:xfrm>
              <a:prstGeom prst="flowChartAlternateProcess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tr-TR" sz="1200" dirty="0" err="1" smtClean="0"/>
                  <a:t>Energy</a:t>
                </a:r>
                <a:endParaRPr lang="tr-TR" sz="1200" dirty="0" smtClean="0"/>
              </a:p>
              <a:p>
                <a:pPr algn="ctr"/>
                <a:r>
                  <a:rPr lang="tr-TR" sz="1200" dirty="0" err="1" smtClean="0"/>
                  <a:t>Deficit</a:t>
                </a:r>
                <a:endParaRPr lang="tr-TR" sz="1200" dirty="0"/>
              </a:p>
            </p:txBody>
          </p:sp>
          <p:cxnSp>
            <p:nvCxnSpPr>
              <p:cNvPr id="28" name="27 Şekil"/>
              <p:cNvCxnSpPr>
                <a:stCxn id="19" idx="3"/>
                <a:endCxn id="13" idx="0"/>
              </p:cNvCxnSpPr>
              <p:nvPr/>
            </p:nvCxnSpPr>
            <p:spPr>
              <a:xfrm>
                <a:off x="4144620" y="4272430"/>
                <a:ext cx="1614941" cy="85265"/>
              </a:xfrm>
              <a:prstGeom prst="bentConnector2">
                <a:avLst/>
              </a:prstGeom>
              <a:ln w="25400">
                <a:tailEnd type="triangle" w="lg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43 Düz Bağlayıcı"/>
              <p:cNvCxnSpPr/>
              <p:nvPr/>
            </p:nvCxnSpPr>
            <p:spPr>
              <a:xfrm flipH="1">
                <a:off x="2633334" y="6143644"/>
                <a:ext cx="402401" cy="21660"/>
              </a:xfrm>
              <a:prstGeom prst="line">
                <a:avLst/>
              </a:prstGeom>
              <a:ln w="25400">
                <a:tailEnd type="triangle" w="lg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5" name="44 Metin kutusu"/>
              <p:cNvSpPr txBox="1"/>
              <p:nvPr/>
            </p:nvSpPr>
            <p:spPr>
              <a:xfrm>
                <a:off x="4543836" y="3929068"/>
                <a:ext cx="1236164" cy="33685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tr-TR" sz="1200" b="1" dirty="0" err="1" smtClean="0">
                    <a:solidFill>
                      <a:srgbClr val="0070C0"/>
                    </a:solidFill>
                  </a:rPr>
                  <a:t>Deficit</a:t>
                </a:r>
                <a:r>
                  <a:rPr lang="tr-TR" sz="1200" b="1" dirty="0" smtClean="0">
                    <a:solidFill>
                      <a:srgbClr val="0070C0"/>
                    </a:solidFill>
                  </a:rPr>
                  <a:t>=0.0</a:t>
                </a:r>
                <a:endParaRPr lang="tr-TR" sz="1200" b="1" dirty="0">
                  <a:solidFill>
                    <a:srgbClr val="0070C0"/>
                  </a:solidFill>
                </a:endParaRPr>
              </a:p>
            </p:txBody>
          </p:sp>
        </p:grpSp>
        <p:sp>
          <p:nvSpPr>
            <p:cNvPr id="31" name="30 Metin kutusu"/>
            <p:cNvSpPr txBox="1"/>
            <p:nvPr/>
          </p:nvSpPr>
          <p:spPr>
            <a:xfrm>
              <a:off x="3756405" y="3631284"/>
              <a:ext cx="51809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r-TR" sz="1200" b="1" dirty="0" err="1" smtClean="0">
                  <a:solidFill>
                    <a:srgbClr val="0070C0"/>
                  </a:solidFill>
                </a:rPr>
                <a:t>Rain</a:t>
              </a:r>
              <a:endParaRPr lang="tr-TR" sz="1200" b="1" dirty="0">
                <a:solidFill>
                  <a:srgbClr val="0070C0"/>
                </a:solidFill>
              </a:endParaRPr>
            </a:p>
          </p:txBody>
        </p:sp>
        <p:cxnSp>
          <p:nvCxnSpPr>
            <p:cNvPr id="35" name="34 Şekil"/>
            <p:cNvCxnSpPr>
              <a:stCxn id="14" idx="1"/>
              <a:endCxn id="6" idx="0"/>
            </p:cNvCxnSpPr>
            <p:nvPr/>
          </p:nvCxnSpPr>
          <p:spPr>
            <a:xfrm rot="10800000" flipV="1">
              <a:off x="4457427" y="2181784"/>
              <a:ext cx="807003" cy="3744918"/>
            </a:xfrm>
            <a:prstGeom prst="bentConnector2">
              <a:avLst/>
            </a:prstGeom>
            <a:ln w="25400"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39 Düz Bağlayıcı"/>
            <p:cNvCxnSpPr/>
            <p:nvPr/>
          </p:nvCxnSpPr>
          <p:spPr>
            <a:xfrm rot="5400000">
              <a:off x="7548864" y="4928554"/>
              <a:ext cx="208674" cy="1546"/>
            </a:xfrm>
            <a:prstGeom prst="line">
              <a:avLst/>
            </a:prstGeom>
            <a:ln w="25400"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40 Düz Bağlayıcı"/>
            <p:cNvCxnSpPr/>
            <p:nvPr/>
          </p:nvCxnSpPr>
          <p:spPr>
            <a:xfrm rot="5400000">
              <a:off x="5671087" y="2455877"/>
              <a:ext cx="208674" cy="1546"/>
            </a:xfrm>
            <a:prstGeom prst="line">
              <a:avLst/>
            </a:prstGeom>
            <a:ln w="25400"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42 Düz Bağlayıcı"/>
            <p:cNvCxnSpPr/>
            <p:nvPr/>
          </p:nvCxnSpPr>
          <p:spPr>
            <a:xfrm rot="5400000">
              <a:off x="5636307" y="3074046"/>
              <a:ext cx="278232" cy="1547"/>
            </a:xfrm>
            <a:prstGeom prst="line">
              <a:avLst/>
            </a:prstGeom>
            <a:ln w="25400"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45 Düz Bağlayıcı"/>
            <p:cNvCxnSpPr/>
            <p:nvPr/>
          </p:nvCxnSpPr>
          <p:spPr>
            <a:xfrm rot="5400000">
              <a:off x="5635533" y="3955863"/>
              <a:ext cx="278232" cy="1546"/>
            </a:xfrm>
            <a:prstGeom prst="line">
              <a:avLst/>
            </a:prstGeom>
            <a:ln w="25400"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46 Düz Bağlayıcı"/>
            <p:cNvCxnSpPr/>
            <p:nvPr/>
          </p:nvCxnSpPr>
          <p:spPr>
            <a:xfrm rot="16200000" flipH="1">
              <a:off x="5422143" y="4809055"/>
              <a:ext cx="695579" cy="9434"/>
            </a:xfrm>
            <a:prstGeom prst="line">
              <a:avLst/>
            </a:prstGeom>
            <a:ln w="25400"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47 Düz Bağlayıcı"/>
            <p:cNvCxnSpPr>
              <a:stCxn id="12" idx="2"/>
              <a:endCxn id="7" idx="0"/>
            </p:cNvCxnSpPr>
            <p:nvPr/>
          </p:nvCxnSpPr>
          <p:spPr>
            <a:xfrm>
              <a:off x="5754499" y="5691101"/>
              <a:ext cx="8078" cy="289451"/>
            </a:xfrm>
            <a:prstGeom prst="line">
              <a:avLst/>
            </a:prstGeom>
            <a:ln w="25400"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69 Şekil"/>
            <p:cNvCxnSpPr>
              <a:stCxn id="11" idx="2"/>
              <a:endCxn id="12" idx="3"/>
            </p:cNvCxnSpPr>
            <p:nvPr/>
          </p:nvCxnSpPr>
          <p:spPr>
            <a:xfrm rot="5400000" flipH="1">
              <a:off x="6816891" y="4852267"/>
              <a:ext cx="263648" cy="1454409"/>
            </a:xfrm>
            <a:prstGeom prst="bentConnector4">
              <a:avLst>
                <a:gd name="adj1" fmla="val -102669"/>
                <a:gd name="adj2" fmla="val 70312"/>
              </a:avLst>
            </a:prstGeom>
            <a:ln w="25400"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71 Düz Ok Bağlayıcısı"/>
            <p:cNvCxnSpPr>
              <a:stCxn id="10" idx="1"/>
              <a:endCxn id="5" idx="3"/>
            </p:cNvCxnSpPr>
            <p:nvPr/>
          </p:nvCxnSpPr>
          <p:spPr>
            <a:xfrm flipH="1" flipV="1">
              <a:off x="6517761" y="3576310"/>
              <a:ext cx="614717" cy="22439"/>
            </a:xfrm>
            <a:prstGeom prst="straightConnector1">
              <a:avLst/>
            </a:prstGeom>
            <a:ln w="25400">
              <a:headEnd type="triangle" w="lg" len="med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36 Metin kutusu"/>
            <p:cNvSpPr txBox="1"/>
            <p:nvPr/>
          </p:nvSpPr>
          <p:spPr>
            <a:xfrm>
              <a:off x="4663912" y="1809454"/>
              <a:ext cx="279846" cy="2697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r-TR" sz="1200" b="1" dirty="0" smtClean="0">
                  <a:solidFill>
                    <a:srgbClr val="0070C0"/>
                  </a:solidFill>
                </a:rPr>
                <a:t>Y</a:t>
              </a:r>
              <a:endParaRPr lang="tr-TR" sz="1200" b="1" dirty="0">
                <a:solidFill>
                  <a:srgbClr val="0070C0"/>
                </a:solidFill>
              </a:endParaRPr>
            </a:p>
          </p:txBody>
        </p:sp>
        <p:sp>
          <p:nvSpPr>
            <p:cNvPr id="38" name="37 Metin kutusu"/>
            <p:cNvSpPr txBox="1"/>
            <p:nvPr/>
          </p:nvSpPr>
          <p:spPr>
            <a:xfrm>
              <a:off x="6215365" y="2219928"/>
              <a:ext cx="140300" cy="2697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1200" b="1" dirty="0" smtClean="0">
                  <a:solidFill>
                    <a:srgbClr val="0070C0"/>
                  </a:solidFill>
                </a:rPr>
                <a:t>K</a:t>
              </a:r>
              <a:endParaRPr lang="tr-TR" sz="1200" b="1" dirty="0">
                <a:solidFill>
                  <a:srgbClr val="0070C0"/>
                </a:solidFill>
              </a:endParaRPr>
            </a:p>
          </p:txBody>
        </p:sp>
      </p:grp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Dikdörtgen"/>
          <p:cNvSpPr/>
          <p:nvPr/>
        </p:nvSpPr>
        <p:spPr>
          <a:xfrm>
            <a:off x="35496" y="5457418"/>
            <a:ext cx="892899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Snow Water  Equivalent product  is </a:t>
            </a:r>
            <a:r>
              <a:rPr lang="tr-TR" sz="2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direct output  of SNOW-17 accumulation  </a:t>
            </a:r>
            <a:r>
              <a:rPr lang="en-US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and  </a:t>
            </a:r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estimated   </a:t>
            </a:r>
            <a:r>
              <a:rPr lang="en-US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at</a:t>
            </a:r>
            <a:r>
              <a:rPr lang="tr-TR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00</a:t>
            </a:r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06,12 and 18 UTC. </a:t>
            </a:r>
          </a:p>
        </p:txBody>
      </p:sp>
      <p:sp>
        <p:nvSpPr>
          <p:cNvPr id="9" name="5 Dikdörtgen"/>
          <p:cNvSpPr>
            <a:spLocks noChangeArrowheads="1"/>
          </p:cNvSpPr>
          <p:nvPr/>
        </p:nvSpPr>
        <p:spPr bwMode="auto">
          <a:xfrm>
            <a:off x="2214546" y="260648"/>
            <a:ext cx="507209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tr-TR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Snow</a:t>
            </a:r>
            <a:r>
              <a:rPr lang="tr-TR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Model </a:t>
            </a:r>
            <a:r>
              <a:rPr lang="tr-TR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Output</a:t>
            </a:r>
            <a:endParaRPr lang="en-GB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 descr="C:\Users\aiakbas\Desktop\İndirilenler\20150201-1200_ffgs_prod_est_swe_snow_06hr_turkey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1600" y="1340768"/>
            <a:ext cx="7327863" cy="3893071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Dikdörtgen"/>
          <p:cNvSpPr/>
          <p:nvPr/>
        </p:nvSpPr>
        <p:spPr>
          <a:xfrm>
            <a:off x="251520" y="5877272"/>
            <a:ext cx="878497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tr-TR" sz="2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tr-TR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r-TR" sz="2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amount</a:t>
            </a:r>
            <a:r>
              <a:rPr lang="tr-TR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of </a:t>
            </a:r>
            <a:r>
              <a:rPr lang="tr-TR" sz="2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snow</a:t>
            </a:r>
            <a:r>
              <a:rPr lang="tr-TR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r-TR" sz="2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melt</a:t>
            </a:r>
            <a:r>
              <a:rPr lang="tr-TR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r-TR" sz="2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products</a:t>
            </a:r>
            <a:r>
              <a:rPr lang="tr-TR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is </a:t>
            </a:r>
            <a:r>
              <a:rPr lang="tr-TR" sz="2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obtained</a:t>
            </a:r>
            <a:r>
              <a:rPr lang="tr-TR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r-TR" sz="2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for</a:t>
            </a:r>
            <a:r>
              <a:rPr lang="tr-TR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tr-TR" sz="2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and</a:t>
            </a:r>
            <a:r>
              <a:rPr lang="tr-TR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4 </a:t>
            </a:r>
            <a:r>
              <a:rPr lang="tr-TR" sz="2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days</a:t>
            </a:r>
            <a:r>
              <a:rPr lang="tr-TR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r-TR" sz="2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for</a:t>
            </a:r>
            <a:r>
              <a:rPr lang="tr-TR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r-TR" sz="2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each</a:t>
            </a:r>
            <a:r>
              <a:rPr lang="tr-TR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r-TR" sz="2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sub</a:t>
            </a:r>
            <a:r>
              <a:rPr lang="tr-TR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tr-TR" sz="2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basin</a:t>
            </a:r>
            <a:r>
              <a:rPr lang="tr-TR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endParaRPr lang="tr-TR" sz="2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5 Dikdörtgen"/>
          <p:cNvSpPr>
            <a:spLocks noChangeArrowheads="1"/>
          </p:cNvSpPr>
          <p:nvPr/>
        </p:nvSpPr>
        <p:spPr bwMode="auto">
          <a:xfrm>
            <a:off x="2214546" y="260648"/>
            <a:ext cx="507209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tr-TR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Snow</a:t>
            </a:r>
            <a:r>
              <a:rPr lang="tr-TR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Model </a:t>
            </a:r>
            <a:r>
              <a:rPr lang="tr-TR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Output</a:t>
            </a:r>
            <a:r>
              <a:rPr lang="tr-TR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GB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 descr="C:\Users\aiakbas\Desktop\İndirilenler\20150201-1200_ffgs_prod_est_melt_snow_24hr_turkey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10912" y="1412776"/>
            <a:ext cx="7161488" cy="4146701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3D2235B-9BD5-4590-8E2B-B3BB7B4B448C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</a:t>
            </a:fld>
            <a:endParaRPr lang="tr-T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4 Dikdörtgen"/>
          <p:cNvSpPr>
            <a:spLocks noChangeArrowheads="1"/>
          </p:cNvSpPr>
          <p:nvPr/>
        </p:nvSpPr>
        <p:spPr bwMode="auto">
          <a:xfrm>
            <a:off x="0" y="260648"/>
            <a:ext cx="9144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tr-TR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Objectives</a:t>
            </a:r>
            <a:endParaRPr lang="en-US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323528" y="2121811"/>
            <a:ext cx="4032448" cy="31073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  <a:spcBef>
                <a:spcPct val="50000"/>
              </a:spcBef>
              <a:buFont typeface="Arial" pitchFamily="34" charset="0"/>
              <a:buChar char="•"/>
            </a:pPr>
            <a:r>
              <a:rPr lang="en-US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to  provide 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real  time flash  flood warnings with  high  hit  rate</a:t>
            </a:r>
            <a:r>
              <a:rPr lang="tr-TR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>
              <a:lnSpc>
                <a:spcPct val="125000"/>
              </a:lnSpc>
              <a:spcBef>
                <a:spcPct val="50000"/>
              </a:spcBef>
              <a:buFont typeface="Arial" pitchFamily="34" charset="0"/>
              <a:buChar char="•"/>
            </a:pPr>
            <a:r>
              <a:rPr lang="tr-TR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to reduce the </a:t>
            </a:r>
            <a:r>
              <a:rPr lang="tr-TR" sz="2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loss</a:t>
            </a:r>
            <a:r>
              <a:rPr lang="tr-TR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of life </a:t>
            </a:r>
            <a:r>
              <a:rPr lang="tr-TR" sz="2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and</a:t>
            </a:r>
            <a:r>
              <a:rPr lang="tr-TR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r-TR" sz="2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property</a:t>
            </a:r>
            <a:r>
              <a:rPr lang="tr-TR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r-TR" sz="2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damages</a:t>
            </a:r>
            <a:r>
              <a:rPr lang="tr-TR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r-TR" sz="2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that</a:t>
            </a:r>
            <a:r>
              <a:rPr lang="tr-TR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r-TR" sz="2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may</a:t>
            </a:r>
            <a:r>
              <a:rPr lang="tr-TR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r-TR" sz="2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occur</a:t>
            </a:r>
            <a:r>
              <a:rPr lang="tr-TR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in </a:t>
            </a:r>
            <a:r>
              <a:rPr lang="tr-TR" sz="2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tr-TR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flash  flood  prone areas</a:t>
            </a:r>
            <a:r>
              <a:rPr lang="tr-TR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r-TR" sz="2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all</a:t>
            </a:r>
            <a:r>
              <a:rPr lang="tr-TR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r-TR" sz="2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over</a:t>
            </a:r>
            <a:r>
              <a:rPr lang="tr-TR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r-TR" sz="2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tr-TR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w</a:t>
            </a:r>
            <a:r>
              <a:rPr lang="en-US" sz="2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orld</a:t>
            </a:r>
            <a:r>
              <a:rPr lang="tr-TR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lnSpc>
                <a:spcPct val="125000"/>
              </a:lnSpc>
              <a:spcBef>
                <a:spcPct val="50000"/>
              </a:spcBef>
              <a:buFont typeface="Arial" pitchFamily="34" charset="0"/>
              <a:buChar char="•"/>
            </a:pPr>
            <a:endParaRPr lang="tr-TR" sz="2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 descr="C:\Users\aiakbas\Pictures\Resim1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80992" y="2114272"/>
            <a:ext cx="3744416" cy="252028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5 Dikdörtgen"/>
          <p:cNvSpPr>
            <a:spLocks noChangeArrowheads="1"/>
          </p:cNvSpPr>
          <p:nvPr/>
        </p:nvSpPr>
        <p:spPr bwMode="auto">
          <a:xfrm>
            <a:off x="35496" y="5877272"/>
            <a:ext cx="9108504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buClr>
                <a:srgbClr val="0000FF"/>
              </a:buClr>
              <a:buSzPct val="130000"/>
            </a:pPr>
            <a:r>
              <a:rPr lang="tr-TR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ALARO </a:t>
            </a:r>
            <a:r>
              <a:rPr lang="tr-TR" sz="2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tr-TR" sz="2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umerical</a:t>
            </a:r>
            <a:r>
              <a:rPr lang="tr-TR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r-TR" sz="2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Forecast</a:t>
            </a:r>
            <a:r>
              <a:rPr lang="tr-TR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Model </a:t>
            </a:r>
            <a:r>
              <a:rPr lang="tr-TR" sz="2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was</a:t>
            </a:r>
            <a:r>
              <a:rPr lang="tr-TR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r-TR" sz="2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tr-TR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r-TR" sz="2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only</a:t>
            </a:r>
            <a:r>
              <a:rPr lang="tr-TR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model </a:t>
            </a:r>
            <a:r>
              <a:rPr lang="tr-TR" sz="2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used</a:t>
            </a:r>
            <a:r>
              <a:rPr lang="tr-TR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in </a:t>
            </a:r>
            <a:r>
              <a:rPr lang="tr-TR" sz="2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tr-TR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r-TR" sz="2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project</a:t>
            </a:r>
            <a:r>
              <a:rPr lang="tr-TR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r-TR" sz="2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until</a:t>
            </a:r>
            <a:r>
              <a:rPr lang="tr-TR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r-TR" sz="2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this</a:t>
            </a:r>
            <a:r>
              <a:rPr lang="tr-TR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time. </a:t>
            </a:r>
            <a:r>
              <a:rPr lang="tr-TR" sz="2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However</a:t>
            </a:r>
            <a:r>
              <a:rPr lang="tr-TR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BSMEFFG </a:t>
            </a:r>
            <a:r>
              <a:rPr lang="tr-TR" sz="2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system</a:t>
            </a:r>
            <a:r>
              <a:rPr lang="tr-TR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r-TR" sz="2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started</a:t>
            </a:r>
            <a:r>
              <a:rPr lang="tr-TR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r-TR" sz="2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to</a:t>
            </a:r>
            <a:r>
              <a:rPr lang="tr-TR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r-TR" sz="2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use</a:t>
            </a:r>
            <a:r>
              <a:rPr lang="tr-TR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tr-TR" sz="2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different</a:t>
            </a:r>
            <a:r>
              <a:rPr lang="tr-TR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r-TR" sz="2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numerical</a:t>
            </a:r>
            <a:r>
              <a:rPr lang="tr-TR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r-TR" sz="2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models</a:t>
            </a:r>
            <a:r>
              <a:rPr lang="tr-TR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as </a:t>
            </a:r>
            <a:r>
              <a:rPr lang="tr-TR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ALARO, WRF </a:t>
            </a:r>
            <a:r>
              <a:rPr lang="tr-TR" sz="2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and</a:t>
            </a:r>
            <a:r>
              <a:rPr lang="tr-TR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ECMWF</a:t>
            </a:r>
            <a:r>
              <a:rPr lang="tr-TR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since 18th </a:t>
            </a:r>
            <a:r>
              <a:rPr lang="tr-TR" sz="2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August</a:t>
            </a:r>
            <a:r>
              <a:rPr lang="tr-TR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2016. </a:t>
            </a:r>
          </a:p>
          <a:p>
            <a:pPr marL="342900" indent="-342900" algn="just">
              <a:buClr>
                <a:srgbClr val="FF0000"/>
              </a:buClr>
            </a:pPr>
            <a:endParaRPr lang="tr-TR" sz="2400" b="1" dirty="0" smtClean="0">
              <a:solidFill>
                <a:srgbClr val="0000FF"/>
              </a:solidFill>
            </a:endParaRPr>
          </a:p>
        </p:txBody>
      </p:sp>
      <p:sp>
        <p:nvSpPr>
          <p:cNvPr id="3" name="1 Dikdörtgen"/>
          <p:cNvSpPr>
            <a:spLocks noChangeArrowheads="1"/>
          </p:cNvSpPr>
          <p:nvPr/>
        </p:nvSpPr>
        <p:spPr bwMode="auto">
          <a:xfrm>
            <a:off x="0" y="260350"/>
            <a:ext cx="9144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tr-TR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Forecast</a:t>
            </a:r>
            <a:r>
              <a:rPr lang="tr-TR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r-TR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Products</a:t>
            </a:r>
            <a:endParaRPr lang="en-US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Resim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16" y="1077855"/>
            <a:ext cx="8892480" cy="4079337"/>
          </a:xfrm>
          <a:prstGeom prst="rect">
            <a:avLst/>
          </a:prstGeom>
        </p:spPr>
      </p:pic>
      <p:sp>
        <p:nvSpPr>
          <p:cNvPr id="8" name="Yuvarlatılmış Dikdörtgen 7"/>
          <p:cNvSpPr/>
          <p:nvPr/>
        </p:nvSpPr>
        <p:spPr>
          <a:xfrm>
            <a:off x="413792" y="1260478"/>
            <a:ext cx="909166" cy="3896714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9" name="Yuvarlatılmış Dikdörtgen 8"/>
          <p:cNvSpPr/>
          <p:nvPr/>
        </p:nvSpPr>
        <p:spPr>
          <a:xfrm>
            <a:off x="1322958" y="1260478"/>
            <a:ext cx="969880" cy="3896714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0" name="Yuvarlatılmış Dikdörtgen 9"/>
          <p:cNvSpPr/>
          <p:nvPr/>
        </p:nvSpPr>
        <p:spPr>
          <a:xfrm>
            <a:off x="2292838" y="1260478"/>
            <a:ext cx="974335" cy="3896714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1" name="Yuvarlatılmış Dikdörtgen 10"/>
          <p:cNvSpPr/>
          <p:nvPr/>
        </p:nvSpPr>
        <p:spPr>
          <a:xfrm>
            <a:off x="3268255" y="1260478"/>
            <a:ext cx="909166" cy="3896714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2" name="Yuvarlatılmış Dikdörtgen 11"/>
          <p:cNvSpPr/>
          <p:nvPr/>
        </p:nvSpPr>
        <p:spPr>
          <a:xfrm>
            <a:off x="4177421" y="1255609"/>
            <a:ext cx="909166" cy="3896714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3" name="Yuvarlatılmış Dikdörtgen 12"/>
          <p:cNvSpPr/>
          <p:nvPr/>
        </p:nvSpPr>
        <p:spPr>
          <a:xfrm>
            <a:off x="5086587" y="1260478"/>
            <a:ext cx="1035050" cy="3896714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r-TR">
              <a:solidFill>
                <a:srgbClr val="0000FF"/>
              </a:solidFill>
            </a:endParaRPr>
          </a:p>
        </p:txBody>
      </p:sp>
      <p:sp>
        <p:nvSpPr>
          <p:cNvPr id="14" name="Yuvarlatılmış Dikdörtgen 13"/>
          <p:cNvSpPr/>
          <p:nvPr/>
        </p:nvSpPr>
        <p:spPr>
          <a:xfrm>
            <a:off x="6155779" y="1255609"/>
            <a:ext cx="909166" cy="3896714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5" name="Yuvarlatılmış Dikdörtgen 14"/>
          <p:cNvSpPr/>
          <p:nvPr/>
        </p:nvSpPr>
        <p:spPr>
          <a:xfrm>
            <a:off x="7064945" y="1250740"/>
            <a:ext cx="909166" cy="3896714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6" name="Yuvarlatılmış Dikdörtgen 15"/>
          <p:cNvSpPr/>
          <p:nvPr/>
        </p:nvSpPr>
        <p:spPr>
          <a:xfrm>
            <a:off x="7974111" y="1255609"/>
            <a:ext cx="1035050" cy="3896714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7" name="Metin kutusu 16"/>
          <p:cNvSpPr txBox="1"/>
          <p:nvPr/>
        </p:nvSpPr>
        <p:spPr>
          <a:xfrm>
            <a:off x="467544" y="5295692"/>
            <a:ext cx="659129" cy="507831"/>
          </a:xfrm>
          <a:prstGeom prst="rect">
            <a:avLst/>
          </a:prstGeom>
          <a:noFill/>
          <a:ln w="190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tr-TR" sz="900" dirty="0" smtClean="0">
                <a:solidFill>
                  <a:srgbClr val="0000FF"/>
                </a:solidFill>
              </a:rPr>
              <a:t>ALARO</a:t>
            </a:r>
          </a:p>
          <a:p>
            <a:r>
              <a:rPr lang="tr-TR" sz="900" dirty="0" smtClean="0">
                <a:solidFill>
                  <a:srgbClr val="0000FF"/>
                </a:solidFill>
              </a:rPr>
              <a:t>Model</a:t>
            </a:r>
          </a:p>
          <a:p>
            <a:r>
              <a:rPr lang="tr-TR" sz="900" dirty="0" err="1" smtClean="0">
                <a:solidFill>
                  <a:srgbClr val="0000FF"/>
                </a:solidFill>
              </a:rPr>
              <a:t>Output</a:t>
            </a:r>
            <a:endParaRPr lang="tr-TR" sz="900" dirty="0">
              <a:solidFill>
                <a:srgbClr val="0000FF"/>
              </a:solidFill>
            </a:endParaRPr>
          </a:p>
        </p:txBody>
      </p:sp>
      <p:sp>
        <p:nvSpPr>
          <p:cNvPr id="18" name="Metin kutusu 17"/>
          <p:cNvSpPr txBox="1"/>
          <p:nvPr/>
        </p:nvSpPr>
        <p:spPr>
          <a:xfrm>
            <a:off x="1259632" y="5229200"/>
            <a:ext cx="942201" cy="646331"/>
          </a:xfrm>
          <a:prstGeom prst="rect">
            <a:avLst/>
          </a:prstGeom>
          <a:noFill/>
          <a:ln w="190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tr-TR" sz="900" dirty="0" smtClean="0">
                <a:solidFill>
                  <a:srgbClr val="0000FF"/>
                </a:solidFill>
              </a:rPr>
              <a:t>ALARO</a:t>
            </a:r>
          </a:p>
          <a:p>
            <a:r>
              <a:rPr lang="tr-TR" sz="900" dirty="0" err="1" smtClean="0">
                <a:solidFill>
                  <a:srgbClr val="0000FF"/>
                </a:solidFill>
              </a:rPr>
              <a:t>Forecast</a:t>
            </a:r>
            <a:endParaRPr lang="tr-TR" sz="900" dirty="0" smtClean="0">
              <a:solidFill>
                <a:srgbClr val="0000FF"/>
              </a:solidFill>
            </a:endParaRPr>
          </a:p>
          <a:p>
            <a:r>
              <a:rPr lang="tr-TR" sz="900" dirty="0" err="1" smtClean="0">
                <a:solidFill>
                  <a:srgbClr val="0000FF"/>
                </a:solidFill>
              </a:rPr>
              <a:t>Mean</a:t>
            </a:r>
            <a:r>
              <a:rPr lang="tr-TR" sz="900" dirty="0" smtClean="0">
                <a:solidFill>
                  <a:srgbClr val="0000FF"/>
                </a:solidFill>
              </a:rPr>
              <a:t> </a:t>
            </a:r>
            <a:r>
              <a:rPr lang="tr-TR" sz="900" dirty="0" err="1" smtClean="0">
                <a:solidFill>
                  <a:srgbClr val="0000FF"/>
                </a:solidFill>
              </a:rPr>
              <a:t>Areal</a:t>
            </a:r>
            <a:r>
              <a:rPr lang="tr-TR" sz="900" dirty="0" smtClean="0">
                <a:solidFill>
                  <a:srgbClr val="0000FF"/>
                </a:solidFill>
              </a:rPr>
              <a:t> </a:t>
            </a:r>
            <a:r>
              <a:rPr lang="tr-TR" sz="900" dirty="0" err="1" smtClean="0">
                <a:solidFill>
                  <a:srgbClr val="0000FF"/>
                </a:solidFill>
              </a:rPr>
              <a:t>Pre</a:t>
            </a:r>
            <a:r>
              <a:rPr lang="tr-TR" sz="900" dirty="0" smtClean="0">
                <a:solidFill>
                  <a:srgbClr val="0000FF"/>
                </a:solidFill>
              </a:rPr>
              <a:t>.</a:t>
            </a:r>
            <a:endParaRPr lang="tr-TR" sz="900" dirty="0">
              <a:solidFill>
                <a:srgbClr val="0000FF"/>
              </a:solidFill>
            </a:endParaRPr>
          </a:p>
        </p:txBody>
      </p:sp>
      <p:sp>
        <p:nvSpPr>
          <p:cNvPr id="19" name="Metin kutusu 18"/>
          <p:cNvSpPr txBox="1"/>
          <p:nvPr/>
        </p:nvSpPr>
        <p:spPr>
          <a:xfrm>
            <a:off x="2347692" y="5229200"/>
            <a:ext cx="784148" cy="646331"/>
          </a:xfrm>
          <a:prstGeom prst="rect">
            <a:avLst/>
          </a:prstGeom>
          <a:noFill/>
          <a:ln w="190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tr-TR" sz="900" dirty="0" smtClean="0">
                <a:solidFill>
                  <a:srgbClr val="0000FF"/>
                </a:solidFill>
              </a:rPr>
              <a:t>ALARO</a:t>
            </a:r>
          </a:p>
          <a:p>
            <a:r>
              <a:rPr lang="tr-TR" sz="900" dirty="0" err="1" smtClean="0">
                <a:solidFill>
                  <a:srgbClr val="0000FF"/>
                </a:solidFill>
              </a:rPr>
              <a:t>Forecast</a:t>
            </a:r>
            <a:endParaRPr lang="tr-TR" sz="900" dirty="0" smtClean="0">
              <a:solidFill>
                <a:srgbClr val="0000FF"/>
              </a:solidFill>
            </a:endParaRPr>
          </a:p>
          <a:p>
            <a:r>
              <a:rPr lang="tr-TR" sz="900" dirty="0" smtClean="0">
                <a:solidFill>
                  <a:srgbClr val="0000FF"/>
                </a:solidFill>
              </a:rPr>
              <a:t>Flash </a:t>
            </a:r>
            <a:r>
              <a:rPr lang="tr-TR" sz="900" dirty="0" err="1" smtClean="0">
                <a:solidFill>
                  <a:srgbClr val="0000FF"/>
                </a:solidFill>
              </a:rPr>
              <a:t>Flood</a:t>
            </a:r>
            <a:r>
              <a:rPr lang="tr-TR" sz="900" dirty="0" smtClean="0">
                <a:solidFill>
                  <a:srgbClr val="0000FF"/>
                </a:solidFill>
              </a:rPr>
              <a:t> </a:t>
            </a:r>
            <a:r>
              <a:rPr lang="tr-TR" sz="900" dirty="0" err="1" smtClean="0">
                <a:solidFill>
                  <a:srgbClr val="0000FF"/>
                </a:solidFill>
              </a:rPr>
              <a:t>Threat</a:t>
            </a:r>
            <a:endParaRPr lang="tr-TR" sz="900" dirty="0">
              <a:solidFill>
                <a:srgbClr val="0000FF"/>
              </a:solidFill>
            </a:endParaRPr>
          </a:p>
        </p:txBody>
      </p:sp>
      <p:sp>
        <p:nvSpPr>
          <p:cNvPr id="20" name="Metin kutusu 19"/>
          <p:cNvSpPr txBox="1"/>
          <p:nvPr/>
        </p:nvSpPr>
        <p:spPr>
          <a:xfrm>
            <a:off x="3419872" y="5295692"/>
            <a:ext cx="758076" cy="507831"/>
          </a:xfrm>
          <a:prstGeom prst="rect">
            <a:avLst/>
          </a:prstGeom>
          <a:noFill/>
          <a:ln w="19050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r>
              <a:rPr lang="tr-TR" sz="900" dirty="0" smtClean="0">
                <a:solidFill>
                  <a:srgbClr val="0000FF"/>
                </a:solidFill>
              </a:rPr>
              <a:t>ECMWF</a:t>
            </a:r>
          </a:p>
          <a:p>
            <a:r>
              <a:rPr lang="tr-TR" sz="900" dirty="0" smtClean="0">
                <a:solidFill>
                  <a:srgbClr val="0000FF"/>
                </a:solidFill>
              </a:rPr>
              <a:t>Model</a:t>
            </a:r>
          </a:p>
          <a:p>
            <a:r>
              <a:rPr lang="tr-TR" sz="900" dirty="0" err="1">
                <a:solidFill>
                  <a:srgbClr val="0000FF"/>
                </a:solidFill>
              </a:rPr>
              <a:t>Output</a:t>
            </a:r>
            <a:endParaRPr lang="tr-TR" sz="900" dirty="0">
              <a:solidFill>
                <a:srgbClr val="0000FF"/>
              </a:solidFill>
            </a:endParaRPr>
          </a:p>
        </p:txBody>
      </p:sp>
      <p:sp>
        <p:nvSpPr>
          <p:cNvPr id="21" name="Metin kutusu 20"/>
          <p:cNvSpPr txBox="1"/>
          <p:nvPr/>
        </p:nvSpPr>
        <p:spPr>
          <a:xfrm>
            <a:off x="4291908" y="5229200"/>
            <a:ext cx="784148" cy="646331"/>
          </a:xfrm>
          <a:prstGeom prst="rect">
            <a:avLst/>
          </a:prstGeom>
          <a:noFill/>
          <a:ln w="19050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r>
              <a:rPr lang="tr-TR" sz="900" dirty="0" smtClean="0">
                <a:solidFill>
                  <a:srgbClr val="0000FF"/>
                </a:solidFill>
              </a:rPr>
              <a:t>ECMWF</a:t>
            </a:r>
          </a:p>
          <a:p>
            <a:r>
              <a:rPr lang="tr-TR" sz="900" dirty="0" err="1">
                <a:solidFill>
                  <a:srgbClr val="0000FF"/>
                </a:solidFill>
              </a:rPr>
              <a:t>Forecast</a:t>
            </a:r>
            <a:endParaRPr lang="tr-TR" sz="900" dirty="0">
              <a:solidFill>
                <a:srgbClr val="0000FF"/>
              </a:solidFill>
            </a:endParaRPr>
          </a:p>
          <a:p>
            <a:r>
              <a:rPr lang="tr-TR" sz="900" dirty="0" err="1">
                <a:solidFill>
                  <a:srgbClr val="0000FF"/>
                </a:solidFill>
              </a:rPr>
              <a:t>Mean</a:t>
            </a:r>
            <a:r>
              <a:rPr lang="tr-TR" sz="900" dirty="0">
                <a:solidFill>
                  <a:srgbClr val="0000FF"/>
                </a:solidFill>
              </a:rPr>
              <a:t> </a:t>
            </a:r>
            <a:r>
              <a:rPr lang="tr-TR" sz="900" dirty="0" err="1">
                <a:solidFill>
                  <a:srgbClr val="0000FF"/>
                </a:solidFill>
              </a:rPr>
              <a:t>Areal</a:t>
            </a:r>
            <a:r>
              <a:rPr lang="tr-TR" sz="900" dirty="0">
                <a:solidFill>
                  <a:srgbClr val="0000FF"/>
                </a:solidFill>
              </a:rPr>
              <a:t> </a:t>
            </a:r>
            <a:r>
              <a:rPr lang="tr-TR" sz="900" dirty="0" err="1">
                <a:solidFill>
                  <a:srgbClr val="0000FF"/>
                </a:solidFill>
              </a:rPr>
              <a:t>Pre</a:t>
            </a:r>
            <a:r>
              <a:rPr lang="tr-TR" sz="900" dirty="0">
                <a:solidFill>
                  <a:srgbClr val="0000FF"/>
                </a:solidFill>
              </a:rPr>
              <a:t>.</a:t>
            </a:r>
          </a:p>
        </p:txBody>
      </p:sp>
      <p:sp>
        <p:nvSpPr>
          <p:cNvPr id="22" name="Metin kutusu 21"/>
          <p:cNvSpPr txBox="1"/>
          <p:nvPr/>
        </p:nvSpPr>
        <p:spPr>
          <a:xfrm>
            <a:off x="5231049" y="5229200"/>
            <a:ext cx="784148" cy="646331"/>
          </a:xfrm>
          <a:prstGeom prst="rect">
            <a:avLst/>
          </a:prstGeom>
          <a:noFill/>
          <a:ln w="19050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r>
              <a:rPr lang="tr-TR" sz="900" dirty="0" smtClean="0">
                <a:solidFill>
                  <a:srgbClr val="0000FF"/>
                </a:solidFill>
              </a:rPr>
              <a:t>ECMWF</a:t>
            </a:r>
          </a:p>
          <a:p>
            <a:r>
              <a:rPr lang="tr-TR" sz="900" dirty="0" err="1">
                <a:solidFill>
                  <a:srgbClr val="0000FF"/>
                </a:solidFill>
              </a:rPr>
              <a:t>Forecast</a:t>
            </a:r>
            <a:endParaRPr lang="tr-TR" sz="900" dirty="0">
              <a:solidFill>
                <a:srgbClr val="0000FF"/>
              </a:solidFill>
            </a:endParaRPr>
          </a:p>
          <a:p>
            <a:r>
              <a:rPr lang="tr-TR" sz="900" dirty="0">
                <a:solidFill>
                  <a:srgbClr val="0000FF"/>
                </a:solidFill>
              </a:rPr>
              <a:t>Flash </a:t>
            </a:r>
            <a:r>
              <a:rPr lang="tr-TR" sz="900" dirty="0" err="1">
                <a:solidFill>
                  <a:srgbClr val="0000FF"/>
                </a:solidFill>
              </a:rPr>
              <a:t>Flood</a:t>
            </a:r>
            <a:r>
              <a:rPr lang="tr-TR" sz="900" dirty="0">
                <a:solidFill>
                  <a:srgbClr val="0000FF"/>
                </a:solidFill>
              </a:rPr>
              <a:t> </a:t>
            </a:r>
            <a:r>
              <a:rPr lang="tr-TR" sz="900" dirty="0" err="1">
                <a:solidFill>
                  <a:srgbClr val="0000FF"/>
                </a:solidFill>
              </a:rPr>
              <a:t>Threat</a:t>
            </a:r>
            <a:endParaRPr lang="tr-TR" sz="900" dirty="0">
              <a:solidFill>
                <a:srgbClr val="0000FF"/>
              </a:solidFill>
            </a:endParaRPr>
          </a:p>
        </p:txBody>
      </p:sp>
      <p:sp>
        <p:nvSpPr>
          <p:cNvPr id="23" name="Metin kutusu 22"/>
          <p:cNvSpPr txBox="1"/>
          <p:nvPr/>
        </p:nvSpPr>
        <p:spPr>
          <a:xfrm>
            <a:off x="6361143" y="5295692"/>
            <a:ext cx="659129" cy="507831"/>
          </a:xfrm>
          <a:prstGeom prst="rect">
            <a:avLst/>
          </a:prstGeom>
          <a:noFill/>
          <a:ln w="19050"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tr-TR" sz="900" dirty="0" smtClean="0">
                <a:solidFill>
                  <a:srgbClr val="0000FF"/>
                </a:solidFill>
              </a:rPr>
              <a:t>WRF</a:t>
            </a:r>
          </a:p>
          <a:p>
            <a:r>
              <a:rPr lang="tr-TR" sz="900" dirty="0" smtClean="0">
                <a:solidFill>
                  <a:srgbClr val="0000FF"/>
                </a:solidFill>
              </a:rPr>
              <a:t>Model</a:t>
            </a:r>
          </a:p>
          <a:p>
            <a:r>
              <a:rPr lang="tr-TR" sz="900" dirty="0" err="1">
                <a:solidFill>
                  <a:srgbClr val="0000FF"/>
                </a:solidFill>
              </a:rPr>
              <a:t>Output</a:t>
            </a:r>
            <a:endParaRPr lang="tr-TR" sz="900" dirty="0">
              <a:solidFill>
                <a:srgbClr val="0000FF"/>
              </a:solidFill>
            </a:endParaRPr>
          </a:p>
        </p:txBody>
      </p:sp>
      <p:sp>
        <p:nvSpPr>
          <p:cNvPr id="24" name="Metin kutusu 23"/>
          <p:cNvSpPr txBox="1"/>
          <p:nvPr/>
        </p:nvSpPr>
        <p:spPr>
          <a:xfrm>
            <a:off x="7172228" y="5229200"/>
            <a:ext cx="784148" cy="646331"/>
          </a:xfrm>
          <a:prstGeom prst="rect">
            <a:avLst/>
          </a:prstGeom>
          <a:noFill/>
          <a:ln w="19050"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tr-TR" sz="900" dirty="0">
                <a:solidFill>
                  <a:srgbClr val="0000FF"/>
                </a:solidFill>
              </a:rPr>
              <a:t>WRF</a:t>
            </a:r>
            <a:endParaRPr lang="tr-TR" sz="900" dirty="0" smtClean="0">
              <a:solidFill>
                <a:srgbClr val="0000FF"/>
              </a:solidFill>
            </a:endParaRPr>
          </a:p>
          <a:p>
            <a:r>
              <a:rPr lang="tr-TR" sz="900" dirty="0" err="1">
                <a:solidFill>
                  <a:srgbClr val="0000FF"/>
                </a:solidFill>
              </a:rPr>
              <a:t>Forecast</a:t>
            </a:r>
            <a:endParaRPr lang="tr-TR" sz="900" dirty="0">
              <a:solidFill>
                <a:srgbClr val="0000FF"/>
              </a:solidFill>
            </a:endParaRPr>
          </a:p>
          <a:p>
            <a:r>
              <a:rPr lang="tr-TR" sz="900" dirty="0" err="1">
                <a:solidFill>
                  <a:srgbClr val="0000FF"/>
                </a:solidFill>
              </a:rPr>
              <a:t>Mean</a:t>
            </a:r>
            <a:r>
              <a:rPr lang="tr-TR" sz="900" dirty="0">
                <a:solidFill>
                  <a:srgbClr val="0000FF"/>
                </a:solidFill>
              </a:rPr>
              <a:t> </a:t>
            </a:r>
            <a:r>
              <a:rPr lang="tr-TR" sz="900" dirty="0" err="1">
                <a:solidFill>
                  <a:srgbClr val="0000FF"/>
                </a:solidFill>
              </a:rPr>
              <a:t>Areal</a:t>
            </a:r>
            <a:r>
              <a:rPr lang="tr-TR" sz="900" dirty="0">
                <a:solidFill>
                  <a:srgbClr val="0000FF"/>
                </a:solidFill>
              </a:rPr>
              <a:t> </a:t>
            </a:r>
            <a:r>
              <a:rPr lang="tr-TR" sz="900" dirty="0" err="1">
                <a:solidFill>
                  <a:srgbClr val="0000FF"/>
                </a:solidFill>
              </a:rPr>
              <a:t>Pre</a:t>
            </a:r>
            <a:r>
              <a:rPr lang="tr-TR" sz="900" dirty="0">
                <a:solidFill>
                  <a:srgbClr val="0000FF"/>
                </a:solidFill>
              </a:rPr>
              <a:t>.</a:t>
            </a:r>
          </a:p>
        </p:txBody>
      </p:sp>
      <p:sp>
        <p:nvSpPr>
          <p:cNvPr id="25" name="Metin kutusu 24"/>
          <p:cNvSpPr txBox="1"/>
          <p:nvPr/>
        </p:nvSpPr>
        <p:spPr>
          <a:xfrm>
            <a:off x="8108332" y="5229200"/>
            <a:ext cx="784148" cy="646331"/>
          </a:xfrm>
          <a:prstGeom prst="rect">
            <a:avLst/>
          </a:prstGeom>
          <a:noFill/>
          <a:ln w="19050"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tr-TR" sz="900" dirty="0">
                <a:solidFill>
                  <a:srgbClr val="0000FF"/>
                </a:solidFill>
              </a:rPr>
              <a:t>WRF</a:t>
            </a:r>
            <a:endParaRPr lang="tr-TR" sz="900" dirty="0" smtClean="0">
              <a:solidFill>
                <a:srgbClr val="0000FF"/>
              </a:solidFill>
            </a:endParaRPr>
          </a:p>
          <a:p>
            <a:r>
              <a:rPr lang="tr-TR" sz="900" dirty="0" err="1">
                <a:solidFill>
                  <a:srgbClr val="0000FF"/>
                </a:solidFill>
              </a:rPr>
              <a:t>Forecast</a:t>
            </a:r>
            <a:endParaRPr lang="tr-TR" sz="900" dirty="0">
              <a:solidFill>
                <a:srgbClr val="0000FF"/>
              </a:solidFill>
            </a:endParaRPr>
          </a:p>
          <a:p>
            <a:r>
              <a:rPr lang="tr-TR" sz="900" dirty="0">
                <a:solidFill>
                  <a:srgbClr val="0000FF"/>
                </a:solidFill>
              </a:rPr>
              <a:t>Flash </a:t>
            </a:r>
            <a:r>
              <a:rPr lang="tr-TR" sz="900" dirty="0" err="1">
                <a:solidFill>
                  <a:srgbClr val="0000FF"/>
                </a:solidFill>
              </a:rPr>
              <a:t>Flood</a:t>
            </a:r>
            <a:r>
              <a:rPr lang="tr-TR" sz="900" dirty="0">
                <a:solidFill>
                  <a:srgbClr val="0000FF"/>
                </a:solidFill>
              </a:rPr>
              <a:t> </a:t>
            </a:r>
            <a:r>
              <a:rPr lang="tr-TR" sz="900" dirty="0" err="1">
                <a:solidFill>
                  <a:srgbClr val="0000FF"/>
                </a:solidFill>
              </a:rPr>
              <a:t>Threat</a:t>
            </a:r>
            <a:endParaRPr lang="tr-TR" sz="9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624742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12" descr="MWGHE Precipitation 24-hr"/>
          <p:cNvSpPr>
            <a:spLocks noChangeAspect="1" noChangeArrowheads="1"/>
          </p:cNvSpPr>
          <p:nvPr/>
        </p:nvSpPr>
        <p:spPr bwMode="auto">
          <a:xfrm>
            <a:off x="4443413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 dirty="0">
              <a:solidFill>
                <a:prstClr val="black"/>
              </a:solidFill>
            </a:endParaRPr>
          </a:p>
        </p:txBody>
      </p:sp>
      <p:sp>
        <p:nvSpPr>
          <p:cNvPr id="8" name="AutoShape 24" descr="MWGHE Precipitation 24-hr"/>
          <p:cNvSpPr>
            <a:spLocks noChangeAspect="1" noChangeArrowheads="1"/>
          </p:cNvSpPr>
          <p:nvPr/>
        </p:nvSpPr>
        <p:spPr bwMode="auto">
          <a:xfrm>
            <a:off x="4443413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 dirty="0">
              <a:solidFill>
                <a:prstClr val="black"/>
              </a:solidFill>
            </a:endParaRPr>
          </a:p>
        </p:txBody>
      </p:sp>
      <p:sp>
        <p:nvSpPr>
          <p:cNvPr id="10" name="9 Dikdörtgen"/>
          <p:cNvSpPr/>
          <p:nvPr/>
        </p:nvSpPr>
        <p:spPr>
          <a:xfrm>
            <a:off x="107504" y="5221649"/>
            <a:ext cx="892899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tr-TR" sz="2000" b="1" dirty="0" smtClean="0">
                <a:solidFill>
                  <a:srgbClr val="0000FF"/>
                </a:solidFill>
              </a:rPr>
              <a:t>ALADIN </a:t>
            </a:r>
            <a:r>
              <a:rPr lang="tr-TR" sz="2000" b="1" dirty="0" err="1" smtClean="0">
                <a:solidFill>
                  <a:srgbClr val="0000FF"/>
                </a:solidFill>
              </a:rPr>
              <a:t>was</a:t>
            </a:r>
            <a:r>
              <a:rPr lang="tr-TR" sz="2000" b="1" dirty="0" smtClean="0">
                <a:solidFill>
                  <a:srgbClr val="0000FF"/>
                </a:solidFill>
              </a:rPr>
              <a:t> </a:t>
            </a:r>
            <a:r>
              <a:rPr lang="tr-TR" sz="2000" b="1" dirty="0" err="1" smtClean="0">
                <a:solidFill>
                  <a:srgbClr val="0000FF"/>
                </a:solidFill>
              </a:rPr>
              <a:t>the</a:t>
            </a:r>
            <a:r>
              <a:rPr lang="tr-TR" sz="2000" b="1" dirty="0" smtClean="0">
                <a:solidFill>
                  <a:srgbClr val="0000FF"/>
                </a:solidFill>
              </a:rPr>
              <a:t> </a:t>
            </a:r>
            <a:r>
              <a:rPr lang="tr-TR" sz="2000" b="1" dirty="0" err="1" smtClean="0">
                <a:solidFill>
                  <a:srgbClr val="0000FF"/>
                </a:solidFill>
              </a:rPr>
              <a:t>only</a:t>
            </a:r>
            <a:r>
              <a:rPr lang="tr-TR" sz="2000" b="1" dirty="0" smtClean="0">
                <a:solidFill>
                  <a:srgbClr val="0000FF"/>
                </a:solidFill>
              </a:rPr>
              <a:t> </a:t>
            </a:r>
            <a:r>
              <a:rPr lang="en-US" sz="2000" b="1" dirty="0" smtClean="0">
                <a:solidFill>
                  <a:srgbClr val="0000FF"/>
                </a:solidFill>
              </a:rPr>
              <a:t>numerical </a:t>
            </a:r>
            <a:r>
              <a:rPr lang="en-US" sz="2000" b="1" dirty="0">
                <a:solidFill>
                  <a:srgbClr val="0000FF"/>
                </a:solidFill>
              </a:rPr>
              <a:t>forecast </a:t>
            </a:r>
            <a:r>
              <a:rPr lang="en-US" sz="2000" b="1" dirty="0" smtClean="0">
                <a:solidFill>
                  <a:srgbClr val="0000FF"/>
                </a:solidFill>
              </a:rPr>
              <a:t>model</a:t>
            </a:r>
            <a:r>
              <a:rPr lang="tr-TR" sz="2000" b="1" dirty="0" smtClean="0">
                <a:solidFill>
                  <a:srgbClr val="0000FF"/>
                </a:solidFill>
              </a:rPr>
              <a:t> </a:t>
            </a:r>
            <a:r>
              <a:rPr lang="tr-TR" sz="2000" b="1" dirty="0" err="1" smtClean="0">
                <a:solidFill>
                  <a:srgbClr val="0000FF"/>
                </a:solidFill>
              </a:rPr>
              <a:t>which</a:t>
            </a:r>
            <a:r>
              <a:rPr lang="tr-TR" sz="2000" b="1" dirty="0" smtClean="0">
                <a:solidFill>
                  <a:srgbClr val="0000FF"/>
                </a:solidFill>
              </a:rPr>
              <a:t> has</a:t>
            </a:r>
            <a:r>
              <a:rPr lang="en-US" sz="2000" b="1" dirty="0" smtClean="0">
                <a:solidFill>
                  <a:srgbClr val="0000FF"/>
                </a:solidFill>
              </a:rPr>
              <a:t> the </a:t>
            </a:r>
            <a:r>
              <a:rPr lang="en-US" sz="2000" b="1" dirty="0">
                <a:solidFill>
                  <a:srgbClr val="0000FF"/>
                </a:solidFill>
              </a:rPr>
              <a:t>highest resolution </a:t>
            </a:r>
            <a:r>
              <a:rPr lang="en-US" sz="2000" b="1" dirty="0" smtClean="0">
                <a:solidFill>
                  <a:srgbClr val="0000FF"/>
                </a:solidFill>
              </a:rPr>
              <a:t>used </a:t>
            </a:r>
            <a:r>
              <a:rPr lang="en-US" sz="2000" b="1" dirty="0">
                <a:solidFill>
                  <a:srgbClr val="0000FF"/>
                </a:solidFill>
              </a:rPr>
              <a:t>in our </a:t>
            </a:r>
            <a:r>
              <a:rPr lang="en-US" sz="2000" b="1" dirty="0" smtClean="0">
                <a:solidFill>
                  <a:srgbClr val="0000FF"/>
                </a:solidFill>
              </a:rPr>
              <a:t>country.</a:t>
            </a:r>
            <a:r>
              <a:rPr lang="tr-TR" sz="2000" b="1" dirty="0" smtClean="0">
                <a:solidFill>
                  <a:srgbClr val="0000FF"/>
                </a:solidFill>
              </a:rPr>
              <a:t> </a:t>
            </a:r>
            <a:r>
              <a:rPr lang="en-US" sz="2000" b="1" dirty="0" smtClean="0">
                <a:solidFill>
                  <a:srgbClr val="0000FF"/>
                </a:solidFill>
              </a:rPr>
              <a:t>Precipitation </a:t>
            </a:r>
            <a:r>
              <a:rPr lang="en-US" sz="2000" b="1" dirty="0">
                <a:solidFill>
                  <a:srgbClr val="0000FF"/>
                </a:solidFill>
              </a:rPr>
              <a:t>products </a:t>
            </a:r>
            <a:r>
              <a:rPr lang="tr-TR" sz="2000" b="1" dirty="0" err="1" smtClean="0">
                <a:solidFill>
                  <a:srgbClr val="0000FF"/>
                </a:solidFill>
              </a:rPr>
              <a:t>that</a:t>
            </a:r>
            <a:r>
              <a:rPr lang="tr-TR" sz="2000" b="1" dirty="0" smtClean="0">
                <a:solidFill>
                  <a:srgbClr val="0000FF"/>
                </a:solidFill>
              </a:rPr>
              <a:t> </a:t>
            </a:r>
            <a:r>
              <a:rPr lang="tr-TR" sz="2000" b="1" dirty="0" err="1" smtClean="0">
                <a:solidFill>
                  <a:srgbClr val="0000FF"/>
                </a:solidFill>
              </a:rPr>
              <a:t>are</a:t>
            </a:r>
            <a:r>
              <a:rPr lang="tr-TR" sz="2000" b="1" dirty="0" smtClean="0">
                <a:solidFill>
                  <a:srgbClr val="0000FF"/>
                </a:solidFill>
              </a:rPr>
              <a:t> </a:t>
            </a:r>
            <a:r>
              <a:rPr lang="tr-TR" sz="2000" b="1" dirty="0" err="1" smtClean="0">
                <a:solidFill>
                  <a:srgbClr val="0000FF"/>
                </a:solidFill>
              </a:rPr>
              <a:t>updated</a:t>
            </a:r>
            <a:r>
              <a:rPr lang="en-US" sz="2000" b="1" dirty="0" smtClean="0">
                <a:solidFill>
                  <a:srgbClr val="0000FF"/>
                </a:solidFill>
              </a:rPr>
              <a:t> </a:t>
            </a:r>
            <a:r>
              <a:rPr lang="en-US" sz="2000" b="1" dirty="0">
                <a:solidFill>
                  <a:srgbClr val="0000FF"/>
                </a:solidFill>
              </a:rPr>
              <a:t>in every 6 hours with  4.5 x 4.5 km resolution </a:t>
            </a:r>
            <a:r>
              <a:rPr lang="tr-TR" sz="2000" b="1" dirty="0" err="1" smtClean="0">
                <a:solidFill>
                  <a:srgbClr val="0000FF"/>
                </a:solidFill>
              </a:rPr>
              <a:t>are</a:t>
            </a:r>
            <a:r>
              <a:rPr lang="en-US" sz="2000" b="1" dirty="0" smtClean="0">
                <a:solidFill>
                  <a:srgbClr val="0000FF"/>
                </a:solidFill>
              </a:rPr>
              <a:t> </a:t>
            </a:r>
            <a:r>
              <a:rPr lang="en-US" sz="2000" b="1" dirty="0">
                <a:solidFill>
                  <a:srgbClr val="0000FF"/>
                </a:solidFill>
              </a:rPr>
              <a:t>entered into the model.</a:t>
            </a:r>
            <a:endParaRPr lang="tr-TR" sz="2000" b="1" dirty="0">
              <a:solidFill>
                <a:prstClr val="black"/>
              </a:solidFill>
            </a:endParaRPr>
          </a:p>
        </p:txBody>
      </p:sp>
      <p:pic>
        <p:nvPicPr>
          <p:cNvPr id="12290" name="Picture 2" descr="C:\Users\aiakbas\Desktop\20150201-1400_ffgs_prod_fcst_precip_forecast_24hr_turkey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9592" y="1268760"/>
            <a:ext cx="7411391" cy="3816424"/>
          </a:xfrm>
          <a:prstGeom prst="rect">
            <a:avLst/>
          </a:prstGeom>
          <a:noFill/>
        </p:spPr>
      </p:pic>
      <p:sp>
        <p:nvSpPr>
          <p:cNvPr id="9" name="5 Metin kutusu"/>
          <p:cNvSpPr txBox="1">
            <a:spLocks noChangeArrowheads="1"/>
          </p:cNvSpPr>
          <p:nvPr/>
        </p:nvSpPr>
        <p:spPr bwMode="auto">
          <a:xfrm>
            <a:off x="1187624" y="260648"/>
            <a:ext cx="713814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tr-TR"/>
            </a:defPPr>
            <a:lvl1pPr algn="ctr">
              <a:defRPr sz="28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r>
              <a:rPr lang="tr-TR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Numerical</a:t>
            </a:r>
            <a:r>
              <a:rPr lang="tr-TR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r-TR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Weather</a:t>
            </a:r>
            <a:r>
              <a:rPr lang="tr-TR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r-TR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Prediction</a:t>
            </a:r>
            <a:r>
              <a:rPr lang="tr-TR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r-TR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Models</a:t>
            </a:r>
            <a:endParaRPr lang="tr-TR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55082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12" descr="MWGHE Precipitation 24-hr"/>
          <p:cNvSpPr>
            <a:spLocks noChangeAspect="1" noChangeArrowheads="1"/>
          </p:cNvSpPr>
          <p:nvPr/>
        </p:nvSpPr>
        <p:spPr bwMode="auto">
          <a:xfrm>
            <a:off x="4443413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 dirty="0">
              <a:solidFill>
                <a:prstClr val="black"/>
              </a:solidFill>
            </a:endParaRPr>
          </a:p>
        </p:txBody>
      </p:sp>
      <p:sp>
        <p:nvSpPr>
          <p:cNvPr id="8" name="AutoShape 24" descr="MWGHE Precipitation 24-hr"/>
          <p:cNvSpPr>
            <a:spLocks noChangeAspect="1" noChangeArrowheads="1"/>
          </p:cNvSpPr>
          <p:nvPr/>
        </p:nvSpPr>
        <p:spPr bwMode="auto">
          <a:xfrm>
            <a:off x="4443413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 dirty="0">
              <a:solidFill>
                <a:prstClr val="black"/>
              </a:solidFill>
            </a:endParaRPr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1108990"/>
            <a:ext cx="4823454" cy="5704386"/>
          </a:xfrm>
          <a:prstGeom prst="rect">
            <a:avLst/>
          </a:prstGeom>
        </p:spPr>
      </p:pic>
      <p:sp>
        <p:nvSpPr>
          <p:cNvPr id="9" name="5 Dikdörtgen"/>
          <p:cNvSpPr/>
          <p:nvPr/>
        </p:nvSpPr>
        <p:spPr>
          <a:xfrm>
            <a:off x="179512" y="2708920"/>
            <a:ext cx="352839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000" b="1" dirty="0" err="1" smtClean="0">
                <a:solidFill>
                  <a:srgbClr val="0000FF"/>
                </a:solidFill>
              </a:rPr>
              <a:t>Generated</a:t>
            </a:r>
            <a:r>
              <a:rPr lang="tr-TR" sz="2000" b="1" dirty="0" smtClean="0">
                <a:solidFill>
                  <a:srgbClr val="0000FF"/>
                </a:solidFill>
              </a:rPr>
              <a:t> </a:t>
            </a:r>
            <a:r>
              <a:rPr lang="tr-TR" sz="2000" b="1" dirty="0" err="1">
                <a:solidFill>
                  <a:srgbClr val="0000FF"/>
                </a:solidFill>
              </a:rPr>
              <a:t>forecast</a:t>
            </a:r>
            <a:r>
              <a:rPr lang="tr-TR" sz="2000" b="1" dirty="0">
                <a:solidFill>
                  <a:srgbClr val="0000FF"/>
                </a:solidFill>
              </a:rPr>
              <a:t> </a:t>
            </a:r>
            <a:r>
              <a:rPr lang="tr-TR" sz="2000" b="1" dirty="0" err="1">
                <a:solidFill>
                  <a:srgbClr val="0000FF"/>
                </a:solidFill>
              </a:rPr>
              <a:t>precipitation</a:t>
            </a:r>
            <a:r>
              <a:rPr lang="tr-TR" sz="2000" b="1" dirty="0">
                <a:solidFill>
                  <a:srgbClr val="0000FF"/>
                </a:solidFill>
              </a:rPr>
              <a:t> </a:t>
            </a:r>
            <a:r>
              <a:rPr lang="tr-TR" sz="2000" b="1" dirty="0" err="1" smtClean="0">
                <a:solidFill>
                  <a:srgbClr val="0000FF"/>
                </a:solidFill>
              </a:rPr>
              <a:t>products</a:t>
            </a:r>
            <a:r>
              <a:rPr lang="tr-TR" sz="2000" b="1" dirty="0" smtClean="0">
                <a:solidFill>
                  <a:srgbClr val="0000FF"/>
                </a:solidFill>
              </a:rPr>
              <a:t> </a:t>
            </a:r>
            <a:r>
              <a:rPr lang="tr-TR" sz="2000" b="1" dirty="0" err="1" smtClean="0">
                <a:solidFill>
                  <a:srgbClr val="0000FF"/>
                </a:solidFill>
              </a:rPr>
              <a:t>by</a:t>
            </a:r>
            <a:r>
              <a:rPr lang="tr-TR" sz="2000" b="1" dirty="0">
                <a:solidFill>
                  <a:srgbClr val="0000FF"/>
                </a:solidFill>
              </a:rPr>
              <a:t> </a:t>
            </a:r>
            <a:r>
              <a:rPr lang="tr-TR" sz="2000" b="1" dirty="0" err="1">
                <a:solidFill>
                  <a:srgbClr val="0000FF"/>
                </a:solidFill>
              </a:rPr>
              <a:t>using</a:t>
            </a:r>
            <a:r>
              <a:rPr lang="tr-TR" sz="2000" b="1" dirty="0">
                <a:solidFill>
                  <a:srgbClr val="0000FF"/>
                </a:solidFill>
              </a:rPr>
              <a:t> </a:t>
            </a:r>
            <a:r>
              <a:rPr lang="tr-TR" sz="2000" b="1" dirty="0">
                <a:solidFill>
                  <a:srgbClr val="FF0000"/>
                </a:solidFill>
              </a:rPr>
              <a:t>ALARO, ECMWF </a:t>
            </a:r>
            <a:r>
              <a:rPr lang="tr-TR" sz="2000" b="1" dirty="0" err="1">
                <a:solidFill>
                  <a:srgbClr val="0000FF"/>
                </a:solidFill>
              </a:rPr>
              <a:t>and</a:t>
            </a:r>
            <a:r>
              <a:rPr lang="tr-TR" sz="2000" b="1" dirty="0">
                <a:solidFill>
                  <a:srgbClr val="0000FF"/>
                </a:solidFill>
              </a:rPr>
              <a:t> </a:t>
            </a:r>
            <a:r>
              <a:rPr lang="tr-TR" sz="2000" b="1" dirty="0">
                <a:solidFill>
                  <a:srgbClr val="FF0000"/>
                </a:solidFill>
              </a:rPr>
              <a:t>WRF</a:t>
            </a:r>
            <a:r>
              <a:rPr lang="tr-TR" sz="2000" b="1" dirty="0">
                <a:solidFill>
                  <a:srgbClr val="0000FF"/>
                </a:solidFill>
              </a:rPr>
              <a:t> </a:t>
            </a:r>
            <a:r>
              <a:rPr lang="tr-TR" sz="2000" b="1" dirty="0" err="1" smtClean="0">
                <a:solidFill>
                  <a:srgbClr val="0000FF"/>
                </a:solidFill>
              </a:rPr>
              <a:t>Numerical</a:t>
            </a:r>
            <a:r>
              <a:rPr lang="tr-TR" sz="2000" b="1" dirty="0" smtClean="0">
                <a:solidFill>
                  <a:srgbClr val="0000FF"/>
                </a:solidFill>
              </a:rPr>
              <a:t> </a:t>
            </a:r>
            <a:r>
              <a:rPr lang="tr-TR" sz="2000" b="1" dirty="0" err="1" smtClean="0">
                <a:solidFill>
                  <a:srgbClr val="0000FF"/>
                </a:solidFill>
              </a:rPr>
              <a:t>Weather</a:t>
            </a:r>
            <a:r>
              <a:rPr lang="tr-TR" sz="2000" b="1" dirty="0" smtClean="0">
                <a:solidFill>
                  <a:srgbClr val="0000FF"/>
                </a:solidFill>
              </a:rPr>
              <a:t> </a:t>
            </a:r>
            <a:r>
              <a:rPr lang="tr-TR" sz="2000" b="1" dirty="0" err="1" smtClean="0">
                <a:solidFill>
                  <a:srgbClr val="0000FF"/>
                </a:solidFill>
              </a:rPr>
              <a:t>Prediction</a:t>
            </a:r>
            <a:r>
              <a:rPr lang="tr-TR" sz="2000" b="1" dirty="0" smtClean="0">
                <a:solidFill>
                  <a:srgbClr val="0000FF"/>
                </a:solidFill>
              </a:rPr>
              <a:t> </a:t>
            </a:r>
            <a:r>
              <a:rPr lang="tr-TR" sz="2000" b="1" dirty="0" err="1" smtClean="0">
                <a:solidFill>
                  <a:srgbClr val="0000FF"/>
                </a:solidFill>
              </a:rPr>
              <a:t>Models</a:t>
            </a:r>
            <a:r>
              <a:rPr lang="tr-TR" sz="2000" b="1" dirty="0" smtClean="0">
                <a:solidFill>
                  <a:srgbClr val="0000FF"/>
                </a:solidFill>
              </a:rPr>
              <a:t> </a:t>
            </a:r>
            <a:r>
              <a:rPr lang="tr-TR" sz="2000" b="1" dirty="0" err="1" smtClean="0">
                <a:solidFill>
                  <a:srgbClr val="0000FF"/>
                </a:solidFill>
              </a:rPr>
              <a:t>are</a:t>
            </a:r>
            <a:r>
              <a:rPr lang="tr-TR" sz="2000" b="1" dirty="0" smtClean="0">
                <a:solidFill>
                  <a:srgbClr val="0000FF"/>
                </a:solidFill>
              </a:rPr>
              <a:t> </a:t>
            </a:r>
            <a:r>
              <a:rPr lang="tr-TR" sz="2000" b="1" dirty="0" err="1" smtClean="0">
                <a:solidFill>
                  <a:srgbClr val="0000FF"/>
                </a:solidFill>
              </a:rPr>
              <a:t>demonstrated</a:t>
            </a:r>
            <a:r>
              <a:rPr lang="tr-TR" sz="2000" b="1" dirty="0" smtClean="0">
                <a:solidFill>
                  <a:srgbClr val="0000FF"/>
                </a:solidFill>
              </a:rPr>
              <a:t> in </a:t>
            </a:r>
            <a:r>
              <a:rPr lang="tr-TR" sz="2000" b="1" dirty="0" err="1" smtClean="0">
                <a:solidFill>
                  <a:srgbClr val="0000FF"/>
                </a:solidFill>
              </a:rPr>
              <a:t>the</a:t>
            </a:r>
            <a:r>
              <a:rPr lang="tr-TR" sz="2000" b="1" dirty="0" smtClean="0">
                <a:solidFill>
                  <a:srgbClr val="0000FF"/>
                </a:solidFill>
              </a:rPr>
              <a:t> </a:t>
            </a:r>
            <a:r>
              <a:rPr lang="tr-TR" sz="2000" b="1" dirty="0" err="1" smtClean="0">
                <a:solidFill>
                  <a:srgbClr val="0000FF"/>
                </a:solidFill>
              </a:rPr>
              <a:t>figures</a:t>
            </a:r>
            <a:r>
              <a:rPr lang="tr-TR" sz="2000" b="1" dirty="0" smtClean="0">
                <a:solidFill>
                  <a:srgbClr val="0000FF"/>
                </a:solidFill>
              </a:rPr>
              <a:t>, </a:t>
            </a:r>
            <a:r>
              <a:rPr lang="tr-TR" sz="2000" b="1" dirty="0" err="1" smtClean="0">
                <a:solidFill>
                  <a:srgbClr val="0000FF"/>
                </a:solidFill>
              </a:rPr>
              <a:t>respectively</a:t>
            </a:r>
            <a:r>
              <a:rPr lang="tr-TR" sz="2000" b="1" dirty="0" smtClean="0">
                <a:solidFill>
                  <a:srgbClr val="0000FF"/>
                </a:solidFill>
              </a:rPr>
              <a:t>.</a:t>
            </a:r>
          </a:p>
        </p:txBody>
      </p:sp>
      <p:sp>
        <p:nvSpPr>
          <p:cNvPr id="10" name="5 Metin kutusu"/>
          <p:cNvSpPr txBox="1">
            <a:spLocks noChangeArrowheads="1"/>
          </p:cNvSpPr>
          <p:nvPr/>
        </p:nvSpPr>
        <p:spPr bwMode="auto">
          <a:xfrm>
            <a:off x="1187624" y="260648"/>
            <a:ext cx="713814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tr-TR"/>
            </a:defPPr>
            <a:lvl1pPr algn="ctr">
              <a:defRPr sz="28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r>
              <a:rPr lang="tr-TR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Numerical</a:t>
            </a:r>
            <a:r>
              <a:rPr lang="tr-TR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r-TR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Weather</a:t>
            </a:r>
            <a:r>
              <a:rPr lang="tr-TR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r-TR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Prediction</a:t>
            </a:r>
            <a:r>
              <a:rPr lang="tr-TR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r-TR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Models</a:t>
            </a:r>
            <a:endParaRPr lang="tr-TR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905883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Dikdörtgen"/>
          <p:cNvSpPr/>
          <p:nvPr/>
        </p:nvSpPr>
        <p:spPr>
          <a:xfrm>
            <a:off x="216672" y="5373216"/>
            <a:ext cx="871065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tr-TR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tr-TR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tr-TR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-,</a:t>
            </a:r>
            <a: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</a:t>
            </a:r>
            <a:r>
              <a:rPr lang="tr-TR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-, </a:t>
            </a:r>
            <a:r>
              <a:rPr lang="tr-TR" sz="2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  <a:r>
              <a:rPr lang="tr-TR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24</a:t>
            </a:r>
            <a: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-hour 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accumulations of mean areal precipitation (mm) for each sub-basin </a:t>
            </a:r>
            <a:r>
              <a:rPr lang="tr-TR" sz="2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are</a:t>
            </a:r>
            <a:r>
              <a:rPr lang="tr-TR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produced 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by using </a:t>
            </a:r>
            <a:r>
              <a:rPr lang="tr-TR" sz="2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tr-TR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numerical 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forecasts from the 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ALADIN</a:t>
            </a:r>
            <a:r>
              <a:rPr lang="tr-TR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ECMWF </a:t>
            </a:r>
            <a:r>
              <a:rPr lang="tr-TR" sz="2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  <a: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WRF 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model</a:t>
            </a:r>
            <a:r>
              <a:rPr lang="tr-TR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tr-TR" sz="2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38531" y="1268760"/>
            <a:ext cx="7632861" cy="3963600"/>
          </a:xfrm>
          <a:prstGeom prst="rect">
            <a:avLst/>
          </a:prstGeom>
          <a:noFill/>
        </p:spPr>
      </p:pic>
      <p:sp>
        <p:nvSpPr>
          <p:cNvPr id="5" name="5 Metin kutusu"/>
          <p:cNvSpPr txBox="1">
            <a:spLocks noChangeArrowheads="1"/>
          </p:cNvSpPr>
          <p:nvPr/>
        </p:nvSpPr>
        <p:spPr bwMode="auto">
          <a:xfrm>
            <a:off x="1187624" y="260648"/>
            <a:ext cx="713814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tr-TR"/>
            </a:defPPr>
            <a:lvl1pPr algn="ctr">
              <a:defRPr sz="28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r>
              <a:rPr lang="tr-TR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Forecast</a:t>
            </a:r>
            <a:r>
              <a:rPr lang="tr-TR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r-TR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Mean</a:t>
            </a:r>
            <a:r>
              <a:rPr lang="tr-TR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r-TR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Areal</a:t>
            </a:r>
            <a:r>
              <a:rPr lang="tr-TR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r-TR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Precipitation</a:t>
            </a:r>
            <a:endParaRPr lang="tr-TR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380069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Dikdörtgen"/>
          <p:cNvSpPr/>
          <p:nvPr/>
        </p:nvSpPr>
        <p:spPr>
          <a:xfrm>
            <a:off x="179512" y="2708920"/>
            <a:ext cx="352839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000" b="1" dirty="0" err="1">
                <a:solidFill>
                  <a:srgbClr val="0000FF"/>
                </a:solidFill>
              </a:rPr>
              <a:t>Generated</a:t>
            </a:r>
            <a:r>
              <a:rPr lang="tr-TR" sz="2000" b="1" dirty="0">
                <a:solidFill>
                  <a:srgbClr val="0000FF"/>
                </a:solidFill>
              </a:rPr>
              <a:t> </a:t>
            </a:r>
            <a:r>
              <a:rPr lang="tr-TR" sz="2000" b="1" dirty="0" err="1" smtClean="0">
                <a:solidFill>
                  <a:srgbClr val="0000FF"/>
                </a:solidFill>
              </a:rPr>
              <a:t>areal</a:t>
            </a:r>
            <a:r>
              <a:rPr lang="tr-TR" sz="2000" b="1" dirty="0" smtClean="0">
                <a:solidFill>
                  <a:srgbClr val="0000FF"/>
                </a:solidFill>
              </a:rPr>
              <a:t> </a:t>
            </a:r>
            <a:r>
              <a:rPr lang="tr-TR" sz="2000" b="1" dirty="0" err="1" smtClean="0">
                <a:solidFill>
                  <a:srgbClr val="0000FF"/>
                </a:solidFill>
              </a:rPr>
              <a:t>forecast</a:t>
            </a:r>
            <a:r>
              <a:rPr lang="tr-TR" sz="2000" b="1" dirty="0" smtClean="0">
                <a:solidFill>
                  <a:srgbClr val="0000FF"/>
                </a:solidFill>
              </a:rPr>
              <a:t> </a:t>
            </a:r>
            <a:r>
              <a:rPr lang="tr-TR" sz="2000" b="1" dirty="0" err="1" smtClean="0">
                <a:solidFill>
                  <a:srgbClr val="0000FF"/>
                </a:solidFill>
              </a:rPr>
              <a:t>precipitation</a:t>
            </a:r>
            <a:r>
              <a:rPr lang="tr-TR" sz="2000" b="1" dirty="0" smtClean="0">
                <a:solidFill>
                  <a:srgbClr val="0000FF"/>
                </a:solidFill>
              </a:rPr>
              <a:t> </a:t>
            </a:r>
            <a:r>
              <a:rPr lang="tr-TR" sz="2000" b="1" dirty="0" err="1" smtClean="0">
                <a:solidFill>
                  <a:srgbClr val="0000FF"/>
                </a:solidFill>
              </a:rPr>
              <a:t>products</a:t>
            </a:r>
            <a:r>
              <a:rPr lang="tr-TR" sz="2000" b="1" dirty="0" smtClean="0">
                <a:solidFill>
                  <a:srgbClr val="0000FF"/>
                </a:solidFill>
              </a:rPr>
              <a:t> </a:t>
            </a:r>
            <a:r>
              <a:rPr lang="tr-TR" sz="2000" b="1" dirty="0" err="1">
                <a:solidFill>
                  <a:srgbClr val="0000FF"/>
                </a:solidFill>
              </a:rPr>
              <a:t>by</a:t>
            </a:r>
            <a:r>
              <a:rPr lang="tr-TR" sz="2000" b="1" dirty="0">
                <a:solidFill>
                  <a:srgbClr val="0000FF"/>
                </a:solidFill>
              </a:rPr>
              <a:t> </a:t>
            </a:r>
            <a:r>
              <a:rPr lang="tr-TR" sz="2000" b="1" dirty="0" err="1">
                <a:solidFill>
                  <a:srgbClr val="0000FF"/>
                </a:solidFill>
              </a:rPr>
              <a:t>using</a:t>
            </a:r>
            <a:r>
              <a:rPr lang="tr-TR" sz="2000" b="1" dirty="0">
                <a:solidFill>
                  <a:srgbClr val="0000FF"/>
                </a:solidFill>
              </a:rPr>
              <a:t> </a:t>
            </a:r>
            <a:r>
              <a:rPr lang="tr-TR" sz="2000" b="1" dirty="0">
                <a:solidFill>
                  <a:srgbClr val="FF0000"/>
                </a:solidFill>
              </a:rPr>
              <a:t>ALARO, ECMWF </a:t>
            </a:r>
            <a:r>
              <a:rPr lang="tr-TR" sz="2000" b="1" dirty="0" err="1">
                <a:solidFill>
                  <a:srgbClr val="0000FF"/>
                </a:solidFill>
              </a:rPr>
              <a:t>and</a:t>
            </a:r>
            <a:r>
              <a:rPr lang="tr-TR" sz="2000" b="1" dirty="0">
                <a:solidFill>
                  <a:srgbClr val="0000FF"/>
                </a:solidFill>
              </a:rPr>
              <a:t> </a:t>
            </a:r>
            <a:r>
              <a:rPr lang="tr-TR" sz="2000" b="1" dirty="0">
                <a:solidFill>
                  <a:srgbClr val="FF0000"/>
                </a:solidFill>
              </a:rPr>
              <a:t>WRF</a:t>
            </a:r>
            <a:r>
              <a:rPr lang="tr-TR" sz="2000" b="1" dirty="0">
                <a:solidFill>
                  <a:srgbClr val="0000FF"/>
                </a:solidFill>
              </a:rPr>
              <a:t> </a:t>
            </a:r>
            <a:r>
              <a:rPr lang="tr-TR" sz="2000" b="1" dirty="0" err="1">
                <a:solidFill>
                  <a:srgbClr val="0000FF"/>
                </a:solidFill>
              </a:rPr>
              <a:t>Numerical</a:t>
            </a:r>
            <a:r>
              <a:rPr lang="tr-TR" sz="2000" b="1" dirty="0">
                <a:solidFill>
                  <a:srgbClr val="0000FF"/>
                </a:solidFill>
              </a:rPr>
              <a:t> </a:t>
            </a:r>
            <a:r>
              <a:rPr lang="tr-TR" sz="2000" b="1" dirty="0" err="1">
                <a:solidFill>
                  <a:srgbClr val="0000FF"/>
                </a:solidFill>
              </a:rPr>
              <a:t>Weather</a:t>
            </a:r>
            <a:r>
              <a:rPr lang="tr-TR" sz="2000" b="1" dirty="0">
                <a:solidFill>
                  <a:srgbClr val="0000FF"/>
                </a:solidFill>
              </a:rPr>
              <a:t> </a:t>
            </a:r>
            <a:r>
              <a:rPr lang="tr-TR" sz="2000" b="1" dirty="0" err="1">
                <a:solidFill>
                  <a:srgbClr val="0000FF"/>
                </a:solidFill>
              </a:rPr>
              <a:t>Prediction</a:t>
            </a:r>
            <a:r>
              <a:rPr lang="tr-TR" sz="2000" b="1" dirty="0">
                <a:solidFill>
                  <a:srgbClr val="0000FF"/>
                </a:solidFill>
              </a:rPr>
              <a:t> </a:t>
            </a:r>
            <a:r>
              <a:rPr lang="tr-TR" sz="2000" b="1" dirty="0" err="1">
                <a:solidFill>
                  <a:srgbClr val="0000FF"/>
                </a:solidFill>
              </a:rPr>
              <a:t>Models</a:t>
            </a:r>
            <a:r>
              <a:rPr lang="tr-TR" sz="2000" b="1" dirty="0">
                <a:solidFill>
                  <a:srgbClr val="0000FF"/>
                </a:solidFill>
              </a:rPr>
              <a:t> </a:t>
            </a:r>
            <a:r>
              <a:rPr lang="tr-TR" sz="2000" b="1" dirty="0" smtClean="0">
                <a:solidFill>
                  <a:srgbClr val="0000FF"/>
                </a:solidFill>
              </a:rPr>
              <a:t> </a:t>
            </a:r>
            <a:r>
              <a:rPr lang="tr-TR" sz="2000" b="1" dirty="0" err="1" smtClean="0">
                <a:solidFill>
                  <a:srgbClr val="0000FF"/>
                </a:solidFill>
              </a:rPr>
              <a:t>are</a:t>
            </a:r>
            <a:r>
              <a:rPr lang="tr-TR" sz="2000" b="1" dirty="0" smtClean="0">
                <a:solidFill>
                  <a:srgbClr val="0000FF"/>
                </a:solidFill>
              </a:rPr>
              <a:t> </a:t>
            </a:r>
            <a:r>
              <a:rPr lang="tr-TR" sz="2000" b="1" dirty="0" err="1" smtClean="0">
                <a:solidFill>
                  <a:srgbClr val="0000FF"/>
                </a:solidFill>
              </a:rPr>
              <a:t>illustrated</a:t>
            </a:r>
            <a:r>
              <a:rPr lang="tr-TR" sz="2000" b="1" dirty="0" smtClean="0">
                <a:solidFill>
                  <a:srgbClr val="0000FF"/>
                </a:solidFill>
              </a:rPr>
              <a:t> in </a:t>
            </a:r>
            <a:r>
              <a:rPr lang="tr-TR" sz="2000" b="1" dirty="0" err="1" smtClean="0">
                <a:solidFill>
                  <a:srgbClr val="0000FF"/>
                </a:solidFill>
              </a:rPr>
              <a:t>the</a:t>
            </a:r>
            <a:r>
              <a:rPr lang="tr-TR" sz="2000" b="1" dirty="0" smtClean="0">
                <a:solidFill>
                  <a:srgbClr val="0000FF"/>
                </a:solidFill>
              </a:rPr>
              <a:t> </a:t>
            </a:r>
            <a:r>
              <a:rPr lang="tr-TR" sz="2000" b="1" dirty="0" err="1" smtClean="0">
                <a:solidFill>
                  <a:srgbClr val="0000FF"/>
                </a:solidFill>
              </a:rPr>
              <a:t>figures</a:t>
            </a:r>
            <a:r>
              <a:rPr lang="tr-TR" sz="2000" b="1" dirty="0" smtClean="0">
                <a:solidFill>
                  <a:srgbClr val="0000FF"/>
                </a:solidFill>
              </a:rPr>
              <a:t>, </a:t>
            </a:r>
            <a:r>
              <a:rPr lang="tr-TR" sz="2000" b="1" dirty="0" err="1" smtClean="0">
                <a:solidFill>
                  <a:srgbClr val="0000FF"/>
                </a:solidFill>
              </a:rPr>
              <a:t>respectively</a:t>
            </a:r>
            <a:r>
              <a:rPr lang="tr-TR" sz="2000" b="1" dirty="0" smtClean="0">
                <a:solidFill>
                  <a:srgbClr val="0000FF"/>
                </a:solidFill>
              </a:rPr>
              <a:t>.</a:t>
            </a:r>
            <a:endParaRPr lang="tr-TR" sz="2000" b="1" dirty="0">
              <a:solidFill>
                <a:srgbClr val="0000FF"/>
              </a:solidFill>
            </a:endParaRPr>
          </a:p>
        </p:txBody>
      </p:sp>
      <p:pic>
        <p:nvPicPr>
          <p:cNvPr id="7" name="Resim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7039" y="1145569"/>
            <a:ext cx="5036216" cy="5633710"/>
          </a:xfrm>
          <a:prstGeom prst="rect">
            <a:avLst/>
          </a:prstGeom>
        </p:spPr>
      </p:pic>
      <p:sp>
        <p:nvSpPr>
          <p:cNvPr id="5" name="5 Metin kutusu"/>
          <p:cNvSpPr txBox="1">
            <a:spLocks noChangeArrowheads="1"/>
          </p:cNvSpPr>
          <p:nvPr/>
        </p:nvSpPr>
        <p:spPr bwMode="auto">
          <a:xfrm>
            <a:off x="1187624" y="260648"/>
            <a:ext cx="713814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tr-TR"/>
            </a:defPPr>
            <a:lvl1pPr algn="ctr">
              <a:defRPr sz="28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r>
              <a:rPr lang="tr-TR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Forecast</a:t>
            </a:r>
            <a:r>
              <a:rPr lang="tr-TR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r-TR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Mean</a:t>
            </a:r>
            <a:r>
              <a:rPr lang="tr-TR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r-TR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Areal</a:t>
            </a:r>
            <a:r>
              <a:rPr lang="tr-TR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r-TR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Precipitation</a:t>
            </a:r>
            <a:endParaRPr lang="tr-TR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672737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Dikdörtgen"/>
          <p:cNvSpPr/>
          <p:nvPr/>
        </p:nvSpPr>
        <p:spPr>
          <a:xfrm>
            <a:off x="107504" y="5365665"/>
            <a:ext cx="895515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FFT is  the  </a:t>
            </a:r>
            <a: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difference 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between  forecast mean areal  </a:t>
            </a:r>
            <a: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precipitation</a:t>
            </a:r>
            <a:r>
              <a:rPr lang="tr-TR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(FMAP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and  </a:t>
            </a:r>
            <a: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FFG,</a:t>
            </a:r>
            <a:r>
              <a:rPr lang="tr-TR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2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  <a:r>
              <a:rPr lang="tr-TR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it is</a:t>
            </a:r>
            <a: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created at the model runtimes  of  00</a:t>
            </a:r>
            <a: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tr-TR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06,</a:t>
            </a:r>
            <a:r>
              <a:rPr lang="tr-TR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  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18 UTC. </a:t>
            </a:r>
            <a: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1-</a:t>
            </a:r>
            <a:r>
              <a:rPr lang="tr-TR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our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3-</a:t>
            </a:r>
            <a:r>
              <a:rPr lang="tr-TR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our</a:t>
            </a:r>
            <a:r>
              <a:rPr lang="tr-TR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 6-</a:t>
            </a:r>
            <a:r>
              <a:rPr lang="tr-TR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our</a:t>
            </a:r>
            <a:r>
              <a:rPr lang="tr-TR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FFFTs 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are estimated at the model  runtimes.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88136" y="1193592"/>
            <a:ext cx="7567727" cy="39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Metin kutusu 1"/>
          <p:cNvSpPr txBox="1"/>
          <p:nvPr/>
        </p:nvSpPr>
        <p:spPr>
          <a:xfrm>
            <a:off x="3635896" y="4717033"/>
            <a:ext cx="4590487" cy="369332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tr-TR" b="1" dirty="0" smtClean="0">
                <a:solidFill>
                  <a:srgbClr val="FF0000"/>
                </a:solidFill>
              </a:rPr>
              <a:t>FFFT (06 UTC) = FMAP</a:t>
            </a:r>
            <a:r>
              <a:rPr lang="tr-TR" b="1" dirty="0">
                <a:solidFill>
                  <a:srgbClr val="FF0000"/>
                </a:solidFill>
              </a:rPr>
              <a:t> (06 UTC)</a:t>
            </a:r>
            <a:r>
              <a:rPr lang="tr-TR" b="1" dirty="0" smtClean="0">
                <a:solidFill>
                  <a:srgbClr val="FF0000"/>
                </a:solidFill>
              </a:rPr>
              <a:t> - FFG</a:t>
            </a:r>
            <a:r>
              <a:rPr lang="tr-TR" b="1" dirty="0">
                <a:solidFill>
                  <a:srgbClr val="FF0000"/>
                </a:solidFill>
              </a:rPr>
              <a:t> (06 UTC</a:t>
            </a:r>
            <a:r>
              <a:rPr lang="tr-TR" b="1" dirty="0" smtClean="0">
                <a:solidFill>
                  <a:srgbClr val="FF0000"/>
                </a:solidFill>
              </a:rPr>
              <a:t>)</a:t>
            </a:r>
            <a:endParaRPr lang="tr-TR" b="1" dirty="0">
              <a:solidFill>
                <a:srgbClr val="FF0000"/>
              </a:solidFill>
            </a:endParaRPr>
          </a:p>
        </p:txBody>
      </p:sp>
      <p:sp>
        <p:nvSpPr>
          <p:cNvPr id="7" name="5 Metin kutusu"/>
          <p:cNvSpPr txBox="1">
            <a:spLocks noChangeArrowheads="1"/>
          </p:cNvSpPr>
          <p:nvPr/>
        </p:nvSpPr>
        <p:spPr bwMode="auto">
          <a:xfrm>
            <a:off x="1115616" y="260648"/>
            <a:ext cx="713814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tr-TR"/>
            </a:defPPr>
            <a:lvl1pPr algn="ctr">
              <a:defRPr sz="28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r>
              <a:rPr lang="tr-TR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Forecast</a:t>
            </a:r>
            <a:r>
              <a:rPr lang="tr-TR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Flash </a:t>
            </a:r>
            <a:r>
              <a:rPr lang="tr-TR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Flood</a:t>
            </a:r>
            <a:r>
              <a:rPr lang="tr-TR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r-TR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Threat</a:t>
            </a:r>
            <a:endParaRPr lang="tr-TR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116140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1124744"/>
            <a:ext cx="4921629" cy="5678769"/>
          </a:xfrm>
          <a:prstGeom prst="rect">
            <a:avLst/>
          </a:prstGeom>
        </p:spPr>
      </p:pic>
      <p:sp>
        <p:nvSpPr>
          <p:cNvPr id="7" name="5 Dikdörtgen"/>
          <p:cNvSpPr/>
          <p:nvPr/>
        </p:nvSpPr>
        <p:spPr>
          <a:xfrm>
            <a:off x="179512" y="2708920"/>
            <a:ext cx="352839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000" b="1" dirty="0" err="1">
                <a:solidFill>
                  <a:srgbClr val="0000FF"/>
                </a:solidFill>
              </a:rPr>
              <a:t>Generated</a:t>
            </a:r>
            <a:r>
              <a:rPr lang="tr-TR" sz="2000" b="1" dirty="0">
                <a:solidFill>
                  <a:srgbClr val="0000FF"/>
                </a:solidFill>
              </a:rPr>
              <a:t> </a:t>
            </a:r>
            <a:r>
              <a:rPr lang="tr-TR" sz="2000" b="1" dirty="0" err="1" smtClean="0">
                <a:solidFill>
                  <a:srgbClr val="0000FF"/>
                </a:solidFill>
              </a:rPr>
              <a:t>forecast</a:t>
            </a:r>
            <a:r>
              <a:rPr lang="tr-TR" sz="2000" b="1" dirty="0" smtClean="0">
                <a:solidFill>
                  <a:srgbClr val="0000FF"/>
                </a:solidFill>
              </a:rPr>
              <a:t> </a:t>
            </a:r>
            <a:r>
              <a:rPr lang="tr-TR" sz="2000" b="1" dirty="0" err="1" smtClean="0">
                <a:solidFill>
                  <a:srgbClr val="0000FF"/>
                </a:solidFill>
              </a:rPr>
              <a:t>flash</a:t>
            </a:r>
            <a:r>
              <a:rPr lang="tr-TR" sz="2000" b="1" dirty="0" smtClean="0">
                <a:solidFill>
                  <a:srgbClr val="0000FF"/>
                </a:solidFill>
              </a:rPr>
              <a:t> </a:t>
            </a:r>
            <a:r>
              <a:rPr lang="tr-TR" sz="2000" b="1" dirty="0" err="1" smtClean="0">
                <a:solidFill>
                  <a:srgbClr val="0000FF"/>
                </a:solidFill>
              </a:rPr>
              <a:t>flood</a:t>
            </a:r>
            <a:r>
              <a:rPr lang="tr-TR" sz="2000" b="1" dirty="0" smtClean="0">
                <a:solidFill>
                  <a:srgbClr val="0000FF"/>
                </a:solidFill>
              </a:rPr>
              <a:t> </a:t>
            </a:r>
            <a:r>
              <a:rPr lang="tr-TR" sz="2000" b="1" dirty="0" err="1" smtClean="0">
                <a:solidFill>
                  <a:srgbClr val="0000FF"/>
                </a:solidFill>
              </a:rPr>
              <a:t>threat</a:t>
            </a:r>
            <a:r>
              <a:rPr lang="tr-TR" sz="2000" b="1" dirty="0" smtClean="0">
                <a:solidFill>
                  <a:srgbClr val="0000FF"/>
                </a:solidFill>
              </a:rPr>
              <a:t> </a:t>
            </a:r>
            <a:r>
              <a:rPr lang="tr-TR" sz="2000" b="1" dirty="0" err="1" smtClean="0">
                <a:solidFill>
                  <a:srgbClr val="0000FF"/>
                </a:solidFill>
              </a:rPr>
              <a:t>products</a:t>
            </a:r>
            <a:r>
              <a:rPr lang="tr-TR" sz="2000" b="1" dirty="0" smtClean="0">
                <a:solidFill>
                  <a:srgbClr val="0000FF"/>
                </a:solidFill>
              </a:rPr>
              <a:t> </a:t>
            </a:r>
            <a:r>
              <a:rPr lang="tr-TR" sz="2000" b="1" dirty="0" err="1">
                <a:solidFill>
                  <a:srgbClr val="0000FF"/>
                </a:solidFill>
              </a:rPr>
              <a:t>by</a:t>
            </a:r>
            <a:r>
              <a:rPr lang="tr-TR" sz="2000" b="1" dirty="0">
                <a:solidFill>
                  <a:srgbClr val="0000FF"/>
                </a:solidFill>
              </a:rPr>
              <a:t> </a:t>
            </a:r>
            <a:r>
              <a:rPr lang="tr-TR" sz="2000" b="1" dirty="0" err="1">
                <a:solidFill>
                  <a:srgbClr val="0000FF"/>
                </a:solidFill>
              </a:rPr>
              <a:t>using</a:t>
            </a:r>
            <a:r>
              <a:rPr lang="tr-TR" sz="2000" b="1" dirty="0">
                <a:solidFill>
                  <a:srgbClr val="0000FF"/>
                </a:solidFill>
              </a:rPr>
              <a:t> </a:t>
            </a:r>
            <a:r>
              <a:rPr lang="tr-TR" sz="2000" b="1" dirty="0">
                <a:solidFill>
                  <a:srgbClr val="FF0000"/>
                </a:solidFill>
              </a:rPr>
              <a:t>ALARO, ECMWF </a:t>
            </a:r>
            <a:r>
              <a:rPr lang="tr-TR" sz="2000" b="1" dirty="0" err="1">
                <a:solidFill>
                  <a:srgbClr val="0000FF"/>
                </a:solidFill>
              </a:rPr>
              <a:t>and</a:t>
            </a:r>
            <a:r>
              <a:rPr lang="tr-TR" sz="2000" b="1" dirty="0">
                <a:solidFill>
                  <a:srgbClr val="0000FF"/>
                </a:solidFill>
              </a:rPr>
              <a:t> </a:t>
            </a:r>
            <a:r>
              <a:rPr lang="tr-TR" sz="2000" b="1" dirty="0">
                <a:solidFill>
                  <a:srgbClr val="FF0000"/>
                </a:solidFill>
              </a:rPr>
              <a:t>WRF</a:t>
            </a:r>
            <a:r>
              <a:rPr lang="tr-TR" sz="2000" b="1" dirty="0">
                <a:solidFill>
                  <a:srgbClr val="0000FF"/>
                </a:solidFill>
              </a:rPr>
              <a:t> </a:t>
            </a:r>
            <a:r>
              <a:rPr lang="tr-TR" sz="2000" b="1" dirty="0" err="1">
                <a:solidFill>
                  <a:srgbClr val="0000FF"/>
                </a:solidFill>
              </a:rPr>
              <a:t>Numerical</a:t>
            </a:r>
            <a:r>
              <a:rPr lang="tr-TR" sz="2000" b="1" dirty="0">
                <a:solidFill>
                  <a:srgbClr val="0000FF"/>
                </a:solidFill>
              </a:rPr>
              <a:t> </a:t>
            </a:r>
            <a:r>
              <a:rPr lang="tr-TR" sz="2000" b="1" dirty="0" err="1">
                <a:solidFill>
                  <a:srgbClr val="0000FF"/>
                </a:solidFill>
              </a:rPr>
              <a:t>Weather</a:t>
            </a:r>
            <a:r>
              <a:rPr lang="tr-TR" sz="2000" b="1" dirty="0">
                <a:solidFill>
                  <a:srgbClr val="0000FF"/>
                </a:solidFill>
              </a:rPr>
              <a:t> </a:t>
            </a:r>
            <a:r>
              <a:rPr lang="tr-TR" sz="2000" b="1" dirty="0" err="1">
                <a:solidFill>
                  <a:srgbClr val="0000FF"/>
                </a:solidFill>
              </a:rPr>
              <a:t>Prediction</a:t>
            </a:r>
            <a:r>
              <a:rPr lang="tr-TR" sz="2000" b="1" dirty="0">
                <a:solidFill>
                  <a:srgbClr val="0000FF"/>
                </a:solidFill>
              </a:rPr>
              <a:t> </a:t>
            </a:r>
            <a:r>
              <a:rPr lang="tr-TR" sz="2000" b="1" dirty="0" err="1">
                <a:solidFill>
                  <a:srgbClr val="0000FF"/>
                </a:solidFill>
              </a:rPr>
              <a:t>Models</a:t>
            </a:r>
            <a:r>
              <a:rPr lang="tr-TR" sz="2000" b="1" dirty="0">
                <a:solidFill>
                  <a:srgbClr val="0000FF"/>
                </a:solidFill>
              </a:rPr>
              <a:t> </a:t>
            </a:r>
            <a:r>
              <a:rPr lang="tr-TR" sz="2000" b="1" dirty="0" smtClean="0">
                <a:solidFill>
                  <a:srgbClr val="0000FF"/>
                </a:solidFill>
              </a:rPr>
              <a:t> </a:t>
            </a:r>
            <a:r>
              <a:rPr lang="tr-TR" sz="2000" b="1" dirty="0" err="1" smtClean="0">
                <a:solidFill>
                  <a:srgbClr val="0000FF"/>
                </a:solidFill>
              </a:rPr>
              <a:t>are</a:t>
            </a:r>
            <a:r>
              <a:rPr lang="tr-TR" sz="2000" b="1" dirty="0" smtClean="0">
                <a:solidFill>
                  <a:srgbClr val="0000FF"/>
                </a:solidFill>
              </a:rPr>
              <a:t> </a:t>
            </a:r>
            <a:r>
              <a:rPr lang="tr-TR" sz="2000" b="1" dirty="0" err="1" smtClean="0">
                <a:solidFill>
                  <a:srgbClr val="0000FF"/>
                </a:solidFill>
              </a:rPr>
              <a:t>shown</a:t>
            </a:r>
            <a:r>
              <a:rPr lang="tr-TR" sz="2000" b="1" dirty="0" smtClean="0">
                <a:solidFill>
                  <a:srgbClr val="0000FF"/>
                </a:solidFill>
              </a:rPr>
              <a:t> in </a:t>
            </a:r>
            <a:r>
              <a:rPr lang="tr-TR" sz="2000" b="1" dirty="0" err="1" smtClean="0">
                <a:solidFill>
                  <a:srgbClr val="0000FF"/>
                </a:solidFill>
              </a:rPr>
              <a:t>the</a:t>
            </a:r>
            <a:r>
              <a:rPr lang="tr-TR" sz="2000" b="1" dirty="0" smtClean="0">
                <a:solidFill>
                  <a:srgbClr val="0000FF"/>
                </a:solidFill>
              </a:rPr>
              <a:t> </a:t>
            </a:r>
            <a:r>
              <a:rPr lang="tr-TR" sz="2000" b="1" dirty="0" err="1" smtClean="0">
                <a:solidFill>
                  <a:srgbClr val="0000FF"/>
                </a:solidFill>
              </a:rPr>
              <a:t>figures</a:t>
            </a:r>
            <a:r>
              <a:rPr lang="tr-TR" sz="2000" b="1" dirty="0" smtClean="0">
                <a:solidFill>
                  <a:srgbClr val="0000FF"/>
                </a:solidFill>
              </a:rPr>
              <a:t>, </a:t>
            </a:r>
            <a:r>
              <a:rPr lang="tr-TR" sz="2000" b="1" dirty="0" err="1" smtClean="0">
                <a:solidFill>
                  <a:srgbClr val="0000FF"/>
                </a:solidFill>
              </a:rPr>
              <a:t>respectively</a:t>
            </a:r>
            <a:endParaRPr lang="tr-TR" sz="2000" b="1" dirty="0">
              <a:solidFill>
                <a:srgbClr val="0000FF"/>
              </a:solidFill>
            </a:endParaRPr>
          </a:p>
        </p:txBody>
      </p:sp>
      <p:sp>
        <p:nvSpPr>
          <p:cNvPr id="6" name="5 Metin kutusu"/>
          <p:cNvSpPr txBox="1">
            <a:spLocks noChangeArrowheads="1"/>
          </p:cNvSpPr>
          <p:nvPr/>
        </p:nvSpPr>
        <p:spPr bwMode="auto">
          <a:xfrm>
            <a:off x="1115616" y="260648"/>
            <a:ext cx="713814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tr-TR"/>
            </a:defPPr>
            <a:lvl1pPr algn="ctr">
              <a:defRPr sz="28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r>
              <a:rPr lang="tr-TR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Forecast</a:t>
            </a:r>
            <a:r>
              <a:rPr lang="tr-TR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Flash </a:t>
            </a:r>
            <a:r>
              <a:rPr lang="tr-TR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Flood</a:t>
            </a:r>
            <a:r>
              <a:rPr lang="tr-TR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r-TR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Threat</a:t>
            </a:r>
            <a:endParaRPr lang="tr-TR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224096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5"/>
          <p:cNvSpPr>
            <a:spLocks noChangeArrowheads="1"/>
          </p:cNvSpPr>
          <p:nvPr/>
        </p:nvSpPr>
        <p:spPr bwMode="auto">
          <a:xfrm>
            <a:off x="4427538" y="1268413"/>
            <a:ext cx="45720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endParaRPr lang="en-US">
              <a:solidFill>
                <a:prstClr val="black"/>
              </a:solidFill>
            </a:endParaRPr>
          </a:p>
          <a:p>
            <a:pPr algn="just"/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Rectangle 4"/>
          <p:cNvSpPr>
            <a:spLocks/>
          </p:cNvSpPr>
          <p:nvPr/>
        </p:nvSpPr>
        <p:spPr bwMode="auto">
          <a:xfrm>
            <a:off x="5715000" y="1600200"/>
            <a:ext cx="34290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>
              <a:lnSpc>
                <a:spcPct val="80000"/>
              </a:lnSpc>
              <a:spcBef>
                <a:spcPct val="20000"/>
              </a:spcBef>
              <a:defRPr/>
            </a:pPr>
            <a:endParaRPr lang="tr-TR" sz="1600" dirty="0">
              <a:solidFill>
                <a:srgbClr val="C0504D"/>
              </a:solidFill>
            </a:endParaRPr>
          </a:p>
          <a:p>
            <a:pPr algn="just" eaLnBrk="0" hangingPunct="0">
              <a:lnSpc>
                <a:spcPct val="80000"/>
              </a:lnSpc>
              <a:spcBef>
                <a:spcPct val="20000"/>
              </a:spcBef>
              <a:buFont typeface="Arial" charset="0"/>
              <a:buChar char="•"/>
              <a:defRPr/>
            </a:pPr>
            <a:endParaRPr lang="tr-TR" sz="1600" dirty="0">
              <a:solidFill>
                <a:srgbClr val="C0504D"/>
              </a:solidFill>
            </a:endParaRPr>
          </a:p>
        </p:txBody>
      </p:sp>
      <p:sp>
        <p:nvSpPr>
          <p:cNvPr id="5" name="5 Dikdörtgen"/>
          <p:cNvSpPr>
            <a:spLocks noChangeArrowheads="1"/>
          </p:cNvSpPr>
          <p:nvPr/>
        </p:nvSpPr>
        <p:spPr bwMode="auto">
          <a:xfrm>
            <a:off x="251520" y="5949280"/>
            <a:ext cx="8713788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Flash flood risk areas bulletins are prepared 6 hour</a:t>
            </a:r>
            <a:r>
              <a:rPr lang="tr-TR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r-TR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in </a:t>
            </a:r>
            <a:r>
              <a:rPr lang="tr-TR" sz="2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advance</a:t>
            </a:r>
            <a:r>
              <a:rPr lang="tr-TR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with the </a:t>
            </a:r>
            <a:r>
              <a:rPr lang="tr-TR" sz="2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purpose</a:t>
            </a:r>
            <a:r>
              <a:rPr lang="tr-TR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of </a:t>
            </a:r>
            <a:r>
              <a:rPr lang="tr-TR" sz="2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verification</a:t>
            </a:r>
            <a:r>
              <a:rPr lang="tr-TR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r-TR" sz="2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by</a:t>
            </a:r>
            <a:r>
              <a:rPr lang="tr-TR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r-TR" sz="2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means</a:t>
            </a:r>
            <a:r>
              <a:rPr lang="tr-TR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of </a:t>
            </a:r>
            <a:r>
              <a:rPr lang="en-US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BSMEFFG when </a:t>
            </a:r>
            <a:r>
              <a:rPr lang="tr-TR" sz="2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there</a:t>
            </a:r>
            <a:r>
              <a:rPr lang="tr-TR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is </a:t>
            </a:r>
            <a:r>
              <a:rPr lang="tr-TR" sz="2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potential</a:t>
            </a:r>
            <a:r>
              <a:rPr lang="tr-TR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risk of </a:t>
            </a:r>
            <a:r>
              <a:rPr lang="en-US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flash flood</a:t>
            </a:r>
            <a:r>
              <a:rPr lang="tr-TR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000" b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defRPr/>
            </a:pPr>
            <a:endParaRPr lang="tr-TR" sz="20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5 Metin kutusu"/>
          <p:cNvSpPr txBox="1">
            <a:spLocks noChangeArrowheads="1"/>
          </p:cNvSpPr>
          <p:nvPr/>
        </p:nvSpPr>
        <p:spPr bwMode="auto">
          <a:xfrm>
            <a:off x="1034255" y="241484"/>
            <a:ext cx="713814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tr-TR"/>
            </a:defPPr>
            <a:lvl1pPr algn="ctr">
              <a:defRPr sz="28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r>
              <a:rPr lang="tr-TR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Flash</a:t>
            </a:r>
            <a:r>
              <a:rPr lang="tr-TR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r-TR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Flood</a:t>
            </a:r>
            <a:r>
              <a:rPr lang="tr-TR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Risk </a:t>
            </a:r>
            <a:r>
              <a:rPr lang="tr-TR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Areas</a:t>
            </a:r>
            <a:r>
              <a:rPr lang="tr-TR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r-TR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Bulletin</a:t>
            </a:r>
            <a:r>
              <a:rPr lang="tr-TR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tr-TR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437757" y="1124744"/>
            <a:ext cx="4275781" cy="4752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212451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Dikdörtgen"/>
          <p:cNvSpPr/>
          <p:nvPr/>
        </p:nvSpPr>
        <p:spPr>
          <a:xfrm>
            <a:off x="179512" y="4797152"/>
            <a:ext cx="896448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endParaRPr lang="tr-TR" sz="2400" b="1" dirty="0" smtClean="0">
              <a:solidFill>
                <a:srgbClr val="0000FF"/>
              </a:solidFill>
            </a:endParaRPr>
          </a:p>
          <a:p>
            <a:endParaRPr lang="tr-TR" sz="2400" b="1" dirty="0">
              <a:solidFill>
                <a:srgbClr val="0000FF"/>
              </a:solidFill>
            </a:endParaRPr>
          </a:p>
        </p:txBody>
      </p:sp>
      <p:sp>
        <p:nvSpPr>
          <p:cNvPr id="7" name="5 Dikdörtgen"/>
          <p:cNvSpPr>
            <a:spLocks noChangeArrowheads="1"/>
          </p:cNvSpPr>
          <p:nvPr/>
        </p:nvSpPr>
        <p:spPr bwMode="auto">
          <a:xfrm>
            <a:off x="107504" y="44624"/>
            <a:ext cx="91440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tr-TR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24-</a:t>
            </a:r>
            <a:r>
              <a:rPr lang="tr-TR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Hour</a:t>
            </a:r>
            <a:r>
              <a:rPr lang="tr-TR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r-TR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Forecast</a:t>
            </a:r>
            <a:r>
              <a:rPr lang="tr-TR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r-TR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Mean</a:t>
            </a:r>
            <a:r>
              <a:rPr lang="tr-TR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r-TR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Areal</a:t>
            </a:r>
            <a:r>
              <a:rPr lang="tr-TR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tr-TR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Precipitation</a:t>
            </a:r>
            <a:r>
              <a:rPr lang="tr-TR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(FMAP)</a:t>
            </a:r>
            <a:endParaRPr lang="en-GB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12 Resim" descr="FMAP_MUG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1600" y="1124744"/>
            <a:ext cx="7113342" cy="4929222"/>
          </a:xfrm>
          <a:prstGeom prst="rect">
            <a:avLst/>
          </a:prstGeom>
        </p:spPr>
      </p:pic>
      <p:sp>
        <p:nvSpPr>
          <p:cNvPr id="5" name="5 Dikdörtgen"/>
          <p:cNvSpPr>
            <a:spLocks noChangeArrowheads="1"/>
          </p:cNvSpPr>
          <p:nvPr/>
        </p:nvSpPr>
        <p:spPr bwMode="auto">
          <a:xfrm>
            <a:off x="251520" y="6105490"/>
            <a:ext cx="8616886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tr-TR" sz="2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Forecast</a:t>
            </a:r>
            <a:r>
              <a:rPr lang="tr-TR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r-TR" sz="2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precipitation</a:t>
            </a:r>
            <a:r>
              <a:rPr lang="tr-TR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r-TR" sz="2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maps</a:t>
            </a:r>
            <a:r>
              <a:rPr lang="tr-TR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r-TR" sz="2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are</a:t>
            </a:r>
            <a:r>
              <a:rPr lang="tr-TR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r-TR" sz="2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prepared</a:t>
            </a:r>
            <a:r>
              <a:rPr lang="tr-TR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r-TR" sz="2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by</a:t>
            </a:r>
            <a:r>
              <a:rPr lang="tr-TR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r-TR" sz="2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using</a:t>
            </a:r>
            <a:r>
              <a:rPr lang="tr-TR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r-TR" sz="2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tr-TR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FMAP data in </a:t>
            </a:r>
            <a:r>
              <a:rPr lang="tr-TR" sz="2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tr-TR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GIS software. 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1331640" y="188640"/>
            <a:ext cx="684212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>
              <a:defRPr/>
            </a:pPr>
            <a:r>
              <a:rPr lang="tr-TR" sz="28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Flash</a:t>
            </a:r>
            <a:r>
              <a:rPr lang="tr-TR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r-TR" sz="28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Flood</a:t>
            </a:r>
            <a:r>
              <a:rPr lang="tr-TR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Risk </a:t>
            </a:r>
            <a:r>
              <a:rPr lang="tr-TR" sz="28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Areas</a:t>
            </a:r>
            <a:endParaRPr lang="tr-TR" sz="2800" b="1" dirty="0">
              <a:solidFill>
                <a:srgbClr val="C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5 Dikdörtgen"/>
          <p:cNvSpPr>
            <a:spLocks noChangeArrowheads="1"/>
          </p:cNvSpPr>
          <p:nvPr/>
        </p:nvSpPr>
        <p:spPr bwMode="auto">
          <a:xfrm>
            <a:off x="308567" y="5877272"/>
            <a:ext cx="861688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tr-TR" sz="2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Early</a:t>
            </a:r>
            <a:r>
              <a:rPr lang="tr-TR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r-TR" sz="2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warning</a:t>
            </a:r>
            <a:r>
              <a:rPr lang="tr-TR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r-TR" sz="2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maps</a:t>
            </a:r>
            <a:r>
              <a:rPr lang="tr-TR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r-TR" sz="2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are</a:t>
            </a:r>
            <a:r>
              <a:rPr lang="tr-TR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r-TR" sz="2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prepared</a:t>
            </a:r>
            <a:r>
              <a:rPr lang="tr-TR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r-TR" sz="2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with</a:t>
            </a:r>
            <a:r>
              <a:rPr lang="tr-TR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r-TR" sz="2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tr-TR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FFFT data in </a:t>
            </a:r>
            <a:r>
              <a:rPr lang="tr-TR" sz="2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tr-TR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GIS software. </a:t>
            </a:r>
          </a:p>
        </p:txBody>
      </p:sp>
      <p:pic>
        <p:nvPicPr>
          <p:cNvPr id="10" name="9 Resim" descr="FFT_24 Ocak örnek 2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1640" y="1196752"/>
            <a:ext cx="6570740" cy="453650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5 Dikdörtgen"/>
          <p:cNvSpPr>
            <a:spLocks noChangeArrowheads="1"/>
          </p:cNvSpPr>
          <p:nvPr/>
        </p:nvSpPr>
        <p:spPr bwMode="auto">
          <a:xfrm>
            <a:off x="-36512" y="-45387"/>
            <a:ext cx="936104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tr-TR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Black</a:t>
            </a:r>
            <a:r>
              <a:rPr lang="tr-TR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r-TR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Sea</a:t>
            </a:r>
            <a:r>
              <a:rPr lang="tr-TR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tr-TR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and</a:t>
            </a:r>
            <a:r>
              <a:rPr lang="tr-TR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tr-TR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Middle</a:t>
            </a:r>
            <a:r>
              <a:rPr lang="tr-TR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East</a:t>
            </a:r>
          </a:p>
          <a:p>
            <a:pPr algn="ctr"/>
            <a:r>
              <a:rPr lang="tr-TR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Flash</a:t>
            </a:r>
            <a:r>
              <a:rPr lang="tr-TR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tr-TR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Flood</a:t>
            </a:r>
            <a:r>
              <a:rPr lang="tr-TR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tr-TR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Guidance</a:t>
            </a:r>
            <a:r>
              <a:rPr lang="tr-TR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r-TR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System</a:t>
            </a:r>
            <a:endParaRPr lang="tr-TR" sz="28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4"/>
          <p:cNvSpPr txBox="1">
            <a:spLocks noChangeArrowheads="1"/>
          </p:cNvSpPr>
          <p:nvPr/>
        </p:nvSpPr>
        <p:spPr bwMode="auto">
          <a:xfrm>
            <a:off x="179512" y="4664806"/>
            <a:ext cx="8928992" cy="27246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0" hangingPunct="0">
              <a:lnSpc>
                <a:spcPct val="125000"/>
              </a:lnSpc>
              <a:spcBef>
                <a:spcPct val="50000"/>
              </a:spcBef>
            </a:pPr>
            <a:r>
              <a:rPr lang="tr-TR" sz="2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In</a:t>
            </a:r>
            <a:r>
              <a:rPr lang="tr-TR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2007</a:t>
            </a:r>
            <a:r>
              <a:rPr lang="en-US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tr-TR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WMO</a:t>
            </a:r>
            <a:r>
              <a:rPr lang="en-US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decided </a:t>
            </a:r>
            <a:r>
              <a:rPr lang="tr-TR" sz="2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to</a:t>
            </a:r>
            <a:r>
              <a:rPr lang="tr-TR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r-TR" sz="2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establish</a:t>
            </a:r>
            <a:r>
              <a:rPr lang="tr-TR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22 Regional Centers</a:t>
            </a:r>
            <a:r>
              <a:rPr lang="tr-TR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r-TR" sz="2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worldwide</a:t>
            </a:r>
            <a:r>
              <a:rPr lang="en-US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and </a:t>
            </a:r>
            <a:r>
              <a:rPr lang="tr-TR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it </a:t>
            </a:r>
            <a:r>
              <a:rPr lang="en-US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has created </a:t>
            </a:r>
            <a:r>
              <a:rPr lang="tr-TR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7</a:t>
            </a:r>
            <a:r>
              <a:rPr lang="en-US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regional centers</a:t>
            </a:r>
            <a:r>
              <a:rPr lang="tr-TR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r-TR" sz="2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by</a:t>
            </a:r>
            <a:r>
              <a:rPr lang="tr-TR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r-TR" sz="2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now</a:t>
            </a:r>
            <a:r>
              <a:rPr lang="tr-TR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r-TR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pPr algn="just" eaLnBrk="0" hangingPunct="0">
              <a:lnSpc>
                <a:spcPct val="125000"/>
              </a:lnSpc>
              <a:spcBef>
                <a:spcPct val="50000"/>
              </a:spcBef>
            </a:pPr>
            <a:r>
              <a:rPr lang="tr-TR" sz="2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tr-TR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initial meeting</a:t>
            </a:r>
            <a:r>
              <a:rPr lang="tr-TR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of </a:t>
            </a:r>
            <a:r>
              <a:rPr lang="en-US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Black Sea and Middle East Flash</a:t>
            </a:r>
            <a:r>
              <a:rPr lang="tr-TR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Flood Guidance System</a:t>
            </a:r>
            <a:r>
              <a:rPr lang="tr-TR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was held in </a:t>
            </a:r>
            <a:r>
              <a:rPr lang="tr-TR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İstanbul</a:t>
            </a:r>
            <a:r>
              <a:rPr lang="en-US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on 29-31 March</a:t>
            </a:r>
            <a:r>
              <a:rPr lang="tr-TR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2010</a:t>
            </a:r>
            <a:r>
              <a:rPr lang="tr-TR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tr-TR" sz="2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and</a:t>
            </a:r>
            <a:r>
              <a:rPr lang="tr-TR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Turkey ha</a:t>
            </a:r>
            <a:r>
              <a:rPr lang="tr-TR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been elected </a:t>
            </a:r>
            <a:r>
              <a:rPr lang="tr-TR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as </a:t>
            </a:r>
            <a:r>
              <a:rPr lang="tr-TR" sz="2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tr-TR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regional c</a:t>
            </a:r>
            <a:r>
              <a:rPr lang="tr-TR" sz="2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enter</a:t>
            </a:r>
            <a:r>
              <a:rPr lang="tr-TR" sz="20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.</a:t>
            </a:r>
            <a:endParaRPr lang="en-US" sz="2000" b="1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Resim 7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91780" y="1113074"/>
            <a:ext cx="4572508" cy="3612070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5"/>
          <p:cNvSpPr>
            <a:spLocks noChangeArrowheads="1"/>
          </p:cNvSpPr>
          <p:nvPr/>
        </p:nvSpPr>
        <p:spPr bwMode="auto">
          <a:xfrm>
            <a:off x="4427538" y="1268413"/>
            <a:ext cx="45720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endParaRPr lang="en-US">
              <a:solidFill>
                <a:prstClr val="black"/>
              </a:solidFill>
            </a:endParaRPr>
          </a:p>
          <a:p>
            <a:pPr algn="just"/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Rectangle 4"/>
          <p:cNvSpPr>
            <a:spLocks/>
          </p:cNvSpPr>
          <p:nvPr/>
        </p:nvSpPr>
        <p:spPr bwMode="auto">
          <a:xfrm>
            <a:off x="5715000" y="1600200"/>
            <a:ext cx="34290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>
              <a:lnSpc>
                <a:spcPct val="80000"/>
              </a:lnSpc>
              <a:spcBef>
                <a:spcPct val="20000"/>
              </a:spcBef>
              <a:defRPr/>
            </a:pPr>
            <a:endParaRPr lang="tr-TR" sz="1600" dirty="0">
              <a:solidFill>
                <a:srgbClr val="C0504D"/>
              </a:solidFill>
            </a:endParaRPr>
          </a:p>
          <a:p>
            <a:pPr lvl="2" algn="just" eaLnBrk="0" hangingPunct="0">
              <a:lnSpc>
                <a:spcPct val="80000"/>
              </a:lnSpc>
              <a:spcBef>
                <a:spcPct val="20000"/>
              </a:spcBef>
              <a:defRPr/>
            </a:pPr>
            <a:r>
              <a:rPr lang="tr-TR" dirty="0">
                <a:solidFill>
                  <a:prstClr val="black"/>
                </a:solidFill>
                <a:latin typeface="Calibri"/>
              </a:rPr>
              <a:t>  </a:t>
            </a:r>
          </a:p>
          <a:p>
            <a:pPr algn="just" eaLnBrk="0" hangingPunct="0">
              <a:lnSpc>
                <a:spcPct val="80000"/>
              </a:lnSpc>
              <a:spcBef>
                <a:spcPct val="20000"/>
              </a:spcBef>
              <a:buFont typeface="Arial" charset="0"/>
              <a:buChar char="•"/>
              <a:defRPr/>
            </a:pPr>
            <a:endParaRPr lang="tr-TR" sz="1600" dirty="0">
              <a:solidFill>
                <a:srgbClr val="C0504D"/>
              </a:solidFill>
            </a:endParaRP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414338" y="1143000"/>
            <a:ext cx="410368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tr-TR" sz="1400" b="1" dirty="0">
                <a:solidFill>
                  <a:srgbClr val="A50021"/>
                </a:solidFill>
                <a:latin typeface="Calibri"/>
              </a:rPr>
              <a:t>SNOW 17 </a:t>
            </a:r>
            <a:r>
              <a:rPr lang="tr-TR" sz="1400" b="1" dirty="0" smtClean="0">
                <a:solidFill>
                  <a:srgbClr val="A50021"/>
                </a:solidFill>
                <a:latin typeface="Calibri"/>
              </a:rPr>
              <a:t>SNOW COVERED AREAS</a:t>
            </a:r>
            <a:endParaRPr lang="tr-TR" sz="1400" b="1" dirty="0">
              <a:solidFill>
                <a:srgbClr val="A50021"/>
              </a:solidFill>
              <a:latin typeface="Calibri"/>
            </a:endParaRP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4427538" y="1116013"/>
            <a:ext cx="396081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tr-TR" sz="1400" b="1" dirty="0">
                <a:solidFill>
                  <a:prstClr val="black"/>
                </a:solidFill>
              </a:rPr>
              <a:t>     </a:t>
            </a:r>
            <a:r>
              <a:rPr lang="tr-TR" sz="1400" b="1" dirty="0">
                <a:solidFill>
                  <a:srgbClr val="A50021"/>
                </a:solidFill>
                <a:latin typeface="Calibri"/>
              </a:rPr>
              <a:t>SNOW 17 </a:t>
            </a:r>
            <a:r>
              <a:rPr lang="tr-TR" sz="1400" b="1" dirty="0" smtClean="0">
                <a:solidFill>
                  <a:srgbClr val="A50021"/>
                </a:solidFill>
                <a:latin typeface="Calibri"/>
              </a:rPr>
              <a:t>SNOW WATER EQUIVALENT</a:t>
            </a:r>
            <a:endParaRPr lang="tr-TR" sz="1400" b="1" dirty="0">
              <a:solidFill>
                <a:srgbClr val="A50021"/>
              </a:solidFill>
              <a:latin typeface="Calibri"/>
            </a:endParaRP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323528" y="3440786"/>
            <a:ext cx="359919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tr-TR" sz="1400" b="1" dirty="0">
                <a:solidFill>
                  <a:srgbClr val="A50021"/>
                </a:solidFill>
                <a:latin typeface="Calibri"/>
              </a:rPr>
              <a:t>SNOW-17 </a:t>
            </a:r>
            <a:r>
              <a:rPr lang="tr-TR" sz="1400" b="1" dirty="0" smtClean="0">
                <a:solidFill>
                  <a:srgbClr val="A50021"/>
                </a:solidFill>
                <a:latin typeface="Calibri"/>
              </a:rPr>
              <a:t>THE AMOUNT OF SNOW MELT MAP</a:t>
            </a:r>
            <a:endParaRPr lang="tr-TR" sz="1400" b="1" dirty="0">
              <a:solidFill>
                <a:srgbClr val="A50021"/>
              </a:solidFill>
              <a:latin typeface="Calibri"/>
            </a:endParaRPr>
          </a:p>
        </p:txBody>
      </p:sp>
      <p:sp>
        <p:nvSpPr>
          <p:cNvPr id="10" name="Rectangle 7"/>
          <p:cNvSpPr>
            <a:spLocks noChangeArrowheads="1"/>
          </p:cNvSpPr>
          <p:nvPr/>
        </p:nvSpPr>
        <p:spPr bwMode="auto">
          <a:xfrm>
            <a:off x="4518025" y="3440786"/>
            <a:ext cx="336034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tr-TR" sz="1400" b="1" dirty="0" smtClean="0">
                <a:solidFill>
                  <a:srgbClr val="A50021"/>
                </a:solidFill>
                <a:latin typeface="Calibri"/>
              </a:rPr>
              <a:t>SNOW-WATER POTENTİAL MAP (25 BASIN)</a:t>
            </a:r>
            <a:endParaRPr lang="tr-TR" sz="1400" b="1" dirty="0">
              <a:solidFill>
                <a:srgbClr val="A50021"/>
              </a:solidFill>
              <a:latin typeface="Calibri"/>
            </a:endParaRPr>
          </a:p>
        </p:txBody>
      </p:sp>
      <p:sp>
        <p:nvSpPr>
          <p:cNvPr id="15" name="12 Dikdörtgen"/>
          <p:cNvSpPr>
            <a:spLocks noChangeArrowheads="1"/>
          </p:cNvSpPr>
          <p:nvPr/>
        </p:nvSpPr>
        <p:spPr bwMode="auto">
          <a:xfrm>
            <a:off x="35496" y="5716413"/>
            <a:ext cx="8999538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tr-TR" sz="2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By</a:t>
            </a:r>
            <a:r>
              <a:rPr lang="tr-TR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r-TR" sz="2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tr-TR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Flash </a:t>
            </a:r>
            <a:r>
              <a:rPr lang="tr-TR" sz="2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Flood</a:t>
            </a:r>
            <a:r>
              <a:rPr lang="tr-TR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r-TR" sz="2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Guidance</a:t>
            </a:r>
            <a:r>
              <a:rPr lang="tr-TR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Model, </a:t>
            </a:r>
            <a:r>
              <a:rPr lang="tr-TR" sz="2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snow</a:t>
            </a:r>
            <a:r>
              <a:rPr lang="tr-TR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r-TR" sz="2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water</a:t>
            </a:r>
            <a:r>
              <a:rPr lang="tr-TR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r-TR" sz="2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potential</a:t>
            </a:r>
            <a:r>
              <a:rPr lang="tr-TR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r-TR" sz="2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and</a:t>
            </a:r>
            <a:r>
              <a:rPr lang="tr-TR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r-TR" sz="2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snow</a:t>
            </a:r>
            <a:r>
              <a:rPr lang="tr-TR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r-TR" sz="2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melt</a:t>
            </a:r>
            <a:r>
              <a:rPr lang="tr-TR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r-TR" sz="2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maps</a:t>
            </a:r>
            <a:r>
              <a:rPr lang="tr-TR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r-TR" sz="2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are</a:t>
            </a:r>
            <a:r>
              <a:rPr lang="tr-TR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r-TR" sz="2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prepared</a:t>
            </a:r>
            <a:r>
              <a:rPr lang="tr-TR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at </a:t>
            </a:r>
            <a:r>
              <a:rPr lang="tr-TR" sz="2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basin</a:t>
            </a:r>
            <a:r>
              <a:rPr lang="tr-TR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r-TR" sz="2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scale</a:t>
            </a:r>
            <a:r>
              <a:rPr lang="tr-TR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r-TR" sz="2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for</a:t>
            </a:r>
            <a:r>
              <a:rPr lang="tr-TR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tr-TR" sz="2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and</a:t>
            </a:r>
            <a:r>
              <a:rPr lang="tr-TR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4 </a:t>
            </a:r>
            <a:r>
              <a:rPr lang="tr-TR" sz="2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days</a:t>
            </a:r>
            <a:r>
              <a:rPr lang="tr-TR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tr-TR" sz="2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Furthermore</a:t>
            </a:r>
            <a:r>
              <a:rPr lang="tr-TR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tr-TR" sz="2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these</a:t>
            </a:r>
            <a:r>
              <a:rPr lang="tr-TR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r-TR" sz="2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bulletins</a:t>
            </a:r>
            <a:r>
              <a:rPr lang="tr-TR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r-TR" sz="2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are</a:t>
            </a:r>
            <a:r>
              <a:rPr lang="tr-TR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shared with affiliated institutions</a:t>
            </a:r>
            <a:r>
              <a:rPr lang="tr-TR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>
              <a:defRPr/>
            </a:pPr>
            <a:endParaRPr lang="tr-TR" sz="2400" b="1" dirty="0">
              <a:solidFill>
                <a:srgbClr val="1137D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12 Metin kutusu"/>
          <p:cNvSpPr txBox="1">
            <a:spLocks noChangeArrowheads="1"/>
          </p:cNvSpPr>
          <p:nvPr/>
        </p:nvSpPr>
        <p:spPr bwMode="auto">
          <a:xfrm>
            <a:off x="1187624" y="26969"/>
            <a:ext cx="70866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tr-TR"/>
            </a:defPPr>
            <a:lvl1pPr algn="ctr">
              <a:defRPr sz="28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r>
              <a:rPr lang="tr-TR" dirty="0" smtClean="0"/>
              <a:t> </a:t>
            </a:r>
            <a:r>
              <a:rPr lang="tr-TR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Snow</a:t>
            </a:r>
            <a:r>
              <a:rPr lang="tr-TR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r-TR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Water</a:t>
            </a:r>
            <a:r>
              <a:rPr lang="tr-TR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r-TR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Equivalent</a:t>
            </a:r>
            <a:r>
              <a:rPr lang="tr-TR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r-TR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and</a:t>
            </a:r>
            <a:r>
              <a:rPr lang="tr-TR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r-TR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Analysis</a:t>
            </a:r>
            <a:r>
              <a:rPr lang="tr-TR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r-TR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Bulletin</a:t>
            </a:r>
            <a:r>
              <a:rPr lang="tr-TR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14338" y="1389465"/>
            <a:ext cx="3384550" cy="2008360"/>
          </a:xfrm>
          <a:prstGeom prst="rect">
            <a:avLst/>
          </a:prstGeom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10020" y="1389465"/>
            <a:ext cx="3384550" cy="2061417"/>
          </a:xfrm>
          <a:prstGeom prst="rect">
            <a:avLst/>
          </a:prstGeom>
        </p:spPr>
      </p:pic>
      <p:pic>
        <p:nvPicPr>
          <p:cNvPr id="4" name="Resim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8624" y="3690705"/>
            <a:ext cx="3408882" cy="1925902"/>
          </a:xfrm>
          <a:prstGeom prst="rect">
            <a:avLst/>
          </a:prstGeom>
        </p:spPr>
      </p:pic>
      <p:pic>
        <p:nvPicPr>
          <p:cNvPr id="9" name="Resim 8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605258" y="3695356"/>
            <a:ext cx="3389312" cy="1876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841466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5 Dikdörtgen"/>
          <p:cNvSpPr>
            <a:spLocks noChangeArrowheads="1"/>
          </p:cNvSpPr>
          <p:nvPr/>
        </p:nvSpPr>
        <p:spPr bwMode="auto">
          <a:xfrm>
            <a:off x="-36512" y="169476"/>
            <a:ext cx="9144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tr-TR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Verification</a:t>
            </a:r>
            <a:r>
              <a:rPr lang="tr-TR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endParaRPr lang="en-US" sz="28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Rectangle 1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tr-TR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16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tr-TR">
              <a:solidFill>
                <a:prstClr val="black"/>
              </a:solidFill>
            </a:endParaRPr>
          </a:p>
        </p:txBody>
      </p:sp>
      <p:sp>
        <p:nvSpPr>
          <p:cNvPr id="5" name="Rectangle 28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tr-TR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33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tr-TR">
              <a:solidFill>
                <a:prstClr val="black"/>
              </a:solidFill>
            </a:endParaRPr>
          </a:p>
        </p:txBody>
      </p:sp>
      <p:sp>
        <p:nvSpPr>
          <p:cNvPr id="7" name="Rectangle 9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tr-TR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14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tr-TR">
              <a:solidFill>
                <a:prstClr val="black"/>
              </a:solidFill>
            </a:endParaRPr>
          </a:p>
        </p:txBody>
      </p:sp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tr-TR">
              <a:solidFill>
                <a:prstClr val="black"/>
              </a:solidFill>
            </a:endParaRPr>
          </a:p>
        </p:txBody>
      </p:sp>
      <p:sp>
        <p:nvSpPr>
          <p:cNvPr id="10" name="Rectangle 7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tr-TR">
              <a:solidFill>
                <a:prstClr val="black"/>
              </a:solidFill>
            </a:endParaRPr>
          </a:p>
        </p:txBody>
      </p:sp>
      <p:sp>
        <p:nvSpPr>
          <p:cNvPr id="11" name="Rectangle 23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tr-TR">
              <a:solidFill>
                <a:prstClr val="black"/>
              </a:solidFill>
            </a:endParaRPr>
          </a:p>
        </p:txBody>
      </p:sp>
      <p:sp>
        <p:nvSpPr>
          <p:cNvPr id="13" name="12 Metin kutusu"/>
          <p:cNvSpPr txBox="1"/>
          <p:nvPr/>
        </p:nvSpPr>
        <p:spPr>
          <a:xfrm>
            <a:off x="0" y="5077633"/>
            <a:ext cx="9144000" cy="132343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lvl="8" algn="just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Verification reports are performed periodically by using FFGS bulletins. For instance, 67 Flash Flood Warning Bulletin</a:t>
            </a:r>
            <a:r>
              <a:rPr lang="tr-TR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r-TR" sz="2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were</a:t>
            </a:r>
            <a:r>
              <a:rPr lang="en-US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prepared throughout 2014. Flash </a:t>
            </a:r>
            <a:r>
              <a:rPr lang="tr-TR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f</a:t>
            </a:r>
            <a:r>
              <a:rPr lang="en-US" sz="2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lood</a:t>
            </a:r>
            <a:r>
              <a:rPr lang="en-US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events occurred </a:t>
            </a:r>
            <a:r>
              <a:rPr lang="tr-TR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in </a:t>
            </a:r>
            <a:r>
              <a:rPr lang="tr-TR" sz="2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tr-TR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r-TR" sz="2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areas</a:t>
            </a:r>
            <a:r>
              <a:rPr lang="tr-TR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r-TR" sz="2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that</a:t>
            </a:r>
            <a:r>
              <a:rPr lang="tr-TR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r-TR" sz="2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early</a:t>
            </a:r>
            <a:r>
              <a:rPr lang="tr-TR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r-TR" sz="2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warning</a:t>
            </a:r>
            <a:r>
              <a:rPr lang="tr-TR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r-TR" sz="2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was</a:t>
            </a:r>
            <a:r>
              <a:rPr lang="tr-TR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r-TR" sz="2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given</a:t>
            </a:r>
            <a:r>
              <a:rPr lang="tr-TR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in </a:t>
            </a:r>
            <a:r>
              <a:rPr lang="tr-TR" sz="2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57 bulletin</a:t>
            </a:r>
            <a:r>
              <a:rPr lang="tr-TR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 </a:t>
            </a:r>
            <a:r>
              <a:rPr lang="tr-TR" sz="2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while</a:t>
            </a:r>
            <a:r>
              <a:rPr lang="en-US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there </a:t>
            </a:r>
            <a:r>
              <a:rPr lang="tr-TR" sz="2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were</a:t>
            </a:r>
            <a:r>
              <a:rPr lang="en-US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no </a:t>
            </a:r>
            <a:r>
              <a:rPr lang="tr-TR" sz="2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any</a:t>
            </a:r>
            <a:r>
              <a:rPr lang="tr-TR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recorded </a:t>
            </a:r>
            <a:r>
              <a:rPr lang="tr-TR" sz="2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incidents</a:t>
            </a:r>
            <a:r>
              <a:rPr lang="en-US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for the other 10 bulletin</a:t>
            </a:r>
            <a:r>
              <a:rPr lang="tr-TR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7170" name="Picture 2" descr="C:\Users\aiakbas\Desktop\ScreenShot01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00192" y="1196752"/>
            <a:ext cx="2535072" cy="3547601"/>
          </a:xfrm>
          <a:prstGeom prst="rect">
            <a:avLst/>
          </a:prstGeom>
          <a:noFill/>
        </p:spPr>
      </p:pic>
      <p:graphicFrame>
        <p:nvGraphicFramePr>
          <p:cNvPr id="18" name="17 Tablo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18405922"/>
              </p:ext>
            </p:extLst>
          </p:nvPr>
        </p:nvGraphicFramePr>
        <p:xfrm>
          <a:off x="395536" y="2204864"/>
          <a:ext cx="5628457" cy="2484471"/>
        </p:xfrm>
        <a:graphic>
          <a:graphicData uri="http://schemas.openxmlformats.org/drawingml/2006/table">
            <a:tbl>
              <a:tblPr/>
              <a:tblGrid>
                <a:gridCol w="1219734"/>
                <a:gridCol w="1219734"/>
                <a:gridCol w="1010019"/>
                <a:gridCol w="1089485"/>
                <a:gridCol w="1089485"/>
              </a:tblGrid>
              <a:tr h="489351"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1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4451" marR="64451" marT="0" marB="0" vert="vert27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BACC6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300" b="1" dirty="0" smtClean="0">
                          <a:solidFill>
                            <a:srgbClr val="FFFFFF"/>
                          </a:solidFill>
                          <a:latin typeface="Arial TUR"/>
                          <a:ea typeface="Times New Roman"/>
                          <a:cs typeface="Times New Roman"/>
                        </a:rPr>
                        <a:t>Flash </a:t>
                      </a:r>
                      <a:r>
                        <a:rPr lang="tr-TR" sz="1300" b="1" dirty="0" err="1" smtClean="0">
                          <a:solidFill>
                            <a:srgbClr val="FFFFFF"/>
                          </a:solidFill>
                          <a:latin typeface="Arial TUR"/>
                          <a:ea typeface="Times New Roman"/>
                          <a:cs typeface="Times New Roman"/>
                        </a:rPr>
                        <a:t>Flood</a:t>
                      </a:r>
                      <a:r>
                        <a:rPr lang="tr-TR" sz="1300" b="1" dirty="0" smtClean="0">
                          <a:solidFill>
                            <a:srgbClr val="FFFFFF"/>
                          </a:solidFill>
                          <a:latin typeface="Arial TUR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tr-TR" sz="1300" b="1" dirty="0" err="1" smtClean="0">
                          <a:solidFill>
                            <a:srgbClr val="FFFFFF"/>
                          </a:solidFill>
                          <a:latin typeface="Arial TUR"/>
                          <a:ea typeface="Times New Roman"/>
                          <a:cs typeface="Times New Roman"/>
                        </a:rPr>
                        <a:t>Obs</a:t>
                      </a:r>
                      <a:r>
                        <a:rPr lang="tr-TR" sz="1300" b="1" dirty="0" smtClean="0">
                          <a:solidFill>
                            <a:srgbClr val="FFFFFF"/>
                          </a:solidFill>
                          <a:latin typeface="Arial TUR"/>
                          <a:ea typeface="Times New Roman"/>
                          <a:cs typeface="Times New Roman"/>
                        </a:rPr>
                        <a:t>.(TSMS, </a:t>
                      </a:r>
                      <a:r>
                        <a:rPr lang="tr-TR" sz="1300" b="1" dirty="0">
                          <a:solidFill>
                            <a:srgbClr val="FFFFFF"/>
                          </a:solidFill>
                          <a:latin typeface="Arial TUR"/>
                          <a:ea typeface="Times New Roman"/>
                          <a:cs typeface="Times New Roman"/>
                        </a:rPr>
                        <a:t>DSİ, </a:t>
                      </a:r>
                      <a:r>
                        <a:rPr lang="tr-TR" sz="1300" b="1" dirty="0" err="1" smtClean="0">
                          <a:solidFill>
                            <a:srgbClr val="FFFFFF"/>
                          </a:solidFill>
                          <a:latin typeface="Arial TUR"/>
                          <a:ea typeface="Times New Roman"/>
                          <a:cs typeface="Times New Roman"/>
                        </a:rPr>
                        <a:t>Press</a:t>
                      </a:r>
                      <a:r>
                        <a:rPr lang="tr-TR" sz="1300" b="1" dirty="0" smtClean="0">
                          <a:solidFill>
                            <a:srgbClr val="FFFFFF"/>
                          </a:solidFill>
                          <a:latin typeface="Arial TUR"/>
                          <a:ea typeface="Times New Roman"/>
                          <a:cs typeface="Times New Roman"/>
                        </a:rPr>
                        <a:t>)</a:t>
                      </a:r>
                      <a:endParaRPr lang="tr-TR" sz="1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4451" marR="64451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BACC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</a:tr>
              <a:tr h="489351">
                <a:tc rowSpan="4"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300" b="1" dirty="0" smtClean="0">
                          <a:solidFill>
                            <a:srgbClr val="FFFFFF"/>
                          </a:solidFill>
                          <a:latin typeface="Arial TUR"/>
                          <a:ea typeface="Times New Roman"/>
                          <a:cs typeface="Times New Roman"/>
                        </a:rPr>
                        <a:t>BULLETINS</a:t>
                      </a:r>
                      <a:endParaRPr lang="tr-TR" sz="10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300" b="1" dirty="0">
                          <a:solidFill>
                            <a:srgbClr val="FFFFFF"/>
                          </a:solidFill>
                          <a:latin typeface="Arial TUR"/>
                          <a:ea typeface="Times New Roman"/>
                          <a:cs typeface="Times New Roman"/>
                        </a:rPr>
                        <a:t>2014</a:t>
                      </a:r>
                      <a:endParaRPr lang="tr-TR" sz="1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4451" marR="64451" marT="0" marB="0" vert="vert27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BACC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4451" marR="64451" marT="0" marB="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5D5E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300" b="1" dirty="0" smtClean="0">
                          <a:latin typeface="Arial TUR"/>
                          <a:ea typeface="Times New Roman"/>
                          <a:cs typeface="Times New Roman"/>
                        </a:rPr>
                        <a:t>YES</a:t>
                      </a:r>
                      <a:endParaRPr lang="tr-TR" sz="1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4451" marR="64451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5D5E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300" b="1" dirty="0" smtClean="0">
                          <a:latin typeface="Arial TUR"/>
                          <a:ea typeface="Times New Roman"/>
                          <a:cs typeface="Times New Roman"/>
                        </a:rPr>
                        <a:t>NO</a:t>
                      </a:r>
                      <a:endParaRPr lang="tr-TR" sz="1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4451" marR="64451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5D5E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300" b="1" dirty="0" smtClean="0">
                          <a:latin typeface="Arial TUR"/>
                          <a:ea typeface="Times New Roman"/>
                          <a:cs typeface="Times New Roman"/>
                        </a:rPr>
                        <a:t>TOTAL</a:t>
                      </a:r>
                      <a:endParaRPr lang="tr-TR" sz="1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4451" marR="64451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5D5E2"/>
                    </a:solidFill>
                  </a:tcPr>
                </a:tc>
              </a:tr>
              <a:tr h="489351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300" b="1" dirty="0" smtClean="0">
                          <a:latin typeface="Arial TUR"/>
                          <a:ea typeface="Times New Roman"/>
                          <a:cs typeface="Times New Roman"/>
                        </a:rPr>
                        <a:t>YES</a:t>
                      </a:r>
                      <a:endParaRPr lang="tr-TR" sz="1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4451" marR="64451" marT="0" marB="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A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300" dirty="0">
                          <a:latin typeface="Arial TUR"/>
                          <a:ea typeface="Times New Roman"/>
                          <a:cs typeface="Times New Roman"/>
                        </a:rPr>
                        <a:t>57 (a)</a:t>
                      </a:r>
                      <a:endParaRPr lang="tr-TR" sz="1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4451" marR="64451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A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300" dirty="0">
                          <a:latin typeface="Arial TUR"/>
                          <a:ea typeface="Times New Roman"/>
                          <a:cs typeface="Times New Roman"/>
                        </a:rPr>
                        <a:t>10 (b)</a:t>
                      </a:r>
                      <a:endParaRPr lang="tr-TR" sz="1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4451" marR="64451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A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300">
                          <a:latin typeface="Arial TUR"/>
                          <a:ea typeface="Times New Roman"/>
                          <a:cs typeface="Times New Roman"/>
                        </a:rPr>
                        <a:t>67</a:t>
                      </a:r>
                      <a:endParaRPr lang="tr-TR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4451" marR="64451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AF1"/>
                    </a:solidFill>
                  </a:tcPr>
                </a:tc>
              </a:tr>
              <a:tr h="527067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300" b="1" dirty="0" smtClean="0">
                          <a:latin typeface="Arial TUR"/>
                          <a:ea typeface="Times New Roman"/>
                          <a:cs typeface="Times New Roman"/>
                        </a:rPr>
                        <a:t>NO</a:t>
                      </a:r>
                      <a:endParaRPr lang="tr-TR" sz="1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4451" marR="64451" marT="0" marB="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5D5E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300" dirty="0">
                          <a:latin typeface="Arial TUR"/>
                          <a:ea typeface="Times New Roman"/>
                          <a:cs typeface="Times New Roman"/>
                        </a:rPr>
                        <a:t>48 (c)</a:t>
                      </a:r>
                      <a:endParaRPr lang="tr-TR" sz="10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800" dirty="0">
                          <a:latin typeface="Arial TUR"/>
                          <a:ea typeface="Times New Roman"/>
                          <a:cs typeface="Times New Roman"/>
                        </a:rPr>
                        <a:t>(DSİ + </a:t>
                      </a:r>
                      <a:r>
                        <a:rPr lang="tr-TR" sz="800" dirty="0" smtClean="0">
                          <a:latin typeface="Arial TUR"/>
                          <a:ea typeface="Times New Roman"/>
                          <a:cs typeface="Times New Roman"/>
                        </a:rPr>
                        <a:t>TSMS+ </a:t>
                      </a:r>
                      <a:r>
                        <a:rPr lang="tr-TR" sz="800" dirty="0" err="1" smtClean="0">
                          <a:latin typeface="Arial TUR"/>
                          <a:ea typeface="Times New Roman"/>
                          <a:cs typeface="Times New Roman"/>
                        </a:rPr>
                        <a:t>Press</a:t>
                      </a:r>
                      <a:r>
                        <a:rPr lang="tr-TR" sz="800" dirty="0" smtClean="0">
                          <a:latin typeface="Arial TUR"/>
                          <a:ea typeface="Times New Roman"/>
                          <a:cs typeface="Times New Roman"/>
                        </a:rPr>
                        <a:t>)</a:t>
                      </a:r>
                      <a:endParaRPr lang="tr-TR" sz="1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4451" marR="64451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5D5E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300">
                          <a:latin typeface="Arial TUR"/>
                          <a:ea typeface="Times New Roman"/>
                          <a:cs typeface="Times New Roman"/>
                        </a:rPr>
                        <a:t>250 (d)</a:t>
                      </a:r>
                      <a:endParaRPr lang="tr-TR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4451" marR="64451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5D5E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300">
                          <a:latin typeface="Arial TUR"/>
                          <a:ea typeface="Times New Roman"/>
                          <a:cs typeface="Times New Roman"/>
                        </a:rPr>
                        <a:t>298</a:t>
                      </a:r>
                      <a:endParaRPr lang="tr-TR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4451" marR="64451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5D5E2"/>
                    </a:solidFill>
                  </a:tcPr>
                </a:tc>
              </a:tr>
              <a:tr h="489351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300" b="1" dirty="0" smtClean="0">
                          <a:latin typeface="Arial TUR"/>
                          <a:ea typeface="Times New Roman"/>
                          <a:cs typeface="Times New Roman"/>
                        </a:rPr>
                        <a:t>TOTAL</a:t>
                      </a:r>
                      <a:endParaRPr lang="tr-TR" sz="1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4451" marR="64451" marT="0" marB="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A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300">
                          <a:latin typeface="Arial TUR"/>
                          <a:ea typeface="Times New Roman"/>
                          <a:cs typeface="Times New Roman"/>
                        </a:rPr>
                        <a:t>105</a:t>
                      </a:r>
                      <a:endParaRPr lang="tr-TR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4451" marR="64451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A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300">
                          <a:latin typeface="Arial TUR"/>
                          <a:ea typeface="Times New Roman"/>
                          <a:cs typeface="Times New Roman"/>
                        </a:rPr>
                        <a:t>260</a:t>
                      </a:r>
                      <a:endParaRPr lang="tr-TR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4451" marR="64451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A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300" dirty="0">
                          <a:latin typeface="Arial TUR"/>
                          <a:ea typeface="Times New Roman"/>
                          <a:cs typeface="Times New Roman"/>
                        </a:rPr>
                        <a:t>365</a:t>
                      </a:r>
                      <a:endParaRPr lang="tr-TR" sz="1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4451" marR="64451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AF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162812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11 Metin kutusu"/>
          <p:cNvSpPr txBox="1">
            <a:spLocks noChangeArrowheads="1"/>
          </p:cNvSpPr>
          <p:nvPr/>
        </p:nvSpPr>
        <p:spPr bwMode="auto">
          <a:xfrm>
            <a:off x="1187449" y="260648"/>
            <a:ext cx="662463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tr-TR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Verification</a:t>
            </a:r>
            <a:r>
              <a:rPr lang="tr-TR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r-TR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Methods</a:t>
            </a:r>
            <a:endParaRPr lang="en-US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0730" y="1124744"/>
            <a:ext cx="5121710" cy="2605068"/>
          </a:xfrm>
          <a:prstGeom prst="rect">
            <a:avLst/>
          </a:prstGeom>
        </p:spPr>
      </p:pic>
      <p:cxnSp>
        <p:nvCxnSpPr>
          <p:cNvPr id="21" name="Düz Ok Bağlayıcısı 20"/>
          <p:cNvCxnSpPr/>
          <p:nvPr/>
        </p:nvCxnSpPr>
        <p:spPr>
          <a:xfrm>
            <a:off x="4135809" y="2924944"/>
            <a:ext cx="0" cy="115212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3" name="Düz Ok Bağlayıcısı 22"/>
          <p:cNvCxnSpPr/>
          <p:nvPr/>
        </p:nvCxnSpPr>
        <p:spPr>
          <a:xfrm>
            <a:off x="5148064" y="2996952"/>
            <a:ext cx="1728192" cy="100811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15" name="Resim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729" y="4149080"/>
            <a:ext cx="2372687" cy="1833440"/>
          </a:xfrm>
          <a:prstGeom prst="rect">
            <a:avLst/>
          </a:prstGeom>
        </p:spPr>
      </p:pic>
      <p:pic>
        <p:nvPicPr>
          <p:cNvPr id="17" name="Resim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4182" y="4077072"/>
            <a:ext cx="2311173" cy="1905448"/>
          </a:xfrm>
          <a:prstGeom prst="rect">
            <a:avLst/>
          </a:prstGeom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833" y="1124744"/>
            <a:ext cx="3011011" cy="2325488"/>
          </a:xfrm>
          <a:prstGeom prst="rect">
            <a:avLst/>
          </a:prstGeom>
        </p:spPr>
      </p:pic>
      <p:cxnSp>
        <p:nvCxnSpPr>
          <p:cNvPr id="13" name="Düz Ok Bağlayıcısı 12"/>
          <p:cNvCxnSpPr/>
          <p:nvPr/>
        </p:nvCxnSpPr>
        <p:spPr>
          <a:xfrm flipH="1">
            <a:off x="2272315" y="1885528"/>
            <a:ext cx="1287002" cy="31933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6" name="Resim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833" y="4005065"/>
            <a:ext cx="2982779" cy="1977456"/>
          </a:xfrm>
          <a:prstGeom prst="rect">
            <a:avLst/>
          </a:prstGeom>
        </p:spPr>
      </p:pic>
      <p:cxnSp>
        <p:nvCxnSpPr>
          <p:cNvPr id="19" name="Düz Ok Bağlayıcısı 18"/>
          <p:cNvCxnSpPr/>
          <p:nvPr/>
        </p:nvCxnSpPr>
        <p:spPr>
          <a:xfrm flipH="1">
            <a:off x="2915816" y="2615952"/>
            <a:ext cx="643501" cy="146112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2" name="12 Metin kutusu"/>
          <p:cNvSpPr txBox="1"/>
          <p:nvPr/>
        </p:nvSpPr>
        <p:spPr>
          <a:xfrm>
            <a:off x="0" y="6025147"/>
            <a:ext cx="9144000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lvl="8" algn="just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TSMS </a:t>
            </a:r>
            <a:r>
              <a:rPr lang="en-US" sz="2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Fevk</a:t>
            </a:r>
            <a:r>
              <a:rPr lang="en-US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Obs., DSİ Flood reports</a:t>
            </a:r>
            <a:r>
              <a:rPr lang="tr-TR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and flash flood news from </a:t>
            </a:r>
            <a:r>
              <a:rPr lang="tr-TR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n-US" sz="2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ress</a:t>
            </a:r>
            <a:r>
              <a:rPr lang="en-US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are </a:t>
            </a:r>
            <a:r>
              <a:rPr lang="tr-TR" sz="2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tr-TR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verification sources for </a:t>
            </a:r>
            <a:r>
              <a:rPr lang="tr-TR" sz="2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tr-TR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reports. </a:t>
            </a:r>
          </a:p>
        </p:txBody>
      </p:sp>
    </p:spTree>
    <p:extLst>
      <p:ext uri="{BB962C8B-B14F-4D97-AF65-F5344CB8AC3E}">
        <p14:creationId xmlns:p14="http://schemas.microsoft.com/office/powerpoint/2010/main" val="242506759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11 Metin kutusu"/>
          <p:cNvSpPr txBox="1">
            <a:spLocks noChangeArrowheads="1"/>
          </p:cNvSpPr>
          <p:nvPr/>
        </p:nvSpPr>
        <p:spPr bwMode="auto">
          <a:xfrm>
            <a:off x="1115616" y="-27384"/>
            <a:ext cx="7045261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tr-TR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Flash</a:t>
            </a:r>
            <a:r>
              <a:rPr lang="tr-TR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r-TR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Flood</a:t>
            </a:r>
            <a:r>
              <a:rPr lang="tr-TR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r-TR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events</a:t>
            </a:r>
            <a:r>
              <a:rPr lang="tr-TR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r-TR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compared</a:t>
            </a:r>
            <a:r>
              <a:rPr lang="tr-TR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r-TR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with</a:t>
            </a:r>
            <a:r>
              <a:rPr lang="tr-TR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r-TR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Flash</a:t>
            </a:r>
            <a:r>
              <a:rPr lang="tr-TR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r-TR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Flood</a:t>
            </a:r>
            <a:r>
              <a:rPr lang="tr-TR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r-TR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Bulletins</a:t>
            </a:r>
            <a:r>
              <a:rPr lang="tr-TR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in 2014 </a:t>
            </a:r>
            <a:endParaRPr lang="en-US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026" name="Object 151"/>
          <p:cNvGraphicFramePr>
            <a:graphicFrameLocks noChangeAspect="1"/>
          </p:cNvGraphicFramePr>
          <p:nvPr/>
        </p:nvGraphicFramePr>
        <p:xfrm>
          <a:off x="34925" y="4997450"/>
          <a:ext cx="285750" cy="476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1" name="Grafik" r:id="rId4" imgW="1181021" imgH="914490" progId="MSGraph.Chart.8">
                  <p:embed followColorScheme="full"/>
                </p:oleObj>
              </mc:Choice>
              <mc:Fallback>
                <p:oleObj name="Grafik" r:id="rId4" imgW="1181021" imgH="914490" progId="MSGraph.Chart.8">
                  <p:embed followColorScheme="full"/>
                  <p:pic>
                    <p:nvPicPr>
                      <p:cNvPr id="0" name="Picture 5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925" y="4997450"/>
                        <a:ext cx="285750" cy="4762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Resim 2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1144" y="1095286"/>
            <a:ext cx="6725232" cy="4747051"/>
          </a:xfrm>
          <a:prstGeom prst="rect">
            <a:avLst/>
          </a:prstGeom>
        </p:spPr>
      </p:pic>
      <p:sp>
        <p:nvSpPr>
          <p:cNvPr id="5" name="12 Metin kutusu"/>
          <p:cNvSpPr txBox="1"/>
          <p:nvPr/>
        </p:nvSpPr>
        <p:spPr>
          <a:xfrm>
            <a:off x="24670" y="5842337"/>
            <a:ext cx="9144000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lvl="8" algn="just" fontAlgn="base">
              <a:spcBef>
                <a:spcPct val="0"/>
              </a:spcBef>
              <a:spcAft>
                <a:spcPct val="0"/>
              </a:spcAft>
            </a:pPr>
            <a:r>
              <a:rPr lang="tr-TR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F.F. </a:t>
            </a:r>
            <a:r>
              <a:rPr lang="tr-TR" sz="2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Bulletins</a:t>
            </a:r>
            <a:r>
              <a:rPr lang="tr-TR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tr-TR" sz="2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State</a:t>
            </a:r>
            <a:r>
              <a:rPr lang="tr-TR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r-TR" sz="2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Hydraulic</a:t>
            </a:r>
            <a:r>
              <a:rPr lang="tr-TR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Works </a:t>
            </a:r>
            <a:r>
              <a:rPr lang="tr-TR" sz="2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flood</a:t>
            </a:r>
            <a:r>
              <a:rPr lang="tr-TR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r-TR" sz="2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reports</a:t>
            </a:r>
            <a:r>
              <a:rPr lang="tr-TR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TSMS fevk </a:t>
            </a:r>
            <a:r>
              <a:rPr lang="tr-TR" sz="2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obs</a:t>
            </a:r>
            <a:r>
              <a:rPr lang="tr-TR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., </a:t>
            </a:r>
            <a:r>
              <a:rPr lang="tr-TR" sz="2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and</a:t>
            </a:r>
            <a:r>
              <a:rPr lang="tr-TR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r-TR" sz="2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flash</a:t>
            </a:r>
            <a:r>
              <a:rPr lang="tr-TR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r-TR" sz="2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flood</a:t>
            </a:r>
            <a:r>
              <a:rPr lang="tr-TR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r-TR" sz="2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news</a:t>
            </a:r>
            <a:r>
              <a:rPr lang="tr-TR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r-TR" sz="2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from</a:t>
            </a:r>
            <a:r>
              <a:rPr lang="tr-TR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r-TR" sz="2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press</a:t>
            </a:r>
            <a:r>
              <a:rPr lang="tr-TR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r-TR" sz="2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are</a:t>
            </a:r>
            <a:r>
              <a:rPr lang="tr-TR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r-TR" sz="2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indicated</a:t>
            </a:r>
            <a:r>
              <a:rPr lang="tr-TR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r-TR" sz="2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with</a:t>
            </a:r>
            <a:r>
              <a:rPr lang="tr-TR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r-TR" sz="2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tr-TR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r-TR" sz="2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colors</a:t>
            </a:r>
            <a:r>
              <a:rPr lang="tr-TR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of p</a:t>
            </a:r>
            <a:r>
              <a:rPr lang="en-US" sz="2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urple</a:t>
            </a:r>
            <a:r>
              <a:rPr lang="tr-TR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tr-TR" sz="2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yellow</a:t>
            </a:r>
            <a:r>
              <a:rPr lang="tr-TR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tr-TR" sz="2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green</a:t>
            </a:r>
            <a:r>
              <a:rPr lang="tr-TR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tr-TR" sz="2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and</a:t>
            </a:r>
            <a:r>
              <a:rPr lang="tr-TR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r-TR" sz="2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blue</a:t>
            </a:r>
            <a:r>
              <a:rPr lang="tr-TR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tr-TR" sz="2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respectively</a:t>
            </a:r>
            <a:r>
              <a:rPr lang="tr-TR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endParaRPr lang="en-US" sz="2000" b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12282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5 Dikdörtgen"/>
          <p:cNvSpPr>
            <a:spLocks noChangeArrowheads="1"/>
          </p:cNvSpPr>
          <p:nvPr/>
        </p:nvSpPr>
        <p:spPr bwMode="auto">
          <a:xfrm>
            <a:off x="0" y="188640"/>
            <a:ext cx="9144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tr-TR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Training</a:t>
            </a:r>
            <a:r>
              <a:rPr lang="tr-TR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r-TR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and</a:t>
            </a:r>
            <a:r>
              <a:rPr lang="tr-TR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r-TR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Documentations</a:t>
            </a:r>
            <a:endParaRPr lang="en-US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5576" y="3881048"/>
            <a:ext cx="2428892" cy="2857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 descr="C:\DMI WORKS\Taşkın Tahmini\WMO FFG Projesi\FFG-KullanıcıKılavuzu &amp; BTUM Eğitimi\BTUM Eğitimi\FFGS 30Ekim-1 Kasım BTUM eğitimi-Resimler\DSCF6817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0865" y="1116712"/>
            <a:ext cx="3961135" cy="276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84908" y="3890107"/>
            <a:ext cx="2370154" cy="2857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6 Metin kutusu"/>
          <p:cNvSpPr txBox="1"/>
          <p:nvPr/>
        </p:nvSpPr>
        <p:spPr>
          <a:xfrm>
            <a:off x="5220072" y="1196752"/>
            <a:ext cx="360040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FF"/>
              </a:buClr>
              <a:buSzPct val="150000"/>
            </a:pPr>
            <a:r>
              <a:rPr lang="en-US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55 forecasters from 15  regional forecasting offices were trained about BSMEFFG products  and how to use them in daily</a:t>
            </a:r>
            <a:r>
              <a:rPr lang="tr-TR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forecasting</a:t>
            </a:r>
            <a:r>
              <a:rPr lang="tr-TR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tr-TR" sz="2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It</a:t>
            </a:r>
            <a:r>
              <a:rPr lang="tr-TR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r-TR" sz="2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was</a:t>
            </a:r>
            <a:r>
              <a:rPr lang="tr-TR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held in Ankara at  WMO </a:t>
            </a:r>
            <a:r>
              <a:rPr lang="tr-TR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RTC</a:t>
            </a:r>
            <a:r>
              <a:rPr lang="en-US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on </a:t>
            </a:r>
            <a:r>
              <a:rPr lang="tr-TR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30 </a:t>
            </a:r>
            <a:r>
              <a:rPr lang="en-US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October-1 November 2013. </a:t>
            </a:r>
          </a:p>
          <a:p>
            <a:pPr>
              <a:buClr>
                <a:srgbClr val="FF0000"/>
              </a:buClr>
              <a:buSzPct val="150000"/>
              <a:buFont typeface="Arial" pitchFamily="34" charset="0"/>
              <a:buChar char="•"/>
            </a:pPr>
            <a:endParaRPr lang="en-US" sz="2000" b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Clr>
                <a:srgbClr val="0000FF"/>
              </a:buClr>
              <a:buSzPct val="150000"/>
            </a:pPr>
            <a:endParaRPr lang="tr-TR" sz="2000" b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Clr>
                <a:srgbClr val="0000FF"/>
              </a:buClr>
              <a:buSzPct val="150000"/>
            </a:pPr>
            <a:endParaRPr lang="tr-TR" sz="2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Clr>
                <a:srgbClr val="0000FF"/>
              </a:buClr>
              <a:buSzPct val="150000"/>
            </a:pPr>
            <a:endParaRPr lang="tr-TR" sz="2000" b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Clr>
                <a:srgbClr val="0000FF"/>
              </a:buClr>
              <a:buSzPct val="150000"/>
            </a:pPr>
            <a:r>
              <a:rPr lang="en-US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BSMEFFG user guide</a:t>
            </a:r>
            <a:r>
              <a:rPr lang="tr-TR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has </a:t>
            </a:r>
            <a:r>
              <a:rPr lang="tr-TR" sz="2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been</a:t>
            </a:r>
            <a:r>
              <a:rPr lang="tr-TR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p</a:t>
            </a:r>
            <a:r>
              <a:rPr lang="en-US" sz="2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repared</a:t>
            </a:r>
            <a:r>
              <a:rPr lang="tr-TR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r-TR" sz="2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both</a:t>
            </a:r>
            <a:r>
              <a:rPr lang="tr-TR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in Turkish </a:t>
            </a:r>
            <a:r>
              <a:rPr lang="tr-TR" sz="2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and</a:t>
            </a:r>
            <a:r>
              <a:rPr lang="tr-TR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English</a:t>
            </a:r>
            <a:r>
              <a:rPr lang="en-US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endParaRPr lang="tr-TR" sz="20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913807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5 Dikdörtgen"/>
          <p:cNvSpPr>
            <a:spLocks noChangeArrowheads="1"/>
          </p:cNvSpPr>
          <p:nvPr/>
        </p:nvSpPr>
        <p:spPr bwMode="auto">
          <a:xfrm>
            <a:off x="0" y="188640"/>
            <a:ext cx="9144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tr-TR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Meeting</a:t>
            </a:r>
            <a:r>
              <a:rPr lang="tr-TR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r-TR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and</a:t>
            </a:r>
            <a:r>
              <a:rPr lang="tr-TR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r-TR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Workshops</a:t>
            </a:r>
            <a:endParaRPr lang="en-US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12" descr="D:\FFG workshops\Regional  workshop\DSC0635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8468" y="1412776"/>
            <a:ext cx="4413452" cy="2592288"/>
          </a:xfrm>
          <a:prstGeom prst="rect">
            <a:avLst/>
          </a:prstGeom>
          <a:noFill/>
        </p:spPr>
      </p:pic>
      <p:pic>
        <p:nvPicPr>
          <p:cNvPr id="5" name="Picture 13" descr="D:\FFG workshops\Regional  workshop\DSC0636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8468" y="4168689"/>
            <a:ext cx="2160240" cy="1872208"/>
          </a:xfrm>
          <a:prstGeom prst="rect">
            <a:avLst/>
          </a:prstGeom>
          <a:noFill/>
        </p:spPr>
      </p:pic>
      <p:pic>
        <p:nvPicPr>
          <p:cNvPr id="6" name="Picture 14" descr="D:\FFG workshops\Regional  workshop\DSCF6978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8708" y="4168689"/>
            <a:ext cx="2253212" cy="1872208"/>
          </a:xfrm>
          <a:prstGeom prst="rect">
            <a:avLst/>
          </a:prstGeom>
          <a:noFill/>
        </p:spPr>
      </p:pic>
      <p:sp>
        <p:nvSpPr>
          <p:cNvPr id="7" name="6 Dikdörtgen"/>
          <p:cNvSpPr/>
          <p:nvPr/>
        </p:nvSpPr>
        <p:spPr>
          <a:xfrm>
            <a:off x="4680520" y="2294870"/>
            <a:ext cx="4355976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0000FF"/>
              </a:buClr>
              <a:buSzPct val="150000"/>
            </a:pPr>
            <a:r>
              <a:rPr lang="en-US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BSMEFFG  regional  workshop was  held  in Alanya WMO RTC, Turkey  on 3-5 December 2013. </a:t>
            </a:r>
            <a:r>
              <a:rPr lang="tr-TR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As </a:t>
            </a:r>
            <a:r>
              <a:rPr lang="tr-TR" sz="2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well</a:t>
            </a:r>
            <a:r>
              <a:rPr lang="tr-TR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as </a:t>
            </a:r>
            <a:r>
              <a:rPr lang="en-US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Turkey, Bulgaria, Georgia, Azerbaijan and Armenia</a:t>
            </a:r>
            <a:r>
              <a:rPr lang="tr-TR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HRC  and WMO representatives  </a:t>
            </a:r>
            <a:r>
              <a:rPr lang="tr-TR" sz="2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also</a:t>
            </a:r>
            <a:r>
              <a:rPr lang="tr-TR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participated</a:t>
            </a:r>
            <a:r>
              <a:rPr lang="tr-TR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in </a:t>
            </a:r>
            <a:r>
              <a:rPr lang="tr-TR" sz="2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tr-TR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r-TR" sz="2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meeting</a:t>
            </a:r>
            <a:r>
              <a:rPr lang="en-US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  </a:t>
            </a:r>
          </a:p>
          <a:p>
            <a:pPr>
              <a:buClr>
                <a:srgbClr val="FF0000"/>
              </a:buClr>
              <a:buSzPct val="150000"/>
              <a:buFont typeface="Arial" pitchFamily="34" charset="0"/>
              <a:buChar char="•"/>
            </a:pPr>
            <a:endParaRPr lang="en-US" sz="2000" b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Clr>
                <a:srgbClr val="0000FF"/>
              </a:buClr>
              <a:buSzPct val="150000"/>
            </a:pPr>
            <a:r>
              <a:rPr lang="en-US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FFG  products and case  studies</a:t>
            </a:r>
            <a:r>
              <a:rPr lang="tr-TR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r-TR" sz="2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were</a:t>
            </a:r>
            <a:r>
              <a:rPr lang="tr-TR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r-TR" sz="2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covered</a:t>
            </a:r>
            <a:r>
              <a:rPr lang="tr-TR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in </a:t>
            </a:r>
            <a:r>
              <a:rPr lang="tr-TR" sz="2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tr-TR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workshop</a:t>
            </a:r>
            <a:r>
              <a:rPr lang="en-US" sz="20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endParaRPr lang="en-US" sz="20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754227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IMG_1885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10629" y="3827495"/>
            <a:ext cx="3821811" cy="22988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5 Dikdörtgen"/>
          <p:cNvSpPr>
            <a:spLocks noChangeArrowheads="1"/>
          </p:cNvSpPr>
          <p:nvPr/>
        </p:nvSpPr>
        <p:spPr bwMode="auto">
          <a:xfrm>
            <a:off x="107504" y="169476"/>
            <a:ext cx="9144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tr-TR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Training</a:t>
            </a:r>
            <a:r>
              <a:rPr lang="tr-TR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r-TR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for</a:t>
            </a:r>
            <a:r>
              <a:rPr lang="tr-TR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r-TR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tr-TR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r-TR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Regional</a:t>
            </a:r>
            <a:r>
              <a:rPr lang="tr-TR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r-TR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Countries</a:t>
            </a:r>
            <a:endParaRPr lang="en-US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Resim 2" descr="K:\RESIMLER\Ermenistan Mayıs 2014\IMG_1548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520" y="1357298"/>
            <a:ext cx="4000528" cy="214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Resim 1" descr="K:\RESIMLER\Azerbaycan Mayıs 2014\IMG_1699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4879" y="3827495"/>
            <a:ext cx="3929089" cy="23161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6 Metin kutusu"/>
          <p:cNvSpPr txBox="1"/>
          <p:nvPr/>
        </p:nvSpPr>
        <p:spPr>
          <a:xfrm>
            <a:off x="357158" y="3499308"/>
            <a:ext cx="391966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>
                <a:solidFill>
                  <a:srgbClr val="4F81BD"/>
                </a:solidFill>
              </a:rPr>
              <a:t>Participants </a:t>
            </a:r>
            <a:r>
              <a:rPr lang="en-US" sz="800" dirty="0" err="1" smtClean="0">
                <a:solidFill>
                  <a:srgbClr val="4F81BD"/>
                </a:solidFill>
              </a:rPr>
              <a:t>i</a:t>
            </a:r>
            <a:r>
              <a:rPr lang="tr-TR" sz="800" dirty="0" smtClean="0">
                <a:solidFill>
                  <a:srgbClr val="4F81BD"/>
                </a:solidFill>
              </a:rPr>
              <a:t>n</a:t>
            </a:r>
            <a:r>
              <a:rPr lang="en-US" sz="800" dirty="0" smtClean="0">
                <a:solidFill>
                  <a:srgbClr val="4F81BD"/>
                </a:solidFill>
              </a:rPr>
              <a:t> the </a:t>
            </a:r>
            <a:r>
              <a:rPr lang="tr-TR" sz="800" dirty="0" smtClean="0">
                <a:solidFill>
                  <a:srgbClr val="4F81BD"/>
                </a:solidFill>
              </a:rPr>
              <a:t>BSMEFFG </a:t>
            </a:r>
            <a:r>
              <a:rPr lang="en-US" sz="800" dirty="0" smtClean="0">
                <a:solidFill>
                  <a:srgbClr val="4F81BD"/>
                </a:solidFill>
              </a:rPr>
              <a:t>Training at  Armenian </a:t>
            </a:r>
            <a:r>
              <a:rPr lang="en-US" sz="800" dirty="0" err="1" smtClean="0">
                <a:solidFill>
                  <a:srgbClr val="4F81BD"/>
                </a:solidFill>
              </a:rPr>
              <a:t>Hydrometeorological</a:t>
            </a:r>
            <a:r>
              <a:rPr lang="en-US" sz="800" dirty="0" smtClean="0">
                <a:solidFill>
                  <a:srgbClr val="4F81BD"/>
                </a:solidFill>
              </a:rPr>
              <a:t> Service </a:t>
            </a:r>
            <a:endParaRPr lang="en-US" sz="800" dirty="0">
              <a:solidFill>
                <a:srgbClr val="4F81BD"/>
              </a:solidFill>
            </a:endParaRPr>
          </a:p>
        </p:txBody>
      </p:sp>
      <p:sp>
        <p:nvSpPr>
          <p:cNvPr id="8" name="7 Metin kutusu"/>
          <p:cNvSpPr txBox="1"/>
          <p:nvPr/>
        </p:nvSpPr>
        <p:spPr>
          <a:xfrm>
            <a:off x="285720" y="6143644"/>
            <a:ext cx="396615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>
                <a:solidFill>
                  <a:srgbClr val="4F81BD"/>
                </a:solidFill>
              </a:rPr>
              <a:t>Participants in the </a:t>
            </a:r>
            <a:r>
              <a:rPr lang="tr-TR" sz="800" dirty="0" smtClean="0">
                <a:solidFill>
                  <a:srgbClr val="4F81BD"/>
                </a:solidFill>
              </a:rPr>
              <a:t>BSMEFFG </a:t>
            </a:r>
            <a:r>
              <a:rPr lang="en-US" sz="800" dirty="0" smtClean="0">
                <a:solidFill>
                  <a:srgbClr val="4F81BD"/>
                </a:solidFill>
              </a:rPr>
              <a:t>Training at  Azerbaijan </a:t>
            </a:r>
            <a:r>
              <a:rPr lang="en-US" sz="800" dirty="0" err="1" smtClean="0">
                <a:solidFill>
                  <a:srgbClr val="4F81BD"/>
                </a:solidFill>
              </a:rPr>
              <a:t>Hydrometeorological</a:t>
            </a:r>
            <a:r>
              <a:rPr lang="en-US" sz="800" dirty="0" smtClean="0">
                <a:solidFill>
                  <a:srgbClr val="4F81BD"/>
                </a:solidFill>
              </a:rPr>
              <a:t> Service </a:t>
            </a:r>
            <a:endParaRPr lang="en-US" sz="800" dirty="0">
              <a:solidFill>
                <a:srgbClr val="4F81BD"/>
              </a:solidFill>
            </a:endParaRPr>
          </a:p>
        </p:txBody>
      </p:sp>
      <p:sp>
        <p:nvSpPr>
          <p:cNvPr id="9" name="8 Metin kutusu"/>
          <p:cNvSpPr txBox="1"/>
          <p:nvPr/>
        </p:nvSpPr>
        <p:spPr>
          <a:xfrm>
            <a:off x="4723023" y="6143644"/>
            <a:ext cx="390363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>
                <a:solidFill>
                  <a:srgbClr val="4F81BD"/>
                </a:solidFill>
              </a:rPr>
              <a:t>Participants </a:t>
            </a:r>
            <a:r>
              <a:rPr lang="en-US" sz="800" dirty="0" err="1" smtClean="0">
                <a:solidFill>
                  <a:srgbClr val="4F81BD"/>
                </a:solidFill>
              </a:rPr>
              <a:t>i</a:t>
            </a:r>
            <a:r>
              <a:rPr lang="tr-TR" sz="800" dirty="0" smtClean="0">
                <a:solidFill>
                  <a:srgbClr val="4F81BD"/>
                </a:solidFill>
              </a:rPr>
              <a:t>n</a:t>
            </a:r>
            <a:r>
              <a:rPr lang="en-US" sz="800" dirty="0" smtClean="0">
                <a:solidFill>
                  <a:srgbClr val="4F81BD"/>
                </a:solidFill>
              </a:rPr>
              <a:t> the </a:t>
            </a:r>
            <a:r>
              <a:rPr lang="tr-TR" sz="800" dirty="0" smtClean="0">
                <a:solidFill>
                  <a:srgbClr val="4F81BD"/>
                </a:solidFill>
              </a:rPr>
              <a:t>BSMEFFG </a:t>
            </a:r>
            <a:r>
              <a:rPr lang="en-US" sz="800" dirty="0" smtClean="0">
                <a:solidFill>
                  <a:srgbClr val="4F81BD"/>
                </a:solidFill>
              </a:rPr>
              <a:t>Training at  </a:t>
            </a:r>
            <a:r>
              <a:rPr lang="tr-TR" sz="800" dirty="0" smtClean="0">
                <a:solidFill>
                  <a:srgbClr val="4F81BD"/>
                </a:solidFill>
              </a:rPr>
              <a:t>Georgia</a:t>
            </a:r>
            <a:r>
              <a:rPr lang="en-US" sz="800" dirty="0" smtClean="0">
                <a:solidFill>
                  <a:srgbClr val="4F81BD"/>
                </a:solidFill>
              </a:rPr>
              <a:t> </a:t>
            </a:r>
            <a:r>
              <a:rPr lang="en-US" sz="800" dirty="0" err="1" smtClean="0">
                <a:solidFill>
                  <a:srgbClr val="4F81BD"/>
                </a:solidFill>
              </a:rPr>
              <a:t>Hydrometeorological</a:t>
            </a:r>
            <a:r>
              <a:rPr lang="en-US" sz="800" dirty="0" smtClean="0">
                <a:solidFill>
                  <a:srgbClr val="4F81BD"/>
                </a:solidFill>
              </a:rPr>
              <a:t> Service </a:t>
            </a:r>
            <a:endParaRPr lang="en-US" sz="800" dirty="0">
              <a:solidFill>
                <a:srgbClr val="4F81BD"/>
              </a:solidFill>
            </a:endParaRPr>
          </a:p>
        </p:txBody>
      </p:sp>
      <p:sp>
        <p:nvSpPr>
          <p:cNvPr id="10" name="9 Dikdörtgen"/>
          <p:cNvSpPr/>
          <p:nvPr/>
        </p:nvSpPr>
        <p:spPr>
          <a:xfrm>
            <a:off x="4355976" y="1418000"/>
            <a:ext cx="475252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0000FF"/>
              </a:buClr>
              <a:buSzPct val="150000"/>
            </a:pPr>
            <a:r>
              <a:rPr lang="en-US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BSMEFFG  forecasters training  </a:t>
            </a:r>
            <a:r>
              <a:rPr lang="tr-TR" sz="2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was</a:t>
            </a:r>
            <a:r>
              <a:rPr lang="tr-TR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r-TR" sz="2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held</a:t>
            </a:r>
            <a:r>
              <a:rPr lang="tr-TR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at </a:t>
            </a:r>
            <a:r>
              <a:rPr lang="en-US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the Armenian </a:t>
            </a:r>
            <a:r>
              <a:rPr lang="tr-TR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Azerbaijan</a:t>
            </a:r>
            <a:r>
              <a:rPr lang="tr-TR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r-TR" sz="2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and</a:t>
            </a:r>
            <a:r>
              <a:rPr lang="tr-TR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Georgia </a:t>
            </a:r>
            <a:r>
              <a:rPr lang="en-US" sz="2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Hydrometeorological</a:t>
            </a:r>
            <a:r>
              <a:rPr lang="en-US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Services  on 19-23 May </a:t>
            </a:r>
            <a:r>
              <a:rPr lang="tr-TR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26-29  May</a:t>
            </a:r>
            <a:r>
              <a:rPr lang="tr-TR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tr-TR" sz="2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and</a:t>
            </a:r>
            <a:r>
              <a:rPr lang="tr-TR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21-25 </a:t>
            </a:r>
            <a:r>
              <a:rPr lang="tr-TR" sz="2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July</a:t>
            </a:r>
            <a:r>
              <a:rPr lang="tr-TR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2014 respectively.</a:t>
            </a:r>
            <a:endParaRPr lang="tr-TR" sz="2000" b="1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Clr>
                <a:srgbClr val="FF0000"/>
              </a:buClr>
              <a:buSzPct val="150000"/>
              <a:buFont typeface="Arial" pitchFamily="34" charset="0"/>
              <a:buChar char="•"/>
            </a:pPr>
            <a:endParaRPr lang="tr-TR" sz="20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396825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6 Metin kutusu"/>
          <p:cNvSpPr txBox="1">
            <a:spLocks noChangeArrowheads="1"/>
          </p:cNvSpPr>
          <p:nvPr/>
        </p:nvSpPr>
        <p:spPr bwMode="auto">
          <a:xfrm>
            <a:off x="4419698" y="1653768"/>
            <a:ext cx="4224268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buClr>
                <a:srgbClr val="0000FF"/>
              </a:buClr>
              <a:buSzPct val="150000"/>
            </a:pPr>
            <a:r>
              <a:rPr lang="tr-TR" sz="2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Lebanon</a:t>
            </a:r>
            <a:r>
              <a:rPr lang="tr-TR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tr-TR" sz="2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and</a:t>
            </a:r>
            <a:r>
              <a:rPr lang="tr-TR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 Jordan </a:t>
            </a:r>
            <a:r>
              <a:rPr lang="tr-TR" sz="2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Hydrometeorological</a:t>
            </a:r>
            <a:r>
              <a:rPr lang="tr-TR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tr-TR" sz="2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Services</a:t>
            </a:r>
            <a:r>
              <a:rPr lang="tr-TR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tr-TR" sz="2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were</a:t>
            </a:r>
            <a:r>
              <a:rPr lang="tr-TR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tr-TR" sz="2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trained</a:t>
            </a:r>
            <a:r>
              <a:rPr lang="tr-TR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tr-TR" sz="2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about</a:t>
            </a:r>
            <a:r>
              <a:rPr lang="tr-TR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 BSMEFFG on May 16-27, 2016 in TSMS. </a:t>
            </a:r>
          </a:p>
          <a:p>
            <a:pPr algn="just">
              <a:buClr>
                <a:srgbClr val="FF0000"/>
              </a:buClr>
              <a:buSzPct val="150000"/>
            </a:pPr>
            <a:endParaRPr lang="tr-TR" sz="2000" b="1" dirty="0" smtClean="0">
              <a:solidFill>
                <a:srgbClr val="33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Clr>
                <a:srgbClr val="FF0000"/>
              </a:buClr>
              <a:buSzPct val="150000"/>
            </a:pPr>
            <a:endParaRPr lang="tr-TR" sz="2000" b="1" dirty="0">
              <a:solidFill>
                <a:srgbClr val="33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8419" y="3861048"/>
            <a:ext cx="4096170" cy="2787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6095" y="1136378"/>
            <a:ext cx="4101591" cy="2652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6 Dikdörtgen"/>
          <p:cNvSpPr/>
          <p:nvPr/>
        </p:nvSpPr>
        <p:spPr>
          <a:xfrm>
            <a:off x="4427984" y="3969057"/>
            <a:ext cx="4572000" cy="190821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Clr>
                <a:srgbClr val="0000FF"/>
              </a:buClr>
              <a:buSzPct val="150000"/>
            </a:pPr>
            <a:r>
              <a:rPr lang="en-US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BSMEFFG  forecasters training</a:t>
            </a:r>
            <a:r>
              <a:rPr lang="tr-TR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r-TR" sz="2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coordinated</a:t>
            </a:r>
            <a:r>
              <a:rPr lang="tr-TR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r-TR" sz="2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by</a:t>
            </a:r>
            <a:r>
              <a:rPr lang="tr-TR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WMO</a:t>
            </a:r>
            <a:r>
              <a:rPr lang="en-US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r-TR" sz="2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was</a:t>
            </a:r>
            <a:r>
              <a:rPr lang="tr-TR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r-TR" sz="2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held</a:t>
            </a:r>
            <a:r>
              <a:rPr lang="tr-TR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r-TR" sz="2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for</a:t>
            </a:r>
            <a:r>
              <a:rPr lang="tr-TR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8 </a:t>
            </a:r>
            <a:r>
              <a:rPr lang="tr-TR" sz="2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regional</a:t>
            </a:r>
            <a:r>
              <a:rPr lang="tr-TR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r-TR" sz="2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countries</a:t>
            </a:r>
            <a:r>
              <a:rPr lang="tr-TR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at  the </a:t>
            </a:r>
            <a:r>
              <a:rPr lang="tr-TR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Georgia </a:t>
            </a:r>
            <a:r>
              <a:rPr lang="en-US" sz="2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Hydrometeorological</a:t>
            </a:r>
            <a:r>
              <a:rPr lang="en-US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Service on </a:t>
            </a:r>
            <a:r>
              <a:rPr lang="tr-TR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28</a:t>
            </a:r>
            <a:r>
              <a:rPr lang="en-US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tr-TR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30</a:t>
            </a:r>
            <a:r>
              <a:rPr lang="en-US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r-TR" sz="2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June</a:t>
            </a:r>
            <a:r>
              <a:rPr lang="en-US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201</a:t>
            </a:r>
            <a:r>
              <a:rPr lang="tr-TR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r>
              <a:rPr lang="en-US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tr-TR" sz="2000" b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Clr>
                <a:srgbClr val="FF0000"/>
              </a:buClr>
              <a:buSzPct val="150000"/>
              <a:buFont typeface="Arial" pitchFamily="34" charset="0"/>
              <a:buChar char="•"/>
            </a:pPr>
            <a:endParaRPr lang="tr-TR" sz="1600" b="1" dirty="0">
              <a:solidFill>
                <a:srgbClr val="0000FF"/>
              </a:solidFill>
            </a:endParaRPr>
          </a:p>
        </p:txBody>
      </p:sp>
      <p:sp>
        <p:nvSpPr>
          <p:cNvPr id="8" name="5 Dikdörtgen"/>
          <p:cNvSpPr>
            <a:spLocks noChangeArrowheads="1"/>
          </p:cNvSpPr>
          <p:nvPr/>
        </p:nvSpPr>
        <p:spPr bwMode="auto">
          <a:xfrm>
            <a:off x="107504" y="169476"/>
            <a:ext cx="9144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tr-TR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Training</a:t>
            </a:r>
            <a:r>
              <a:rPr lang="tr-TR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r-TR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for</a:t>
            </a:r>
            <a:r>
              <a:rPr lang="tr-TR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r-TR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tr-TR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r-TR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Regional</a:t>
            </a:r>
            <a:r>
              <a:rPr lang="tr-TR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r-TR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Countries</a:t>
            </a:r>
            <a:endParaRPr lang="en-US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277732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iakbas\Documents\PrintScreen Files\ScreenShot044.bmp"/>
          <p:cNvPicPr>
            <a:picLocks noChangeAspect="1" noChangeArrowheads="1"/>
          </p:cNvPicPr>
          <p:nvPr/>
        </p:nvPicPr>
        <p:blipFill>
          <a:blip r:embed="rId3" cstate="print"/>
          <a:srcRect l="10604" t="14606" r="11634" b="8189"/>
          <a:stretch>
            <a:fillRect/>
          </a:stretch>
        </p:blipFill>
        <p:spPr bwMode="auto">
          <a:xfrm>
            <a:off x="683568" y="1196752"/>
            <a:ext cx="4176464" cy="3312368"/>
          </a:xfrm>
          <a:prstGeom prst="rect">
            <a:avLst/>
          </a:prstGeom>
          <a:noFill/>
        </p:spPr>
      </p:pic>
      <p:sp>
        <p:nvSpPr>
          <p:cNvPr id="3" name="5 Dikdörtgen"/>
          <p:cNvSpPr>
            <a:spLocks noChangeArrowheads="1"/>
          </p:cNvSpPr>
          <p:nvPr/>
        </p:nvSpPr>
        <p:spPr bwMode="auto">
          <a:xfrm>
            <a:off x="0" y="169476"/>
            <a:ext cx="9144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tr-TR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SEEFFG Project</a:t>
            </a:r>
            <a:endParaRPr lang="en-US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4 Dikdörtgen"/>
          <p:cNvSpPr/>
          <p:nvPr/>
        </p:nvSpPr>
        <p:spPr>
          <a:xfrm>
            <a:off x="74512" y="4772178"/>
            <a:ext cx="8786791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SzPct val="130000"/>
            </a:pPr>
            <a:r>
              <a:rPr lang="tr-TR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SEEFFG </a:t>
            </a:r>
            <a:r>
              <a:rPr lang="tr-TR" sz="2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initial</a:t>
            </a:r>
            <a:r>
              <a:rPr lang="tr-TR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r-TR" sz="2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meeting</a:t>
            </a:r>
            <a:r>
              <a:rPr lang="tr-TR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r-TR" sz="2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was</a:t>
            </a:r>
            <a:r>
              <a:rPr lang="tr-TR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r-TR" sz="2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held</a:t>
            </a:r>
            <a:r>
              <a:rPr lang="tr-TR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in Ankara on </a:t>
            </a:r>
            <a:r>
              <a:rPr lang="tr-TR" sz="2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January</a:t>
            </a:r>
            <a:r>
              <a:rPr lang="tr-TR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22-24, 2013. </a:t>
            </a:r>
            <a:r>
              <a:rPr lang="it-IT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Bosnia Herzegovina, Romania, Serbia, Croatia, Montenegro, Moldova, Slovenia, Macedonia</a:t>
            </a:r>
            <a:r>
              <a:rPr lang="tr-TR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it-IT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and Albania</a:t>
            </a:r>
            <a:r>
              <a:rPr lang="tr-TR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tr-TR" sz="2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representatives</a:t>
            </a:r>
            <a:r>
              <a:rPr lang="tr-TR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r-TR" sz="2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attended</a:t>
            </a:r>
            <a:r>
              <a:rPr lang="tr-TR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r-TR" sz="2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to</a:t>
            </a:r>
            <a:r>
              <a:rPr lang="tr-TR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r-TR" sz="2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tr-TR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tr-TR" sz="2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meeting</a:t>
            </a:r>
            <a:r>
              <a:rPr lang="tr-TR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  </a:t>
            </a:r>
            <a:r>
              <a:rPr lang="tr-TR" sz="2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Turkey</a:t>
            </a:r>
            <a:r>
              <a:rPr lang="tr-TR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r-TR" sz="2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was</a:t>
            </a:r>
            <a:r>
              <a:rPr lang="tr-TR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r-TR" sz="2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elected</a:t>
            </a:r>
            <a:r>
              <a:rPr lang="tr-TR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as </a:t>
            </a:r>
            <a:r>
              <a:rPr lang="tr-TR" sz="2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tr-TR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r-TR" sz="2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regional</a:t>
            </a:r>
            <a:r>
              <a:rPr lang="tr-TR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r-TR" sz="2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center</a:t>
            </a:r>
            <a:r>
              <a:rPr lang="tr-TR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of </a:t>
            </a:r>
            <a:r>
              <a:rPr lang="tr-TR" sz="2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tr-TR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SEEFFG </a:t>
            </a:r>
            <a:r>
              <a:rPr lang="tr-TR" sz="2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project</a:t>
            </a:r>
            <a:r>
              <a:rPr lang="tr-TR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r-TR" sz="2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during</a:t>
            </a:r>
            <a:r>
              <a:rPr lang="tr-TR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r-TR" sz="2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tr-TR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r-TR" sz="2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meeting</a:t>
            </a:r>
            <a:r>
              <a:rPr lang="tr-TR" sz="2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>
              <a:buFont typeface="Arial" pitchFamily="34" charset="0"/>
              <a:buChar char="•"/>
            </a:pPr>
            <a:endParaRPr lang="tr-TR" dirty="0" smtClean="0">
              <a:solidFill>
                <a:srgbClr val="3333CC"/>
              </a:solidFill>
            </a:endParaRPr>
          </a:p>
          <a:p>
            <a:pPr algn="just">
              <a:buFont typeface="Arial" pitchFamily="34" charset="0"/>
              <a:buChar char="•"/>
            </a:pPr>
            <a:endParaRPr lang="tr-TR" dirty="0" smtClean="0">
              <a:solidFill>
                <a:srgbClr val="3333CC"/>
              </a:solidFill>
            </a:endParaRPr>
          </a:p>
        </p:txBody>
      </p:sp>
      <p:pic>
        <p:nvPicPr>
          <p:cNvPr id="1027" name="Picture 3" descr="C:\Users\aiakbas\Pictures\20150608-1200_ffgs_prod_est_ffg_smffg_06hr_regional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58938" y="2060848"/>
            <a:ext cx="3301494" cy="238231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6116371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6 Metin kutusu"/>
          <p:cNvSpPr txBox="1">
            <a:spLocks noChangeArrowheads="1"/>
          </p:cNvSpPr>
          <p:nvPr/>
        </p:nvSpPr>
        <p:spPr bwMode="auto">
          <a:xfrm>
            <a:off x="15737" y="4455110"/>
            <a:ext cx="9144000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buClr>
                <a:srgbClr val="0000FF"/>
              </a:buClr>
              <a:buSzPct val="120000"/>
            </a:pPr>
            <a:endParaRPr lang="tr-TR" sz="2000" b="1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itchFamily="18" charset="0"/>
            </a:endParaRPr>
          </a:p>
          <a:p>
            <a:pPr algn="just">
              <a:buClr>
                <a:srgbClr val="0000FF"/>
              </a:buClr>
              <a:buSzPct val="120000"/>
            </a:pPr>
            <a:r>
              <a:rPr lang="tr-TR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CAFFG </a:t>
            </a:r>
            <a:r>
              <a:rPr lang="tr-TR" sz="2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initial</a:t>
            </a:r>
            <a:r>
              <a:rPr lang="tr-TR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tr-TR" sz="2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meeting</a:t>
            </a:r>
            <a:r>
              <a:rPr lang="tr-TR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tr-TR" sz="2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was</a:t>
            </a:r>
            <a:r>
              <a:rPr lang="tr-TR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tr-TR" sz="2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held</a:t>
            </a:r>
            <a:r>
              <a:rPr lang="tr-TR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 in Ankara on May 5-7, 2015. As </a:t>
            </a:r>
            <a:r>
              <a:rPr lang="tr-TR" sz="2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well</a:t>
            </a:r>
            <a:r>
              <a:rPr lang="tr-TR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 as </a:t>
            </a:r>
            <a:r>
              <a:rPr lang="tr-TR" sz="2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World</a:t>
            </a:r>
            <a:r>
              <a:rPr lang="tr-TR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tr-TR" sz="2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Meteorological</a:t>
            </a:r>
            <a:r>
              <a:rPr lang="tr-TR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tr-TR" sz="2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Organization</a:t>
            </a:r>
            <a:r>
              <a:rPr lang="tr-TR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 (WMO), </a:t>
            </a:r>
            <a:r>
              <a:rPr lang="tr-TR" sz="2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Hydrology</a:t>
            </a:r>
            <a:r>
              <a:rPr lang="tr-TR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tr-TR" sz="2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Research</a:t>
            </a:r>
            <a:r>
              <a:rPr lang="tr-TR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tr-TR" sz="2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Center</a:t>
            </a:r>
            <a:r>
              <a:rPr lang="tr-TR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 (HRC) </a:t>
            </a:r>
            <a:r>
              <a:rPr lang="tr-TR" sz="2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and</a:t>
            </a:r>
            <a:r>
              <a:rPr lang="tr-TR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 TSMS </a:t>
            </a:r>
            <a:r>
              <a:rPr lang="tr-TR" sz="2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representatives</a:t>
            </a:r>
            <a:r>
              <a:rPr lang="tr-TR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, </a:t>
            </a:r>
            <a:r>
              <a:rPr lang="tr-TR" sz="2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Kazakhstan</a:t>
            </a:r>
            <a:r>
              <a:rPr lang="tr-TR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, </a:t>
            </a:r>
            <a:r>
              <a:rPr lang="tr-TR" sz="2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Turkmenistan</a:t>
            </a:r>
            <a:r>
              <a:rPr lang="tr-TR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, </a:t>
            </a:r>
            <a:r>
              <a:rPr lang="tr-TR" sz="2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Uzbekistan</a:t>
            </a:r>
            <a:r>
              <a:rPr lang="tr-TR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, </a:t>
            </a:r>
            <a:r>
              <a:rPr lang="tr-TR" sz="2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Tajikistan</a:t>
            </a:r>
            <a:r>
              <a:rPr lang="tr-TR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, </a:t>
            </a:r>
            <a:r>
              <a:rPr lang="tr-TR" sz="2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and</a:t>
            </a:r>
            <a:r>
              <a:rPr lang="tr-TR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tr-TR" sz="2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Kyrgyzstan</a:t>
            </a:r>
            <a:r>
              <a:rPr lang="tr-TR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tr-TR" sz="2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representatives</a:t>
            </a:r>
            <a:r>
              <a:rPr lang="tr-TR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tr-TR" sz="2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also</a:t>
            </a:r>
            <a:r>
              <a:rPr lang="tr-TR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tr-TR" sz="2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attended</a:t>
            </a:r>
            <a:r>
              <a:rPr lang="tr-TR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tr-TR" sz="2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to</a:t>
            </a:r>
            <a:r>
              <a:rPr lang="tr-TR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tr-TR" sz="2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the</a:t>
            </a:r>
            <a:r>
              <a:rPr lang="tr-TR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tr-TR" sz="2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meeting</a:t>
            </a:r>
            <a:r>
              <a:rPr lang="tr-TR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. </a:t>
            </a:r>
            <a:r>
              <a:rPr lang="tr-TR" sz="2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Kazakhstan</a:t>
            </a:r>
            <a:r>
              <a:rPr lang="tr-TR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tr-TR" sz="2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was</a:t>
            </a:r>
            <a:r>
              <a:rPr lang="tr-TR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tr-TR" sz="2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elected</a:t>
            </a:r>
            <a:r>
              <a:rPr lang="tr-TR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 as </a:t>
            </a:r>
            <a:r>
              <a:rPr lang="tr-TR" sz="2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the</a:t>
            </a:r>
            <a:r>
              <a:rPr lang="tr-TR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tr-TR" sz="2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regional</a:t>
            </a:r>
            <a:r>
              <a:rPr lang="tr-TR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tr-TR" sz="2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center</a:t>
            </a:r>
            <a:r>
              <a:rPr lang="tr-TR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 of </a:t>
            </a:r>
            <a:r>
              <a:rPr lang="tr-TR" sz="2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the</a:t>
            </a:r>
            <a:r>
              <a:rPr lang="tr-TR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 CAFFG </a:t>
            </a:r>
            <a:r>
              <a:rPr lang="tr-TR" sz="2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project</a:t>
            </a:r>
            <a:r>
              <a:rPr lang="tr-TR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 in </a:t>
            </a:r>
            <a:r>
              <a:rPr lang="tr-TR" sz="2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the</a:t>
            </a:r>
            <a:r>
              <a:rPr lang="tr-TR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tr-TR" sz="2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meeting</a:t>
            </a:r>
            <a:r>
              <a:rPr lang="tr-TR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.</a:t>
            </a:r>
          </a:p>
          <a:p>
            <a:pPr algn="just">
              <a:buClr>
                <a:srgbClr val="FF0000"/>
              </a:buClr>
              <a:buSzPct val="150000"/>
              <a:buFont typeface="Arial" pitchFamily="34" charset="0"/>
              <a:buChar char="•"/>
            </a:pPr>
            <a:endParaRPr lang="tr-TR" sz="2000" b="1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itchFamily="18" charset="0"/>
            </a:endParaRPr>
          </a:p>
          <a:p>
            <a:pPr algn="just">
              <a:buClr>
                <a:srgbClr val="FF0000"/>
              </a:buClr>
              <a:buSzPct val="150000"/>
              <a:buFont typeface="Arial" pitchFamily="34" charset="0"/>
              <a:buChar char="•"/>
            </a:pPr>
            <a:endParaRPr lang="tr-TR" sz="2000" b="1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itchFamily="18" charset="0"/>
            </a:endParaRPr>
          </a:p>
          <a:p>
            <a:pPr algn="just">
              <a:buClr>
                <a:srgbClr val="FF0000"/>
              </a:buClr>
              <a:buSzPct val="150000"/>
            </a:pPr>
            <a:endParaRPr lang="tr-TR" sz="2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 descr="C:\Users\asayin\Desktop\ffgs proje sınır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66917" y="1124743"/>
            <a:ext cx="5857411" cy="3528393"/>
          </a:xfrm>
          <a:prstGeom prst="rect">
            <a:avLst/>
          </a:prstGeom>
          <a:noFill/>
        </p:spPr>
      </p:pic>
      <p:sp>
        <p:nvSpPr>
          <p:cNvPr id="5" name="5 Dikdörtgen"/>
          <p:cNvSpPr>
            <a:spLocks noChangeArrowheads="1"/>
          </p:cNvSpPr>
          <p:nvPr/>
        </p:nvSpPr>
        <p:spPr bwMode="auto">
          <a:xfrm>
            <a:off x="0" y="0"/>
            <a:ext cx="91440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tr-TR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Central</a:t>
            </a:r>
            <a:r>
              <a:rPr lang="tr-TR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r-TR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Asian</a:t>
            </a:r>
            <a:r>
              <a:rPr lang="tr-TR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r-TR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Countries</a:t>
            </a:r>
            <a:r>
              <a:rPr lang="tr-TR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 eaLnBrk="0" hangingPunct="0">
              <a:defRPr/>
            </a:pPr>
            <a:r>
              <a:rPr lang="tr-TR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Flash</a:t>
            </a:r>
            <a:r>
              <a:rPr lang="tr-TR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r-TR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Flood</a:t>
            </a:r>
            <a:r>
              <a:rPr lang="tr-TR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r-TR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Guidance</a:t>
            </a:r>
            <a:r>
              <a:rPr lang="tr-TR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Project</a:t>
            </a:r>
            <a:endParaRPr lang="en-US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709813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37 Dikdörtgen"/>
          <p:cNvSpPr/>
          <p:nvPr/>
        </p:nvSpPr>
        <p:spPr>
          <a:xfrm>
            <a:off x="1691680" y="44624"/>
            <a:ext cx="590465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Flash Flood Guidance Model Concept</a:t>
            </a:r>
            <a:endParaRPr lang="en-US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6" name="65 Resim" descr="C:\Documents and Settings\asayin\Desktop\FFGS Model Akış Şeması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1556792"/>
            <a:ext cx="7056784" cy="4464496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  <a:ln w="25400">
            <a:solidFill>
              <a:srgbClr val="00B0F0"/>
            </a:solidFill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5 Dikdörtgen"/>
          <p:cNvSpPr>
            <a:spLocks noChangeArrowheads="1"/>
          </p:cNvSpPr>
          <p:nvPr/>
        </p:nvSpPr>
        <p:spPr bwMode="auto">
          <a:xfrm>
            <a:off x="107504" y="2629361"/>
            <a:ext cx="4716016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tr-TR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BSMEFFG Project </a:t>
            </a:r>
            <a:r>
              <a:rPr lang="tr-TR" sz="2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was</a:t>
            </a:r>
            <a:r>
              <a:rPr lang="tr-TR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r-TR" sz="2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ended</a:t>
            </a:r>
            <a:r>
              <a:rPr lang="tr-TR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on </a:t>
            </a:r>
            <a:r>
              <a:rPr lang="tr-TR" sz="2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December</a:t>
            </a:r>
            <a:r>
              <a:rPr lang="tr-TR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31st, 2015. </a:t>
            </a:r>
            <a:r>
              <a:rPr lang="tr-TR" sz="2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However</a:t>
            </a:r>
            <a:r>
              <a:rPr lang="tr-TR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tr-TR" sz="2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studies</a:t>
            </a:r>
            <a:r>
              <a:rPr lang="tr-TR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r-TR" sz="2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still</a:t>
            </a:r>
            <a:r>
              <a:rPr lang="tr-TR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r-TR" sz="2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continue</a:t>
            </a:r>
            <a:r>
              <a:rPr lang="tr-TR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r-TR" sz="2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to</a:t>
            </a:r>
            <a:r>
              <a:rPr lang="tr-TR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r-TR" sz="2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enhance</a:t>
            </a:r>
            <a:r>
              <a:rPr lang="tr-TR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r-TR" sz="2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tr-TR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r-TR" sz="2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project</a:t>
            </a:r>
            <a:r>
              <a:rPr lang="tr-TR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3" name="1 Dikdörtgen"/>
          <p:cNvSpPr>
            <a:spLocks noChangeArrowheads="1"/>
          </p:cNvSpPr>
          <p:nvPr/>
        </p:nvSpPr>
        <p:spPr bwMode="auto">
          <a:xfrm>
            <a:off x="0" y="241484"/>
            <a:ext cx="9144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tr-TR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BSMEFFG Project</a:t>
            </a:r>
            <a:endParaRPr lang="sv-SE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1978" y="1340768"/>
            <a:ext cx="3814478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197898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5 Dikdörtgen"/>
          <p:cNvSpPr>
            <a:spLocks noChangeArrowheads="1"/>
          </p:cNvSpPr>
          <p:nvPr/>
        </p:nvSpPr>
        <p:spPr bwMode="auto">
          <a:xfrm>
            <a:off x="35496" y="4797152"/>
            <a:ext cx="8640960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buClr>
                <a:srgbClr val="0000FF"/>
              </a:buClr>
              <a:buSzPct val="130000"/>
            </a:pPr>
            <a:endParaRPr lang="tr-TR" sz="2000" b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Clr>
                <a:srgbClr val="0000FF"/>
              </a:buClr>
              <a:buSzPct val="130000"/>
            </a:pPr>
            <a:r>
              <a:rPr lang="tr-TR" sz="2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tr-TR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r-TR" sz="2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studies</a:t>
            </a:r>
            <a:r>
              <a:rPr lang="tr-TR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of GIS-</a:t>
            </a:r>
            <a:r>
              <a:rPr lang="tr-TR" sz="2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based</a:t>
            </a:r>
            <a:r>
              <a:rPr lang="tr-TR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tr-TR" sz="2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two</a:t>
            </a:r>
            <a:r>
              <a:rPr lang="tr-TR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tr-TR" sz="2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and</a:t>
            </a:r>
            <a:r>
              <a:rPr lang="tr-TR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r-TR" sz="2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three</a:t>
            </a:r>
            <a:r>
              <a:rPr lang="tr-TR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tr-TR" sz="2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dimensional</a:t>
            </a:r>
            <a:r>
              <a:rPr lang="tr-TR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r-TR" sz="2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views</a:t>
            </a:r>
            <a:r>
              <a:rPr lang="tr-TR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of </a:t>
            </a:r>
            <a:r>
              <a:rPr lang="tr-TR" sz="2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tr-TR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r-TR" sz="2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Flash</a:t>
            </a:r>
            <a:r>
              <a:rPr lang="tr-TR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r-TR" sz="2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Flood</a:t>
            </a:r>
            <a:r>
              <a:rPr lang="tr-TR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model </a:t>
            </a:r>
            <a:r>
              <a:rPr lang="tr-TR" sz="2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products</a:t>
            </a:r>
            <a:r>
              <a:rPr lang="tr-TR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r-TR" sz="2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will</a:t>
            </a:r>
            <a:r>
              <a:rPr lang="tr-TR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be </a:t>
            </a:r>
            <a:r>
              <a:rPr lang="tr-TR" sz="2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performed</a:t>
            </a:r>
            <a:r>
              <a:rPr lang="tr-TR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342900" indent="-342900" algn="just">
              <a:buClr>
                <a:srgbClr val="FF0000"/>
              </a:buClr>
              <a:buFont typeface="Arial" panose="020B0604020202020204" pitchFamily="34" charset="0"/>
              <a:buChar char="•"/>
            </a:pPr>
            <a:endParaRPr lang="tr-TR" sz="2400" b="1" dirty="0" smtClean="0">
              <a:solidFill>
                <a:srgbClr val="0000FF"/>
              </a:solidFill>
            </a:endParaRPr>
          </a:p>
        </p:txBody>
      </p:sp>
      <p:sp>
        <p:nvSpPr>
          <p:cNvPr id="3" name="1 Dikdörtgen"/>
          <p:cNvSpPr>
            <a:spLocks noChangeArrowheads="1"/>
          </p:cNvSpPr>
          <p:nvPr/>
        </p:nvSpPr>
        <p:spPr bwMode="auto">
          <a:xfrm>
            <a:off x="0" y="260350"/>
            <a:ext cx="9144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tr-TR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Representation</a:t>
            </a:r>
            <a:r>
              <a:rPr lang="tr-TR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of </a:t>
            </a:r>
            <a:r>
              <a:rPr lang="tr-TR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tr-TR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Model </a:t>
            </a:r>
            <a:r>
              <a:rPr lang="tr-TR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Products</a:t>
            </a:r>
            <a:endParaRPr lang="en-US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Resim 3" descr="E:\model resimler\ScreenShot060.tif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1268760"/>
            <a:ext cx="4464496" cy="3312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Resim 5" descr="E:\model resimler\ScreenShot049.tif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4008" y="1268760"/>
            <a:ext cx="4427984" cy="3312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6999411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5 Dikdörtgen"/>
          <p:cNvSpPr>
            <a:spLocks noChangeArrowheads="1"/>
          </p:cNvSpPr>
          <p:nvPr/>
        </p:nvSpPr>
        <p:spPr bwMode="auto">
          <a:xfrm>
            <a:off x="323528" y="2564904"/>
            <a:ext cx="8640960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tr-TR" sz="3600" b="1" dirty="0" smtClean="0">
                <a:solidFill>
                  <a:srgbClr val="0000FF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FOR DETAILED INFORMATION:</a:t>
            </a:r>
          </a:p>
          <a:p>
            <a:pPr algn="ctr"/>
            <a:r>
              <a:rPr lang="tr-TR" sz="3600" b="1" dirty="0" smtClean="0">
                <a:solidFill>
                  <a:srgbClr val="0000FF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PLEASE CONTACT WITH </a:t>
            </a:r>
          </a:p>
          <a:p>
            <a:pPr algn="ctr"/>
            <a:r>
              <a:rPr lang="tr-TR" sz="3600" b="1" dirty="0" smtClean="0">
                <a:solidFill>
                  <a:srgbClr val="0000FF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MR. YUSUF ULUPINAR </a:t>
            </a:r>
            <a:r>
              <a:rPr lang="tr-TR" sz="3600" b="1" dirty="0" smtClean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(yulupinar@mgm.gov.tr)</a:t>
            </a:r>
            <a:endParaRPr lang="tr-TR" sz="3600" b="1" dirty="0">
              <a:solidFill>
                <a:srgbClr val="FF0000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316747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5 Dikdörtgen"/>
          <p:cNvSpPr>
            <a:spLocks noChangeArrowheads="1"/>
          </p:cNvSpPr>
          <p:nvPr/>
        </p:nvSpPr>
        <p:spPr bwMode="auto">
          <a:xfrm>
            <a:off x="0" y="285728"/>
            <a:ext cx="9144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tr-TR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Land </a:t>
            </a:r>
            <a:r>
              <a:rPr lang="tr-TR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Cover</a:t>
            </a:r>
            <a:endParaRPr lang="en-GB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" name="12 Grup"/>
          <p:cNvGrpSpPr/>
          <p:nvPr/>
        </p:nvGrpSpPr>
        <p:grpSpPr>
          <a:xfrm>
            <a:off x="1259632" y="1363761"/>
            <a:ext cx="6480720" cy="3505399"/>
            <a:chOff x="1507980" y="1249362"/>
            <a:chExt cx="6480720" cy="3505399"/>
          </a:xfrm>
        </p:grpSpPr>
        <p:grpSp>
          <p:nvGrpSpPr>
            <p:cNvPr id="3" name="4 Grup"/>
            <p:cNvGrpSpPr/>
            <p:nvPr/>
          </p:nvGrpSpPr>
          <p:grpSpPr>
            <a:xfrm>
              <a:off x="1507980" y="1249362"/>
              <a:ext cx="6456780" cy="3505399"/>
              <a:chOff x="1355580" y="1096962"/>
              <a:chExt cx="6456780" cy="3505399"/>
            </a:xfrm>
          </p:grpSpPr>
          <p:pic>
            <p:nvPicPr>
              <p:cNvPr id="6" name="Picture 2" descr="landuse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 t="16611" b="16953"/>
              <a:stretch>
                <a:fillRect/>
              </a:stretch>
            </p:blipFill>
            <p:spPr bwMode="auto">
              <a:xfrm>
                <a:off x="1571604" y="1096962"/>
                <a:ext cx="6240756" cy="3196133"/>
              </a:xfrm>
              <a:prstGeom prst="rect">
                <a:avLst/>
              </a:prstGeom>
              <a:solidFill>
                <a:srgbClr val="FFC000"/>
              </a:solidFill>
              <a:ln w="19050">
                <a:solidFill>
                  <a:srgbClr val="0070C0"/>
                </a:solidFill>
                <a:miter lim="800000"/>
                <a:headEnd/>
                <a:tailEnd/>
              </a:ln>
            </p:spPr>
          </p:pic>
          <p:sp>
            <p:nvSpPr>
              <p:cNvPr id="7" name="Text Box 3"/>
              <p:cNvSpPr txBox="1">
                <a:spLocks noChangeArrowheads="1"/>
              </p:cNvSpPr>
              <p:nvPr/>
            </p:nvSpPr>
            <p:spPr bwMode="auto">
              <a:xfrm>
                <a:off x="3419872" y="1214422"/>
                <a:ext cx="2087562" cy="2762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tr-TR" sz="1200" dirty="0" smtClean="0">
                    <a:solidFill>
                      <a:srgbClr val="191966"/>
                    </a:solidFill>
                    <a:latin typeface="Times New Roman" pitchFamily="18" charset="0"/>
                    <a:cs typeface="Times New Roman" pitchFamily="18" charset="0"/>
                  </a:rPr>
                  <a:t>Land </a:t>
                </a:r>
                <a:r>
                  <a:rPr lang="tr-TR" sz="1200" dirty="0" err="1" smtClean="0">
                    <a:solidFill>
                      <a:srgbClr val="191966"/>
                    </a:solidFill>
                    <a:latin typeface="Times New Roman" pitchFamily="18" charset="0"/>
                    <a:cs typeface="Times New Roman" pitchFamily="18" charset="0"/>
                  </a:rPr>
                  <a:t>Cover</a:t>
                </a:r>
                <a:r>
                  <a:rPr lang="tr-TR" sz="1200" dirty="0" smtClean="0">
                    <a:solidFill>
                      <a:srgbClr val="191966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endParaRPr lang="tr-TR" sz="1200" dirty="0">
                  <a:solidFill>
                    <a:srgbClr val="19196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8" name="Text Box 3"/>
              <p:cNvSpPr txBox="1">
                <a:spLocks noChangeArrowheads="1"/>
              </p:cNvSpPr>
              <p:nvPr/>
            </p:nvSpPr>
            <p:spPr bwMode="auto">
              <a:xfrm>
                <a:off x="1355580" y="4140696"/>
                <a:ext cx="4536504" cy="4616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50000"/>
                  </a:lnSpc>
                  <a:spcBef>
                    <a:spcPct val="50000"/>
                  </a:spcBef>
                </a:pPr>
                <a:r>
                  <a:rPr lang="tr-TR" sz="1200" dirty="0" err="1" smtClean="0">
                    <a:solidFill>
                      <a:srgbClr val="191966"/>
                    </a:solidFill>
                    <a:latin typeface="Times New Roman" pitchFamily="18" charset="0"/>
                    <a:cs typeface="Times New Roman" pitchFamily="18" charset="0"/>
                  </a:rPr>
                  <a:t>Source</a:t>
                </a:r>
                <a:r>
                  <a:rPr lang="tr-TR" sz="1200" dirty="0" smtClean="0">
                    <a:solidFill>
                      <a:srgbClr val="191966"/>
                    </a:solidFill>
                    <a:latin typeface="Times New Roman" pitchFamily="18" charset="0"/>
                    <a:cs typeface="Times New Roman" pitchFamily="18" charset="0"/>
                  </a:rPr>
                  <a:t>: </a:t>
                </a:r>
                <a:r>
                  <a:rPr lang="en-US" sz="1200" dirty="0" smtClean="0">
                    <a:latin typeface="Times New Roman" pitchFamily="18" charset="0"/>
                    <a:cs typeface="Times New Roman" pitchFamily="18" charset="0"/>
                  </a:rPr>
                  <a:t>Republic</a:t>
                </a:r>
                <a:r>
                  <a:rPr lang="tr-TR" sz="1200" dirty="0" smtClean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1200" dirty="0" smtClean="0">
                    <a:latin typeface="Times New Roman" pitchFamily="18" charset="0"/>
                    <a:cs typeface="Times New Roman" pitchFamily="18" charset="0"/>
                  </a:rPr>
                  <a:t>of</a:t>
                </a:r>
                <a:r>
                  <a:rPr lang="tr-TR" sz="1200" dirty="0" smtClean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1200" dirty="0" smtClean="0">
                    <a:latin typeface="Times New Roman" pitchFamily="18" charset="0"/>
                    <a:cs typeface="Times New Roman" pitchFamily="18" charset="0"/>
                  </a:rPr>
                  <a:t>Turkey Ministry</a:t>
                </a:r>
                <a:r>
                  <a:rPr lang="tr-TR" sz="1200" dirty="0" smtClean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1200" dirty="0" smtClean="0">
                    <a:latin typeface="Times New Roman" pitchFamily="18" charset="0"/>
                    <a:cs typeface="Times New Roman" pitchFamily="18" charset="0"/>
                  </a:rPr>
                  <a:t>of Forestry</a:t>
                </a:r>
                <a:r>
                  <a:rPr lang="tr-TR" sz="1200" dirty="0" smtClean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1200" dirty="0" smtClean="0">
                    <a:latin typeface="Times New Roman" pitchFamily="18" charset="0"/>
                    <a:cs typeface="Times New Roman" pitchFamily="18" charset="0"/>
                  </a:rPr>
                  <a:t>and Water</a:t>
                </a:r>
                <a:r>
                  <a:rPr lang="tr-TR" sz="1200" dirty="0" smtClean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1200" dirty="0" smtClean="0">
                    <a:latin typeface="Times New Roman" pitchFamily="18" charset="0"/>
                    <a:cs typeface="Times New Roman" pitchFamily="18" charset="0"/>
                  </a:rPr>
                  <a:t>Works </a:t>
                </a:r>
              </a:p>
              <a:p>
                <a:pPr>
                  <a:spcBef>
                    <a:spcPct val="50000"/>
                  </a:spcBef>
                </a:pPr>
                <a:endParaRPr lang="tr-TR" sz="1200" dirty="0">
                  <a:solidFill>
                    <a:srgbClr val="191966"/>
                  </a:solidFill>
                  <a:latin typeface="Tahoma" pitchFamily="34" charset="0"/>
                </a:endParaRPr>
              </a:p>
            </p:txBody>
          </p:sp>
        </p:grpSp>
        <p:sp>
          <p:nvSpPr>
            <p:cNvPr id="12" name="11 Metin kutusu"/>
            <p:cNvSpPr txBox="1"/>
            <p:nvPr/>
          </p:nvSpPr>
          <p:spPr>
            <a:xfrm>
              <a:off x="7239777" y="4214818"/>
              <a:ext cx="748923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r-TR" sz="1000" dirty="0" smtClean="0"/>
                <a:t>1/100.000</a:t>
              </a:r>
              <a:endParaRPr lang="tr-TR" sz="1000" dirty="0"/>
            </a:p>
          </p:txBody>
        </p:sp>
      </p:grpSp>
      <p:sp>
        <p:nvSpPr>
          <p:cNvPr id="10" name="9 Dikdörtgen"/>
          <p:cNvSpPr/>
          <p:nvPr/>
        </p:nvSpPr>
        <p:spPr>
          <a:xfrm>
            <a:off x="395536" y="4985881"/>
            <a:ext cx="770485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0000FF"/>
              </a:buClr>
              <a:buFont typeface="Arial" pitchFamily="34" charset="0"/>
              <a:buChar char="•"/>
            </a:pPr>
            <a:r>
              <a:rPr lang="en-US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Scale</a:t>
            </a:r>
            <a:r>
              <a:rPr lang="tr-TR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1/100.000</a:t>
            </a:r>
          </a:p>
          <a:p>
            <a:pPr>
              <a:buClr>
                <a:srgbClr val="0000FF"/>
              </a:buClr>
              <a:buFont typeface="Arial" pitchFamily="34" charset="0"/>
              <a:buChar char="•"/>
            </a:pPr>
            <a:r>
              <a:rPr lang="en-US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2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Corine</a:t>
            </a:r>
            <a:r>
              <a:rPr lang="en-US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” land classification </a:t>
            </a:r>
          </a:p>
          <a:p>
            <a:pPr>
              <a:buClr>
                <a:srgbClr val="0000FF"/>
              </a:buClr>
              <a:buFont typeface="Arial" pitchFamily="34" charset="0"/>
              <a:buChar char="•"/>
            </a:pPr>
            <a:r>
              <a:rPr lang="tr-TR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5 </a:t>
            </a:r>
            <a:r>
              <a:rPr lang="tr-TR" sz="2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basic</a:t>
            </a:r>
            <a:r>
              <a:rPr lang="tr-TR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r-TR" sz="2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classes</a:t>
            </a:r>
            <a:r>
              <a:rPr lang="en-US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; agricultural areas, forests, wetlands, </a:t>
            </a:r>
            <a:r>
              <a:rPr lang="tr-TR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artificial zones and water bodies are given</a:t>
            </a:r>
            <a:r>
              <a:rPr lang="tr-TR" sz="20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0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158342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dmi_alldata"/>
          <p:cNvPicPr>
            <a:picLocks noChangeAspect="1" noChangeArrowheads="1"/>
          </p:cNvPicPr>
          <p:nvPr/>
        </p:nvPicPr>
        <p:blipFill>
          <a:blip r:embed="rId2" cstate="print"/>
          <a:srcRect t="19151" b="14406"/>
          <a:stretch>
            <a:fillRect/>
          </a:stretch>
        </p:blipFill>
        <p:spPr bwMode="auto">
          <a:xfrm>
            <a:off x="1259632" y="1196752"/>
            <a:ext cx="6455619" cy="3693803"/>
          </a:xfrm>
          <a:prstGeom prst="rect">
            <a:avLst/>
          </a:prstGeom>
          <a:noFill/>
          <a:ln w="19050">
            <a:solidFill>
              <a:srgbClr val="0070C0"/>
            </a:solidFill>
            <a:miter lim="800000"/>
            <a:headEnd/>
            <a:tailEnd/>
          </a:ln>
        </p:spPr>
      </p:pic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1310362" y="4602614"/>
            <a:ext cx="635798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tr-TR" sz="1600" dirty="0" err="1" smtClean="0">
                <a:latin typeface="Times New Roman" pitchFamily="18" charset="0"/>
                <a:cs typeface="Times New Roman" pitchFamily="18" charset="0"/>
              </a:rPr>
              <a:t>Source</a:t>
            </a:r>
            <a:r>
              <a:rPr lang="tr-TR" sz="1600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tr-TR" sz="1600" dirty="0">
                <a:latin typeface="Times New Roman" pitchFamily="18" charset="0"/>
                <a:cs typeface="Times New Roman" pitchFamily="18" charset="0"/>
              </a:rPr>
              <a:t>USGS </a:t>
            </a:r>
            <a:r>
              <a:rPr lang="tr-TR" sz="1600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</a:t>
            </a:r>
            <a:r>
              <a:rPr lang="tr-TR" sz="1600" dirty="0">
                <a:latin typeface="Times New Roman" pitchFamily="18" charset="0"/>
                <a:cs typeface="Times New Roman" pitchFamily="18" charset="0"/>
                <a:hlinkClick r:id="rId3"/>
              </a:rPr>
              <a:t>http://</a:t>
            </a:r>
            <a:r>
              <a:rPr lang="tr-TR" sz="1600" dirty="0" smtClean="0">
                <a:latin typeface="Times New Roman" pitchFamily="18" charset="0"/>
                <a:cs typeface="Times New Roman" pitchFamily="18" charset="0"/>
                <a:hlinkClick r:id="rId3"/>
              </a:rPr>
              <a:t>srtm.csi.cgiar.org</a:t>
            </a:r>
            <a:r>
              <a:rPr lang="tr-TR" sz="1600" dirty="0" smtClean="0">
                <a:latin typeface="Times New Roman" pitchFamily="18" charset="0"/>
                <a:cs typeface="Times New Roman" pitchFamily="18" charset="0"/>
              </a:rPr>
              <a:t>    </a:t>
            </a:r>
            <a:endParaRPr lang="tr-TR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5 Dikdörtgen"/>
          <p:cNvSpPr>
            <a:spLocks noChangeArrowheads="1"/>
          </p:cNvSpPr>
          <p:nvPr/>
        </p:nvSpPr>
        <p:spPr bwMode="auto">
          <a:xfrm>
            <a:off x="1403648" y="188640"/>
            <a:ext cx="655272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tr-TR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Topography</a:t>
            </a:r>
            <a:endParaRPr lang="en-GB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14 Metin kutusu"/>
          <p:cNvSpPr txBox="1">
            <a:spLocks noChangeArrowheads="1"/>
          </p:cNvSpPr>
          <p:nvPr/>
        </p:nvSpPr>
        <p:spPr bwMode="auto">
          <a:xfrm>
            <a:off x="107504" y="5293657"/>
            <a:ext cx="8856984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90 </a:t>
            </a:r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meters  resolution DEM (Digital elevation Model) data </a:t>
            </a:r>
            <a:r>
              <a:rPr lang="en-US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from USGS </a:t>
            </a:r>
            <a:r>
              <a:rPr lang="tr-TR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has </a:t>
            </a:r>
            <a:r>
              <a:rPr lang="tr-TR" sz="2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been</a:t>
            </a:r>
            <a:r>
              <a:rPr lang="tr-TR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r-TR" sz="2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applied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tr-TR" sz="2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When</a:t>
            </a:r>
            <a:r>
              <a:rPr lang="tr-TR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r-TR" sz="2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tr-TR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model has </a:t>
            </a:r>
            <a:r>
              <a:rPr lang="tr-TR" sz="2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been</a:t>
            </a:r>
            <a:r>
              <a:rPr lang="tr-TR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r-TR" sz="2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obtained</a:t>
            </a:r>
            <a:r>
              <a:rPr lang="tr-TR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r-TR" sz="2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for</a:t>
            </a:r>
            <a:r>
              <a:rPr lang="tr-TR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r-TR" sz="2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Turkey</a:t>
            </a:r>
            <a:r>
              <a:rPr lang="tr-TR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tr-TR" sz="2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tr-TR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m</a:t>
            </a:r>
            <a:r>
              <a:rPr lang="en-US" sz="2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odel</a:t>
            </a:r>
            <a:r>
              <a:rPr lang="en-US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parameter</a:t>
            </a:r>
            <a:r>
              <a:rPr lang="tr-TR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 </a:t>
            </a:r>
            <a:r>
              <a:rPr lang="tr-TR" sz="2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have</a:t>
            </a:r>
            <a:r>
              <a:rPr lang="tr-TR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r-TR" sz="2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been</a:t>
            </a:r>
            <a:r>
              <a:rPr lang="tr-TR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r-TR" sz="2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improved</a:t>
            </a:r>
            <a:r>
              <a:rPr lang="tr-TR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r-TR" sz="2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to</a:t>
            </a:r>
            <a:r>
              <a:rPr lang="tr-TR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3</a:t>
            </a:r>
            <a:r>
              <a:rPr lang="en-US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0 meter resolution data</a:t>
            </a:r>
            <a:r>
              <a:rPr lang="tr-TR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915481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5 Dikdörtgen"/>
          <p:cNvSpPr>
            <a:spLocks noChangeArrowheads="1"/>
          </p:cNvSpPr>
          <p:nvPr/>
        </p:nvSpPr>
        <p:spPr bwMode="auto">
          <a:xfrm>
            <a:off x="0" y="285728"/>
            <a:ext cx="9144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tr-TR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Soil</a:t>
            </a:r>
            <a:r>
              <a:rPr lang="tr-TR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r-TR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Classification</a:t>
            </a:r>
            <a:endParaRPr lang="en-GB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" name="12 Grup"/>
          <p:cNvGrpSpPr/>
          <p:nvPr/>
        </p:nvGrpSpPr>
        <p:grpSpPr>
          <a:xfrm>
            <a:off x="1187624" y="1268760"/>
            <a:ext cx="6854625" cy="3816424"/>
            <a:chOff x="1187624" y="1295384"/>
            <a:chExt cx="6854625" cy="3816424"/>
          </a:xfrm>
        </p:grpSpPr>
        <p:grpSp>
          <p:nvGrpSpPr>
            <p:cNvPr id="3" name="4 Grup"/>
            <p:cNvGrpSpPr/>
            <p:nvPr/>
          </p:nvGrpSpPr>
          <p:grpSpPr>
            <a:xfrm>
              <a:off x="1187624" y="1295384"/>
              <a:ext cx="6854625" cy="3816424"/>
              <a:chOff x="1035224" y="1142984"/>
              <a:chExt cx="6854625" cy="3816424"/>
            </a:xfrm>
          </p:grpSpPr>
          <p:pic>
            <p:nvPicPr>
              <p:cNvPr id="6" name="Picture 2" descr="C:\Documents and Settings\aiakbas\Desktop\Toprak Sınıfları.jpg"/>
              <p:cNvPicPr>
                <a:picLocks noChangeAspect="1" noChangeArrowheads="1"/>
              </p:cNvPicPr>
              <p:nvPr/>
            </p:nvPicPr>
            <p:blipFill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42976" y="1142984"/>
                <a:ext cx="6746873" cy="3737663"/>
              </a:xfrm>
              <a:prstGeom prst="rect">
                <a:avLst/>
              </a:prstGeom>
              <a:solidFill>
                <a:srgbClr val="FFFFFF">
                  <a:shade val="85000"/>
                </a:srgbClr>
              </a:solidFill>
              <a:ln w="88900" cap="sq">
                <a:solidFill>
                  <a:srgbClr val="FFFFFF"/>
                </a:solidFill>
                <a:miter lim="800000"/>
              </a:ln>
              <a:effectLst>
                <a:outerShdw blurRad="55000" dist="18000" dir="54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twoPt" dir="t">
                  <a:rot lat="0" lon="0" rev="7200000"/>
                </a:lightRig>
              </a:scene3d>
              <a:sp3d>
                <a:bevelT w="25400" h="19050"/>
                <a:contourClr>
                  <a:srgbClr val="FFFFFF"/>
                </a:contourClr>
              </a:sp3d>
            </p:spPr>
          </p:pic>
          <p:sp>
            <p:nvSpPr>
              <p:cNvPr id="7" name="Text Box 3"/>
              <p:cNvSpPr txBox="1">
                <a:spLocks noChangeArrowheads="1"/>
              </p:cNvSpPr>
              <p:nvPr/>
            </p:nvSpPr>
            <p:spPr bwMode="auto">
              <a:xfrm>
                <a:off x="3071802" y="1226799"/>
                <a:ext cx="2736900" cy="2762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tr-TR" sz="1200" b="1" dirty="0" smtClean="0">
                    <a:solidFill>
                      <a:srgbClr val="191966"/>
                    </a:solidFill>
                    <a:latin typeface="Times New Roman" pitchFamily="18" charset="0"/>
                    <a:cs typeface="Times New Roman" pitchFamily="18" charset="0"/>
                  </a:rPr>
                  <a:t>Soil Data </a:t>
                </a:r>
                <a:endParaRPr lang="tr-TR" sz="1200" b="1" dirty="0">
                  <a:solidFill>
                    <a:srgbClr val="19196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8" name="Text Box 3"/>
              <p:cNvSpPr txBox="1">
                <a:spLocks noChangeArrowheads="1"/>
              </p:cNvSpPr>
              <p:nvPr/>
            </p:nvSpPr>
            <p:spPr bwMode="auto">
              <a:xfrm>
                <a:off x="1035224" y="4651631"/>
                <a:ext cx="5724326" cy="3077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tr-TR" sz="1400" dirty="0" smtClean="0">
                    <a:latin typeface="Times New Roman" pitchFamily="18" charset="0"/>
                    <a:cs typeface="Times New Roman" pitchFamily="18" charset="0"/>
                  </a:rPr>
                  <a:t>Source</a:t>
                </a:r>
                <a:r>
                  <a:rPr lang="tr-TR" sz="1400" dirty="0" smtClean="0">
                    <a:latin typeface="Tahoma" pitchFamily="34" charset="0"/>
                  </a:rPr>
                  <a:t>: </a:t>
                </a:r>
                <a:r>
                  <a:rPr lang="en-US" sz="1000" cap="all" dirty="0" smtClean="0">
                    <a:latin typeface="Times New Roman" pitchFamily="18" charset="0"/>
                    <a:cs typeface="Times New Roman" pitchFamily="18" charset="0"/>
                  </a:rPr>
                  <a:t>REPUBLIC OF TURKEY MINISTRY OF FOOD, AGRICULTURE AND </a:t>
                </a:r>
                <a:r>
                  <a:rPr lang="tr-TR" sz="1000" cap="all" dirty="0" smtClean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1000" cap="all" dirty="0" smtClean="0">
                    <a:latin typeface="Times New Roman" pitchFamily="18" charset="0"/>
                    <a:cs typeface="Times New Roman" pitchFamily="18" charset="0"/>
                  </a:rPr>
                  <a:t>LIVESTOCK</a:t>
                </a:r>
                <a:endParaRPr lang="tr-TR" sz="10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12" name="11 Metin kutusu"/>
            <p:cNvSpPr txBox="1"/>
            <p:nvPr/>
          </p:nvSpPr>
          <p:spPr>
            <a:xfrm>
              <a:off x="7358082" y="4865587"/>
              <a:ext cx="678391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r-TR" sz="1000" dirty="0" smtClean="0"/>
                <a:t>1/25.000</a:t>
              </a:r>
              <a:endParaRPr lang="tr-TR" sz="1000" dirty="0"/>
            </a:p>
          </p:txBody>
        </p:sp>
      </p:grpSp>
      <p:sp>
        <p:nvSpPr>
          <p:cNvPr id="10" name="9 Dikdörtgen"/>
          <p:cNvSpPr/>
          <p:nvPr/>
        </p:nvSpPr>
        <p:spPr>
          <a:xfrm>
            <a:off x="251520" y="5157192"/>
            <a:ext cx="871296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0000FF"/>
              </a:buClr>
              <a:buFont typeface="Arial" pitchFamily="34" charset="0"/>
              <a:buChar char="•"/>
            </a:pPr>
            <a:r>
              <a:rPr lang="en-US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Prepared  based  on  </a:t>
            </a:r>
            <a:r>
              <a:rPr lang="tr-TR" sz="2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tr-TR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US</a:t>
            </a:r>
            <a:r>
              <a:rPr lang="tr-TR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</a:t>
            </a:r>
            <a:r>
              <a:rPr lang="en-US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 soil  classification</a:t>
            </a:r>
            <a:endParaRPr lang="tr-TR" sz="2000" b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Clr>
                <a:srgbClr val="0000FF"/>
              </a:buClr>
              <a:buFont typeface="Arial" pitchFamily="34" charset="0"/>
              <a:buChar char="•"/>
            </a:pPr>
            <a:r>
              <a:rPr lang="tr-TR" sz="2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There</a:t>
            </a:r>
            <a:r>
              <a:rPr lang="tr-TR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r-TR" sz="2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are</a:t>
            </a:r>
            <a:r>
              <a:rPr lang="tr-TR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26 </a:t>
            </a:r>
            <a:r>
              <a:rPr lang="tr-TR" sz="2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different</a:t>
            </a:r>
            <a:r>
              <a:rPr lang="tr-TR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r-TR" sz="2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soil</a:t>
            </a:r>
            <a:r>
              <a:rPr lang="tr-TR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r-TR" sz="2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groups</a:t>
            </a:r>
            <a:r>
              <a:rPr lang="tr-TR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in </a:t>
            </a:r>
            <a:r>
              <a:rPr lang="tr-TR" sz="2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Turkey</a:t>
            </a:r>
            <a:r>
              <a:rPr lang="tr-TR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e.g., </a:t>
            </a:r>
            <a:r>
              <a:rPr lang="tr-TR" sz="2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alluvial</a:t>
            </a:r>
            <a:r>
              <a:rPr lang="tr-TR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r-TR" sz="2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soil</a:t>
            </a:r>
            <a:r>
              <a:rPr lang="tr-TR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tr-TR" sz="2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beach</a:t>
            </a:r>
            <a:r>
              <a:rPr lang="tr-TR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r-TR" sz="2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sand</a:t>
            </a:r>
            <a:r>
              <a:rPr lang="tr-TR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tr-TR" sz="2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brown</a:t>
            </a:r>
            <a:r>
              <a:rPr lang="tr-TR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r-TR" sz="2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soil</a:t>
            </a:r>
            <a:r>
              <a:rPr lang="tr-TR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r-TR" sz="2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etc</a:t>
            </a:r>
            <a:r>
              <a:rPr lang="tr-TR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>
              <a:buClr>
                <a:srgbClr val="0000FF"/>
              </a:buClr>
              <a:buFont typeface="Arial" pitchFamily="34" charset="0"/>
              <a:buChar char="•"/>
            </a:pPr>
            <a:r>
              <a:rPr lang="en-US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r-TR" sz="2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Scale</a:t>
            </a:r>
            <a:r>
              <a:rPr lang="tr-TR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1/25.000</a:t>
            </a:r>
            <a:endParaRPr lang="tr-TR" sz="2000" b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630743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5 Dikdörtgen"/>
          <p:cNvSpPr>
            <a:spLocks noChangeArrowheads="1"/>
          </p:cNvSpPr>
          <p:nvPr/>
        </p:nvSpPr>
        <p:spPr bwMode="auto">
          <a:xfrm>
            <a:off x="0" y="285728"/>
            <a:ext cx="9144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tr-TR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Hydrological</a:t>
            </a:r>
            <a:r>
              <a:rPr lang="tr-TR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r-TR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Parameters</a:t>
            </a:r>
            <a:endParaRPr lang="en-GB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9 Dikdörtgen"/>
          <p:cNvSpPr/>
          <p:nvPr/>
        </p:nvSpPr>
        <p:spPr>
          <a:xfrm>
            <a:off x="4283968" y="3501008"/>
            <a:ext cx="4988967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tr-TR" sz="2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tr-TR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data </a:t>
            </a:r>
            <a:r>
              <a:rPr lang="tr-TR" sz="2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for</a:t>
            </a:r>
            <a:r>
              <a:rPr lang="tr-TR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r-TR" sz="2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rivers</a:t>
            </a:r>
            <a:r>
              <a:rPr lang="tr-TR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tr-TR" sz="2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dams</a:t>
            </a:r>
            <a:r>
              <a:rPr lang="tr-TR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tr-TR" sz="2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ponds</a:t>
            </a:r>
            <a:r>
              <a:rPr lang="tr-TR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tr-TR" sz="2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and</a:t>
            </a:r>
            <a:r>
              <a:rPr lang="tr-TR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r-TR" sz="2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gauging</a:t>
            </a:r>
            <a:r>
              <a:rPr lang="tr-TR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r-TR" sz="2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stations</a:t>
            </a:r>
            <a:r>
              <a:rPr lang="tr-TR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r-TR" sz="2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are</a:t>
            </a:r>
            <a:r>
              <a:rPr lang="tr-TR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r-TR" sz="2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obtained</a:t>
            </a:r>
            <a:r>
              <a:rPr lang="tr-TR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r-TR" sz="2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from</a:t>
            </a:r>
            <a:r>
              <a:rPr lang="tr-TR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r-TR" sz="2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tr-TR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r-TR" sz="2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State</a:t>
            </a:r>
            <a:r>
              <a:rPr lang="tr-TR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r-TR" sz="2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Hydraulic</a:t>
            </a:r>
            <a:r>
              <a:rPr lang="tr-TR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Works </a:t>
            </a:r>
            <a:r>
              <a:rPr lang="en-US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to </a:t>
            </a:r>
            <a:r>
              <a:rPr lang="tr-TR" sz="2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use</a:t>
            </a:r>
            <a:r>
              <a:rPr lang="tr-TR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as </a:t>
            </a:r>
            <a:r>
              <a:rPr lang="tr-TR" sz="2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inputs</a:t>
            </a:r>
            <a:r>
              <a:rPr lang="tr-TR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in </a:t>
            </a:r>
            <a:r>
              <a:rPr lang="tr-TR" sz="2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system</a:t>
            </a:r>
            <a:r>
              <a:rPr lang="tr-TR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tr-TR" sz="2000" b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tr-TR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r-TR" sz="2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There</a:t>
            </a:r>
            <a:r>
              <a:rPr lang="tr-TR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r-TR" sz="2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are</a:t>
            </a:r>
            <a:r>
              <a:rPr lang="tr-TR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1478 </a:t>
            </a:r>
            <a:r>
              <a:rPr lang="tr-TR" sz="2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State</a:t>
            </a:r>
            <a:r>
              <a:rPr lang="tr-TR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r-TR" sz="2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Hydraulic</a:t>
            </a:r>
            <a:r>
              <a:rPr lang="tr-TR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Works </a:t>
            </a:r>
            <a:r>
              <a:rPr lang="tr-TR" sz="2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stations</a:t>
            </a:r>
            <a:r>
              <a:rPr lang="tr-TR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in </a:t>
            </a:r>
            <a:r>
              <a:rPr lang="tr-TR" sz="2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Turkey</a:t>
            </a:r>
            <a:r>
              <a:rPr lang="tr-TR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tr-TR" sz="2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tr-TR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19 </a:t>
            </a:r>
            <a:r>
              <a:rPr lang="tr-TR" sz="2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station</a:t>
            </a:r>
            <a:r>
              <a:rPr lang="tr-TR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data, </a:t>
            </a:r>
            <a:r>
              <a:rPr lang="tr-TR" sz="2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where</a:t>
            </a:r>
            <a:r>
              <a:rPr lang="tr-TR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r-TR" sz="2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flash</a:t>
            </a:r>
            <a:r>
              <a:rPr lang="tr-TR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r-TR" sz="2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flood</a:t>
            </a:r>
            <a:r>
              <a:rPr lang="tr-TR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r-TR" sz="2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events</a:t>
            </a:r>
            <a:r>
              <a:rPr lang="tr-TR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r-TR" sz="2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occurred</a:t>
            </a:r>
            <a:r>
              <a:rPr lang="tr-TR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in </a:t>
            </a:r>
            <a:r>
              <a:rPr lang="tr-TR" sz="2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tr-TR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r-TR" sz="2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past</a:t>
            </a:r>
            <a:r>
              <a:rPr lang="tr-TR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tr-TR" sz="2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are</a:t>
            </a:r>
            <a:r>
              <a:rPr lang="tr-TR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r-TR" sz="2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applied</a:t>
            </a:r>
            <a:r>
              <a:rPr lang="tr-TR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r-TR" sz="2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for</a:t>
            </a:r>
            <a:r>
              <a:rPr lang="tr-TR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r-TR" sz="2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tr-TR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model </a:t>
            </a:r>
            <a:r>
              <a:rPr lang="tr-TR" sz="2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calibration</a:t>
            </a:r>
            <a:r>
              <a:rPr lang="tr-TR" sz="20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. </a:t>
            </a:r>
          </a:p>
          <a:p>
            <a:endParaRPr lang="tr-TR" sz="2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2" descr="dam"/>
          <p:cNvPicPr>
            <a:picLocks noChangeAspect="1" noChangeArrowheads="1"/>
          </p:cNvPicPr>
          <p:nvPr/>
        </p:nvPicPr>
        <p:blipFill>
          <a:blip r:embed="rId2" cstate="print"/>
          <a:srcRect t="14514"/>
          <a:stretch>
            <a:fillRect/>
          </a:stretch>
        </p:blipFill>
        <p:spPr bwMode="auto">
          <a:xfrm>
            <a:off x="683568" y="1234504"/>
            <a:ext cx="3421063" cy="2122488"/>
          </a:xfrm>
          <a:prstGeom prst="rect">
            <a:avLst/>
          </a:prstGeom>
          <a:noFill/>
          <a:ln w="19050">
            <a:solidFill>
              <a:srgbClr val="0070C0"/>
            </a:solidFill>
            <a:miter lim="800000"/>
            <a:headEnd/>
            <a:tailEnd/>
          </a:ln>
        </p:spPr>
      </p:pic>
      <p:pic>
        <p:nvPicPr>
          <p:cNvPr id="12" name="Picture 2" descr="river"/>
          <p:cNvPicPr>
            <a:picLocks noChangeAspect="1" noChangeArrowheads="1"/>
          </p:cNvPicPr>
          <p:nvPr/>
        </p:nvPicPr>
        <p:blipFill>
          <a:blip r:embed="rId3" cstate="print"/>
          <a:srcRect t="16618"/>
          <a:stretch>
            <a:fillRect/>
          </a:stretch>
        </p:blipFill>
        <p:spPr bwMode="auto">
          <a:xfrm>
            <a:off x="4538663" y="1289789"/>
            <a:ext cx="3600450" cy="2117725"/>
          </a:xfrm>
          <a:prstGeom prst="rect">
            <a:avLst/>
          </a:prstGeom>
          <a:noFill/>
          <a:ln w="19050">
            <a:solidFill>
              <a:srgbClr val="0070C0"/>
            </a:solidFill>
            <a:miter lim="800000"/>
            <a:headEnd/>
            <a:tailEnd/>
          </a:ln>
        </p:spPr>
      </p:pic>
      <p:pic>
        <p:nvPicPr>
          <p:cNvPr id="13" name="Picture 2" descr="stream_gaug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3568" y="3646958"/>
            <a:ext cx="3421063" cy="2446338"/>
          </a:xfrm>
          <a:prstGeom prst="rect">
            <a:avLst/>
          </a:prstGeom>
          <a:solidFill>
            <a:srgbClr val="FFC000"/>
          </a:solidFill>
          <a:ln w="19050">
            <a:solidFill>
              <a:srgbClr val="0070C0"/>
            </a:solidFill>
            <a:miter lim="800000"/>
            <a:headEnd/>
            <a:tailEnd/>
          </a:ln>
        </p:spPr>
      </p:pic>
      <p:sp>
        <p:nvSpPr>
          <p:cNvPr id="14" name="Text Box 3"/>
          <p:cNvSpPr txBox="1">
            <a:spLocks noChangeArrowheads="1"/>
          </p:cNvSpPr>
          <p:nvPr/>
        </p:nvSpPr>
        <p:spPr bwMode="auto">
          <a:xfrm>
            <a:off x="3088221" y="5714591"/>
            <a:ext cx="103977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dirty="0">
                <a:latin typeface="Tahoma" pitchFamily="34" charset="0"/>
              </a:rPr>
              <a:t>Source</a:t>
            </a:r>
            <a:r>
              <a:rPr lang="tr-TR" sz="1200" dirty="0">
                <a:latin typeface="Tahoma" pitchFamily="34" charset="0"/>
              </a:rPr>
              <a:t>: </a:t>
            </a:r>
            <a:r>
              <a:rPr lang="tr-TR" sz="1200" dirty="0" smtClean="0">
                <a:latin typeface="Tahoma" pitchFamily="34" charset="0"/>
              </a:rPr>
              <a:t>DSİ </a:t>
            </a:r>
            <a:endParaRPr lang="tr-TR" sz="1200" dirty="0">
              <a:latin typeface="Tahoma" pitchFamily="34" charset="0"/>
            </a:endParaRPr>
          </a:p>
        </p:txBody>
      </p:sp>
      <p:sp>
        <p:nvSpPr>
          <p:cNvPr id="19" name="Text Box 3"/>
          <p:cNvSpPr txBox="1">
            <a:spLocks noChangeArrowheads="1"/>
          </p:cNvSpPr>
          <p:nvPr/>
        </p:nvSpPr>
        <p:spPr bwMode="auto">
          <a:xfrm>
            <a:off x="2564053" y="3013497"/>
            <a:ext cx="1439862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tr-TR" sz="1200" dirty="0" err="1">
                <a:solidFill>
                  <a:srgbClr val="191966"/>
                </a:solidFill>
                <a:latin typeface="Tahoma" pitchFamily="34" charset="0"/>
              </a:rPr>
              <a:t>Scale</a:t>
            </a:r>
            <a:r>
              <a:rPr lang="tr-TR" sz="1200" dirty="0">
                <a:solidFill>
                  <a:srgbClr val="191966"/>
                </a:solidFill>
                <a:latin typeface="Tahoma" pitchFamily="34" charset="0"/>
              </a:rPr>
              <a:t>: 1/250.000 </a:t>
            </a:r>
          </a:p>
        </p:txBody>
      </p:sp>
      <p:sp>
        <p:nvSpPr>
          <p:cNvPr id="20" name="Text Box 3"/>
          <p:cNvSpPr txBox="1">
            <a:spLocks noChangeArrowheads="1"/>
          </p:cNvSpPr>
          <p:nvPr/>
        </p:nvSpPr>
        <p:spPr bwMode="auto">
          <a:xfrm>
            <a:off x="6631872" y="3060175"/>
            <a:ext cx="14732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tr-TR" sz="1200">
                <a:solidFill>
                  <a:srgbClr val="191966"/>
                </a:solidFill>
                <a:latin typeface="Tahoma" pitchFamily="34" charset="0"/>
              </a:rPr>
              <a:t>Scale: 1/250.000 </a:t>
            </a:r>
          </a:p>
        </p:txBody>
      </p:sp>
      <p:sp>
        <p:nvSpPr>
          <p:cNvPr id="21" name="Text Box 3"/>
          <p:cNvSpPr txBox="1">
            <a:spLocks noChangeArrowheads="1"/>
          </p:cNvSpPr>
          <p:nvPr/>
        </p:nvSpPr>
        <p:spPr bwMode="auto">
          <a:xfrm>
            <a:off x="1155147" y="1234504"/>
            <a:ext cx="281781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dirty="0">
                <a:solidFill>
                  <a:srgbClr val="1919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Dams and Ponds   </a:t>
            </a:r>
          </a:p>
        </p:txBody>
      </p:sp>
      <p:sp>
        <p:nvSpPr>
          <p:cNvPr id="22" name="Text Box 3"/>
          <p:cNvSpPr txBox="1">
            <a:spLocks noChangeArrowheads="1"/>
          </p:cNvSpPr>
          <p:nvPr/>
        </p:nvSpPr>
        <p:spPr bwMode="auto">
          <a:xfrm>
            <a:off x="5264869" y="1268760"/>
            <a:ext cx="240347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dirty="0">
                <a:solidFill>
                  <a:srgbClr val="1919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Rivers  </a:t>
            </a:r>
            <a:r>
              <a:rPr lang="tr-TR" sz="1600" dirty="0">
                <a:solidFill>
                  <a:srgbClr val="1919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4" name="Text Box 3"/>
          <p:cNvSpPr txBox="1">
            <a:spLocks noChangeArrowheads="1"/>
          </p:cNvSpPr>
          <p:nvPr/>
        </p:nvSpPr>
        <p:spPr bwMode="auto">
          <a:xfrm>
            <a:off x="1187649" y="3740452"/>
            <a:ext cx="260421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tr-TR" sz="1600" dirty="0" err="1" smtClean="0">
                <a:solidFill>
                  <a:srgbClr val="191966"/>
                </a:solidFill>
                <a:latin typeface="Times New Roman" pitchFamily="18" charset="0"/>
                <a:cs typeface="Times New Roman" pitchFamily="18" charset="0"/>
              </a:rPr>
              <a:t>State</a:t>
            </a:r>
            <a:r>
              <a:rPr lang="tr-TR" sz="1600" dirty="0" smtClean="0">
                <a:solidFill>
                  <a:srgbClr val="1919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r-TR" sz="1600" dirty="0" err="1" smtClean="0">
                <a:solidFill>
                  <a:srgbClr val="191966"/>
                </a:solidFill>
                <a:latin typeface="Times New Roman" pitchFamily="18" charset="0"/>
                <a:cs typeface="Times New Roman" pitchFamily="18" charset="0"/>
              </a:rPr>
              <a:t>Hydrolic</a:t>
            </a:r>
            <a:r>
              <a:rPr lang="tr-TR" sz="1600" dirty="0" smtClean="0">
                <a:solidFill>
                  <a:srgbClr val="1919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r-TR" sz="1600" dirty="0" err="1" smtClean="0">
                <a:solidFill>
                  <a:srgbClr val="191966"/>
                </a:solidFill>
                <a:latin typeface="Times New Roman" pitchFamily="18" charset="0"/>
                <a:cs typeface="Times New Roman" pitchFamily="18" charset="0"/>
              </a:rPr>
              <a:t>Work</a:t>
            </a:r>
            <a:r>
              <a:rPr lang="tr-TR" sz="1600" dirty="0" smtClean="0">
                <a:solidFill>
                  <a:srgbClr val="1919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r-TR" sz="1600" dirty="0" err="1" smtClean="0">
                <a:solidFill>
                  <a:srgbClr val="191966"/>
                </a:solidFill>
                <a:latin typeface="Times New Roman" pitchFamily="18" charset="0"/>
                <a:cs typeface="Times New Roman" pitchFamily="18" charset="0"/>
              </a:rPr>
              <a:t>Stations</a:t>
            </a:r>
            <a:r>
              <a:rPr lang="tr-TR" sz="1600" dirty="0" smtClean="0">
                <a:solidFill>
                  <a:srgbClr val="191966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endParaRPr lang="tr-TR" sz="1600" dirty="0">
              <a:solidFill>
                <a:srgbClr val="191966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693269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2_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27897</TotalTime>
  <Words>2308</Words>
  <Application>Microsoft Office PowerPoint</Application>
  <PresentationFormat>Ekran Gösterisi (4:3)</PresentationFormat>
  <Paragraphs>299</Paragraphs>
  <Slides>52</Slides>
  <Notes>12</Notes>
  <HiddenSlides>0</HiddenSlides>
  <MMClips>0</MMClips>
  <ScaleCrop>false</ScaleCrop>
  <HeadingPairs>
    <vt:vector size="8" baseType="variant">
      <vt:variant>
        <vt:lpstr>Kullanılan Yazı Tipleri</vt:lpstr>
      </vt:variant>
      <vt:variant>
        <vt:i4>5</vt:i4>
      </vt:variant>
      <vt:variant>
        <vt:lpstr>Tema</vt:lpstr>
      </vt:variant>
      <vt:variant>
        <vt:i4>1</vt:i4>
      </vt:variant>
      <vt:variant>
        <vt:lpstr>Eklenmiş OLE Hizmet Programları</vt:lpstr>
      </vt:variant>
      <vt:variant>
        <vt:i4>1</vt:i4>
      </vt:variant>
      <vt:variant>
        <vt:lpstr>Slayt Başlıkları</vt:lpstr>
      </vt:variant>
      <vt:variant>
        <vt:i4>52</vt:i4>
      </vt:variant>
    </vt:vector>
  </HeadingPairs>
  <TitlesOfParts>
    <vt:vector size="59" baseType="lpstr">
      <vt:lpstr>Arial</vt:lpstr>
      <vt:lpstr>Arial TUR</vt:lpstr>
      <vt:lpstr>Calibri</vt:lpstr>
      <vt:lpstr>Tahoma</vt:lpstr>
      <vt:lpstr>Times New Roman</vt:lpstr>
      <vt:lpstr>2_Ofis Teması</vt:lpstr>
      <vt:lpstr>Grafik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Slayt 1</dc:title>
  <dc:creator>Ramazan KARAKOÇ</dc:creator>
  <cp:lastModifiedBy>ali karataş</cp:lastModifiedBy>
  <cp:revision>1302</cp:revision>
  <dcterms:created xsi:type="dcterms:W3CDTF">2011-12-28T16:03:59Z</dcterms:created>
  <dcterms:modified xsi:type="dcterms:W3CDTF">2016-10-04T07:54:18Z</dcterms:modified>
</cp:coreProperties>
</file>