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81" r:id="rId4"/>
    <p:sldId id="301" r:id="rId5"/>
    <p:sldId id="284" r:id="rId6"/>
    <p:sldId id="287" r:id="rId7"/>
    <p:sldId id="289" r:id="rId8"/>
    <p:sldId id="288" r:id="rId9"/>
    <p:sldId id="303" r:id="rId10"/>
    <p:sldId id="304" r:id="rId11"/>
    <p:sldId id="298" r:id="rId12"/>
    <p:sldId id="305" r:id="rId13"/>
    <p:sldId id="306" r:id="rId14"/>
    <p:sldId id="296" r:id="rId15"/>
    <p:sldId id="307" r:id="rId16"/>
    <p:sldId id="300" r:id="rId17"/>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C93D422-3126-4D67-8CB3-C916B9BFE6E6}">
          <p14:sldIdLst>
            <p14:sldId id="256"/>
            <p14:sldId id="280"/>
            <p14:sldId id="281"/>
            <p14:sldId id="301"/>
            <p14:sldId id="284"/>
            <p14:sldId id="287"/>
            <p14:sldId id="289"/>
            <p14:sldId id="288"/>
            <p14:sldId id="303"/>
            <p14:sldId id="304"/>
            <p14:sldId id="298"/>
            <p14:sldId id="305"/>
            <p14:sldId id="306"/>
            <p14:sldId id="296"/>
            <p14:sldId id="307"/>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216" autoAdjust="0"/>
  </p:normalViewPr>
  <p:slideViewPr>
    <p:cSldViewPr>
      <p:cViewPr varScale="1">
        <p:scale>
          <a:sx n="61" d="100"/>
          <a:sy n="61" d="100"/>
        </p:scale>
        <p:origin x="-133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sr-Latn-B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35558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347836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sr-Latn-B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7791536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2316196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r-Latn-B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9019698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62050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lvl1pPr>
              <a:defRPr/>
            </a:lvl1pPr>
          </a:lstStyle>
          <a:p>
            <a:r>
              <a:rPr lang="en-US" smtClean="0"/>
              <a:t>Click to edit Master title style</a:t>
            </a:r>
            <a:endParaRPr lang="sr-Latn-B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09872840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490066"/>
          </a:xfrm>
          <a:prstGeom prst="rect">
            <a:avLst/>
          </a:prstGeom>
        </p:spPr>
        <p:txBody>
          <a:bodyPr/>
          <a:lstStyle/>
          <a:p>
            <a:r>
              <a:rPr lang="en-US" smtClean="0"/>
              <a:t>Click to edit Master title style</a:t>
            </a:r>
            <a:endParaRPr lang="sr-Latn-B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353083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2966051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sr-Latn-B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B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42439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sr-Latn-B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E396ACD-769F-4D04-BD89-E0ABC2F348A0}" type="datetimeFigureOut">
              <a:rPr lang="sr-Latn-BA" smtClean="0"/>
              <a:t>6.10.2016.</a:t>
            </a:fld>
            <a:endParaRPr lang="sr-Latn-B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sr-Latn-B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645BF16-B4F0-423E-892B-02EDD07936A3}" type="slidenum">
              <a:rPr lang="sr-Latn-BA" smtClean="0"/>
              <a:t>‹#›</a:t>
            </a:fld>
            <a:endParaRPr lang="sr-Latn-BA"/>
          </a:p>
        </p:txBody>
      </p:sp>
    </p:spTree>
    <p:extLst>
      <p:ext uri="{BB962C8B-B14F-4D97-AF65-F5344CB8AC3E}">
        <p14:creationId xmlns:p14="http://schemas.microsoft.com/office/powerpoint/2010/main" val="353632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28484"/>
            <a:ext cx="9144000" cy="622300"/>
          </a:xfrm>
          <a:prstGeom prst="rect">
            <a:avLst/>
          </a:prstGeom>
          <a:solidFill>
            <a:schemeClr val="accent1">
              <a:lumMod val="20000"/>
              <a:lumOff val="80000"/>
            </a:schemeClr>
          </a:solidFill>
          <a:ln>
            <a:noFill/>
          </a:ln>
        </p:spPr>
      </p:pic>
      <p:sp>
        <p:nvSpPr>
          <p:cNvPr id="9" name="Rectangle 8"/>
          <p:cNvSpPr/>
          <p:nvPr userDrawn="1"/>
        </p:nvSpPr>
        <p:spPr>
          <a:xfrm>
            <a:off x="8585212" y="0"/>
            <a:ext cx="504056" cy="476672"/>
          </a:xfrm>
          <a:prstGeom prst="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17371" y="18467"/>
            <a:ext cx="43973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480175"/>
            <a:ext cx="914400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ate Placeholder 3"/>
          <p:cNvSpPr>
            <a:spLocks noGrp="1"/>
          </p:cNvSpPr>
          <p:nvPr>
            <p:ph type="dt" sz="half" idx="2"/>
          </p:nvPr>
        </p:nvSpPr>
        <p:spPr>
          <a:xfrm>
            <a:off x="0" y="6492875"/>
            <a:ext cx="1259632"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r-Latn-BA" dirty="0" smtClean="0"/>
              <a:t>18-19/04/2013</a:t>
            </a:r>
            <a:endParaRPr lang="sr-Latn-BA" dirty="0"/>
          </a:p>
        </p:txBody>
      </p:sp>
      <p:sp>
        <p:nvSpPr>
          <p:cNvPr id="13" name="Footer Placeholder 4"/>
          <p:cNvSpPr>
            <a:spLocks noGrp="1"/>
          </p:cNvSpPr>
          <p:nvPr>
            <p:ph type="ftr" sz="quarter" idx="3"/>
          </p:nvPr>
        </p:nvSpPr>
        <p:spPr>
          <a:xfrm>
            <a:off x="1259632" y="6486524"/>
            <a:ext cx="73255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r-Latn-BA" dirty="0" smtClean="0"/>
              <a:t>rhmz@teol.net       </a:t>
            </a:r>
            <a:r>
              <a:rPr lang="sr-Latn-BA" b="1" dirty="0" smtClean="0">
                <a:solidFill>
                  <a:schemeClr val="bg1"/>
                </a:solidFill>
              </a:rPr>
              <a:t>   Republic Hydro-Meteorological Service  of Republika Srpska, B&amp;H         </a:t>
            </a:r>
            <a:r>
              <a:rPr lang="sr-Latn-BA" dirty="0" smtClean="0"/>
              <a:t>www.rhmzrs.com </a:t>
            </a:r>
            <a:endParaRPr lang="sr-Latn-BA" dirty="0"/>
          </a:p>
        </p:txBody>
      </p:sp>
      <p:sp>
        <p:nvSpPr>
          <p:cNvPr id="14" name="Slide Number Placeholder 5"/>
          <p:cNvSpPr>
            <a:spLocks noGrp="1"/>
          </p:cNvSpPr>
          <p:nvPr>
            <p:ph type="sldNum" sz="quarter" idx="4"/>
          </p:nvPr>
        </p:nvSpPr>
        <p:spPr>
          <a:xfrm>
            <a:off x="8617370" y="6492875"/>
            <a:ext cx="526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sr-Latn-BA" dirty="0" smtClean="0"/>
              <a:t>1</a:t>
            </a:r>
            <a:endParaRPr lang="sr-Latn-BA" dirty="0"/>
          </a:p>
        </p:txBody>
      </p:sp>
      <p:sp>
        <p:nvSpPr>
          <p:cNvPr id="15" name="Title Placeholder 1"/>
          <p:cNvSpPr>
            <a:spLocks noGrp="1"/>
          </p:cNvSpPr>
          <p:nvPr>
            <p:ph type="title"/>
          </p:nvPr>
        </p:nvSpPr>
        <p:spPr>
          <a:xfrm>
            <a:off x="32440" y="1246"/>
            <a:ext cx="8229600" cy="490066"/>
          </a:xfrm>
          <a:prstGeom prst="rect">
            <a:avLst/>
          </a:prstGeom>
        </p:spPr>
        <p:txBody>
          <a:bodyPr vert="horz" lIns="91440" tIns="45720" rIns="91440" bIns="45720" rtlCol="0" anchor="ctr">
            <a:normAutofit/>
          </a:bodyPr>
          <a:lstStyle/>
          <a:p>
            <a:r>
              <a:rPr lang="sr-Latn-BA" dirty="0" smtClean="0"/>
              <a:t>ICSEED 12th Session-Sofia, 18-19 April 2013, BULGARIA</a:t>
            </a:r>
            <a:endParaRPr lang="sr-Latn-BA" dirty="0"/>
          </a:p>
        </p:txBody>
      </p:sp>
    </p:spTree>
    <p:extLst>
      <p:ext uri="{BB962C8B-B14F-4D97-AF65-F5344CB8AC3E}">
        <p14:creationId xmlns:p14="http://schemas.microsoft.com/office/powerpoint/2010/main" val="316612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1880828"/>
            <a:ext cx="5184576" cy="4104456"/>
          </a:xfrm>
        </p:spPr>
        <p:txBody>
          <a:bodyPr>
            <a:normAutofit/>
          </a:bodyPr>
          <a:lstStyle/>
          <a:p>
            <a:pPr algn="ct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r>
              <a:rPr lang="sr-Latn-BA" sz="2700" dirty="0" smtClean="0">
                <a:solidFill>
                  <a:srgbClr val="002060"/>
                </a:solidFill>
              </a:rPr>
              <a:t>Republic </a:t>
            </a:r>
            <a:r>
              <a:rPr lang="sr-Latn-BA" sz="2700" dirty="0">
                <a:solidFill>
                  <a:srgbClr val="002060"/>
                </a:solidFill>
              </a:rPr>
              <a:t>Hydro-Meteorological Service of Republika Srpska</a:t>
            </a:r>
            <a:br>
              <a:rPr lang="sr-Latn-BA" sz="2700" dirty="0">
                <a:solidFill>
                  <a:srgbClr val="002060"/>
                </a:solidFill>
              </a:rPr>
            </a:br>
            <a:r>
              <a:rPr lang="sr-Latn-BA" sz="2000" dirty="0">
                <a:solidFill>
                  <a:srgbClr val="002060"/>
                </a:solidFill>
              </a:rPr>
              <a:t>(one of two entity hidrometeorological services in Bosnia and Herzegovina)</a:t>
            </a:r>
            <a:r>
              <a:rPr lang="sr-Latn-BA" sz="3200" dirty="0">
                <a:solidFill>
                  <a:srgbClr val="002060"/>
                </a:solidFill>
              </a:rPr>
              <a:t/>
            </a:r>
            <a:br>
              <a:rPr lang="sr-Latn-BA" sz="3200" dirty="0">
                <a:solidFill>
                  <a:srgbClr val="002060"/>
                </a:solidFill>
              </a:rPr>
            </a:br>
            <a:r>
              <a:rPr lang="en-GB" sz="3200" dirty="0" smtClean="0">
                <a:solidFill>
                  <a:srgbClr val="002060"/>
                </a:solidFill>
              </a:rPr>
              <a:t> </a:t>
            </a:r>
            <a:endParaRPr lang="sr-Latn-BA" sz="3200" dirty="0">
              <a:solidFill>
                <a:srgbClr val="002060"/>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7639079" cy="523220"/>
          </a:xfrm>
          <a:prstGeom prst="rect">
            <a:avLst/>
          </a:prstGeom>
          <a:noFill/>
        </p:spPr>
        <p:txBody>
          <a:bodyPr wrap="none" rtlCol="0">
            <a:spAutoFit/>
          </a:bodyPr>
          <a:lstStyle/>
          <a:p>
            <a:r>
              <a:rPr lang="sr-Latn-BA" sz="2800" dirty="0" smtClean="0">
                <a:solidFill>
                  <a:schemeClr val="bg1"/>
                </a:solidFill>
              </a:rPr>
              <a:t>ICSEED 1</a:t>
            </a:r>
            <a:r>
              <a:rPr lang="sr-Latn-BA" sz="2800" dirty="0">
                <a:solidFill>
                  <a:schemeClr val="bg1"/>
                </a:solidFill>
              </a:rPr>
              <a:t>5</a:t>
            </a:r>
            <a:r>
              <a:rPr lang="sr-Latn-BA" sz="2800" dirty="0" smtClean="0">
                <a:solidFill>
                  <a:schemeClr val="bg1"/>
                </a:solidFill>
              </a:rPr>
              <a:t>th Session , Zagreb 6-7 Oct</a:t>
            </a:r>
            <a:r>
              <a:rPr lang="en-GB" sz="2800" dirty="0" smtClean="0">
                <a:solidFill>
                  <a:schemeClr val="bg1"/>
                </a:solidFill>
              </a:rPr>
              <a:t>.</a:t>
            </a:r>
            <a:r>
              <a:rPr lang="sr-Latn-BA" sz="2800" dirty="0" smtClean="0">
                <a:solidFill>
                  <a:schemeClr val="bg1"/>
                </a:solidFill>
              </a:rPr>
              <a:t> 201</a:t>
            </a:r>
            <a:r>
              <a:rPr lang="sr-Latn-BA" sz="2800" dirty="0">
                <a:solidFill>
                  <a:schemeClr val="bg1"/>
                </a:solidFill>
              </a:rPr>
              <a:t>6</a:t>
            </a:r>
            <a:r>
              <a:rPr lang="en-US" sz="2800" dirty="0" smtClean="0">
                <a:solidFill>
                  <a:schemeClr val="bg1"/>
                </a:solidFill>
              </a:rPr>
              <a:t>. </a:t>
            </a:r>
            <a:r>
              <a:rPr lang="sr-Latn-BA" sz="2800" dirty="0" smtClean="0">
                <a:solidFill>
                  <a:schemeClr val="bg1"/>
                </a:solidFill>
              </a:rPr>
              <a:t>Croatia</a:t>
            </a:r>
            <a:endParaRPr lang="sr-Latn-BA" sz="2800" dirty="0">
              <a:solidFill>
                <a:schemeClr val="bg1"/>
              </a:solidFill>
            </a:endParaRPr>
          </a:p>
        </p:txBody>
      </p:sp>
      <p:sp>
        <p:nvSpPr>
          <p:cNvPr id="6" name="Rectangle 38"/>
          <p:cNvSpPr>
            <a:spLocks noChangeArrowheads="1"/>
          </p:cNvSpPr>
          <p:nvPr/>
        </p:nvSpPr>
        <p:spPr bwMode="auto">
          <a:xfrm>
            <a:off x="0" y="590427"/>
            <a:ext cx="3203848" cy="5862909"/>
          </a:xfrm>
          <a:prstGeom prst="rect">
            <a:avLst/>
          </a:prstGeom>
          <a:solidFill>
            <a:srgbClr val="003399"/>
          </a:solidFill>
          <a:ln w="9525">
            <a:noFill/>
            <a:miter lim="800000"/>
            <a:headEnd/>
            <a:tailEnd/>
          </a:ln>
          <a:effectLst/>
        </p:spPr>
        <p:txBody>
          <a:bodyPr wrap="none" lIns="91432" tIns="45716" rIns="91432" bIns="45716" anchor="ctr"/>
          <a:lstStyle/>
          <a:p>
            <a:pPr algn="ctr">
              <a:defRPr/>
            </a:pPr>
            <a:r>
              <a:rPr lang="sr-Latn-BA" sz="2800" b="1" dirty="0" smtClean="0">
                <a:solidFill>
                  <a:schemeClr val="bg1"/>
                </a:solidFill>
                <a:latin typeface="Arial" charset="0"/>
              </a:rPr>
              <a:t>INFORMAL </a:t>
            </a:r>
          </a:p>
          <a:p>
            <a:pPr algn="ctr">
              <a:defRPr/>
            </a:pPr>
            <a:r>
              <a:rPr lang="sr-Latn-BA" sz="2800" b="1" dirty="0" smtClean="0">
                <a:solidFill>
                  <a:schemeClr val="bg1"/>
                </a:solidFill>
                <a:latin typeface="Arial" charset="0"/>
              </a:rPr>
              <a:t>CONFERENCE</a:t>
            </a:r>
          </a:p>
          <a:p>
            <a:pPr algn="ctr">
              <a:defRPr/>
            </a:pPr>
            <a:r>
              <a:rPr lang="sr-Latn-BA" sz="2800" b="1" dirty="0" smtClean="0">
                <a:solidFill>
                  <a:schemeClr val="bg1"/>
                </a:solidFill>
                <a:latin typeface="Arial" charset="0"/>
              </a:rPr>
              <a:t>OF SOUTH-EAST</a:t>
            </a:r>
          </a:p>
          <a:p>
            <a:pPr algn="ctr">
              <a:defRPr/>
            </a:pPr>
            <a:r>
              <a:rPr lang="sr-Latn-BA" sz="2800" b="1" dirty="0" smtClean="0">
                <a:solidFill>
                  <a:schemeClr val="bg1"/>
                </a:solidFill>
                <a:latin typeface="Arial" charset="0"/>
              </a:rPr>
              <a:t>EUROPE </a:t>
            </a:r>
          </a:p>
          <a:p>
            <a:pPr algn="ctr">
              <a:defRPr/>
            </a:pPr>
            <a:r>
              <a:rPr lang="sr-Latn-BA" sz="2800" b="1" dirty="0" smtClean="0">
                <a:solidFill>
                  <a:schemeClr val="bg1"/>
                </a:solidFill>
                <a:latin typeface="Arial" charset="0"/>
              </a:rPr>
              <a:t>DIRECTORS</a:t>
            </a:r>
          </a:p>
          <a:p>
            <a:pPr algn="ctr">
              <a:defRPr/>
            </a:pPr>
            <a:endParaRPr lang="sr-Latn-BA" sz="2400" dirty="0">
              <a:solidFill>
                <a:schemeClr val="bg1"/>
              </a:solidFill>
              <a:latin typeface="Arial" charset="0"/>
            </a:endParaRPr>
          </a:p>
          <a:p>
            <a:pPr algn="ctr"/>
            <a:r>
              <a:rPr lang="en-GB" b="1" dirty="0">
                <a:solidFill>
                  <a:srgbClr val="00B0F0"/>
                </a:solidFill>
              </a:rPr>
              <a:t>Hosted by National </a:t>
            </a:r>
            <a:endParaRPr lang="en-GB" b="1" dirty="0" smtClean="0">
              <a:solidFill>
                <a:srgbClr val="00B0F0"/>
              </a:solidFill>
            </a:endParaRPr>
          </a:p>
          <a:p>
            <a:pPr algn="ctr"/>
            <a:r>
              <a:rPr lang="sr-Latn-BA" b="1" dirty="0" smtClean="0">
                <a:solidFill>
                  <a:srgbClr val="00B0F0"/>
                </a:solidFill>
              </a:rPr>
              <a:t>Meteorological and </a:t>
            </a:r>
          </a:p>
          <a:p>
            <a:pPr algn="ctr"/>
            <a:r>
              <a:rPr lang="sr-Latn-BA" b="1" dirty="0" smtClean="0">
                <a:solidFill>
                  <a:srgbClr val="00B0F0"/>
                </a:solidFill>
              </a:rPr>
              <a:t>Hydrological Service</a:t>
            </a:r>
            <a:endParaRPr lang="en-GB" b="1" dirty="0" smtClean="0">
              <a:solidFill>
                <a:srgbClr val="00B0F0"/>
              </a:solidFill>
            </a:endParaRPr>
          </a:p>
          <a:p>
            <a:pPr algn="ctr"/>
            <a:r>
              <a:rPr lang="en-GB" b="1" dirty="0" smtClean="0">
                <a:solidFill>
                  <a:srgbClr val="00B0F0"/>
                </a:solidFill>
              </a:rPr>
              <a:t> </a:t>
            </a:r>
            <a:r>
              <a:rPr lang="en-GB" b="1" dirty="0">
                <a:solidFill>
                  <a:srgbClr val="00B0F0"/>
                </a:solidFill>
              </a:rPr>
              <a:t>of </a:t>
            </a:r>
            <a:r>
              <a:rPr lang="sr-Latn-BA" b="1" dirty="0" smtClean="0">
                <a:solidFill>
                  <a:srgbClr val="00B0F0"/>
                </a:solidFill>
              </a:rPr>
              <a:t>Croatia</a:t>
            </a:r>
          </a:p>
          <a:p>
            <a:pPr algn="ctr"/>
            <a:r>
              <a:rPr lang="sr-Latn-BA" b="1" dirty="0" smtClean="0">
                <a:solidFill>
                  <a:srgbClr val="00B0F0"/>
                </a:solidFill>
              </a:rPr>
              <a:t>(DHMZ)</a:t>
            </a:r>
            <a:endParaRPr lang="en-GB" dirty="0" smtClean="0">
              <a:solidFill>
                <a:srgbClr val="00B0F0"/>
              </a:solidFill>
            </a:endParaRPr>
          </a:p>
          <a:p>
            <a:pPr algn="ctr"/>
            <a:endParaRPr lang="en-GB" dirty="0">
              <a:solidFill>
                <a:srgbClr val="00B0F0"/>
              </a:solidFill>
            </a:endParaRPr>
          </a:p>
          <a:p>
            <a:pPr algn="ctr"/>
            <a:endParaRPr lang="en-GB" dirty="0" smtClean="0">
              <a:solidFill>
                <a:srgbClr val="00B0F0"/>
              </a:solidFill>
            </a:endParaRPr>
          </a:p>
          <a:p>
            <a:pPr algn="ctr"/>
            <a:endParaRPr lang="en-GB" dirty="0">
              <a:solidFill>
                <a:srgbClr val="00B0F0"/>
              </a:solidFill>
            </a:endParaRPr>
          </a:p>
          <a:p>
            <a:pPr algn="ctr"/>
            <a:endParaRPr lang="sr-Latn-BA" dirty="0">
              <a:solidFill>
                <a:srgbClr val="00B0F0"/>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09" y="5133672"/>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igor\Documents\3_Međunarodna saradnja_2014\3_ICSEED_2014\logo rhmz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2" y="5307235"/>
            <a:ext cx="954166"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121" y="764704"/>
            <a:ext cx="4572000" cy="954107"/>
          </a:xfrm>
          <a:prstGeom prst="rect">
            <a:avLst/>
          </a:prstGeom>
        </p:spPr>
        <p:txBody>
          <a:bodyPr>
            <a:spAutoFit/>
          </a:bodyPr>
          <a:lstStyle/>
          <a:p>
            <a:pPr algn="ctr"/>
            <a:r>
              <a:rPr lang="en-GB" sz="2800" dirty="0" smtClean="0">
                <a:solidFill>
                  <a:srgbClr val="002060"/>
                </a:solidFill>
              </a:rPr>
              <a:t>Activities  </a:t>
            </a:r>
            <a:r>
              <a:rPr lang="sr-Latn-BA" sz="2800" dirty="0">
                <a:solidFill>
                  <a:srgbClr val="002060"/>
                </a:solidFill>
              </a:rPr>
              <a:t>between two meetings</a:t>
            </a:r>
            <a:r>
              <a:rPr lang="en-GB" sz="2800" dirty="0">
                <a:solidFill>
                  <a:srgbClr val="002060"/>
                </a:solidFill>
              </a:rPr>
              <a:t> and present actions </a:t>
            </a:r>
            <a:endParaRPr lang="sr-Latn-BA" sz="28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306815"/>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955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96923" y="706660"/>
            <a:ext cx="8839573" cy="63410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sr-Latn-BA" sz="2400" b="1" dirty="0"/>
              <a:t>FOCUS ON </a:t>
            </a:r>
            <a:r>
              <a:rPr lang="en-US" sz="2400" b="1" dirty="0"/>
              <a:t> </a:t>
            </a:r>
            <a:r>
              <a:rPr lang="sr-Latn-BA" sz="2400" b="1" dirty="0" smtClean="0"/>
              <a:t>ONGOING PROJECTS</a:t>
            </a:r>
            <a:r>
              <a:rPr lang="en-US" sz="2400" dirty="0" smtClean="0"/>
              <a:t> </a:t>
            </a:r>
            <a:endParaRPr lang="sr-Latn-BA" sz="2400" dirty="0"/>
          </a:p>
        </p:txBody>
      </p:sp>
      <p:sp>
        <p:nvSpPr>
          <p:cNvPr id="3" name="Rectangle 2"/>
          <p:cNvSpPr/>
          <p:nvPr/>
        </p:nvSpPr>
        <p:spPr>
          <a:xfrm>
            <a:off x="196922" y="1268760"/>
            <a:ext cx="8839573" cy="400110"/>
          </a:xfrm>
          <a:prstGeom prst="rect">
            <a:avLst/>
          </a:prstGeom>
        </p:spPr>
        <p:txBody>
          <a:bodyPr wrap="square">
            <a:spAutoFit/>
          </a:bodyPr>
          <a:lstStyle/>
          <a:p>
            <a:pPr marL="342900" indent="-342900">
              <a:buFont typeface="Wingdings" pitchFamily="2" charset="2"/>
              <a:buChar char="ü"/>
            </a:pPr>
            <a:endParaRPr lang="sr-Latn-BA"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47" y="1468815"/>
            <a:ext cx="8812148" cy="499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53788"/>
            <a:ext cx="4710478" cy="442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06014" y="1753788"/>
            <a:ext cx="3642450" cy="442442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sr-Latn-BA"/>
          </a:p>
        </p:txBody>
      </p:sp>
      <p:sp>
        <p:nvSpPr>
          <p:cNvPr id="12" name="Rectangle 11"/>
          <p:cNvSpPr/>
          <p:nvPr/>
        </p:nvSpPr>
        <p:spPr>
          <a:xfrm>
            <a:off x="5106014" y="1161456"/>
            <a:ext cx="3714458" cy="4862870"/>
          </a:xfrm>
          <a:prstGeom prst="rect">
            <a:avLst/>
          </a:prstGeom>
        </p:spPr>
        <p:txBody>
          <a:bodyPr wrap="square">
            <a:spAutoFit/>
          </a:bodyPr>
          <a:lstStyle/>
          <a:p>
            <a:pPr marL="452437"/>
            <a:endParaRPr lang="sr-Latn-BA" sz="2000" dirty="0"/>
          </a:p>
          <a:p>
            <a:pPr marL="452437"/>
            <a:endParaRPr lang="sr-Latn-BA" sz="2000" dirty="0"/>
          </a:p>
          <a:p>
            <a:pPr marL="452437" algn="just"/>
            <a:r>
              <a:rPr lang="en-US" b="1" dirty="0" smtClean="0"/>
              <a:t>The </a:t>
            </a:r>
            <a:r>
              <a:rPr lang="en-US" b="1" dirty="0"/>
              <a:t>CARPATCLIM </a:t>
            </a:r>
            <a:r>
              <a:rPr lang="sr-Latn-BA" b="1" dirty="0"/>
              <a:t> 2. P</a:t>
            </a:r>
            <a:r>
              <a:rPr lang="en-US" b="1" dirty="0" err="1"/>
              <a:t>roject</a:t>
            </a:r>
            <a:r>
              <a:rPr lang="sr-Latn-BA" b="1" dirty="0"/>
              <a:t> </a:t>
            </a:r>
            <a:r>
              <a:rPr lang="en-US" b="1" dirty="0"/>
              <a:t>: creation of a gridded Climate Atlas of the Carpathian Region for 1961-2010</a:t>
            </a:r>
            <a:r>
              <a:rPr lang="sr-Latn-BA" dirty="0"/>
              <a:t>   </a:t>
            </a:r>
            <a:endParaRPr lang="sr-Latn-BA" dirty="0" smtClean="0"/>
          </a:p>
          <a:p>
            <a:pPr>
              <a:buFont typeface="Arial" pitchFamily="34" charset="0"/>
              <a:buChar char="•"/>
              <a:defRPr/>
            </a:pPr>
            <a:r>
              <a:rPr lang="en-GB" dirty="0" smtClean="0"/>
              <a:t>Module </a:t>
            </a:r>
            <a:r>
              <a:rPr lang="en-GB" dirty="0"/>
              <a:t>1: </a:t>
            </a:r>
            <a:r>
              <a:rPr lang="hu-HU" dirty="0"/>
              <a:t>D</a:t>
            </a:r>
            <a:r>
              <a:rPr lang="en-GB" dirty="0" err="1"/>
              <a:t>ata</a:t>
            </a:r>
            <a:r>
              <a:rPr lang="en-GB" dirty="0"/>
              <a:t> rescue, quality control, and </a:t>
            </a:r>
            <a:r>
              <a:rPr lang="en-GB" dirty="0" err="1" smtClean="0"/>
              <a:t>datahomogenisation</a:t>
            </a:r>
            <a:r>
              <a:rPr lang="hu-HU" dirty="0" smtClean="0"/>
              <a:t> </a:t>
            </a:r>
            <a:r>
              <a:rPr lang="hu-HU" dirty="0"/>
              <a:t>by the use of MASH</a:t>
            </a:r>
            <a:r>
              <a:rPr lang="en-GB" dirty="0"/>
              <a:t>.</a:t>
            </a:r>
            <a:r>
              <a:rPr lang="hu-HU" dirty="0"/>
              <a:t> (Leader: SHMU)</a:t>
            </a:r>
          </a:p>
          <a:p>
            <a:pPr>
              <a:buFont typeface="Arial" pitchFamily="34" charset="0"/>
              <a:buChar char="•"/>
              <a:defRPr/>
            </a:pPr>
            <a:r>
              <a:rPr lang="en-GB" dirty="0"/>
              <a:t>Module 2: </a:t>
            </a:r>
            <a:r>
              <a:rPr lang="hu-HU" dirty="0"/>
              <a:t>D</a:t>
            </a:r>
            <a:r>
              <a:rPr lang="en-GB" dirty="0" err="1"/>
              <a:t>ata</a:t>
            </a:r>
            <a:r>
              <a:rPr lang="en-GB" dirty="0"/>
              <a:t> harmonisation </a:t>
            </a:r>
            <a:r>
              <a:rPr lang="hu-HU" dirty="0"/>
              <a:t>and gridded datasets by the use of MISH. (Leader: OMSZ)</a:t>
            </a:r>
          </a:p>
          <a:p>
            <a:pPr>
              <a:buFont typeface="Arial" pitchFamily="34" charset="0"/>
              <a:buChar char="•"/>
              <a:defRPr/>
            </a:pPr>
            <a:r>
              <a:rPr lang="en-GB" dirty="0"/>
              <a:t>Module 3: Climate Atlas</a:t>
            </a:r>
            <a:r>
              <a:rPr lang="hu-HU" dirty="0"/>
              <a:t>, </a:t>
            </a:r>
            <a:r>
              <a:rPr lang="en-GB" dirty="0"/>
              <a:t>publicly accessible dedicated web site</a:t>
            </a:r>
            <a:r>
              <a:rPr lang="hu-HU" dirty="0"/>
              <a:t>,</a:t>
            </a:r>
            <a:r>
              <a:rPr lang="en-GB" dirty="0"/>
              <a:t> gridded climatological datasets and searchable metadata catalogue</a:t>
            </a:r>
            <a:r>
              <a:rPr lang="hu-HU" dirty="0"/>
              <a:t> (Leader: RHMSS)</a:t>
            </a:r>
            <a:endParaRPr lang="sr-Latn-BA" dirty="0"/>
          </a:p>
        </p:txBody>
      </p:sp>
    </p:spTree>
    <p:extLst>
      <p:ext uri="{BB962C8B-B14F-4D97-AF65-F5344CB8AC3E}">
        <p14:creationId xmlns:p14="http://schemas.microsoft.com/office/powerpoint/2010/main" val="29816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sr-Latn-BA" sz="2400" b="1" dirty="0"/>
              <a:t>FOCUS ON </a:t>
            </a:r>
            <a:r>
              <a:rPr lang="en-US" sz="2400" b="1" dirty="0"/>
              <a:t> </a:t>
            </a:r>
            <a:r>
              <a:rPr lang="sr-Latn-BA" sz="2400" b="1" dirty="0" smtClean="0"/>
              <a:t>ONGOING PROJECTS</a:t>
            </a:r>
            <a:r>
              <a:rPr lang="en-US" sz="2400" dirty="0" smtClean="0"/>
              <a:t> </a:t>
            </a:r>
            <a:endParaRPr lang="sr-Latn-BA" sz="2400" dirty="0"/>
          </a:p>
        </p:txBody>
      </p:sp>
      <p:sp>
        <p:nvSpPr>
          <p:cNvPr id="3" name="Rectangle 2"/>
          <p:cNvSpPr/>
          <p:nvPr/>
        </p:nvSpPr>
        <p:spPr>
          <a:xfrm>
            <a:off x="196922" y="1268760"/>
            <a:ext cx="8839573" cy="400110"/>
          </a:xfrm>
          <a:prstGeom prst="rect">
            <a:avLst/>
          </a:prstGeom>
        </p:spPr>
        <p:txBody>
          <a:bodyPr wrap="square">
            <a:spAutoFit/>
          </a:bodyPr>
          <a:lstStyle/>
          <a:p>
            <a:pPr marL="342900" indent="-342900">
              <a:buFont typeface="Wingdings" pitchFamily="2" charset="2"/>
              <a:buChar char="ü"/>
            </a:pPr>
            <a:endParaRPr lang="sr-Latn-BA" sz="2000" dirty="0"/>
          </a:p>
        </p:txBody>
      </p:sp>
      <p:sp>
        <p:nvSpPr>
          <p:cNvPr id="2" name="Rectangle 1"/>
          <p:cNvSpPr/>
          <p:nvPr/>
        </p:nvSpPr>
        <p:spPr>
          <a:xfrm>
            <a:off x="0" y="1052736"/>
            <a:ext cx="9036497" cy="2862322"/>
          </a:xfrm>
          <a:prstGeom prst="rect">
            <a:avLst/>
          </a:prstGeom>
        </p:spPr>
        <p:txBody>
          <a:bodyPr wrap="square">
            <a:spAutoFit/>
          </a:bodyPr>
          <a:lstStyle/>
          <a:p>
            <a:endParaRPr lang="sr-Latn-BA" sz="2000" dirty="0"/>
          </a:p>
          <a:p>
            <a:pPr marL="795337" indent="-342900">
              <a:buFont typeface="Wingdings" pitchFamily="2" charset="2"/>
              <a:buChar char="ü"/>
            </a:pPr>
            <a:r>
              <a:rPr lang="sr-Latn-BA" sz="2000" dirty="0"/>
              <a:t> </a:t>
            </a:r>
            <a:r>
              <a:rPr lang="sr-Latn-BA" sz="2000" b="1" dirty="0"/>
              <a:t>ECRAN – </a:t>
            </a:r>
            <a:r>
              <a:rPr lang="sr-Latn-BA" sz="2000" b="1" dirty="0" smtClean="0"/>
              <a:t>finished</a:t>
            </a:r>
          </a:p>
          <a:p>
            <a:pPr marL="452437"/>
            <a:r>
              <a:rPr lang="sr-Latn-BA" sz="2000" b="1" dirty="0" smtClean="0"/>
              <a:t>Position </a:t>
            </a:r>
            <a:r>
              <a:rPr lang="sr-Latn-BA" sz="2000" b="1" dirty="0"/>
              <a:t>Paper of Republic of Srpska</a:t>
            </a:r>
          </a:p>
          <a:p>
            <a:pPr marL="452437"/>
            <a:r>
              <a:rPr lang="sr-Latn-BA" sz="2000" b="1" dirty="0"/>
              <a:t> </a:t>
            </a:r>
            <a:r>
              <a:rPr lang="en-US" sz="2000" dirty="0" smtClean="0"/>
              <a:t>Models and projections used for the long-term climate change vulnerability and impacts assessment in the Initial and Second National communication have shown that the following sectors are the most vulnerable to climate change in Bosnia and Herzegovina: agriculture, water resources, human health, forestry and biodiversity, and vulnerable ecosystems. </a:t>
            </a:r>
            <a:endParaRPr lang="sr-Latn-BA" sz="2000" dirty="0" smtClean="0"/>
          </a:p>
          <a:p>
            <a:pPr marL="452437"/>
            <a:endParaRPr lang="sr-Latn-BA" sz="2000" dirty="0"/>
          </a:p>
        </p:txBody>
      </p:sp>
      <p:sp>
        <p:nvSpPr>
          <p:cNvPr id="5" name="Rectangle 4"/>
          <p:cNvSpPr/>
          <p:nvPr/>
        </p:nvSpPr>
        <p:spPr>
          <a:xfrm>
            <a:off x="7884368" y="4581128"/>
            <a:ext cx="4572000" cy="646331"/>
          </a:xfrm>
          <a:prstGeom prst="rect">
            <a:avLst/>
          </a:prstGeom>
        </p:spPr>
        <p:txBody>
          <a:bodyPr>
            <a:spAutoFit/>
          </a:bodyPr>
          <a:lstStyle/>
          <a:p>
            <a:r>
              <a:rPr lang="en-US" dirty="0"/>
              <a:t/>
            </a:r>
            <a:br>
              <a:rPr lang="en-US" dirty="0"/>
            </a:br>
            <a:endParaRPr lang="sr-Latn-BA" dirty="0"/>
          </a:p>
        </p:txBody>
      </p:sp>
      <p:sp>
        <p:nvSpPr>
          <p:cNvPr id="9" name="Rounded Rectangle 8"/>
          <p:cNvSpPr/>
          <p:nvPr/>
        </p:nvSpPr>
        <p:spPr>
          <a:xfrm>
            <a:off x="97673" y="39910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sr-Latn-BA" sz="2400" b="1" dirty="0"/>
              <a:t>FOCUS ON </a:t>
            </a:r>
            <a:r>
              <a:rPr lang="en-US" sz="2400" b="1" dirty="0"/>
              <a:t> Department of environmental protection</a:t>
            </a:r>
            <a:endParaRPr lang="sr-Latn-BA" sz="2400" b="1" dirty="0"/>
          </a:p>
        </p:txBody>
      </p:sp>
      <p:sp>
        <p:nvSpPr>
          <p:cNvPr id="6" name="Rectangle 5"/>
          <p:cNvSpPr/>
          <p:nvPr/>
        </p:nvSpPr>
        <p:spPr>
          <a:xfrm>
            <a:off x="611560" y="4581128"/>
            <a:ext cx="1844800" cy="400110"/>
          </a:xfrm>
          <a:prstGeom prst="rect">
            <a:avLst/>
          </a:prstGeom>
        </p:spPr>
        <p:txBody>
          <a:bodyPr wrap="none">
            <a:spAutoFit/>
          </a:bodyPr>
          <a:lstStyle/>
          <a:p>
            <a:r>
              <a:rPr lang="en-US" sz="2000" b="1" dirty="0"/>
              <a:t>Responsibilities</a:t>
            </a:r>
            <a:endParaRPr lang="sr-Latn-BA" sz="2000" b="1" dirty="0"/>
          </a:p>
        </p:txBody>
      </p:sp>
      <p:sp>
        <p:nvSpPr>
          <p:cNvPr id="11" name="Rectangle 10"/>
          <p:cNvSpPr/>
          <p:nvPr/>
        </p:nvSpPr>
        <p:spPr>
          <a:xfrm>
            <a:off x="64529" y="4981238"/>
            <a:ext cx="8711265" cy="1323439"/>
          </a:xfrm>
          <a:prstGeom prst="rect">
            <a:avLst/>
          </a:prstGeom>
        </p:spPr>
        <p:txBody>
          <a:bodyPr wrap="square">
            <a:spAutoFit/>
          </a:bodyPr>
          <a:lstStyle/>
          <a:p>
            <a:r>
              <a:rPr lang="en-US" sz="2000" dirty="0"/>
              <a:t> </a:t>
            </a:r>
            <a:r>
              <a:rPr lang="en-US" sz="2000" dirty="0">
                <a:solidFill>
                  <a:srgbClr val="0070C0"/>
                </a:solidFill>
              </a:rPr>
              <a:t>(2 automatic </a:t>
            </a:r>
            <a:r>
              <a:rPr lang="en-US" sz="2000" dirty="0" smtClean="0">
                <a:solidFill>
                  <a:srgbClr val="0070C0"/>
                </a:solidFill>
              </a:rPr>
              <a:t>stations</a:t>
            </a:r>
            <a:r>
              <a:rPr lang="sr-Latn-BA" sz="2000" dirty="0" smtClean="0">
                <a:solidFill>
                  <a:srgbClr val="0070C0"/>
                </a:solidFill>
              </a:rPr>
              <a:t>: </a:t>
            </a:r>
            <a:r>
              <a:rPr lang="en-US" sz="2000" dirty="0" err="1" smtClean="0">
                <a:solidFill>
                  <a:srgbClr val="0070C0"/>
                </a:solidFill>
              </a:rPr>
              <a:t>Banja</a:t>
            </a:r>
            <a:r>
              <a:rPr lang="en-US" sz="2000" dirty="0" smtClean="0">
                <a:solidFill>
                  <a:srgbClr val="0070C0"/>
                </a:solidFill>
              </a:rPr>
              <a:t> </a:t>
            </a:r>
            <a:r>
              <a:rPr lang="en-US" sz="2000" dirty="0">
                <a:solidFill>
                  <a:srgbClr val="0070C0"/>
                </a:solidFill>
              </a:rPr>
              <a:t>Luka, Prijedor of </a:t>
            </a:r>
            <a:r>
              <a:rPr lang="en-US" sz="2000" dirty="0" smtClean="0">
                <a:solidFill>
                  <a:srgbClr val="0070C0"/>
                </a:solidFill>
              </a:rPr>
              <a:t>12 </a:t>
            </a:r>
            <a:r>
              <a:rPr lang="en-US" sz="2000" dirty="0">
                <a:solidFill>
                  <a:srgbClr val="0070C0"/>
                </a:solidFill>
              </a:rPr>
              <a:t>total planned). </a:t>
            </a:r>
            <a:r>
              <a:rPr lang="en-US" sz="2000" dirty="0" smtClean="0">
                <a:solidFill>
                  <a:srgbClr val="0070C0"/>
                </a:solidFill>
              </a:rPr>
              <a:t>Stations</a:t>
            </a:r>
            <a:r>
              <a:rPr lang="sr-Latn-BA" sz="2000" dirty="0" smtClean="0">
                <a:solidFill>
                  <a:srgbClr val="0070C0"/>
                </a:solidFill>
              </a:rPr>
              <a:t> </a:t>
            </a:r>
            <a:r>
              <a:rPr lang="en-US" sz="2000" dirty="0" smtClean="0">
                <a:solidFill>
                  <a:srgbClr val="0070C0"/>
                </a:solidFill>
              </a:rPr>
              <a:t>established </a:t>
            </a:r>
            <a:r>
              <a:rPr lang="sr-Latn-BA" sz="2000" dirty="0" smtClean="0">
                <a:solidFill>
                  <a:srgbClr val="0070C0"/>
                </a:solidFill>
              </a:rPr>
              <a:t> </a:t>
            </a:r>
            <a:r>
              <a:rPr lang="en-US" sz="2000" dirty="0" smtClean="0">
                <a:solidFill>
                  <a:srgbClr val="0070C0"/>
                </a:solidFill>
              </a:rPr>
              <a:t>within    </a:t>
            </a:r>
            <a:r>
              <a:rPr lang="en-US" sz="2000" dirty="0">
                <a:solidFill>
                  <a:srgbClr val="0070C0"/>
                </a:solidFill>
              </a:rPr>
              <a:t>GEF project  "Capacity Development For The   </a:t>
            </a:r>
            <a:r>
              <a:rPr lang="en-US" sz="2000" dirty="0" smtClean="0">
                <a:solidFill>
                  <a:srgbClr val="0070C0"/>
                </a:solidFill>
              </a:rPr>
              <a:t> </a:t>
            </a:r>
            <a:r>
              <a:rPr lang="en-US" sz="2000" dirty="0">
                <a:solidFill>
                  <a:srgbClr val="0070C0"/>
                </a:solidFill>
              </a:rPr>
              <a:t>Integration Of Global Environmental  </a:t>
            </a:r>
            <a:r>
              <a:rPr lang="en-US" sz="2000" dirty="0" smtClean="0">
                <a:solidFill>
                  <a:srgbClr val="0070C0"/>
                </a:solidFill>
              </a:rPr>
              <a:t>Commitments </a:t>
            </a:r>
            <a:r>
              <a:rPr lang="en-US" sz="2000" dirty="0">
                <a:solidFill>
                  <a:srgbClr val="0070C0"/>
                </a:solidFill>
              </a:rPr>
              <a:t>Into National Policies And  </a:t>
            </a:r>
            <a:r>
              <a:rPr lang="en-US" sz="2000" dirty="0" smtClean="0">
                <a:solidFill>
                  <a:srgbClr val="0070C0"/>
                </a:solidFill>
              </a:rPr>
              <a:t> </a:t>
            </a:r>
            <a:r>
              <a:rPr lang="en-US" sz="2000" dirty="0">
                <a:solidFill>
                  <a:srgbClr val="0070C0"/>
                </a:solidFill>
              </a:rPr>
              <a:t>Development Decision Making in Bosnia </a:t>
            </a:r>
            <a:r>
              <a:rPr lang="en-US" sz="2000" dirty="0" smtClean="0">
                <a:solidFill>
                  <a:srgbClr val="0070C0"/>
                </a:solidFill>
              </a:rPr>
              <a:t>and </a:t>
            </a:r>
            <a:r>
              <a:rPr lang="en-US" sz="2000" dirty="0">
                <a:solidFill>
                  <a:srgbClr val="0070C0"/>
                </a:solidFill>
              </a:rPr>
              <a:t>Herzegovina"</a:t>
            </a:r>
            <a:endParaRPr lang="sr-Latn-BA" sz="2000" dirty="0"/>
          </a:p>
        </p:txBody>
      </p:sp>
    </p:spTree>
    <p:extLst>
      <p:ext uri="{BB962C8B-B14F-4D97-AF65-F5344CB8AC3E}">
        <p14:creationId xmlns:p14="http://schemas.microsoft.com/office/powerpoint/2010/main" val="1921118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6922" y="1268760"/>
            <a:ext cx="8839573" cy="400110"/>
          </a:xfrm>
          <a:prstGeom prst="rect">
            <a:avLst/>
          </a:prstGeom>
        </p:spPr>
        <p:txBody>
          <a:bodyPr wrap="square">
            <a:spAutoFit/>
          </a:bodyPr>
          <a:lstStyle/>
          <a:p>
            <a:pPr marL="342900" indent="-342900">
              <a:buFont typeface="Wingdings" pitchFamily="2" charset="2"/>
              <a:buChar char="ü"/>
            </a:pPr>
            <a:endParaRPr lang="sr-Latn-BA" sz="2000" dirty="0"/>
          </a:p>
        </p:txBody>
      </p:sp>
      <p:sp>
        <p:nvSpPr>
          <p:cNvPr id="5" name="Rectangle 4"/>
          <p:cNvSpPr/>
          <p:nvPr/>
        </p:nvSpPr>
        <p:spPr>
          <a:xfrm>
            <a:off x="7884368" y="4581128"/>
            <a:ext cx="4572000" cy="646331"/>
          </a:xfrm>
          <a:prstGeom prst="rect">
            <a:avLst/>
          </a:prstGeom>
        </p:spPr>
        <p:txBody>
          <a:bodyPr>
            <a:spAutoFit/>
          </a:bodyPr>
          <a:lstStyle/>
          <a:p>
            <a:r>
              <a:rPr lang="en-US" dirty="0"/>
              <a:t/>
            </a:r>
            <a:br>
              <a:rPr lang="en-US" dirty="0"/>
            </a:br>
            <a:endParaRPr lang="sr-Latn-BA" dirty="0"/>
          </a:p>
        </p:txBody>
      </p:sp>
      <p:sp>
        <p:nvSpPr>
          <p:cNvPr id="9" name="Rounded Rectangle 8"/>
          <p:cNvSpPr/>
          <p:nvPr/>
        </p:nvSpPr>
        <p:spPr>
          <a:xfrm>
            <a:off x="112481" y="692696"/>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sr-Latn-BA" sz="2400" b="1" dirty="0"/>
              <a:t>FOCUS ON </a:t>
            </a:r>
            <a:r>
              <a:rPr lang="en-US" sz="2400" b="1" dirty="0"/>
              <a:t> Department of environmental protection</a:t>
            </a:r>
            <a:endParaRPr lang="sr-Latn-BA" sz="2400" b="1" dirty="0"/>
          </a:p>
        </p:txBody>
      </p:sp>
      <p:sp>
        <p:nvSpPr>
          <p:cNvPr id="11" name="Rectangle 10"/>
          <p:cNvSpPr/>
          <p:nvPr/>
        </p:nvSpPr>
        <p:spPr>
          <a:xfrm>
            <a:off x="97673" y="1295903"/>
            <a:ext cx="8802414" cy="2862322"/>
          </a:xfrm>
          <a:prstGeom prst="rect">
            <a:avLst/>
          </a:prstGeom>
        </p:spPr>
        <p:txBody>
          <a:bodyPr wrap="square">
            <a:spAutoFit/>
          </a:bodyPr>
          <a:lstStyle/>
          <a:p>
            <a:r>
              <a:rPr lang="sr-Latn-BA" sz="2000" b="1" dirty="0" smtClean="0"/>
              <a:t>RESPONSIBILITIES                                       PROJECTS</a:t>
            </a:r>
          </a:p>
          <a:p>
            <a:endParaRPr lang="sr-Latn-BA" sz="2000" dirty="0" smtClean="0"/>
          </a:p>
          <a:p>
            <a:pPr marL="342900" indent="-342900">
              <a:buFont typeface="Wingdings" pitchFamily="2" charset="2"/>
              <a:buChar char="ü"/>
            </a:pPr>
            <a:r>
              <a:rPr lang="en-US" sz="2000" dirty="0"/>
              <a:t>GHG Inventory  (UNFCCC</a:t>
            </a:r>
            <a:r>
              <a:rPr lang="en-US" sz="2000" dirty="0" smtClean="0"/>
              <a:t>)</a:t>
            </a:r>
            <a:endParaRPr lang="sr-Latn-BA" sz="2000" dirty="0" smtClean="0"/>
          </a:p>
          <a:p>
            <a:pPr marL="342900" indent="-342900">
              <a:buFont typeface="Wingdings" pitchFamily="2" charset="2"/>
              <a:buChar char="ü"/>
            </a:pPr>
            <a:r>
              <a:rPr lang="en-US" sz="2000" dirty="0" smtClean="0"/>
              <a:t>PRTR </a:t>
            </a:r>
            <a:endParaRPr lang="en-US" sz="2000" dirty="0"/>
          </a:p>
          <a:p>
            <a:r>
              <a:rPr lang="en-US" sz="2000" dirty="0">
                <a:solidFill>
                  <a:srgbClr val="0070C0"/>
                </a:solidFill>
              </a:rPr>
              <a:t>    In process of establishing</a:t>
            </a:r>
          </a:p>
          <a:p>
            <a:pPr marL="342900" indent="-342900">
              <a:buFont typeface="Wingdings" pitchFamily="2" charset="2"/>
              <a:buChar char="ü"/>
            </a:pPr>
            <a:r>
              <a:rPr lang="en-US" sz="2000" dirty="0" smtClean="0"/>
              <a:t>Air </a:t>
            </a:r>
            <a:r>
              <a:rPr lang="en-US" sz="2000" dirty="0"/>
              <a:t>quality Inventory (LRTAP)</a:t>
            </a:r>
          </a:p>
          <a:p>
            <a:r>
              <a:rPr lang="en-US" sz="2000" dirty="0">
                <a:solidFill>
                  <a:srgbClr val="0070C0"/>
                </a:solidFill>
              </a:rPr>
              <a:t>    In process of establishing</a:t>
            </a:r>
          </a:p>
          <a:p>
            <a:pPr marL="342900" indent="-342900">
              <a:buFont typeface="Wingdings" pitchFamily="2" charset="2"/>
              <a:buChar char="ü"/>
            </a:pPr>
            <a:r>
              <a:rPr lang="en-US" sz="2000" dirty="0"/>
              <a:t>Air quality Information system</a:t>
            </a:r>
          </a:p>
          <a:p>
            <a:r>
              <a:rPr lang="en-US" sz="2000" dirty="0">
                <a:solidFill>
                  <a:srgbClr val="0070C0"/>
                </a:solidFill>
              </a:rPr>
              <a:t>    In process of establishing</a:t>
            </a:r>
          </a:p>
        </p:txBody>
      </p:sp>
      <p:sp>
        <p:nvSpPr>
          <p:cNvPr id="13" name="Rectangle 12"/>
          <p:cNvSpPr/>
          <p:nvPr/>
        </p:nvSpPr>
        <p:spPr>
          <a:xfrm>
            <a:off x="4211960" y="1859391"/>
            <a:ext cx="4572000" cy="2862322"/>
          </a:xfrm>
          <a:prstGeom prst="rect">
            <a:avLst/>
          </a:prstGeom>
        </p:spPr>
        <p:txBody>
          <a:bodyPr>
            <a:spAutoFit/>
          </a:bodyPr>
          <a:lstStyle/>
          <a:p>
            <a:pPr marL="342900" indent="-342900">
              <a:buFont typeface="Wingdings" pitchFamily="2" charset="2"/>
              <a:buChar char="ü"/>
            </a:pPr>
            <a:r>
              <a:rPr lang="en-US" sz="2000" dirty="0"/>
              <a:t>Capacity Development For The Integration Of Global Environmental Commitments Into National Policies And  Development Decision Making in Bosnia and  Herzegovina“ (GEF)</a:t>
            </a:r>
          </a:p>
          <a:p>
            <a:pPr marL="342900" indent="-342900">
              <a:buFont typeface="Wingdings" pitchFamily="2" charset="2"/>
              <a:buChar char="ü"/>
            </a:pPr>
            <a:r>
              <a:rPr lang="en-US" sz="2000" dirty="0"/>
              <a:t>RER 1/015 “Apportioning  Air Pollution Sources  on a Regional Scale” (IAEA)</a:t>
            </a:r>
          </a:p>
          <a:p>
            <a:pPr marL="342900" indent="-342900">
              <a:buFont typeface="Wingdings" pitchFamily="2" charset="2"/>
              <a:buChar char="ü"/>
            </a:pPr>
            <a:r>
              <a:rPr lang="en-US" sz="2000" dirty="0"/>
              <a:t>TNC and SBUR (GEF)</a:t>
            </a:r>
          </a:p>
          <a:p>
            <a:pPr marL="342900" indent="-342900">
              <a:buFont typeface="Wingdings" pitchFamily="2" charset="2"/>
              <a:buChar char="ü"/>
            </a:pPr>
            <a:r>
              <a:rPr lang="en-US" sz="2000" dirty="0"/>
              <a:t>West Balkan E-reporting (EEA)</a:t>
            </a:r>
          </a:p>
        </p:txBody>
      </p:sp>
    </p:spTree>
    <p:extLst>
      <p:ext uri="{BB962C8B-B14F-4D97-AF65-F5344CB8AC3E}">
        <p14:creationId xmlns:p14="http://schemas.microsoft.com/office/powerpoint/2010/main" val="392794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6922" y="1268760"/>
            <a:ext cx="8839573" cy="400110"/>
          </a:xfrm>
          <a:prstGeom prst="rect">
            <a:avLst/>
          </a:prstGeom>
        </p:spPr>
        <p:txBody>
          <a:bodyPr wrap="square">
            <a:spAutoFit/>
          </a:bodyPr>
          <a:lstStyle/>
          <a:p>
            <a:pPr marL="342900" indent="-342900">
              <a:buFont typeface="Wingdings" pitchFamily="2" charset="2"/>
              <a:buChar char="ü"/>
            </a:pPr>
            <a:endParaRPr lang="sr-Latn-BA" sz="2000" dirty="0"/>
          </a:p>
        </p:txBody>
      </p:sp>
      <p:sp>
        <p:nvSpPr>
          <p:cNvPr id="5" name="Rectangle 4"/>
          <p:cNvSpPr/>
          <p:nvPr/>
        </p:nvSpPr>
        <p:spPr>
          <a:xfrm>
            <a:off x="7884368" y="4581128"/>
            <a:ext cx="4572000" cy="646331"/>
          </a:xfrm>
          <a:prstGeom prst="rect">
            <a:avLst/>
          </a:prstGeom>
        </p:spPr>
        <p:txBody>
          <a:bodyPr>
            <a:spAutoFit/>
          </a:bodyPr>
          <a:lstStyle/>
          <a:p>
            <a:r>
              <a:rPr lang="en-US" dirty="0"/>
              <a:t/>
            </a:r>
            <a:br>
              <a:rPr lang="en-US" dirty="0"/>
            </a:br>
            <a:endParaRPr lang="sr-Latn-BA" dirty="0"/>
          </a:p>
        </p:txBody>
      </p:sp>
      <p:sp>
        <p:nvSpPr>
          <p:cNvPr id="9" name="Rounded Rectangle 8"/>
          <p:cNvSpPr/>
          <p:nvPr/>
        </p:nvSpPr>
        <p:spPr>
          <a:xfrm>
            <a:off x="112481" y="692696"/>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r>
              <a:rPr lang="sr-Latn-BA" sz="2400" b="1" dirty="0"/>
              <a:t>FOCUS ON </a:t>
            </a:r>
            <a:r>
              <a:rPr lang="en-US" sz="2400" b="1" dirty="0"/>
              <a:t> </a:t>
            </a:r>
            <a:r>
              <a:rPr lang="sr-Latn-BA" sz="2400" b="1" dirty="0" smtClean="0"/>
              <a:t>Sector for Seismology    AlpArray  Project</a:t>
            </a:r>
            <a:endParaRPr lang="sr-Latn-BA" sz="2400" b="1"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165796" y="1251814"/>
            <a:ext cx="8623550" cy="5219908"/>
          </a:xfrm>
          <a:prstGeom prst="rect">
            <a:avLst/>
          </a:prstGeom>
        </p:spPr>
      </p:pic>
      <p:sp>
        <p:nvSpPr>
          <p:cNvPr id="6" name="Rectangle 5"/>
          <p:cNvSpPr/>
          <p:nvPr/>
        </p:nvSpPr>
        <p:spPr>
          <a:xfrm>
            <a:off x="165796" y="1332295"/>
            <a:ext cx="8623550" cy="5058946"/>
          </a:xfrm>
          <a:prstGeom prst="rect">
            <a:avLst/>
          </a:prstGeom>
          <a:solidFill>
            <a:schemeClr val="accent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en-US" sz="2400" b="1" dirty="0"/>
              <a:t>that is a large collaborative seismological project in Europe that includes more than 50 research institutes  and seismological observatories. </a:t>
            </a:r>
            <a:endParaRPr lang="sr-Latn-BA" sz="2400" b="1" dirty="0" smtClean="0"/>
          </a:p>
          <a:p>
            <a:pPr marL="342900" indent="-342900">
              <a:buFont typeface="Wingdings" pitchFamily="2" charset="2"/>
              <a:buChar char="ü"/>
            </a:pPr>
            <a:r>
              <a:rPr lang="en-US" sz="2400" b="1" dirty="0" smtClean="0"/>
              <a:t>At </a:t>
            </a:r>
            <a:r>
              <a:rPr lang="en-US" sz="2400" b="1" dirty="0"/>
              <a:t>the heart of the project is the collection of top-quality seismological data from a dense network of broadband temporary seismic stations, in compliment to the existing permanent networks, that ensures a homogeneous station coverage of the greater Alpine region. </a:t>
            </a:r>
            <a:endParaRPr lang="sr-Latn-BA" sz="2400" b="1" dirty="0" smtClean="0"/>
          </a:p>
          <a:p>
            <a:pPr marL="342900" indent="-342900">
              <a:buFont typeface="Wingdings" pitchFamily="2" charset="2"/>
              <a:buChar char="ü"/>
            </a:pPr>
            <a:r>
              <a:rPr lang="en-US" sz="2400" b="1" dirty="0" smtClean="0"/>
              <a:t>This </a:t>
            </a:r>
            <a:r>
              <a:rPr lang="en-US" sz="2400" b="1" dirty="0"/>
              <a:t>Alp Array Seismic Network (AASN) began operation in January 2016 and will have a duration of at least 2 years.</a:t>
            </a:r>
            <a:endParaRPr lang="sr-Latn-BA" sz="2400" b="1" dirty="0"/>
          </a:p>
        </p:txBody>
      </p:sp>
    </p:spTree>
    <p:extLst>
      <p:ext uri="{BB962C8B-B14F-4D97-AF65-F5344CB8AC3E}">
        <p14:creationId xmlns:p14="http://schemas.microsoft.com/office/powerpoint/2010/main" val="23575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400" b="1" dirty="0"/>
              <a:t>FOCUS ON MAIN GOALS OF THE RHMS REPUBLIC OF SRPSKA</a:t>
            </a:r>
          </a:p>
          <a:p>
            <a:pPr algn="ctr">
              <a:defRPr/>
            </a:pPr>
            <a:endParaRPr lang="sr-Latn-BA" sz="2400" b="1" dirty="0"/>
          </a:p>
        </p:txBody>
      </p:sp>
      <p:sp>
        <p:nvSpPr>
          <p:cNvPr id="3" name="Rectangle 2"/>
          <p:cNvSpPr/>
          <p:nvPr/>
        </p:nvSpPr>
        <p:spPr>
          <a:xfrm>
            <a:off x="179575" y="1452062"/>
            <a:ext cx="8839573" cy="4401205"/>
          </a:xfrm>
          <a:prstGeom prst="rect">
            <a:avLst/>
          </a:prstGeom>
        </p:spPr>
        <p:txBody>
          <a:bodyPr wrap="square">
            <a:spAutoFit/>
          </a:bodyPr>
          <a:lstStyle/>
          <a:p>
            <a:r>
              <a:rPr lang="sr-Latn-BA" sz="2000" b="1" dirty="0"/>
              <a:t>Summary</a:t>
            </a:r>
            <a:r>
              <a:rPr lang="sr-Latn-BA" sz="2000" b="1" dirty="0" smtClean="0"/>
              <a:t>:</a:t>
            </a:r>
            <a:endParaRPr lang="sr-Latn-BA" sz="2000" dirty="0" smtClean="0"/>
          </a:p>
          <a:p>
            <a:pPr marL="342900" indent="-342900">
              <a:buFont typeface="Wingdings" pitchFamily="2" charset="2"/>
              <a:buChar char="ü"/>
            </a:pPr>
            <a:r>
              <a:rPr lang="sr-Latn-BA" sz="2000" b="1" dirty="0"/>
              <a:t>STRONGER REGIONAL COOPERATION</a:t>
            </a:r>
          </a:p>
          <a:p>
            <a:pPr marL="342900" indent="-342900">
              <a:buFont typeface="Wingdings" pitchFamily="2" charset="2"/>
              <a:buChar char="ü"/>
            </a:pPr>
            <a:r>
              <a:rPr lang="en-US" sz="2000" dirty="0"/>
              <a:t>The biggest problem remains finance, and how to convince the </a:t>
            </a:r>
            <a:r>
              <a:rPr lang="sr-Latn-BA" sz="2000" dirty="0" smtClean="0"/>
              <a:t>G</a:t>
            </a:r>
            <a:r>
              <a:rPr lang="en-US" sz="2000" dirty="0" err="1" smtClean="0"/>
              <a:t>overnment</a:t>
            </a:r>
            <a:r>
              <a:rPr lang="en-US" sz="2000" dirty="0" smtClean="0"/>
              <a:t> </a:t>
            </a:r>
            <a:r>
              <a:rPr lang="en-US" sz="2000" dirty="0"/>
              <a:t>that it is necessary to extract more funds, since taking over many responsibilities and as it is to spread hydrological and meteorological observation </a:t>
            </a:r>
            <a:r>
              <a:rPr lang="en-US" sz="2000" dirty="0" smtClean="0"/>
              <a:t>network</a:t>
            </a:r>
            <a:r>
              <a:rPr lang="sr-Latn-BA" sz="2000" dirty="0" smtClean="0"/>
              <a:t> </a:t>
            </a:r>
            <a:r>
              <a:rPr lang="en-US" sz="2000" dirty="0" smtClean="0"/>
              <a:t>being </a:t>
            </a:r>
            <a:r>
              <a:rPr lang="en-US" sz="2000" dirty="0"/>
              <a:t>necessary resources</a:t>
            </a:r>
          </a:p>
          <a:p>
            <a:pPr marL="342900" indent="-342900">
              <a:buFont typeface="Wingdings" pitchFamily="2" charset="2"/>
              <a:buChar char="ü"/>
            </a:pPr>
            <a:r>
              <a:rPr lang="en-US" sz="2000" dirty="0"/>
              <a:t>RHMS RS sought for 2017 additional EUR 120,000.00 in order to fulfill its </a:t>
            </a:r>
            <a:r>
              <a:rPr lang="en-US" sz="2000" dirty="0" smtClean="0"/>
              <a:t>function</a:t>
            </a:r>
            <a:r>
              <a:rPr lang="sr-Latn-BA" sz="2000" dirty="0" smtClean="0"/>
              <a:t>.</a:t>
            </a:r>
            <a:endParaRPr lang="en-US" sz="2000" dirty="0"/>
          </a:p>
          <a:p>
            <a:r>
              <a:rPr lang="sr-Latn-BA" sz="2000" b="1" dirty="0" smtClean="0">
                <a:solidFill>
                  <a:srgbClr val="FF0000"/>
                </a:solidFill>
              </a:rPr>
              <a:t>NEXT YEAR RHMS RS </a:t>
            </a:r>
            <a:r>
              <a:rPr lang="en-US" sz="2000" b="1" dirty="0" smtClean="0">
                <a:solidFill>
                  <a:srgbClr val="FF0000"/>
                </a:solidFill>
              </a:rPr>
              <a:t>CELEBRATE</a:t>
            </a:r>
            <a:r>
              <a:rPr lang="en-US" sz="2000" b="1" dirty="0">
                <a:solidFill>
                  <a:srgbClr val="FF0000"/>
                </a:solidFill>
              </a:rPr>
              <a:t> 25 YEARS SINCE </a:t>
            </a:r>
            <a:r>
              <a:rPr lang="en-US" sz="2000" b="1" dirty="0" smtClean="0">
                <a:solidFill>
                  <a:srgbClr val="FF0000"/>
                </a:solidFill>
              </a:rPr>
              <a:t>INCEPTION</a:t>
            </a:r>
            <a:endParaRPr lang="sr-Latn-BA" sz="2000" dirty="0"/>
          </a:p>
          <a:p>
            <a:r>
              <a:rPr lang="sr-Latn-BA" sz="2000" dirty="0" smtClean="0"/>
              <a:t>Our institution</a:t>
            </a:r>
            <a:r>
              <a:rPr lang="en-US" sz="2000" dirty="0" smtClean="0"/>
              <a:t> </a:t>
            </a:r>
            <a:r>
              <a:rPr lang="en-US" sz="2000" dirty="0"/>
              <a:t>plan to issue a </a:t>
            </a:r>
            <a:r>
              <a:rPr lang="sr-Latn-BA" sz="2000" dirty="0"/>
              <a:t>M</a:t>
            </a:r>
            <a:r>
              <a:rPr lang="en-US" sz="2000" dirty="0" err="1" smtClean="0"/>
              <a:t>onograph</a:t>
            </a:r>
            <a:r>
              <a:rPr lang="en-US" sz="2000" dirty="0"/>
              <a:t> </a:t>
            </a:r>
            <a:r>
              <a:rPr lang="sr-Latn-BA" sz="2000" dirty="0" smtClean="0"/>
              <a:t>of institution </a:t>
            </a:r>
            <a:r>
              <a:rPr lang="en-US" sz="2000" dirty="0" smtClean="0"/>
              <a:t>and</a:t>
            </a:r>
            <a:r>
              <a:rPr lang="en-US" sz="2000" dirty="0"/>
              <a:t> to organize a </a:t>
            </a:r>
            <a:r>
              <a:rPr lang="sr-Latn-BA" sz="2000" dirty="0" smtClean="0"/>
              <a:t>C</a:t>
            </a:r>
            <a:r>
              <a:rPr lang="en-US" sz="2000" dirty="0" err="1" smtClean="0"/>
              <a:t>onference</a:t>
            </a:r>
            <a:r>
              <a:rPr lang="en-US" sz="2000" dirty="0"/>
              <a:t> at </a:t>
            </a:r>
            <a:r>
              <a:rPr lang="sr-Latn-BA" sz="2000" dirty="0" smtClean="0"/>
              <a:t>M</a:t>
            </a:r>
            <a:r>
              <a:rPr lang="en-US" sz="2000" dirty="0" smtClean="0"/>
              <a:t>ministerial </a:t>
            </a:r>
            <a:r>
              <a:rPr lang="en-US" sz="2000" dirty="0"/>
              <a:t>level </a:t>
            </a:r>
            <a:r>
              <a:rPr lang="en-US" sz="2000" dirty="0" smtClean="0"/>
              <a:t>with</a:t>
            </a:r>
            <a:r>
              <a:rPr lang="sr-Latn-BA" sz="2000" dirty="0" smtClean="0"/>
              <a:t> </a:t>
            </a:r>
            <a:r>
              <a:rPr lang="en-US" sz="2000" dirty="0"/>
              <a:t> </a:t>
            </a:r>
            <a:r>
              <a:rPr lang="sr-Latn-BA" sz="2000" dirty="0" smtClean="0"/>
              <a:t>stakeholders about  </a:t>
            </a:r>
            <a:r>
              <a:rPr lang="en-US" sz="2000" dirty="0" smtClean="0"/>
              <a:t>system </a:t>
            </a:r>
            <a:r>
              <a:rPr lang="en-US" sz="2000" dirty="0"/>
              <a:t>of early warning of dangerous natural disasters </a:t>
            </a:r>
            <a:r>
              <a:rPr lang="sr-Latn-BA" sz="2000" dirty="0" smtClean="0"/>
              <a:t>in Republic of Srpska and B&amp;H, </a:t>
            </a:r>
            <a:r>
              <a:rPr lang="en-US" sz="2000" dirty="0" smtClean="0"/>
              <a:t>that </a:t>
            </a:r>
            <a:r>
              <a:rPr lang="en-US" sz="2000" dirty="0"/>
              <a:t>we face in our work</a:t>
            </a:r>
          </a:p>
          <a:p>
            <a:endParaRPr lang="sr-Latn-BA" sz="2000" b="1" dirty="0">
              <a:solidFill>
                <a:srgbClr val="FF0000"/>
              </a:solidFill>
            </a:endParaRPr>
          </a:p>
        </p:txBody>
      </p:sp>
    </p:spTree>
    <p:extLst>
      <p:ext uri="{BB962C8B-B14F-4D97-AF65-F5344CB8AC3E}">
        <p14:creationId xmlns:p14="http://schemas.microsoft.com/office/powerpoint/2010/main" val="2763334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4574653" y="692696"/>
            <a:ext cx="4461843" cy="158417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400" b="1" dirty="0" smtClean="0"/>
              <a:t>R</a:t>
            </a:r>
            <a:r>
              <a:rPr lang="en-US" sz="2400" b="1" dirty="0" err="1" smtClean="0"/>
              <a:t>eport</a:t>
            </a:r>
            <a:r>
              <a:rPr lang="en-US" sz="2400" b="1" dirty="0" smtClean="0"/>
              <a:t> </a:t>
            </a:r>
            <a:r>
              <a:rPr lang="sr-Latn-BA" sz="2400" b="1" dirty="0" smtClean="0"/>
              <a:t>of Director Dr. Zdravko Mićević of </a:t>
            </a:r>
            <a:r>
              <a:rPr lang="en-US" sz="2400" b="1" dirty="0" smtClean="0"/>
              <a:t> </a:t>
            </a:r>
            <a:r>
              <a:rPr lang="en-US" sz="2400" b="1" dirty="0"/>
              <a:t>RHMS B &amp; H for </a:t>
            </a:r>
            <a:r>
              <a:rPr lang="en-US" sz="2400" b="1" dirty="0" smtClean="0"/>
              <a:t>1967</a:t>
            </a:r>
            <a:r>
              <a:rPr lang="sr-Latn-BA" sz="2400" b="1" dirty="0" smtClean="0"/>
              <a:t>.</a:t>
            </a:r>
            <a:r>
              <a:rPr lang="en-US" sz="2400" b="1" dirty="0" smtClean="0"/>
              <a:t> </a:t>
            </a:r>
            <a:r>
              <a:rPr lang="sr-Latn-BA" sz="2400" b="1" dirty="0" smtClean="0"/>
              <a:t>about activities of Institution in that year</a:t>
            </a:r>
            <a:endParaRPr lang="sr-Latn-BA"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 y="532906"/>
            <a:ext cx="4581433" cy="59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19574" y="2420888"/>
            <a:ext cx="4572000" cy="2246769"/>
          </a:xfrm>
          <a:prstGeom prst="rect">
            <a:avLst/>
          </a:prstGeom>
        </p:spPr>
        <p:txBody>
          <a:bodyPr>
            <a:spAutoFit/>
          </a:bodyPr>
          <a:lstStyle/>
          <a:p>
            <a:r>
              <a:rPr lang="en-US" sz="2000" dirty="0"/>
              <a:t>In </a:t>
            </a:r>
            <a:r>
              <a:rPr lang="en-US" sz="2000" dirty="0" smtClean="0"/>
              <a:t>order</a:t>
            </a:r>
            <a:r>
              <a:rPr lang="sr-Latn-BA" sz="2000" dirty="0" smtClean="0"/>
              <a:t> of </a:t>
            </a:r>
            <a:r>
              <a:rPr lang="en-US" sz="2000" dirty="0" smtClean="0"/>
              <a:t> </a:t>
            </a:r>
            <a:r>
              <a:rPr lang="en-US" sz="2000" dirty="0"/>
              <a:t>underdevelopment services, lack of </a:t>
            </a:r>
            <a:r>
              <a:rPr lang="sr-Latn-BA" sz="2000" dirty="0" smtClean="0"/>
              <a:t>experts end employments</a:t>
            </a:r>
            <a:r>
              <a:rPr lang="en-US" sz="2000" dirty="0" smtClean="0"/>
              <a:t>, </a:t>
            </a:r>
            <a:r>
              <a:rPr lang="en-US" sz="2000" dirty="0"/>
              <a:t>poor technical equipment and insufficient funding </a:t>
            </a:r>
            <a:r>
              <a:rPr lang="sr-Latn-BA" sz="2000" dirty="0" smtClean="0"/>
              <a:t>, </a:t>
            </a:r>
            <a:r>
              <a:rPr lang="en-US" sz="2000" dirty="0" smtClean="0"/>
              <a:t>work </a:t>
            </a:r>
            <a:r>
              <a:rPr lang="en-US" sz="2000" dirty="0"/>
              <a:t>programs are adapted to the possibilities for the execution of tasks, and not according to the actual needs, </a:t>
            </a:r>
            <a:r>
              <a:rPr lang="sr-Latn-BA" sz="2000" dirty="0" smtClean="0"/>
              <a:t>and obligations regarding</a:t>
            </a:r>
            <a:r>
              <a:rPr lang="sr-Latn-BA" sz="2000" dirty="0"/>
              <a:t> </a:t>
            </a:r>
            <a:r>
              <a:rPr lang="en-US" sz="2000" dirty="0" smtClean="0"/>
              <a:t>legislation</a:t>
            </a:r>
            <a:r>
              <a:rPr lang="sr-Latn-BA" sz="2000" smtClean="0"/>
              <a:t>.</a:t>
            </a:r>
            <a:endParaRPr lang="sr-Latn-BA" sz="2000" dirty="0"/>
          </a:p>
        </p:txBody>
      </p:sp>
    </p:spTree>
    <p:extLst>
      <p:ext uri="{BB962C8B-B14F-4D97-AF65-F5344CB8AC3E}">
        <p14:creationId xmlns:p14="http://schemas.microsoft.com/office/powerpoint/2010/main" val="1104009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1880828"/>
            <a:ext cx="5184576" cy="4104456"/>
          </a:xfrm>
        </p:spPr>
        <p:txBody>
          <a:bodyPr>
            <a:normAutofit/>
          </a:bodyPr>
          <a:lstStyle/>
          <a:p>
            <a:pPr algn="ctr"/>
            <a:r>
              <a:rPr lang="en-US" sz="3200" dirty="0" smtClean="0">
                <a:solidFill>
                  <a:schemeClr val="tx2"/>
                </a:solidFill>
                <a:latin typeface="Arial" panose="020B0604020202020204" pitchFamily="34" charset="0"/>
                <a:cs typeface="Arial" panose="020B0604020202020204" pitchFamily="34" charset="0"/>
              </a:rPr>
              <a:t/>
            </a:r>
            <a:br>
              <a:rPr lang="en-US" sz="3200" dirty="0" smtClean="0">
                <a:solidFill>
                  <a:schemeClr val="tx2"/>
                </a:solidFill>
                <a:latin typeface="Arial" panose="020B0604020202020204" pitchFamily="34" charset="0"/>
                <a:cs typeface="Arial" panose="020B0604020202020204" pitchFamily="34" charset="0"/>
              </a:rPr>
            </a:br>
            <a:r>
              <a:rPr lang="sr-Latn-BA" sz="2700" dirty="0" smtClean="0">
                <a:solidFill>
                  <a:srgbClr val="002060"/>
                </a:solidFill>
              </a:rPr>
              <a:t>Republic </a:t>
            </a:r>
            <a:r>
              <a:rPr lang="sr-Latn-BA" sz="2700" dirty="0">
                <a:solidFill>
                  <a:srgbClr val="002060"/>
                </a:solidFill>
              </a:rPr>
              <a:t>Hydro-Meteorological Service of Republika Srpska</a:t>
            </a:r>
            <a:br>
              <a:rPr lang="sr-Latn-BA" sz="2700" dirty="0">
                <a:solidFill>
                  <a:srgbClr val="002060"/>
                </a:solidFill>
              </a:rPr>
            </a:br>
            <a:r>
              <a:rPr lang="sr-Latn-BA" sz="2000" dirty="0">
                <a:solidFill>
                  <a:srgbClr val="002060"/>
                </a:solidFill>
              </a:rPr>
              <a:t>(one of two entity hidrometeorological services in Bosnia and Herzegovina)</a:t>
            </a:r>
            <a:r>
              <a:rPr lang="sr-Latn-BA" sz="3200" dirty="0">
                <a:solidFill>
                  <a:srgbClr val="002060"/>
                </a:solidFill>
              </a:rPr>
              <a:t/>
            </a:r>
            <a:br>
              <a:rPr lang="sr-Latn-BA" sz="3200" dirty="0">
                <a:solidFill>
                  <a:srgbClr val="002060"/>
                </a:solidFill>
              </a:rPr>
            </a:br>
            <a:r>
              <a:rPr lang="en-GB" sz="3200" dirty="0" smtClean="0">
                <a:solidFill>
                  <a:srgbClr val="002060"/>
                </a:solidFill>
              </a:rPr>
              <a:t> </a:t>
            </a:r>
            <a:endParaRPr lang="sr-Latn-BA" sz="3200" dirty="0">
              <a:solidFill>
                <a:srgbClr val="002060"/>
              </a:solidFill>
            </a:endParaRPr>
          </a:p>
        </p:txBody>
      </p:sp>
      <p:sp>
        <p:nvSpPr>
          <p:cNvPr id="3" name="Subtitle 2"/>
          <p:cNvSpPr>
            <a:spLocks noGrp="1"/>
          </p:cNvSpPr>
          <p:nvPr>
            <p:ph type="subTitle" idx="1"/>
          </p:nvPr>
        </p:nvSpPr>
        <p:spPr>
          <a:xfrm>
            <a:off x="0" y="590426"/>
            <a:ext cx="2590822" cy="5862909"/>
          </a:xfrm>
        </p:spPr>
        <p:txBody>
          <a:bodyPr/>
          <a:lstStyle/>
          <a:p>
            <a:endParaRPr lang="sr-Latn-BA" dirty="0"/>
          </a:p>
        </p:txBody>
      </p:sp>
      <p:sp>
        <p:nvSpPr>
          <p:cNvPr id="4" name="TextBox 3"/>
          <p:cNvSpPr txBox="1"/>
          <p:nvPr/>
        </p:nvSpPr>
        <p:spPr>
          <a:xfrm>
            <a:off x="97673" y="0"/>
            <a:ext cx="7639079" cy="523220"/>
          </a:xfrm>
          <a:prstGeom prst="rect">
            <a:avLst/>
          </a:prstGeom>
          <a:noFill/>
        </p:spPr>
        <p:txBody>
          <a:bodyPr wrap="none" rtlCol="0">
            <a:spAutoFit/>
          </a:bodyPr>
          <a:lstStyle/>
          <a:p>
            <a:r>
              <a:rPr lang="sr-Latn-BA" sz="2800" dirty="0" smtClean="0">
                <a:solidFill>
                  <a:schemeClr val="bg1"/>
                </a:solidFill>
              </a:rPr>
              <a:t>ICSEED 1</a:t>
            </a:r>
            <a:r>
              <a:rPr lang="sr-Latn-BA" sz="2800" dirty="0">
                <a:solidFill>
                  <a:schemeClr val="bg1"/>
                </a:solidFill>
              </a:rPr>
              <a:t>5</a:t>
            </a:r>
            <a:r>
              <a:rPr lang="sr-Latn-BA" sz="2800" dirty="0" smtClean="0">
                <a:solidFill>
                  <a:schemeClr val="bg1"/>
                </a:solidFill>
              </a:rPr>
              <a:t>th Session , Zagreb 6-7 Oct</a:t>
            </a:r>
            <a:r>
              <a:rPr lang="en-GB" sz="2800" dirty="0" smtClean="0">
                <a:solidFill>
                  <a:schemeClr val="bg1"/>
                </a:solidFill>
              </a:rPr>
              <a:t>.</a:t>
            </a:r>
            <a:r>
              <a:rPr lang="sr-Latn-BA" sz="2800" dirty="0" smtClean="0">
                <a:solidFill>
                  <a:schemeClr val="bg1"/>
                </a:solidFill>
              </a:rPr>
              <a:t> 201</a:t>
            </a:r>
            <a:r>
              <a:rPr lang="sr-Latn-BA" sz="2800" dirty="0">
                <a:solidFill>
                  <a:schemeClr val="bg1"/>
                </a:solidFill>
              </a:rPr>
              <a:t>6</a:t>
            </a:r>
            <a:r>
              <a:rPr lang="en-US" sz="2800" dirty="0" smtClean="0">
                <a:solidFill>
                  <a:schemeClr val="bg1"/>
                </a:solidFill>
              </a:rPr>
              <a:t>. </a:t>
            </a:r>
            <a:r>
              <a:rPr lang="sr-Latn-BA" sz="2800" dirty="0" smtClean="0">
                <a:solidFill>
                  <a:schemeClr val="bg1"/>
                </a:solidFill>
              </a:rPr>
              <a:t>Croatia</a:t>
            </a:r>
            <a:endParaRPr lang="sr-Latn-BA" sz="2800" dirty="0">
              <a:solidFill>
                <a:schemeClr val="bg1"/>
              </a:solidFill>
            </a:endParaRPr>
          </a:p>
        </p:txBody>
      </p:sp>
      <p:sp>
        <p:nvSpPr>
          <p:cNvPr id="6" name="Rectangle 38"/>
          <p:cNvSpPr>
            <a:spLocks noChangeArrowheads="1"/>
          </p:cNvSpPr>
          <p:nvPr/>
        </p:nvSpPr>
        <p:spPr bwMode="auto">
          <a:xfrm>
            <a:off x="0" y="590427"/>
            <a:ext cx="3203848" cy="5862909"/>
          </a:xfrm>
          <a:prstGeom prst="rect">
            <a:avLst/>
          </a:prstGeom>
          <a:solidFill>
            <a:srgbClr val="003399"/>
          </a:solidFill>
          <a:ln w="9525">
            <a:noFill/>
            <a:miter lim="800000"/>
            <a:headEnd/>
            <a:tailEnd/>
          </a:ln>
          <a:effectLst/>
        </p:spPr>
        <p:txBody>
          <a:bodyPr wrap="none" lIns="91432" tIns="45716" rIns="91432" bIns="45716" anchor="ctr"/>
          <a:lstStyle/>
          <a:p>
            <a:pPr algn="ctr">
              <a:defRPr/>
            </a:pPr>
            <a:r>
              <a:rPr lang="sr-Latn-BA" sz="2800" b="1" dirty="0" smtClean="0">
                <a:solidFill>
                  <a:schemeClr val="bg1"/>
                </a:solidFill>
                <a:latin typeface="Arial" charset="0"/>
              </a:rPr>
              <a:t>INFORMAL </a:t>
            </a:r>
          </a:p>
          <a:p>
            <a:pPr algn="ctr">
              <a:defRPr/>
            </a:pPr>
            <a:r>
              <a:rPr lang="sr-Latn-BA" sz="2800" b="1" dirty="0" smtClean="0">
                <a:solidFill>
                  <a:schemeClr val="bg1"/>
                </a:solidFill>
                <a:latin typeface="Arial" charset="0"/>
              </a:rPr>
              <a:t>CONFERENCE</a:t>
            </a:r>
          </a:p>
          <a:p>
            <a:pPr algn="ctr">
              <a:defRPr/>
            </a:pPr>
            <a:r>
              <a:rPr lang="sr-Latn-BA" sz="2800" b="1" dirty="0" smtClean="0">
                <a:solidFill>
                  <a:schemeClr val="bg1"/>
                </a:solidFill>
                <a:latin typeface="Arial" charset="0"/>
              </a:rPr>
              <a:t>OF SOUTH-EAST</a:t>
            </a:r>
          </a:p>
          <a:p>
            <a:pPr algn="ctr">
              <a:defRPr/>
            </a:pPr>
            <a:r>
              <a:rPr lang="sr-Latn-BA" sz="2800" b="1" dirty="0" smtClean="0">
                <a:solidFill>
                  <a:schemeClr val="bg1"/>
                </a:solidFill>
                <a:latin typeface="Arial" charset="0"/>
              </a:rPr>
              <a:t>EUROPE </a:t>
            </a:r>
          </a:p>
          <a:p>
            <a:pPr algn="ctr">
              <a:defRPr/>
            </a:pPr>
            <a:r>
              <a:rPr lang="sr-Latn-BA" sz="2800" b="1" dirty="0" smtClean="0">
                <a:solidFill>
                  <a:schemeClr val="bg1"/>
                </a:solidFill>
                <a:latin typeface="Arial" charset="0"/>
              </a:rPr>
              <a:t>DIRECTORS</a:t>
            </a:r>
          </a:p>
          <a:p>
            <a:pPr algn="ctr">
              <a:defRPr/>
            </a:pPr>
            <a:endParaRPr lang="sr-Latn-BA" sz="2400" dirty="0">
              <a:solidFill>
                <a:schemeClr val="bg1"/>
              </a:solidFill>
              <a:latin typeface="Arial" charset="0"/>
            </a:endParaRPr>
          </a:p>
          <a:p>
            <a:pPr algn="ctr"/>
            <a:r>
              <a:rPr lang="en-GB" b="1" dirty="0">
                <a:solidFill>
                  <a:srgbClr val="00B0F0"/>
                </a:solidFill>
              </a:rPr>
              <a:t>Hosted by National </a:t>
            </a:r>
            <a:endParaRPr lang="en-GB" b="1" dirty="0" smtClean="0">
              <a:solidFill>
                <a:srgbClr val="00B0F0"/>
              </a:solidFill>
            </a:endParaRPr>
          </a:p>
          <a:p>
            <a:pPr algn="ctr"/>
            <a:r>
              <a:rPr lang="sr-Latn-BA" b="1" dirty="0" smtClean="0">
                <a:solidFill>
                  <a:srgbClr val="00B0F0"/>
                </a:solidFill>
              </a:rPr>
              <a:t>Meteorological and </a:t>
            </a:r>
          </a:p>
          <a:p>
            <a:pPr algn="ctr"/>
            <a:r>
              <a:rPr lang="sr-Latn-BA" b="1" dirty="0" smtClean="0">
                <a:solidFill>
                  <a:srgbClr val="00B0F0"/>
                </a:solidFill>
              </a:rPr>
              <a:t>Hydrological Service</a:t>
            </a:r>
            <a:endParaRPr lang="en-GB" b="1" dirty="0" smtClean="0">
              <a:solidFill>
                <a:srgbClr val="00B0F0"/>
              </a:solidFill>
            </a:endParaRPr>
          </a:p>
          <a:p>
            <a:pPr algn="ctr"/>
            <a:r>
              <a:rPr lang="en-GB" b="1" dirty="0" smtClean="0">
                <a:solidFill>
                  <a:srgbClr val="00B0F0"/>
                </a:solidFill>
              </a:rPr>
              <a:t> </a:t>
            </a:r>
            <a:r>
              <a:rPr lang="en-GB" b="1" dirty="0">
                <a:solidFill>
                  <a:srgbClr val="00B0F0"/>
                </a:solidFill>
              </a:rPr>
              <a:t>of </a:t>
            </a:r>
            <a:r>
              <a:rPr lang="sr-Latn-BA" b="1" dirty="0" smtClean="0">
                <a:solidFill>
                  <a:srgbClr val="00B0F0"/>
                </a:solidFill>
              </a:rPr>
              <a:t>Croatia</a:t>
            </a:r>
          </a:p>
          <a:p>
            <a:pPr algn="ctr"/>
            <a:r>
              <a:rPr lang="sr-Latn-BA" b="1" dirty="0" smtClean="0">
                <a:solidFill>
                  <a:srgbClr val="00B0F0"/>
                </a:solidFill>
              </a:rPr>
              <a:t>(DHMZ)</a:t>
            </a:r>
            <a:endParaRPr lang="en-GB" dirty="0" smtClean="0">
              <a:solidFill>
                <a:srgbClr val="00B0F0"/>
              </a:solidFill>
            </a:endParaRPr>
          </a:p>
          <a:p>
            <a:pPr algn="ctr"/>
            <a:endParaRPr lang="en-GB" dirty="0">
              <a:solidFill>
                <a:srgbClr val="00B0F0"/>
              </a:solidFill>
            </a:endParaRPr>
          </a:p>
          <a:p>
            <a:pPr algn="ctr"/>
            <a:endParaRPr lang="en-GB" dirty="0" smtClean="0">
              <a:solidFill>
                <a:srgbClr val="00B0F0"/>
              </a:solidFill>
            </a:endParaRPr>
          </a:p>
          <a:p>
            <a:pPr algn="ctr"/>
            <a:endParaRPr lang="en-GB" dirty="0">
              <a:solidFill>
                <a:srgbClr val="00B0F0"/>
              </a:solidFill>
            </a:endParaRPr>
          </a:p>
          <a:p>
            <a:pPr algn="ctr"/>
            <a:endParaRPr lang="sr-Latn-BA" dirty="0">
              <a:solidFill>
                <a:srgbClr val="00B0F0"/>
              </a:solidFill>
            </a:endParaRP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580109" y="5133672"/>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igor\Documents\3_Međunarodna saradnja_2014\3_ICSEED_2014\logo rhmz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72" y="5307235"/>
            <a:ext cx="954166" cy="962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02121" y="764704"/>
            <a:ext cx="4572000" cy="954107"/>
          </a:xfrm>
          <a:prstGeom prst="rect">
            <a:avLst/>
          </a:prstGeom>
        </p:spPr>
        <p:txBody>
          <a:bodyPr>
            <a:spAutoFit/>
          </a:bodyPr>
          <a:lstStyle/>
          <a:p>
            <a:pPr algn="ctr"/>
            <a:r>
              <a:rPr lang="en-US" sz="2800" dirty="0">
                <a:solidFill>
                  <a:srgbClr val="002060"/>
                </a:solidFill>
              </a:rPr>
              <a:t>warmest thanks for your attention</a:t>
            </a:r>
            <a:endParaRPr lang="sr-Latn-BA" sz="2800" dirty="0">
              <a:solidFill>
                <a:srgbClr val="002060"/>
              </a:solidFil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5306815"/>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58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400" b="1" dirty="0" smtClean="0"/>
              <a:t>FOCUS </a:t>
            </a:r>
            <a:r>
              <a:rPr lang="sr-Latn-BA" sz="2400" b="1" dirty="0"/>
              <a:t>ON </a:t>
            </a:r>
            <a:r>
              <a:rPr lang="sr-Latn-BA" sz="2400" b="1" dirty="0" smtClean="0"/>
              <a:t>whole institution   </a:t>
            </a:r>
            <a:endParaRPr lang="sr-Latn-BA" sz="2400" b="1" dirty="0"/>
          </a:p>
          <a:p>
            <a:pPr algn="ctr">
              <a:defRPr/>
            </a:pPr>
            <a:endParaRPr lang="sr-Latn-BA" sz="2400" b="1" dirty="0"/>
          </a:p>
        </p:txBody>
      </p:sp>
      <p:sp>
        <p:nvSpPr>
          <p:cNvPr id="2" name="Rectangle 1"/>
          <p:cNvSpPr/>
          <p:nvPr/>
        </p:nvSpPr>
        <p:spPr>
          <a:xfrm>
            <a:off x="251520" y="1305342"/>
            <a:ext cx="8784976" cy="5940088"/>
          </a:xfrm>
          <a:prstGeom prst="rect">
            <a:avLst/>
          </a:prstGeom>
        </p:spPr>
        <p:txBody>
          <a:bodyPr wrap="square">
            <a:spAutoFit/>
          </a:bodyPr>
          <a:lstStyle/>
          <a:p>
            <a:r>
              <a:rPr lang="sr-Latn-BA" sz="2000" b="1" dirty="0" smtClean="0">
                <a:solidFill>
                  <a:schemeClr val="tx2"/>
                </a:solidFill>
              </a:rPr>
              <a:t>DOCUMENTS</a:t>
            </a:r>
            <a:r>
              <a:rPr lang="sr-Latn-BA" sz="2000" b="1" dirty="0">
                <a:solidFill>
                  <a:schemeClr val="tx2"/>
                </a:solidFill>
              </a:rPr>
              <a:t>:</a:t>
            </a:r>
          </a:p>
          <a:p>
            <a:pPr marL="285750" indent="-285750">
              <a:buFont typeface="Wingdings" pitchFamily="2" charset="2"/>
              <a:buChar char="ü"/>
            </a:pPr>
            <a:r>
              <a:rPr lang="sr-Latn-BA" sz="2000" b="1" dirty="0">
                <a:solidFill>
                  <a:schemeClr val="tx2">
                    <a:lumMod val="50000"/>
                  </a:schemeClr>
                </a:solidFill>
              </a:rPr>
              <a:t>n</a:t>
            </a:r>
            <a:r>
              <a:rPr lang="en-US" sz="2000" b="1" dirty="0" err="1" smtClean="0">
                <a:solidFill>
                  <a:schemeClr val="tx2">
                    <a:lumMod val="50000"/>
                  </a:schemeClr>
                </a:solidFill>
              </a:rPr>
              <a:t>ew</a:t>
            </a:r>
            <a:r>
              <a:rPr lang="en-US" sz="2000" b="1" dirty="0" smtClean="0">
                <a:solidFill>
                  <a:schemeClr val="tx2">
                    <a:lumMod val="50000"/>
                  </a:schemeClr>
                </a:solidFill>
              </a:rPr>
              <a:t> </a:t>
            </a:r>
            <a:r>
              <a:rPr lang="sr-Latn-BA" sz="2000" b="1" dirty="0">
                <a:solidFill>
                  <a:schemeClr val="tx2">
                    <a:lumMod val="50000"/>
                  </a:schemeClr>
                </a:solidFill>
              </a:rPr>
              <a:t>and additional </a:t>
            </a:r>
            <a:r>
              <a:rPr lang="en-US" sz="2000" b="1" dirty="0">
                <a:solidFill>
                  <a:schemeClr val="tx2">
                    <a:lumMod val="50000"/>
                  </a:schemeClr>
                </a:solidFill>
              </a:rPr>
              <a:t>legislative </a:t>
            </a:r>
            <a:r>
              <a:rPr lang="en-US" sz="2000" b="1" dirty="0" smtClean="0">
                <a:solidFill>
                  <a:schemeClr val="tx2">
                    <a:lumMod val="50000"/>
                  </a:schemeClr>
                </a:solidFill>
              </a:rPr>
              <a:t>acts</a:t>
            </a:r>
            <a:r>
              <a:rPr lang="sr-Latn-BA" sz="2000" b="1" dirty="0">
                <a:solidFill>
                  <a:schemeClr val="tx2">
                    <a:lumMod val="50000"/>
                  </a:schemeClr>
                </a:solidFill>
              </a:rPr>
              <a:t>: </a:t>
            </a:r>
            <a:r>
              <a:rPr lang="sr-Latn-BA" sz="2000" b="1" dirty="0" smtClean="0">
                <a:solidFill>
                  <a:schemeClr val="tx2">
                    <a:lumMod val="50000"/>
                  </a:schemeClr>
                </a:solidFill>
              </a:rPr>
              <a:t> </a:t>
            </a:r>
            <a:r>
              <a:rPr lang="en-GB" sz="2000" b="1" dirty="0" smtClean="0">
                <a:solidFill>
                  <a:schemeClr val="tx2">
                    <a:lumMod val="50000"/>
                  </a:schemeClr>
                </a:solidFill>
              </a:rPr>
              <a:t>adopted </a:t>
            </a:r>
            <a:r>
              <a:rPr lang="sr-Latn-BA" sz="2000" b="1" dirty="0" smtClean="0">
                <a:solidFill>
                  <a:schemeClr val="tx2">
                    <a:lumMod val="50000"/>
                  </a:schemeClr>
                </a:solidFill>
              </a:rPr>
              <a:t>systematization of workplaces </a:t>
            </a:r>
          </a:p>
          <a:p>
            <a:r>
              <a:rPr lang="sr-Latn-BA" sz="2000" b="1" dirty="0">
                <a:solidFill>
                  <a:schemeClr val="tx2">
                    <a:lumMod val="50000"/>
                  </a:schemeClr>
                </a:solidFill>
              </a:rPr>
              <a:t> </a:t>
            </a:r>
            <a:r>
              <a:rPr lang="sr-Latn-BA" sz="2000" b="1" dirty="0" smtClean="0">
                <a:solidFill>
                  <a:schemeClr val="tx2">
                    <a:lumMod val="50000"/>
                  </a:schemeClr>
                </a:solidFill>
              </a:rPr>
              <a:t>         -t</a:t>
            </a:r>
            <a:r>
              <a:rPr lang="en-US" sz="2000" b="1" dirty="0" smtClean="0">
                <a:solidFill>
                  <a:schemeClr val="tx2">
                    <a:lumMod val="50000"/>
                  </a:schemeClr>
                </a:solidFill>
              </a:rPr>
              <a:t>his </a:t>
            </a:r>
            <a:r>
              <a:rPr lang="en-US" sz="2000" b="1" dirty="0">
                <a:solidFill>
                  <a:schemeClr val="tx2">
                    <a:lumMod val="50000"/>
                  </a:schemeClr>
                </a:solidFill>
              </a:rPr>
              <a:t>opens up opportunities for employment experts from all </a:t>
            </a:r>
            <a:r>
              <a:rPr lang="sr-Latn-BA" sz="2000" b="1" dirty="0">
                <a:solidFill>
                  <a:schemeClr val="tx2">
                    <a:lumMod val="50000"/>
                  </a:schemeClr>
                </a:solidFill>
              </a:rPr>
              <a:t> </a:t>
            </a:r>
            <a:endParaRPr lang="sr-Latn-BA" sz="2000" b="1" dirty="0" smtClean="0">
              <a:solidFill>
                <a:schemeClr val="tx2">
                  <a:lumMod val="50000"/>
                </a:schemeClr>
              </a:solidFill>
            </a:endParaRPr>
          </a:p>
          <a:p>
            <a:r>
              <a:rPr lang="sr-Latn-BA" sz="2000" b="1" dirty="0">
                <a:solidFill>
                  <a:schemeClr val="tx2">
                    <a:lumMod val="50000"/>
                  </a:schemeClr>
                </a:solidFill>
              </a:rPr>
              <a:t> </a:t>
            </a:r>
            <a:r>
              <a:rPr lang="sr-Latn-BA" sz="2000" b="1" dirty="0" smtClean="0">
                <a:solidFill>
                  <a:schemeClr val="tx2">
                    <a:lumMod val="50000"/>
                  </a:schemeClr>
                </a:solidFill>
              </a:rPr>
              <a:t>          </a:t>
            </a:r>
            <a:r>
              <a:rPr lang="en-US" sz="2000" b="1" dirty="0" smtClean="0">
                <a:solidFill>
                  <a:schemeClr val="tx2">
                    <a:lumMod val="50000"/>
                  </a:schemeClr>
                </a:solidFill>
              </a:rPr>
              <a:t>fields </a:t>
            </a:r>
            <a:r>
              <a:rPr lang="en-US" sz="2000" b="1" dirty="0">
                <a:solidFill>
                  <a:schemeClr val="tx2">
                    <a:lumMod val="50000"/>
                  </a:schemeClr>
                </a:solidFill>
              </a:rPr>
              <a:t>of activity</a:t>
            </a:r>
          </a:p>
          <a:p>
            <a:r>
              <a:rPr lang="sr-Latn-BA" sz="2000" b="1" dirty="0" smtClean="0">
                <a:solidFill>
                  <a:schemeClr val="tx2">
                    <a:lumMod val="50000"/>
                  </a:schemeClr>
                </a:solidFill>
              </a:rPr>
              <a:t>          </a:t>
            </a:r>
            <a:r>
              <a:rPr lang="en-US" sz="2000" b="1" dirty="0" smtClean="0">
                <a:solidFill>
                  <a:schemeClr val="tx2">
                    <a:lumMod val="50000"/>
                  </a:schemeClr>
                </a:solidFill>
              </a:rPr>
              <a:t>-</a:t>
            </a:r>
            <a:r>
              <a:rPr lang="en-US" sz="2000" b="1" dirty="0">
                <a:solidFill>
                  <a:schemeClr val="tx2">
                    <a:lumMod val="50000"/>
                  </a:schemeClr>
                </a:solidFill>
              </a:rPr>
              <a:t>negative circumstance is small and restrictive </a:t>
            </a:r>
            <a:r>
              <a:rPr lang="en-US" sz="2000" b="1" dirty="0" smtClean="0">
                <a:solidFill>
                  <a:schemeClr val="tx2">
                    <a:lumMod val="50000"/>
                  </a:schemeClr>
                </a:solidFill>
              </a:rPr>
              <a:t>budget</a:t>
            </a:r>
            <a:endParaRPr lang="sr-Latn-BA" sz="2000" b="1" dirty="0" smtClean="0">
              <a:solidFill>
                <a:schemeClr val="tx2">
                  <a:lumMod val="50000"/>
                </a:schemeClr>
              </a:solidFill>
            </a:endParaRPr>
          </a:p>
          <a:p>
            <a:r>
              <a:rPr lang="sr-Latn-BA" sz="2000" b="1" dirty="0">
                <a:solidFill>
                  <a:schemeClr val="tx2">
                    <a:lumMod val="50000"/>
                  </a:schemeClr>
                </a:solidFill>
              </a:rPr>
              <a:t> </a:t>
            </a:r>
            <a:r>
              <a:rPr lang="sr-Latn-BA" sz="2000" b="1" dirty="0" smtClean="0">
                <a:solidFill>
                  <a:schemeClr val="tx2">
                    <a:lumMod val="50000"/>
                  </a:schemeClr>
                </a:solidFill>
              </a:rPr>
              <a:t>           92% (salaries); 8% (all other coasts)</a:t>
            </a:r>
            <a:endParaRPr lang="en-GB" sz="2000" b="1" dirty="0" smtClean="0">
              <a:solidFill>
                <a:schemeClr val="tx2">
                  <a:lumMod val="50000"/>
                </a:schemeClr>
              </a:solidFill>
            </a:endParaRPr>
          </a:p>
          <a:p>
            <a:r>
              <a:rPr lang="sr-Latn-BA" sz="2000" b="1" dirty="0" smtClean="0">
                <a:solidFill>
                  <a:schemeClr val="tx2">
                    <a:lumMod val="50000"/>
                  </a:schemeClr>
                </a:solidFill>
              </a:rPr>
              <a:t>           -Preparation of new Water Low or amandmens on old one</a:t>
            </a:r>
            <a:endParaRPr lang="sr-Latn-BA" sz="2000" b="1" dirty="0"/>
          </a:p>
          <a:p>
            <a:endParaRPr lang="sr-Latn-BA" sz="2000" b="1" dirty="0" smtClean="0">
              <a:solidFill>
                <a:schemeClr val="tx2"/>
              </a:solidFill>
            </a:endParaRPr>
          </a:p>
          <a:p>
            <a:r>
              <a:rPr lang="sr-Latn-BA" sz="2000" b="1" dirty="0" smtClean="0">
                <a:solidFill>
                  <a:schemeClr val="tx2"/>
                </a:solidFill>
              </a:rPr>
              <a:t>ACTION:</a:t>
            </a:r>
          </a:p>
          <a:p>
            <a:pPr marL="342900" indent="-342900">
              <a:buFont typeface="Wingdings" pitchFamily="2" charset="2"/>
              <a:buChar char="ü"/>
            </a:pPr>
            <a:r>
              <a:rPr lang="sr-Latn-BA" sz="2000" b="1" dirty="0">
                <a:solidFill>
                  <a:schemeClr val="tx2">
                    <a:lumMod val="50000"/>
                  </a:schemeClr>
                </a:solidFill>
              </a:rPr>
              <a:t>r</a:t>
            </a:r>
            <a:r>
              <a:rPr lang="en-US" sz="2000" b="1" dirty="0" err="1" smtClean="0">
                <a:solidFill>
                  <a:schemeClr val="tx2">
                    <a:lumMod val="50000"/>
                  </a:schemeClr>
                </a:solidFill>
              </a:rPr>
              <a:t>enovation</a:t>
            </a:r>
            <a:r>
              <a:rPr lang="en-US" sz="2000" b="1" dirty="0" smtClean="0">
                <a:solidFill>
                  <a:schemeClr val="tx2">
                    <a:lumMod val="50000"/>
                  </a:schemeClr>
                </a:solidFill>
              </a:rPr>
              <a:t> the old</a:t>
            </a:r>
            <a:r>
              <a:rPr lang="sr-Latn-BA" sz="2000" b="1" dirty="0" smtClean="0">
                <a:solidFill>
                  <a:schemeClr val="tx2">
                    <a:lumMod val="50000"/>
                  </a:schemeClr>
                </a:solidFill>
              </a:rPr>
              <a:t> building of</a:t>
            </a:r>
            <a:r>
              <a:rPr lang="en-US" sz="2000" b="1" dirty="0" smtClean="0">
                <a:solidFill>
                  <a:schemeClr val="tx2">
                    <a:lumMod val="50000"/>
                  </a:schemeClr>
                </a:solidFill>
              </a:rPr>
              <a:t> </a:t>
            </a:r>
            <a:r>
              <a:rPr lang="en-US" sz="2000" b="1" dirty="0">
                <a:solidFill>
                  <a:schemeClr val="tx2">
                    <a:lumMod val="50000"/>
                  </a:schemeClr>
                </a:solidFill>
              </a:rPr>
              <a:t>weather station </a:t>
            </a:r>
            <a:r>
              <a:rPr lang="sr-Latn-BA" sz="2000" b="1" dirty="0" smtClean="0">
                <a:solidFill>
                  <a:schemeClr val="tx2">
                    <a:lumMod val="50000"/>
                  </a:schemeClr>
                </a:solidFill>
              </a:rPr>
              <a:t>in </a:t>
            </a:r>
            <a:r>
              <a:rPr lang="en-US" sz="2000" b="1" dirty="0" err="1" smtClean="0">
                <a:solidFill>
                  <a:schemeClr val="tx2">
                    <a:lumMod val="50000"/>
                  </a:schemeClr>
                </a:solidFill>
              </a:rPr>
              <a:t>Banja</a:t>
            </a:r>
            <a:r>
              <a:rPr lang="en-US" sz="2000" b="1" dirty="0" smtClean="0">
                <a:solidFill>
                  <a:schemeClr val="tx2">
                    <a:lumMod val="50000"/>
                  </a:schemeClr>
                </a:solidFill>
              </a:rPr>
              <a:t> </a:t>
            </a:r>
            <a:r>
              <a:rPr lang="en-US" sz="2000" b="1" dirty="0">
                <a:solidFill>
                  <a:schemeClr val="tx2">
                    <a:lumMod val="50000"/>
                  </a:schemeClr>
                </a:solidFill>
              </a:rPr>
              <a:t>Luka, which is used as office </a:t>
            </a:r>
            <a:r>
              <a:rPr lang="en-US" sz="2000" b="1" dirty="0" smtClean="0">
                <a:solidFill>
                  <a:schemeClr val="tx2">
                    <a:lumMod val="50000"/>
                  </a:schemeClr>
                </a:solidFill>
              </a:rPr>
              <a:t>building</a:t>
            </a:r>
            <a:r>
              <a:rPr lang="sr-Latn-BA" sz="2000" b="1" dirty="0" smtClean="0">
                <a:solidFill>
                  <a:schemeClr val="tx2">
                    <a:lumMod val="50000"/>
                  </a:schemeClr>
                </a:solidFill>
              </a:rPr>
              <a:t>,</a:t>
            </a:r>
            <a:r>
              <a:rPr lang="en-US" sz="2000" b="1" dirty="0" smtClean="0">
                <a:solidFill>
                  <a:schemeClr val="tx2">
                    <a:lumMod val="50000"/>
                  </a:schemeClr>
                </a:solidFill>
              </a:rPr>
              <a:t> </a:t>
            </a:r>
            <a:r>
              <a:rPr lang="en-US" sz="2000" b="1" dirty="0">
                <a:solidFill>
                  <a:schemeClr val="tx2">
                    <a:lumMod val="50000"/>
                  </a:schemeClr>
                </a:solidFill>
              </a:rPr>
              <a:t>where they are located </a:t>
            </a:r>
            <a:r>
              <a:rPr lang="en-US" sz="2000" b="1" dirty="0" smtClean="0">
                <a:solidFill>
                  <a:schemeClr val="tx2">
                    <a:lumMod val="50000"/>
                  </a:schemeClr>
                </a:solidFill>
              </a:rPr>
              <a:t>sectors</a:t>
            </a:r>
            <a:r>
              <a:rPr lang="sr-Latn-BA" sz="2000" b="1" dirty="0" smtClean="0">
                <a:solidFill>
                  <a:schemeClr val="tx2">
                    <a:lumMod val="50000"/>
                  </a:schemeClr>
                </a:solidFill>
              </a:rPr>
              <a:t>:</a:t>
            </a:r>
            <a:r>
              <a:rPr lang="en-US" sz="2000" b="1" dirty="0" smtClean="0">
                <a:solidFill>
                  <a:schemeClr val="tx2">
                    <a:lumMod val="50000"/>
                  </a:schemeClr>
                </a:solidFill>
              </a:rPr>
              <a:t> </a:t>
            </a:r>
            <a:r>
              <a:rPr lang="en-US" sz="2000" b="1" dirty="0">
                <a:solidFill>
                  <a:schemeClr val="tx2">
                    <a:lumMod val="50000"/>
                  </a:schemeClr>
                </a:solidFill>
              </a:rPr>
              <a:t>climatology, hydrology and </a:t>
            </a:r>
            <a:r>
              <a:rPr lang="en-US" sz="2000" b="1" dirty="0" smtClean="0">
                <a:solidFill>
                  <a:schemeClr val="tx2">
                    <a:lumMod val="50000"/>
                  </a:schemeClr>
                </a:solidFill>
              </a:rPr>
              <a:t>ecology</a:t>
            </a:r>
            <a:endParaRPr lang="sr-Latn-BA" sz="2000" b="1" dirty="0" smtClean="0">
              <a:solidFill>
                <a:schemeClr val="tx2">
                  <a:lumMod val="50000"/>
                </a:schemeClr>
              </a:solidFill>
            </a:endParaRPr>
          </a:p>
          <a:p>
            <a:pPr marL="342900" indent="-342900">
              <a:buFont typeface="Wingdings" pitchFamily="2" charset="2"/>
              <a:buChar char="ü"/>
            </a:pPr>
            <a:r>
              <a:rPr lang="en-US" sz="2000" b="1" dirty="0">
                <a:solidFill>
                  <a:schemeClr val="tx2">
                    <a:lumMod val="50000"/>
                  </a:schemeClr>
                </a:solidFill>
              </a:rPr>
              <a:t>Project: preservation of archives </a:t>
            </a:r>
            <a:r>
              <a:rPr lang="sr-Latn-BA" sz="2000" b="1" dirty="0" smtClean="0">
                <a:solidFill>
                  <a:schemeClr val="tx2">
                    <a:lumMod val="50000"/>
                  </a:schemeClr>
                </a:solidFill>
              </a:rPr>
              <a:t>(</a:t>
            </a:r>
            <a:r>
              <a:rPr lang="en-US" sz="2000" b="1" dirty="0" smtClean="0">
                <a:solidFill>
                  <a:schemeClr val="tx2">
                    <a:lumMod val="50000"/>
                  </a:schemeClr>
                </a:solidFill>
              </a:rPr>
              <a:t>storage,</a:t>
            </a:r>
            <a:r>
              <a:rPr lang="sr-Latn-BA" sz="2000" b="1" dirty="0" smtClean="0">
                <a:solidFill>
                  <a:schemeClr val="tx2">
                    <a:lumMod val="50000"/>
                  </a:schemeClr>
                </a:solidFill>
              </a:rPr>
              <a:t> guidance</a:t>
            </a:r>
            <a:r>
              <a:rPr lang="en-US" sz="2000" b="1" dirty="0" smtClean="0">
                <a:solidFill>
                  <a:schemeClr val="tx2">
                    <a:lumMod val="50000"/>
                  </a:schemeClr>
                </a:solidFill>
              </a:rPr>
              <a:t>,</a:t>
            </a:r>
            <a:r>
              <a:rPr lang="sr-Latn-BA" sz="2000" b="1" dirty="0" smtClean="0">
                <a:solidFill>
                  <a:schemeClr val="tx2">
                    <a:lumMod val="50000"/>
                  </a:schemeClr>
                </a:solidFill>
              </a:rPr>
              <a:t> </a:t>
            </a:r>
            <a:r>
              <a:rPr lang="en-US" sz="2000" b="1" dirty="0" smtClean="0">
                <a:solidFill>
                  <a:schemeClr val="tx2">
                    <a:lumMod val="50000"/>
                  </a:schemeClr>
                </a:solidFill>
              </a:rPr>
              <a:t>publishing </a:t>
            </a:r>
            <a:r>
              <a:rPr lang="en-US" sz="2000" b="1" dirty="0">
                <a:solidFill>
                  <a:schemeClr val="tx2">
                    <a:lumMod val="50000"/>
                  </a:schemeClr>
                </a:solidFill>
              </a:rPr>
              <a:t>and data </a:t>
            </a:r>
            <a:r>
              <a:rPr lang="en-US" sz="2000" b="1" dirty="0" smtClean="0">
                <a:solidFill>
                  <a:schemeClr val="tx2">
                    <a:lumMod val="50000"/>
                  </a:schemeClr>
                </a:solidFill>
              </a:rPr>
              <a:t>security</a:t>
            </a:r>
            <a:endParaRPr lang="sr-Latn-BA" sz="2000" b="1" dirty="0" smtClean="0">
              <a:solidFill>
                <a:schemeClr val="tx2">
                  <a:lumMod val="50000"/>
                </a:schemeClr>
              </a:solidFill>
            </a:endParaRPr>
          </a:p>
          <a:p>
            <a:pPr marL="342900" indent="-342900">
              <a:buFont typeface="Wingdings" pitchFamily="2" charset="2"/>
              <a:buChar char="ü"/>
            </a:pPr>
            <a:r>
              <a:rPr lang="en-US" sz="2000" b="1" dirty="0">
                <a:solidFill>
                  <a:schemeClr val="tx2">
                    <a:lumMod val="50000"/>
                  </a:schemeClr>
                </a:solidFill>
              </a:rPr>
              <a:t>cooperation with  hail suppression</a:t>
            </a:r>
            <a:r>
              <a:rPr lang="sr-Latn-BA" sz="2000" b="1" dirty="0">
                <a:solidFill>
                  <a:schemeClr val="tx2">
                    <a:lumMod val="50000"/>
                  </a:schemeClr>
                </a:solidFill>
              </a:rPr>
              <a:t> public company on </a:t>
            </a:r>
            <a:r>
              <a:rPr lang="sr-Latn-BA" sz="2000" b="1" dirty="0" smtClean="0">
                <a:solidFill>
                  <a:schemeClr val="tx2">
                    <a:lumMod val="50000"/>
                  </a:schemeClr>
                </a:solidFill>
              </a:rPr>
              <a:t> Project:</a:t>
            </a:r>
          </a:p>
          <a:p>
            <a:r>
              <a:rPr lang="sr-Latn-BA" sz="2000" b="1" dirty="0">
                <a:solidFill>
                  <a:schemeClr val="tx2">
                    <a:lumMod val="50000"/>
                  </a:schemeClr>
                </a:solidFill>
              </a:rPr>
              <a:t> </a:t>
            </a:r>
            <a:r>
              <a:rPr lang="sr-Latn-BA" sz="2000" b="1" dirty="0" smtClean="0">
                <a:solidFill>
                  <a:schemeClr val="tx2">
                    <a:lumMod val="50000"/>
                  </a:schemeClr>
                </a:solidFill>
              </a:rPr>
              <a:t>     </a:t>
            </a:r>
            <a:r>
              <a:rPr lang="en-US" sz="2000" b="1" dirty="0" smtClean="0">
                <a:solidFill>
                  <a:schemeClr val="tx2">
                    <a:lumMod val="50000"/>
                  </a:schemeClr>
                </a:solidFill>
              </a:rPr>
              <a:t>The </a:t>
            </a:r>
            <a:r>
              <a:rPr lang="en-US" sz="2000" b="1" dirty="0">
                <a:solidFill>
                  <a:schemeClr val="tx2">
                    <a:lumMod val="50000"/>
                  </a:schemeClr>
                </a:solidFill>
              </a:rPr>
              <a:t>establishment of technical meteorological service and modernization </a:t>
            </a:r>
            <a:r>
              <a:rPr lang="en-US" sz="2000" b="1" dirty="0" smtClean="0">
                <a:solidFill>
                  <a:schemeClr val="tx2">
                    <a:lumMod val="50000"/>
                  </a:schemeClr>
                </a:solidFill>
              </a:rPr>
              <a:t>of</a:t>
            </a:r>
            <a:endParaRPr lang="sr-Latn-BA" sz="2000" b="1" dirty="0" smtClean="0">
              <a:solidFill>
                <a:schemeClr val="tx2">
                  <a:lumMod val="50000"/>
                </a:schemeClr>
              </a:solidFill>
            </a:endParaRPr>
          </a:p>
          <a:p>
            <a:r>
              <a:rPr lang="sr-Latn-BA" sz="2000" b="1" dirty="0">
                <a:solidFill>
                  <a:schemeClr val="tx2">
                    <a:lumMod val="50000"/>
                  </a:schemeClr>
                </a:solidFill>
              </a:rPr>
              <a:t> </a:t>
            </a:r>
            <a:r>
              <a:rPr lang="sr-Latn-BA" sz="2000" b="1" dirty="0" smtClean="0">
                <a:solidFill>
                  <a:schemeClr val="tx2">
                    <a:lumMod val="50000"/>
                  </a:schemeClr>
                </a:solidFill>
              </a:rPr>
              <a:t>      </a:t>
            </a:r>
            <a:r>
              <a:rPr lang="en-US" sz="2000" b="1" dirty="0" smtClean="0">
                <a:solidFill>
                  <a:schemeClr val="tx2">
                    <a:lumMod val="50000"/>
                  </a:schemeClr>
                </a:solidFill>
              </a:rPr>
              <a:t>the </a:t>
            </a:r>
            <a:r>
              <a:rPr lang="en-US" sz="2000" b="1" dirty="0">
                <a:solidFill>
                  <a:schemeClr val="tx2">
                    <a:lumMod val="50000"/>
                  </a:schemeClr>
                </a:solidFill>
              </a:rPr>
              <a:t>hail protection of the Republic of </a:t>
            </a:r>
            <a:r>
              <a:rPr lang="sr-Latn-BA" sz="2000" b="1" dirty="0" smtClean="0">
                <a:solidFill>
                  <a:schemeClr val="tx2">
                    <a:lumMod val="50000"/>
                  </a:schemeClr>
                </a:solidFill>
              </a:rPr>
              <a:t>Srpska</a:t>
            </a:r>
          </a:p>
          <a:p>
            <a:r>
              <a:rPr lang="sr-Latn-BA" sz="2000" b="1" dirty="0">
                <a:solidFill>
                  <a:schemeClr val="tx2">
                    <a:lumMod val="50000"/>
                  </a:schemeClr>
                </a:solidFill>
              </a:rPr>
              <a:t> </a:t>
            </a:r>
            <a:r>
              <a:rPr lang="sr-Latn-BA" sz="2000" b="1" dirty="0" smtClean="0">
                <a:solidFill>
                  <a:schemeClr val="tx2">
                    <a:lumMod val="50000"/>
                  </a:schemeClr>
                </a:solidFill>
              </a:rPr>
              <a:t>       </a:t>
            </a:r>
            <a:endParaRPr lang="sr-Latn-BA" sz="2000" b="1" dirty="0">
              <a:solidFill>
                <a:schemeClr val="tx2">
                  <a:lumMod val="50000"/>
                </a:schemeClr>
              </a:solidFill>
            </a:endParaRPr>
          </a:p>
          <a:p>
            <a:pPr marL="342900" indent="-342900">
              <a:buFont typeface="Wingdings" pitchFamily="2" charset="2"/>
              <a:buChar char="ü"/>
            </a:pPr>
            <a:endParaRPr lang="sr-Latn-BA" sz="2000" b="1" dirty="0" smtClean="0">
              <a:solidFill>
                <a:schemeClr val="tx2">
                  <a:lumMod val="50000"/>
                </a:schemeClr>
              </a:solidFill>
            </a:endParaRPr>
          </a:p>
        </p:txBody>
      </p:sp>
    </p:spTree>
    <p:extLst>
      <p:ext uri="{BB962C8B-B14F-4D97-AF65-F5344CB8AC3E}">
        <p14:creationId xmlns:p14="http://schemas.microsoft.com/office/powerpoint/2010/main" val="145207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rgbClr val="4BACC6">
                    <a:lumMod val="60000"/>
                    <a:lumOff val="40000"/>
                  </a:srgbClr>
                </a:solidFill>
              </a:rPr>
              <a:t>rhmz@teol.net</a:t>
            </a:r>
            <a:r>
              <a:rPr lang="sr-Latn-BA" dirty="0" smtClean="0">
                <a:solidFill>
                  <a:prstClr val="black"/>
                </a:solidFill>
              </a:rPr>
              <a:t> </a:t>
            </a:r>
            <a:r>
              <a:rPr lang="sr-Latn-BA" sz="1400" b="1" dirty="0" smtClean="0">
                <a:solidFill>
                  <a:prstClr val="white"/>
                </a:solidFill>
              </a:rPr>
              <a:t>Republic Hydro-Meteorological Service of Republika Srpska, B&amp;H </a:t>
            </a:r>
            <a:r>
              <a:rPr lang="sr-Latn-BA" sz="1400" dirty="0" smtClean="0">
                <a:solidFill>
                  <a:srgbClr val="4BACC6">
                    <a:lumMod val="60000"/>
                    <a:lumOff val="40000"/>
                  </a:srgbClr>
                </a:solidFill>
              </a:rPr>
              <a:t>www.rhmzrs.com</a:t>
            </a:r>
            <a:endParaRPr lang="sr-Latn-BA" sz="1400" dirty="0">
              <a:solidFill>
                <a:srgbClr val="4BACC6">
                  <a:lumMod val="60000"/>
                  <a:lumOff val="40000"/>
                </a:srgb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740352" y="5145909"/>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391" y="692696"/>
            <a:ext cx="8769986" cy="566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611560" y="1124744"/>
            <a:ext cx="3888432" cy="4021165"/>
          </a:xfrm>
          <a:prstGeom prst="ellipse">
            <a:avLst/>
          </a:prstGeom>
          <a:solidFill>
            <a:schemeClr val="accent6">
              <a:lumMod val="40000"/>
              <a:lumOff val="60000"/>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BA"/>
          </a:p>
        </p:txBody>
      </p:sp>
      <p:sp>
        <p:nvSpPr>
          <p:cNvPr id="5" name="Oval 4"/>
          <p:cNvSpPr/>
          <p:nvPr/>
        </p:nvSpPr>
        <p:spPr>
          <a:xfrm>
            <a:off x="2483768" y="3068960"/>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sr-Latn-BA"/>
          </a:p>
        </p:txBody>
      </p:sp>
      <p:sp>
        <p:nvSpPr>
          <p:cNvPr id="6" name="Rectangle 5"/>
          <p:cNvSpPr/>
          <p:nvPr/>
        </p:nvSpPr>
        <p:spPr>
          <a:xfrm>
            <a:off x="2589526" y="2382560"/>
            <a:ext cx="109356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Borje</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Oval 8"/>
          <p:cNvSpPr/>
          <p:nvPr/>
        </p:nvSpPr>
        <p:spPr>
          <a:xfrm>
            <a:off x="3563888" y="4149080"/>
            <a:ext cx="216024" cy="21602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r-Latn-BA"/>
          </a:p>
        </p:txBody>
      </p:sp>
      <p:sp>
        <p:nvSpPr>
          <p:cNvPr id="11" name="Rectangle 10"/>
          <p:cNvSpPr/>
          <p:nvPr/>
        </p:nvSpPr>
        <p:spPr>
          <a:xfrm>
            <a:off x="3203848" y="4358109"/>
            <a:ext cx="1683474" cy="584775"/>
          </a:xfrm>
          <a:prstGeom prst="rect">
            <a:avLst/>
          </a:prstGeom>
          <a:noFill/>
        </p:spPr>
        <p:txBody>
          <a:bodyPr wrap="none" lIns="91440" tIns="45720" rIns="91440" bIns="45720">
            <a:spAutoFit/>
          </a:bodyPr>
          <a:lstStyle/>
          <a:p>
            <a:pPr algn="ctr"/>
            <a:r>
              <a:rPr lang="en-US" sz="32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Jahorina</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07945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400" b="1" dirty="0" smtClean="0"/>
              <a:t>FOCUS </a:t>
            </a:r>
            <a:r>
              <a:rPr lang="sr-Latn-BA" sz="2400" b="1" dirty="0"/>
              <a:t>ON   action within </a:t>
            </a:r>
            <a:r>
              <a:rPr lang="sr-Latn-BA" sz="2400" b="1" dirty="0" smtClean="0"/>
              <a:t>BiH through Miistry of Civil Protection </a:t>
            </a:r>
            <a:endParaRPr lang="sr-Latn-BA" sz="2400" b="1" dirty="0"/>
          </a:p>
          <a:p>
            <a:pPr algn="ctr">
              <a:defRPr/>
            </a:pPr>
            <a:endParaRPr lang="sr-Latn-BA" sz="2400" b="1" dirty="0"/>
          </a:p>
        </p:txBody>
      </p:sp>
      <p:sp>
        <p:nvSpPr>
          <p:cNvPr id="2" name="Rectangle 1"/>
          <p:cNvSpPr/>
          <p:nvPr/>
        </p:nvSpPr>
        <p:spPr>
          <a:xfrm>
            <a:off x="251520" y="1305342"/>
            <a:ext cx="8784976" cy="6247864"/>
          </a:xfrm>
          <a:prstGeom prst="rect">
            <a:avLst/>
          </a:prstGeom>
        </p:spPr>
        <p:txBody>
          <a:bodyPr wrap="square">
            <a:spAutoFit/>
          </a:bodyPr>
          <a:lstStyle/>
          <a:p>
            <a:r>
              <a:rPr lang="sr-Latn-BA" sz="2400" b="1" dirty="0" smtClean="0">
                <a:solidFill>
                  <a:schemeClr val="tx2"/>
                </a:solidFill>
              </a:rPr>
              <a:t>INITIATIVE:</a:t>
            </a:r>
            <a:endParaRPr lang="sr-Latn-BA" sz="2400" b="1" dirty="0">
              <a:solidFill>
                <a:schemeClr val="tx2"/>
              </a:solidFill>
            </a:endParaRPr>
          </a:p>
          <a:p>
            <a:pPr marL="285750" indent="-285750">
              <a:buFont typeface="Wingdings" pitchFamily="2" charset="2"/>
              <a:buChar char="ü"/>
            </a:pPr>
            <a:r>
              <a:rPr lang="en-US" sz="2400" b="1" dirty="0">
                <a:solidFill>
                  <a:schemeClr val="tx2">
                    <a:lumMod val="50000"/>
                  </a:schemeClr>
                </a:solidFill>
              </a:rPr>
              <a:t> </a:t>
            </a:r>
            <a:r>
              <a:rPr lang="sr-Latn-BA" sz="2400" b="1" dirty="0" smtClean="0">
                <a:solidFill>
                  <a:schemeClr val="tx2">
                    <a:lumMod val="50000"/>
                  </a:schemeClr>
                </a:solidFill>
              </a:rPr>
              <a:t>Bosnia and Herzegovina </a:t>
            </a:r>
            <a:r>
              <a:rPr lang="en-US" sz="2400" b="1" dirty="0" smtClean="0">
                <a:solidFill>
                  <a:schemeClr val="tx2">
                    <a:lumMod val="50000"/>
                  </a:schemeClr>
                </a:solidFill>
              </a:rPr>
              <a:t>Co-operation </a:t>
            </a:r>
            <a:r>
              <a:rPr lang="en-US" sz="2400" b="1" dirty="0">
                <a:solidFill>
                  <a:schemeClr val="tx2">
                    <a:lumMod val="50000"/>
                  </a:schemeClr>
                </a:solidFill>
              </a:rPr>
              <a:t>Agreement with </a:t>
            </a:r>
            <a:r>
              <a:rPr lang="en-US" sz="2400" b="1" dirty="0" smtClean="0">
                <a:solidFill>
                  <a:schemeClr val="tx2">
                    <a:lumMod val="50000"/>
                  </a:schemeClr>
                </a:solidFill>
              </a:rPr>
              <a:t> </a:t>
            </a:r>
            <a:endParaRPr lang="sr-Latn-BA" sz="2400" b="1" dirty="0" smtClean="0">
              <a:solidFill>
                <a:schemeClr val="tx2">
                  <a:lumMod val="50000"/>
                </a:schemeClr>
              </a:solidFill>
            </a:endParaRPr>
          </a:p>
          <a:p>
            <a:r>
              <a:rPr lang="sr-Latn-BA" sz="2400" b="1" dirty="0" smtClean="0">
                <a:solidFill>
                  <a:schemeClr val="tx2">
                    <a:lumMod val="50000"/>
                  </a:schemeClr>
                </a:solidFill>
              </a:rPr>
              <a:t>     </a:t>
            </a:r>
            <a:r>
              <a:rPr lang="en-US" sz="2400" b="1" dirty="0" smtClean="0">
                <a:solidFill>
                  <a:schemeClr val="tx2">
                    <a:lumMod val="50000"/>
                  </a:schemeClr>
                </a:solidFill>
              </a:rPr>
              <a:t>"for </a:t>
            </a:r>
            <a:r>
              <a:rPr lang="en-US" sz="2400" b="1" dirty="0">
                <a:solidFill>
                  <a:schemeClr val="tx2">
                    <a:lumMod val="50000"/>
                  </a:schemeClr>
                </a:solidFill>
              </a:rPr>
              <a:t>eventual accession to the Convention</a:t>
            </a:r>
            <a:r>
              <a:rPr lang="en-US" sz="2400" b="1" dirty="0" smtClean="0">
                <a:solidFill>
                  <a:schemeClr val="tx2">
                    <a:lumMod val="50000"/>
                  </a:schemeClr>
                </a:solidFill>
              </a:rPr>
              <a:t>".</a:t>
            </a:r>
            <a:endParaRPr lang="sr-Latn-BA" sz="2400" b="1" dirty="0" smtClean="0">
              <a:solidFill>
                <a:schemeClr val="tx2">
                  <a:lumMod val="50000"/>
                </a:schemeClr>
              </a:solidFill>
            </a:endParaRPr>
          </a:p>
          <a:p>
            <a:pPr marL="342900" indent="-342900">
              <a:buFont typeface="Wingdings" pitchFamily="2" charset="2"/>
              <a:buChar char="ü"/>
            </a:pPr>
            <a:r>
              <a:rPr lang="en-US" sz="2400" b="1" dirty="0">
                <a:solidFill>
                  <a:schemeClr val="tx2">
                    <a:lumMod val="50000"/>
                  </a:schemeClr>
                </a:solidFill>
              </a:rPr>
              <a:t>at the end of 2015 (17.dec.) B &amp; H </a:t>
            </a:r>
            <a:r>
              <a:rPr lang="sr-Latn-BA" sz="2400" b="1" dirty="0" smtClean="0">
                <a:solidFill>
                  <a:schemeClr val="tx2">
                    <a:lumMod val="50000"/>
                  </a:schemeClr>
                </a:solidFill>
              </a:rPr>
              <a:t>(Ministry of Civil Protection) </a:t>
            </a:r>
            <a:r>
              <a:rPr lang="en-US" sz="2400" b="1" dirty="0" smtClean="0">
                <a:solidFill>
                  <a:schemeClr val="tx2">
                    <a:lumMod val="50000"/>
                  </a:schemeClr>
                </a:solidFill>
              </a:rPr>
              <a:t>sent </a:t>
            </a:r>
            <a:r>
              <a:rPr lang="en-US" sz="2400" b="1" dirty="0">
                <a:solidFill>
                  <a:schemeClr val="tx2">
                    <a:lumMod val="50000"/>
                  </a:schemeClr>
                </a:solidFill>
              </a:rPr>
              <a:t>a letter </a:t>
            </a:r>
            <a:r>
              <a:rPr lang="sr-Latn-BA" sz="2400" b="1" dirty="0" smtClean="0">
                <a:solidFill>
                  <a:schemeClr val="tx2">
                    <a:lumMod val="50000"/>
                  </a:schemeClr>
                </a:solidFill>
              </a:rPr>
              <a:t>to Dr Florens Rabier, General-Director ,</a:t>
            </a:r>
            <a:r>
              <a:rPr lang="en-US" sz="2400" b="1" dirty="0" smtClean="0">
                <a:solidFill>
                  <a:schemeClr val="tx2">
                    <a:lumMod val="50000"/>
                  </a:schemeClr>
                </a:solidFill>
              </a:rPr>
              <a:t>of </a:t>
            </a:r>
            <a:r>
              <a:rPr lang="en-US" sz="2400" b="1" dirty="0">
                <a:solidFill>
                  <a:schemeClr val="tx2">
                    <a:lumMod val="50000"/>
                  </a:schemeClr>
                </a:solidFill>
              </a:rPr>
              <a:t>interest to establish </a:t>
            </a:r>
            <a:r>
              <a:rPr lang="sr-Latn-BA" sz="2400" b="1" dirty="0" smtClean="0">
                <a:solidFill>
                  <a:schemeClr val="tx2">
                    <a:lumMod val="50000"/>
                  </a:schemeClr>
                </a:solidFill>
              </a:rPr>
              <a:t>broken</a:t>
            </a:r>
            <a:r>
              <a:rPr lang="en-US" sz="2400" b="1" dirty="0" smtClean="0">
                <a:solidFill>
                  <a:schemeClr val="tx2">
                    <a:lumMod val="50000"/>
                  </a:schemeClr>
                </a:solidFill>
              </a:rPr>
              <a:t> </a:t>
            </a:r>
            <a:r>
              <a:rPr lang="en-US" sz="2400" b="1" dirty="0">
                <a:solidFill>
                  <a:schemeClr val="tx2">
                    <a:lumMod val="50000"/>
                  </a:schemeClr>
                </a:solidFill>
              </a:rPr>
              <a:t>communication with ECMWF </a:t>
            </a:r>
            <a:r>
              <a:rPr lang="sr-Latn-BA" sz="2400" b="1" dirty="0">
                <a:solidFill>
                  <a:schemeClr val="tx2">
                    <a:lumMod val="50000"/>
                  </a:schemeClr>
                </a:solidFill>
              </a:rPr>
              <a:t> for the purpose of </a:t>
            </a:r>
            <a:r>
              <a:rPr lang="en-US" sz="2400" b="1" dirty="0" smtClean="0">
                <a:solidFill>
                  <a:schemeClr val="tx2">
                    <a:lumMod val="50000"/>
                  </a:schemeClr>
                </a:solidFill>
              </a:rPr>
              <a:t>cooperation </a:t>
            </a:r>
            <a:r>
              <a:rPr lang="en-US" sz="2400" b="1" dirty="0">
                <a:solidFill>
                  <a:schemeClr val="tx2">
                    <a:lumMod val="50000"/>
                  </a:schemeClr>
                </a:solidFill>
              </a:rPr>
              <a:t>and accession to the </a:t>
            </a:r>
            <a:r>
              <a:rPr lang="en-US" sz="2400" b="1" dirty="0" smtClean="0">
                <a:solidFill>
                  <a:schemeClr val="tx2">
                    <a:lumMod val="50000"/>
                  </a:schemeClr>
                </a:solidFill>
              </a:rPr>
              <a:t>Convention</a:t>
            </a:r>
            <a:r>
              <a:rPr lang="sr-Latn-BA" sz="2400" b="1" dirty="0" smtClean="0">
                <a:solidFill>
                  <a:schemeClr val="tx2">
                    <a:lumMod val="50000"/>
                  </a:schemeClr>
                </a:solidFill>
              </a:rPr>
              <a:t>.</a:t>
            </a:r>
          </a:p>
          <a:p>
            <a:pPr marL="342900" indent="-342900">
              <a:buFont typeface="Wingdings" pitchFamily="2" charset="2"/>
              <a:buChar char="ü"/>
            </a:pPr>
            <a:r>
              <a:rPr lang="sr-Latn-BA" sz="2400" b="1" dirty="0" smtClean="0">
                <a:solidFill>
                  <a:schemeClr val="tx2">
                    <a:lumMod val="50000"/>
                  </a:schemeClr>
                </a:solidFill>
              </a:rPr>
              <a:t>RHMS RS and FHMI FB&amp;H, </a:t>
            </a:r>
            <a:r>
              <a:rPr lang="en-US" sz="2400" b="1" dirty="0">
                <a:solidFill>
                  <a:schemeClr val="tx2">
                    <a:lumMod val="50000"/>
                  </a:schemeClr>
                </a:solidFill>
              </a:rPr>
              <a:t>obtain the consent of the </a:t>
            </a:r>
            <a:r>
              <a:rPr lang="sr-Latn-BA" sz="2400" b="1" dirty="0" smtClean="0">
                <a:solidFill>
                  <a:schemeClr val="tx2">
                    <a:lumMod val="50000"/>
                  </a:schemeClr>
                </a:solidFill>
              </a:rPr>
              <a:t>entity </a:t>
            </a:r>
            <a:r>
              <a:rPr lang="en-US" sz="2400" b="1" dirty="0" smtClean="0">
                <a:solidFill>
                  <a:schemeClr val="tx2">
                    <a:lumMod val="50000"/>
                  </a:schemeClr>
                </a:solidFill>
              </a:rPr>
              <a:t>Government</a:t>
            </a:r>
            <a:r>
              <a:rPr lang="sr-Latn-BA" sz="2400" b="1" dirty="0" smtClean="0">
                <a:solidFill>
                  <a:schemeClr val="tx2">
                    <a:lumMod val="50000"/>
                  </a:schemeClr>
                </a:solidFill>
              </a:rPr>
              <a:t>s, </a:t>
            </a:r>
            <a:r>
              <a:rPr lang="en-US" sz="2400" b="1" dirty="0" smtClean="0">
                <a:solidFill>
                  <a:schemeClr val="tx2">
                    <a:lumMod val="50000"/>
                  </a:schemeClr>
                </a:solidFill>
              </a:rPr>
              <a:t>to </a:t>
            </a:r>
            <a:r>
              <a:rPr lang="en-US" sz="2400" b="1" dirty="0">
                <a:solidFill>
                  <a:schemeClr val="tx2">
                    <a:lumMod val="50000"/>
                  </a:schemeClr>
                </a:solidFill>
              </a:rPr>
              <a:t>enter into the negotiation process.</a:t>
            </a:r>
          </a:p>
          <a:p>
            <a:pPr marL="342900" indent="-342900">
              <a:buFont typeface="Wingdings" pitchFamily="2" charset="2"/>
              <a:buChar char="ü"/>
            </a:pPr>
            <a:r>
              <a:rPr lang="en-US" sz="2400" b="1" dirty="0">
                <a:solidFill>
                  <a:schemeClr val="tx2">
                    <a:lumMod val="50000"/>
                  </a:schemeClr>
                </a:solidFill>
              </a:rPr>
              <a:t>Two entity meteorological services have drawn up an agreement on a joint </a:t>
            </a:r>
            <a:r>
              <a:rPr lang="en-US" sz="2400" b="1" dirty="0" smtClean="0">
                <a:solidFill>
                  <a:schemeClr val="tx2">
                    <a:lumMod val="50000"/>
                  </a:schemeClr>
                </a:solidFill>
              </a:rPr>
              <a:t>approach</a:t>
            </a:r>
            <a:r>
              <a:rPr lang="sr-Latn-BA" sz="2400" b="1" dirty="0" smtClean="0">
                <a:solidFill>
                  <a:schemeClr val="tx2">
                    <a:lumMod val="50000"/>
                  </a:schemeClr>
                </a:solidFill>
              </a:rPr>
              <a:t> with equal rights, where RHMS RS is Focal Point </a:t>
            </a:r>
          </a:p>
          <a:p>
            <a:pPr marL="342900" indent="-342900">
              <a:buFont typeface="Wingdings" pitchFamily="2" charset="2"/>
              <a:buChar char="ü"/>
            </a:pPr>
            <a:r>
              <a:rPr lang="sr-Latn-BA" sz="2400" b="1" dirty="0" smtClean="0">
                <a:solidFill>
                  <a:schemeClr val="tx2">
                    <a:lumMod val="50000"/>
                  </a:schemeClr>
                </a:solidFill>
              </a:rPr>
              <a:t> </a:t>
            </a:r>
            <a:r>
              <a:rPr lang="en-US" sz="2400" b="1" dirty="0" smtClean="0">
                <a:solidFill>
                  <a:schemeClr val="tx2">
                    <a:lumMod val="50000"/>
                  </a:schemeClr>
                </a:solidFill>
              </a:rPr>
              <a:t>for </a:t>
            </a:r>
            <a:r>
              <a:rPr lang="en-US" sz="2400" b="1" dirty="0">
                <a:solidFill>
                  <a:schemeClr val="tx2">
                    <a:lumMod val="50000"/>
                  </a:schemeClr>
                </a:solidFill>
              </a:rPr>
              <a:t>the Ministry of Civil Affairs, it was necessary to continue talks and negotiations with the ECMWF </a:t>
            </a:r>
            <a:endParaRPr lang="sr-Latn-BA" sz="2400" b="1" dirty="0" smtClean="0">
              <a:solidFill>
                <a:schemeClr val="tx2">
                  <a:lumMod val="50000"/>
                </a:schemeClr>
              </a:solidFill>
            </a:endParaRPr>
          </a:p>
          <a:p>
            <a:endParaRPr lang="sr-Latn-BA" sz="2400" b="1" dirty="0" smtClean="0">
              <a:solidFill>
                <a:schemeClr val="tx2"/>
              </a:solidFill>
            </a:endParaRPr>
          </a:p>
          <a:p>
            <a:r>
              <a:rPr lang="sr-Latn-BA" sz="2000" b="1" dirty="0" smtClean="0">
                <a:solidFill>
                  <a:schemeClr val="tx2">
                    <a:lumMod val="50000"/>
                  </a:schemeClr>
                </a:solidFill>
              </a:rPr>
              <a:t>        </a:t>
            </a:r>
            <a:endParaRPr lang="sr-Latn-BA" sz="2000" b="1" dirty="0">
              <a:solidFill>
                <a:schemeClr val="tx2">
                  <a:lumMod val="50000"/>
                </a:schemeClr>
              </a:solidFill>
            </a:endParaRPr>
          </a:p>
          <a:p>
            <a:pPr marL="342900" indent="-342900">
              <a:buFont typeface="Wingdings" pitchFamily="2" charset="2"/>
              <a:buChar char="ü"/>
            </a:pPr>
            <a:endParaRPr lang="sr-Latn-BA" sz="2000" b="1" dirty="0" smtClean="0">
              <a:solidFill>
                <a:schemeClr val="tx2">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9627" y="1787003"/>
            <a:ext cx="1337626" cy="27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228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79778" y="692696"/>
            <a:ext cx="8938823" cy="68407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sr-Latn-BA" sz="2000" b="1" dirty="0"/>
              <a:t>FOCUS ON </a:t>
            </a:r>
            <a:r>
              <a:rPr lang="sr-Latn-BA" sz="2000" b="1" dirty="0" smtClean="0"/>
              <a:t>METEOROLOGY  AND HYDROLOGY</a:t>
            </a:r>
            <a:endParaRPr lang="sr-Latn-BA" sz="2000" b="1" dirty="0"/>
          </a:p>
        </p:txBody>
      </p:sp>
      <p:sp>
        <p:nvSpPr>
          <p:cNvPr id="2" name="Rectangle 1"/>
          <p:cNvSpPr/>
          <p:nvPr/>
        </p:nvSpPr>
        <p:spPr>
          <a:xfrm>
            <a:off x="97673" y="1588730"/>
            <a:ext cx="8839089" cy="5632311"/>
          </a:xfrm>
          <a:prstGeom prst="rect">
            <a:avLst/>
          </a:prstGeom>
        </p:spPr>
        <p:txBody>
          <a:bodyPr wrap="square">
            <a:spAutoFit/>
          </a:bodyPr>
          <a:lstStyle/>
          <a:p>
            <a:r>
              <a:rPr lang="en-US" sz="2000" b="1" dirty="0">
                <a:solidFill>
                  <a:schemeClr val="tx2"/>
                </a:solidFill>
              </a:rPr>
              <a:t>STRENGTHENING </a:t>
            </a:r>
            <a:r>
              <a:rPr lang="sr-Latn-BA" sz="2000" b="1" dirty="0" smtClean="0">
                <a:solidFill>
                  <a:schemeClr val="tx2"/>
                </a:solidFill>
              </a:rPr>
              <a:t>OBSERVATION AND FORECASTING</a:t>
            </a:r>
            <a:r>
              <a:rPr lang="en-US" sz="2000" b="1" dirty="0" smtClean="0">
                <a:solidFill>
                  <a:schemeClr val="tx2"/>
                </a:solidFill>
              </a:rPr>
              <a:t> SYSTEM</a:t>
            </a:r>
            <a:endParaRPr lang="sr-Latn-BA" sz="2000" b="1" dirty="0" smtClean="0">
              <a:solidFill>
                <a:schemeClr val="tx2"/>
              </a:solidFill>
            </a:endParaRPr>
          </a:p>
          <a:p>
            <a:pPr marL="342900" indent="-342900">
              <a:buFont typeface="Wingdings" pitchFamily="2" charset="2"/>
              <a:buChar char="ü"/>
            </a:pPr>
            <a:r>
              <a:rPr lang="sr-Latn-BA" sz="2000" b="1" dirty="0" smtClean="0"/>
              <a:t> L</a:t>
            </a:r>
            <a:r>
              <a:rPr lang="en-US" sz="2000" b="1" dirty="0" err="1" smtClean="0"/>
              <a:t>ast</a:t>
            </a:r>
            <a:r>
              <a:rPr lang="en-US" sz="2000" b="1" dirty="0" smtClean="0"/>
              <a:t> </a:t>
            </a:r>
            <a:r>
              <a:rPr lang="en-US" sz="2000" b="1" dirty="0"/>
              <a:t>year </a:t>
            </a:r>
            <a:r>
              <a:rPr lang="sr-Latn-BA" sz="2000" b="1" dirty="0" smtClean="0"/>
              <a:t>in B&amp;H </a:t>
            </a:r>
            <a:r>
              <a:rPr lang="en-US" sz="2000" b="1" dirty="0" smtClean="0"/>
              <a:t>was </a:t>
            </a:r>
            <a:r>
              <a:rPr lang="en-US" sz="2000" b="1" dirty="0"/>
              <a:t>a year of start-up and implementation of a number of projects related </a:t>
            </a:r>
            <a:r>
              <a:rPr lang="en-US" sz="2000" b="1" dirty="0" smtClean="0"/>
              <a:t>to</a:t>
            </a:r>
            <a:r>
              <a:rPr lang="sr-Latn-BA" sz="2000" b="1" dirty="0" smtClean="0"/>
              <a:t> </a:t>
            </a:r>
            <a:r>
              <a:rPr lang="en-US" sz="2000" b="1" dirty="0" smtClean="0"/>
              <a:t>reconstruct</a:t>
            </a:r>
            <a:r>
              <a:rPr lang="sr-Latn-BA" sz="2000" b="1" dirty="0" smtClean="0"/>
              <a:t>ion </a:t>
            </a:r>
            <a:r>
              <a:rPr lang="en-US" sz="2000" b="1" dirty="0" smtClean="0"/>
              <a:t> </a:t>
            </a:r>
            <a:r>
              <a:rPr lang="en-US" sz="2000" b="1" dirty="0"/>
              <a:t>the </a:t>
            </a:r>
            <a:r>
              <a:rPr lang="en-US" sz="2000" b="1" dirty="0" smtClean="0"/>
              <a:t>damages</a:t>
            </a:r>
            <a:r>
              <a:rPr lang="sr-Latn-BA" sz="2000" b="1" dirty="0" smtClean="0"/>
              <a:t>,</a:t>
            </a:r>
            <a:r>
              <a:rPr lang="en-US" sz="2000" b="1" dirty="0" smtClean="0"/>
              <a:t> </a:t>
            </a:r>
            <a:r>
              <a:rPr lang="en-US" sz="2000" b="1" dirty="0"/>
              <a:t>on protection facilities and watercourses </a:t>
            </a:r>
            <a:r>
              <a:rPr lang="sr-Latn-BA" sz="2000" b="1" dirty="0"/>
              <a:t> </a:t>
            </a:r>
            <a:r>
              <a:rPr lang="en-US" sz="2000" b="1" dirty="0" smtClean="0"/>
              <a:t>caused </a:t>
            </a:r>
            <a:r>
              <a:rPr lang="en-US" sz="2000" b="1" dirty="0"/>
              <a:t>by the floods, erosions and torrents in </a:t>
            </a:r>
            <a:r>
              <a:rPr lang="en-US" sz="2000" b="1" dirty="0" smtClean="0"/>
              <a:t>2014</a:t>
            </a:r>
            <a:endParaRPr lang="sr-Latn-BA" sz="2000" b="1" dirty="0" smtClean="0"/>
          </a:p>
          <a:p>
            <a:pPr marL="342900" indent="-342900">
              <a:buFont typeface="Wingdings" pitchFamily="2" charset="2"/>
              <a:buChar char="ü"/>
            </a:pPr>
            <a:r>
              <a:rPr lang="sr-Latn-BA" sz="2000" b="1" dirty="0"/>
              <a:t> </a:t>
            </a:r>
            <a:r>
              <a:rPr lang="sr-Latn-BA" sz="2000" b="1" dirty="0" smtClean="0"/>
              <a:t>In field of our activities it was year of  preparation and realization  the Projects related to </a:t>
            </a:r>
            <a:r>
              <a:rPr lang="en-US" sz="2000" b="1" dirty="0"/>
              <a:t>Establishing a appropriate monitoring </a:t>
            </a:r>
            <a:r>
              <a:rPr lang="en-US" sz="2000" b="1" dirty="0" smtClean="0"/>
              <a:t>system</a:t>
            </a:r>
            <a:r>
              <a:rPr lang="sr-Latn-BA" sz="2000" b="1" dirty="0" smtClean="0"/>
              <a:t> and </a:t>
            </a:r>
            <a:r>
              <a:rPr lang="en-US" sz="2000" b="1" dirty="0" smtClean="0"/>
              <a:t>Hydrological </a:t>
            </a:r>
            <a:r>
              <a:rPr lang="en-US" sz="2000" b="1" dirty="0"/>
              <a:t>Forecasting System in </a:t>
            </a:r>
            <a:r>
              <a:rPr lang="en-US" sz="2000" b="1" dirty="0" smtClean="0"/>
              <a:t>B</a:t>
            </a:r>
            <a:r>
              <a:rPr lang="sr-Latn-BA" sz="2000" b="1" dirty="0" smtClean="0"/>
              <a:t>&amp;</a:t>
            </a:r>
            <a:r>
              <a:rPr lang="en-US" sz="2000" b="1" dirty="0" smtClean="0"/>
              <a:t>H </a:t>
            </a:r>
            <a:r>
              <a:rPr lang="sr-Latn-BA" sz="2000" b="1" dirty="0" smtClean="0"/>
              <a:t>as</a:t>
            </a:r>
            <a:r>
              <a:rPr lang="en-US" sz="2000" b="1" dirty="0" smtClean="0"/>
              <a:t> </a:t>
            </a:r>
            <a:r>
              <a:rPr lang="en-US" sz="2000" b="1" dirty="0"/>
              <a:t>a key activity in the domain of prevention and early </a:t>
            </a:r>
            <a:r>
              <a:rPr lang="en-US" sz="2000" b="1" dirty="0" smtClean="0"/>
              <a:t>warning</a:t>
            </a:r>
            <a:r>
              <a:rPr lang="sr-Latn-BA" sz="2000" b="1" dirty="0" smtClean="0"/>
              <a:t> system from the flood.</a:t>
            </a:r>
            <a:endParaRPr lang="sr-Latn-BA" sz="2000" b="1" dirty="0"/>
          </a:p>
          <a:p>
            <a:endParaRPr lang="sr-Latn-BA" sz="2000" b="1" dirty="0" smtClean="0"/>
          </a:p>
          <a:p>
            <a:r>
              <a:rPr lang="sr-Latn-BA" sz="2000" b="1" dirty="0" smtClean="0">
                <a:solidFill>
                  <a:schemeClr val="tx2"/>
                </a:solidFill>
              </a:rPr>
              <a:t>PROJECTS</a:t>
            </a:r>
          </a:p>
          <a:p>
            <a:r>
              <a:rPr lang="sr-Latn-BA" sz="2000" dirty="0" smtClean="0"/>
              <a:t>Add to own</a:t>
            </a:r>
            <a:r>
              <a:rPr lang="en-US" sz="2000" dirty="0" smtClean="0"/>
              <a:t> </a:t>
            </a:r>
            <a:r>
              <a:rPr lang="en-US" sz="2000" dirty="0"/>
              <a:t>measure </a:t>
            </a:r>
            <a:r>
              <a:rPr lang="sr-Latn-BA" sz="2000" dirty="0" smtClean="0"/>
              <a:t>have to provide</a:t>
            </a:r>
            <a:r>
              <a:rPr lang="en-US" sz="2000" dirty="0" smtClean="0"/>
              <a:t> </a:t>
            </a:r>
            <a:r>
              <a:rPr lang="en-US" sz="2000" dirty="0"/>
              <a:t>sub-measures</a:t>
            </a:r>
            <a:r>
              <a:rPr lang="sr-Latn-BA" sz="2000" dirty="0"/>
              <a:t>:</a:t>
            </a:r>
            <a:r>
              <a:rPr lang="en-US" sz="2000" dirty="0"/>
              <a:t> </a:t>
            </a:r>
            <a:endParaRPr lang="sr-Latn-BA" sz="2000" dirty="0"/>
          </a:p>
          <a:p>
            <a:pPr marL="342900" indent="-342900">
              <a:buFont typeface="Wingdings" pitchFamily="2" charset="2"/>
              <a:buChar char="Ø"/>
            </a:pPr>
            <a:r>
              <a:rPr lang="en-US" sz="2000" dirty="0"/>
              <a:t>building the network of meteorological, precipitation and hydrological stations,</a:t>
            </a:r>
            <a:endParaRPr lang="sr-Latn-BA" sz="2000" dirty="0"/>
          </a:p>
          <a:p>
            <a:pPr marL="342900" indent="-342900">
              <a:buFont typeface="Wingdings" pitchFamily="2" charset="2"/>
              <a:buChar char="Ø"/>
            </a:pPr>
            <a:r>
              <a:rPr lang="en-US" sz="2000" dirty="0" smtClean="0"/>
              <a:t>establishing </a:t>
            </a:r>
            <a:r>
              <a:rPr lang="en-US" sz="2000" dirty="0"/>
              <a:t>the procedures for exchange of meteorological and hydrological data between the competent hydro-meteorological services in </a:t>
            </a:r>
            <a:r>
              <a:rPr lang="en-US" sz="2000" dirty="0" err="1"/>
              <a:t>BiH</a:t>
            </a:r>
            <a:r>
              <a:rPr lang="en-US" sz="2000" dirty="0"/>
              <a:t> and </a:t>
            </a:r>
            <a:r>
              <a:rPr lang="en-US" sz="2000" dirty="0" smtClean="0"/>
              <a:t>neighboring </a:t>
            </a:r>
            <a:r>
              <a:rPr lang="en-US" sz="2000" dirty="0"/>
              <a:t>countries, as well as with other international organizations (Sava Commission, ICPDR, WMO and the like). </a:t>
            </a:r>
            <a:endParaRPr lang="sr-Latn-BA" sz="2000" dirty="0"/>
          </a:p>
          <a:p>
            <a:pPr marL="342900" indent="-342900">
              <a:buFont typeface="Wingdings" pitchFamily="2" charset="2"/>
              <a:buChar char="ü"/>
            </a:pPr>
            <a:endParaRPr lang="sr-Latn-BA" sz="2000" b="1" dirty="0"/>
          </a:p>
          <a:p>
            <a:endParaRPr lang="sr-Latn-BA" sz="2000" b="1" dirty="0"/>
          </a:p>
        </p:txBody>
      </p:sp>
    </p:spTree>
    <p:extLst>
      <p:ext uri="{BB962C8B-B14F-4D97-AF65-F5344CB8AC3E}">
        <p14:creationId xmlns:p14="http://schemas.microsoft.com/office/powerpoint/2010/main" val="931331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70611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000" b="1" dirty="0" smtClean="0"/>
              <a:t>FOCUS ON </a:t>
            </a:r>
            <a:r>
              <a:rPr lang="en-GB" sz="2000" b="1" dirty="0" err="1" smtClean="0"/>
              <a:t>Vrbas</a:t>
            </a:r>
            <a:r>
              <a:rPr lang="en-GB" sz="2000" b="1" dirty="0" smtClean="0"/>
              <a:t> river UNDP GEF SCCF</a:t>
            </a:r>
            <a:r>
              <a:rPr lang="sr-Latn-BA" sz="2000" b="1" dirty="0" smtClean="0"/>
              <a:t> </a:t>
            </a:r>
            <a:r>
              <a:rPr lang="en-US" sz="2000" dirty="0"/>
              <a:t>"Integrating climate change and reducing the risk of flooding in the </a:t>
            </a:r>
            <a:r>
              <a:rPr lang="en-US" sz="2000" dirty="0" err="1"/>
              <a:t>Vrbas</a:t>
            </a:r>
            <a:r>
              <a:rPr lang="en-US" sz="2000" dirty="0"/>
              <a:t> River basin" </a:t>
            </a:r>
            <a:endParaRPr lang="sr-Latn-BA" sz="2400" b="1" dirty="0"/>
          </a:p>
          <a:p>
            <a:pPr algn="ctr">
              <a:defRPr/>
            </a:pPr>
            <a:endParaRPr lang="sr-Latn-BA" sz="2400" b="1" dirty="0"/>
          </a:p>
        </p:txBody>
      </p:sp>
      <p:sp>
        <p:nvSpPr>
          <p:cNvPr id="3" name="Rectangle 2"/>
          <p:cNvSpPr/>
          <p:nvPr/>
        </p:nvSpPr>
        <p:spPr>
          <a:xfrm>
            <a:off x="6012160" y="1477961"/>
            <a:ext cx="3050725" cy="4985980"/>
          </a:xfrm>
          <a:prstGeom prst="rect">
            <a:avLst/>
          </a:prstGeom>
        </p:spPr>
        <p:txBody>
          <a:bodyPr wrap="square">
            <a:spAutoFit/>
          </a:bodyPr>
          <a:lstStyle/>
          <a:p>
            <a:pPr marL="342900" indent="-342900">
              <a:buFont typeface="Wingdings" pitchFamily="2" charset="2"/>
              <a:buChar char="ü"/>
            </a:pPr>
            <a:r>
              <a:rPr lang="en-US" sz="2000" dirty="0"/>
              <a:t>"A key advantage  is</a:t>
            </a:r>
            <a:r>
              <a:rPr lang="sr-Latn-BA" sz="2000" dirty="0"/>
              <a:t>: </a:t>
            </a:r>
            <a:r>
              <a:rPr lang="en-US" sz="2000" dirty="0"/>
              <a:t>it would be first time on the territory of B</a:t>
            </a:r>
            <a:r>
              <a:rPr lang="sr-Latn-BA" sz="2000" dirty="0"/>
              <a:t>&amp;</a:t>
            </a:r>
            <a:r>
              <a:rPr lang="en-US" sz="2000" dirty="0"/>
              <a:t>H,  integrating climate change in water management, regarding flood protection</a:t>
            </a:r>
            <a:endParaRPr lang="sr-Latn-BA" sz="2000" dirty="0"/>
          </a:p>
          <a:p>
            <a:pPr marL="342900" indent="-342900">
              <a:buFont typeface="Wingdings" pitchFamily="2" charset="2"/>
              <a:buChar char="ü"/>
            </a:pPr>
            <a:r>
              <a:rPr lang="en-US" sz="2000" dirty="0"/>
              <a:t>. The project would have a very strong infrastructure component, </a:t>
            </a:r>
            <a:r>
              <a:rPr lang="sr-Latn-BA" sz="2000" dirty="0"/>
              <a:t>with</a:t>
            </a:r>
            <a:r>
              <a:rPr lang="en-US" sz="2000" dirty="0"/>
              <a:t> development of a hydrological model for the </a:t>
            </a:r>
            <a:r>
              <a:rPr lang="en-US" sz="2000" dirty="0" err="1"/>
              <a:t>Vrbas</a:t>
            </a:r>
            <a:r>
              <a:rPr lang="en-US" sz="2000" dirty="0"/>
              <a:t> River basin, which includes climate change. ' </a:t>
            </a:r>
            <a:endParaRPr lang="sr-Latn-BA" sz="2000" b="1" dirty="0">
              <a:solidFill>
                <a:srgbClr val="002060"/>
              </a:solidFill>
            </a:endParaRPr>
          </a:p>
        </p:txBody>
      </p:sp>
      <p:sp>
        <p:nvSpPr>
          <p:cNvPr id="5" name="Rectangle 4"/>
          <p:cNvSpPr/>
          <p:nvPr/>
        </p:nvSpPr>
        <p:spPr>
          <a:xfrm>
            <a:off x="6012161" y="1502688"/>
            <a:ext cx="3024335" cy="48587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err="1">
                <a:solidFill>
                  <a:schemeClr val="tx1"/>
                </a:solidFill>
              </a:rPr>
              <a:t>Vrbas</a:t>
            </a:r>
            <a:r>
              <a:rPr lang="en-GB" sz="2000" b="1" dirty="0">
                <a:solidFill>
                  <a:schemeClr val="tx1"/>
                </a:solidFill>
              </a:rPr>
              <a:t> river UNDP GEF SCCF</a:t>
            </a:r>
            <a:r>
              <a:rPr lang="sr-Latn-BA" sz="2000" b="1" dirty="0">
                <a:solidFill>
                  <a:schemeClr val="tx1"/>
                </a:solidFill>
              </a:rPr>
              <a:t> (Global Enviromental Found Special Climate Change Found</a:t>
            </a:r>
            <a:r>
              <a:rPr lang="sr-Latn-BA" sz="2000" b="1" dirty="0" smtClean="0">
                <a:solidFill>
                  <a:schemeClr val="tx1"/>
                </a:solidFill>
              </a:rPr>
              <a:t>)</a:t>
            </a:r>
            <a:endParaRPr lang="sr-Latn-BA" sz="2000" b="1" dirty="0">
              <a:solidFill>
                <a:schemeClr val="tx1"/>
              </a:solidFill>
            </a:endParaRPr>
          </a:p>
          <a:p>
            <a:pPr marL="342900" indent="-342900">
              <a:buFont typeface="Wingdings" pitchFamily="2" charset="2"/>
              <a:buChar char="ü"/>
            </a:pPr>
            <a:r>
              <a:rPr lang="sr-Latn-BA" sz="2000" b="1" dirty="0">
                <a:solidFill>
                  <a:schemeClr val="tx2">
                    <a:lumMod val="50000"/>
                  </a:schemeClr>
                </a:solidFill>
              </a:rPr>
              <a:t>Through this Project is </a:t>
            </a:r>
            <a:r>
              <a:rPr lang="sr-Latn-BA" sz="2000" b="1" dirty="0" smtClean="0">
                <a:solidFill>
                  <a:schemeClr val="tx2">
                    <a:lumMod val="50000"/>
                  </a:schemeClr>
                </a:solidFill>
              </a:rPr>
              <a:t>renew </a:t>
            </a:r>
            <a:r>
              <a:rPr lang="sr-Latn-BA" sz="2000" b="1" dirty="0">
                <a:solidFill>
                  <a:schemeClr val="tx2">
                    <a:lumMod val="50000"/>
                  </a:schemeClr>
                </a:solidFill>
              </a:rPr>
              <a:t>and modernize hydrometeorological monitoring network in Vrbas river basin</a:t>
            </a:r>
          </a:p>
        </p:txBody>
      </p:sp>
      <p:pic>
        <p:nvPicPr>
          <p:cNvPr id="11"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45" y="1616149"/>
            <a:ext cx="5285717" cy="4734111"/>
          </a:xfrm>
          <a:prstGeom prst="rect">
            <a:avLst/>
          </a:prstGeom>
        </p:spPr>
      </p:pic>
      <p:sp>
        <p:nvSpPr>
          <p:cNvPr id="2" name="Rectangle 1"/>
          <p:cNvSpPr/>
          <p:nvPr/>
        </p:nvSpPr>
        <p:spPr>
          <a:xfrm>
            <a:off x="290945" y="1616149"/>
            <a:ext cx="5285717" cy="4734111"/>
          </a:xfrm>
          <a:prstGeom prst="rect">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2800" b="1" dirty="0"/>
              <a:t>6 automatic hydrological stations</a:t>
            </a:r>
          </a:p>
          <a:p>
            <a:r>
              <a:rPr lang="sr-Latn-BA" sz="2800" b="1" dirty="0"/>
              <a:t>1.	Majevac-Pliva</a:t>
            </a:r>
          </a:p>
          <a:p>
            <a:r>
              <a:rPr lang="sr-Latn-BA" sz="2800" b="1" dirty="0"/>
              <a:t>2.	Volari-Pliva</a:t>
            </a:r>
          </a:p>
          <a:p>
            <a:r>
              <a:rPr lang="sr-Latn-BA" sz="2800" b="1" dirty="0"/>
              <a:t>3.	Sarići-Janj</a:t>
            </a:r>
          </a:p>
          <a:p>
            <a:r>
              <a:rPr lang="sr-Latn-BA" sz="2800" b="1" dirty="0"/>
              <a:t>4.	Bočac-Vrbas</a:t>
            </a:r>
          </a:p>
          <a:p>
            <a:r>
              <a:rPr lang="sr-Latn-BA" sz="2800" b="1" dirty="0"/>
              <a:t>5.	Donji Obodnik-Vrbanja</a:t>
            </a:r>
          </a:p>
          <a:p>
            <a:r>
              <a:rPr lang="sr-Latn-BA" sz="2800" b="1" dirty="0"/>
              <a:t>6.	Delibašino selo- Vrbas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44" y="1627295"/>
            <a:ext cx="5285717" cy="4734111"/>
          </a:xfrm>
          <a:prstGeom prst="rect">
            <a:avLst/>
          </a:prstGeom>
        </p:spPr>
      </p:pic>
      <p:sp>
        <p:nvSpPr>
          <p:cNvPr id="6" name="Rectangle 5"/>
          <p:cNvSpPr/>
          <p:nvPr/>
        </p:nvSpPr>
        <p:spPr>
          <a:xfrm>
            <a:off x="290944" y="1616149"/>
            <a:ext cx="5285717" cy="4734111"/>
          </a:xfrm>
          <a:prstGeom prst="rect">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BA" sz="2400" b="1" dirty="0" smtClean="0"/>
              <a:t>10 automatic precipitation station</a:t>
            </a:r>
            <a:endParaRPr lang="sr-Latn-BA" sz="2400" b="1" dirty="0"/>
          </a:p>
          <a:p>
            <a:r>
              <a:rPr lang="sr-Latn-BA" sz="2400" b="1" dirty="0"/>
              <a:t>1.	Majevac</a:t>
            </a:r>
          </a:p>
          <a:p>
            <a:r>
              <a:rPr lang="sr-Latn-BA" sz="2400" b="1" dirty="0"/>
              <a:t>2.	Šipovo</a:t>
            </a:r>
          </a:p>
          <a:p>
            <a:r>
              <a:rPr lang="sr-Latn-BA" sz="2400" b="1" dirty="0"/>
              <a:t>3.	</a:t>
            </a:r>
            <a:r>
              <a:rPr lang="sr-Latn-BA" sz="2400" b="1" dirty="0" smtClean="0"/>
              <a:t>Mrkonjić Grad</a:t>
            </a:r>
            <a:endParaRPr lang="sr-Latn-BA" sz="2400" b="1" dirty="0"/>
          </a:p>
          <a:p>
            <a:r>
              <a:rPr lang="sr-Latn-BA" sz="2400" b="1" dirty="0"/>
              <a:t>4.	Krupa </a:t>
            </a:r>
            <a:r>
              <a:rPr lang="sr-Latn-BA" sz="2400" b="1" dirty="0" smtClean="0"/>
              <a:t>na Vrbasu</a:t>
            </a:r>
            <a:endParaRPr lang="sr-Latn-BA" sz="2400" b="1" dirty="0"/>
          </a:p>
          <a:p>
            <a:r>
              <a:rPr lang="sr-Latn-BA" sz="2400" b="1" dirty="0"/>
              <a:t>5.	Manjača</a:t>
            </a:r>
          </a:p>
          <a:p>
            <a:r>
              <a:rPr lang="sr-Latn-BA" sz="2400" b="1" dirty="0"/>
              <a:t>6.	PMF-BanjaLuka</a:t>
            </a:r>
          </a:p>
          <a:p>
            <a:r>
              <a:rPr lang="sr-Latn-BA" sz="2400" b="1" dirty="0"/>
              <a:t>7.	Donji Borojevići-Kneževo</a:t>
            </a:r>
          </a:p>
          <a:p>
            <a:r>
              <a:rPr lang="sr-Latn-BA" sz="2400" b="1" dirty="0"/>
              <a:t>8.	</a:t>
            </a:r>
            <a:r>
              <a:rPr lang="sr-Latn-BA" sz="2400" b="1" dirty="0" smtClean="0"/>
              <a:t>Kotor Varoš</a:t>
            </a:r>
            <a:endParaRPr lang="sr-Latn-BA" sz="2400" b="1" dirty="0"/>
          </a:p>
          <a:p>
            <a:r>
              <a:rPr lang="sr-Latn-BA" sz="2400" b="1" dirty="0"/>
              <a:t>9.	Čelinac</a:t>
            </a:r>
          </a:p>
          <a:p>
            <a:r>
              <a:rPr lang="sr-Latn-BA" sz="2400" b="1" dirty="0"/>
              <a:t>10.	Srbac i</a:t>
            </a:r>
          </a:p>
          <a:p>
            <a:r>
              <a:rPr lang="sr-Latn-BA" sz="2400" b="1" dirty="0" smtClean="0"/>
              <a:t>1 AWS at MS </a:t>
            </a:r>
            <a:r>
              <a:rPr lang="sr-Latn-BA" sz="2400" b="1" dirty="0"/>
              <a:t>Banja Luka</a:t>
            </a:r>
          </a:p>
        </p:txBody>
      </p:sp>
    </p:spTree>
    <p:extLst>
      <p:ext uri="{BB962C8B-B14F-4D97-AF65-F5344CB8AC3E}">
        <p14:creationId xmlns:p14="http://schemas.microsoft.com/office/powerpoint/2010/main" val="13240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400" b="1" dirty="0" smtClean="0"/>
              <a:t>FOCUS ON Finnish donation:</a:t>
            </a:r>
          </a:p>
          <a:p>
            <a:pPr algn="ctr">
              <a:defRPr/>
            </a:pPr>
            <a:endParaRPr lang="sr-Latn-BA" sz="2400" b="1" dirty="0"/>
          </a:p>
        </p:txBody>
      </p:sp>
      <p:pic>
        <p:nvPicPr>
          <p:cNvPr id="3074" name="Picture 2" descr="C:\Users\Igor\Documents\3_Međunarodna i regionalna saradnja_2015\2_ICSEED14\prezentation_RHMZ RS\Finc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49" y="1253584"/>
            <a:ext cx="6162051" cy="50941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gor\Documents\2_PROJEKTI I TENDERI_2015\6_Finska pomoć_2015\Balkan ma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75" y="1253584"/>
            <a:ext cx="6162051" cy="51149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6216" y="1340768"/>
            <a:ext cx="2520280" cy="3139321"/>
          </a:xfrm>
          <a:prstGeom prst="rect">
            <a:avLst/>
          </a:prstGeom>
        </p:spPr>
        <p:txBody>
          <a:bodyPr wrap="square">
            <a:spAutoFit/>
          </a:bodyPr>
          <a:lstStyle/>
          <a:p>
            <a:endParaRPr lang="sr-Latn-BA" dirty="0"/>
          </a:p>
          <a:p>
            <a:r>
              <a:rPr lang="en-US" sz="2000" b="1" i="1" dirty="0" smtClean="0"/>
              <a:t>Rehabilitation </a:t>
            </a:r>
            <a:r>
              <a:rPr lang="en-US" sz="2000" b="1" i="1" dirty="0"/>
              <a:t>and Modernization of the Hydrological and Meteorological Observing Network and Data Exchange Procedures in Serbia and Bosnia and Herzegovina </a:t>
            </a:r>
            <a:endParaRPr lang="sr-Latn-BA" sz="20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464" y="1243221"/>
            <a:ext cx="6136421" cy="3226505"/>
          </a:xfrm>
          <a:prstGeom prst="rect">
            <a:avLst/>
          </a:prstGeom>
        </p:spPr>
      </p:pic>
      <p:sp>
        <p:nvSpPr>
          <p:cNvPr id="6" name="Rectangle 5"/>
          <p:cNvSpPr/>
          <p:nvPr/>
        </p:nvSpPr>
        <p:spPr>
          <a:xfrm>
            <a:off x="207464" y="4469726"/>
            <a:ext cx="6173836" cy="1898763"/>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sr-Latn-BA"/>
          </a:p>
        </p:txBody>
      </p:sp>
      <p:sp>
        <p:nvSpPr>
          <p:cNvPr id="13" name="Rectangle 12"/>
          <p:cNvSpPr/>
          <p:nvPr/>
        </p:nvSpPr>
        <p:spPr>
          <a:xfrm>
            <a:off x="989018" y="4511166"/>
            <a:ext cx="4684167" cy="1815882"/>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sr-Latn-BA" sz="2800" b="1" cap="none" spc="0" dirty="0" smtClean="0">
                <a:ln w="50800"/>
              </a:rPr>
              <a:t>Hydrological station installed: </a:t>
            </a:r>
          </a:p>
          <a:p>
            <a:pPr algn="ctr"/>
            <a:r>
              <a:rPr lang="sr-Latn-BA" sz="2800" b="1" dirty="0" smtClean="0">
                <a:ln w="50800"/>
              </a:rPr>
              <a:t>Banja Luka</a:t>
            </a:r>
          </a:p>
          <a:p>
            <a:pPr algn="ctr"/>
            <a:r>
              <a:rPr lang="sr-Latn-BA" sz="2800" b="1" cap="none" spc="0" dirty="0" smtClean="0">
                <a:ln w="50800"/>
              </a:rPr>
              <a:t>Vrbanja</a:t>
            </a:r>
          </a:p>
          <a:p>
            <a:pPr algn="ctr"/>
            <a:r>
              <a:rPr lang="sr-Latn-BA" sz="2800" b="1" dirty="0" smtClean="0">
                <a:ln w="50800"/>
              </a:rPr>
              <a:t>Doboj</a:t>
            </a:r>
            <a:endParaRPr lang="en-US" sz="2800" b="1" cap="none" spc="0" dirty="0">
              <a:ln w="50800"/>
            </a:endParaRPr>
          </a:p>
        </p:txBody>
      </p:sp>
      <p:sp>
        <p:nvSpPr>
          <p:cNvPr id="8" name="Rectangle 7"/>
          <p:cNvSpPr/>
          <p:nvPr/>
        </p:nvSpPr>
        <p:spPr>
          <a:xfrm>
            <a:off x="219249" y="4480089"/>
            <a:ext cx="6162051" cy="188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BA" sz="2000" b="1" dirty="0" smtClean="0"/>
              <a:t>3 AWS</a:t>
            </a:r>
          </a:p>
          <a:p>
            <a:pPr algn="ctr"/>
            <a:r>
              <a:rPr lang="sr-Latn-BA" sz="2000" b="1" dirty="0" smtClean="0"/>
              <a:t>Doboj</a:t>
            </a:r>
            <a:endParaRPr lang="sr-Latn-BA" sz="2000" b="1" dirty="0"/>
          </a:p>
          <a:p>
            <a:pPr algn="ctr"/>
            <a:r>
              <a:rPr lang="sr-Latn-BA" sz="2000" b="1" dirty="0" smtClean="0"/>
              <a:t>Ribnik</a:t>
            </a:r>
            <a:endParaRPr lang="sr-Latn-BA" sz="2000" b="1" dirty="0"/>
          </a:p>
          <a:p>
            <a:pPr algn="ctr"/>
            <a:r>
              <a:rPr lang="sr-Latn-BA" sz="2000" b="1" dirty="0" smtClean="0"/>
              <a:t>Kalinovik</a:t>
            </a:r>
          </a:p>
          <a:p>
            <a:pPr algn="ctr"/>
            <a:r>
              <a:rPr lang="sr-Latn-BA" sz="2000" b="1" dirty="0" smtClean="0"/>
              <a:t>2  Automatic precipitation station</a:t>
            </a:r>
            <a:endParaRPr lang="sr-Latn-BA" sz="2000" b="1" dirty="0"/>
          </a:p>
          <a:p>
            <a:pPr algn="ctr"/>
            <a:r>
              <a:rPr lang="sr-Latn-BA" sz="2000" b="1" dirty="0" smtClean="0"/>
              <a:t>Krupa </a:t>
            </a:r>
            <a:r>
              <a:rPr lang="sr-Latn-BA" sz="2000" b="1" dirty="0"/>
              <a:t>na </a:t>
            </a:r>
            <a:r>
              <a:rPr lang="sr-Latn-BA" sz="2000" b="1" dirty="0" smtClean="0"/>
              <a:t>Uni           and         Mlječanica</a:t>
            </a:r>
            <a:endParaRPr lang="sr-Latn-BA" sz="2000" b="1" dirty="0"/>
          </a:p>
        </p:txBody>
      </p:sp>
    </p:spTree>
    <p:extLst>
      <p:ext uri="{BB962C8B-B14F-4D97-AF65-F5344CB8AC3E}">
        <p14:creationId xmlns:p14="http://schemas.microsoft.com/office/powerpoint/2010/main" val="13240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400" b="1" dirty="0" smtClean="0"/>
              <a:t>FOCUS </a:t>
            </a:r>
            <a:r>
              <a:rPr lang="sr-Latn-BA" sz="2400" b="1" dirty="0"/>
              <a:t>ON </a:t>
            </a:r>
            <a:r>
              <a:rPr lang="sr-Latn-BA" sz="2400" b="1" dirty="0" smtClean="0"/>
              <a:t>Bosna and Drina river:</a:t>
            </a:r>
            <a:endParaRPr lang="sr-Latn-BA" sz="2400" b="1" dirty="0"/>
          </a:p>
          <a:p>
            <a:pPr algn="ctr">
              <a:defRPr/>
            </a:pPr>
            <a:endParaRPr lang="sr-Latn-BA" sz="2400" b="1" dirty="0"/>
          </a:p>
        </p:txBody>
      </p:sp>
      <p:sp>
        <p:nvSpPr>
          <p:cNvPr id="2" name="Rectangle 1"/>
          <p:cNvSpPr/>
          <p:nvPr/>
        </p:nvSpPr>
        <p:spPr>
          <a:xfrm>
            <a:off x="6516216" y="1318398"/>
            <a:ext cx="2403816" cy="2246769"/>
          </a:xfrm>
          <a:prstGeom prst="rect">
            <a:avLst/>
          </a:prstGeom>
        </p:spPr>
        <p:txBody>
          <a:bodyPr wrap="square">
            <a:spAutoFit/>
          </a:bodyPr>
          <a:lstStyle/>
          <a:p>
            <a:endParaRPr lang="sr-Latn-BA" sz="2000" b="1" dirty="0" smtClean="0"/>
          </a:p>
          <a:p>
            <a:r>
              <a:rPr lang="sr-Latn-BA" sz="2000" b="1" dirty="0"/>
              <a:t>Bosna river IPA 2015-2020</a:t>
            </a:r>
          </a:p>
          <a:p>
            <a:r>
              <a:rPr lang="en-US" sz="2000" dirty="0"/>
              <a:t>A Project </a:t>
            </a:r>
            <a:r>
              <a:rPr lang="sr-Latn-BA" sz="2000" dirty="0"/>
              <a:t>Title</a:t>
            </a:r>
            <a:r>
              <a:rPr lang="en-US" sz="2000" dirty="0"/>
              <a:t> "Support to Flood Protection and Water Management</a:t>
            </a:r>
            <a:r>
              <a:rPr lang="en-US" sz="2000" dirty="0" smtClean="0"/>
              <a:t>"</a:t>
            </a:r>
            <a:endParaRPr lang="sr-Latn-BA" sz="2000" b="1" dirty="0" smtClean="0"/>
          </a:p>
        </p:txBody>
      </p:sp>
      <p:pic>
        <p:nvPicPr>
          <p:cNvPr id="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17" y="1370352"/>
            <a:ext cx="6048090" cy="4991054"/>
          </a:xfrm>
          <a:prstGeom prst="rect">
            <a:avLst/>
          </a:prstGeom>
        </p:spPr>
      </p:pic>
      <p:pic>
        <p:nvPicPr>
          <p:cNvPr id="11"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217" y="1370352"/>
            <a:ext cx="6048090" cy="4964705"/>
          </a:xfrm>
          <a:prstGeom prst="rect">
            <a:avLst/>
          </a:prstGeom>
        </p:spPr>
      </p:pic>
      <p:sp>
        <p:nvSpPr>
          <p:cNvPr id="5" name="Rectangle 4"/>
          <p:cNvSpPr/>
          <p:nvPr/>
        </p:nvSpPr>
        <p:spPr>
          <a:xfrm>
            <a:off x="6280307" y="3852704"/>
            <a:ext cx="2696233" cy="1754326"/>
          </a:xfrm>
          <a:prstGeom prst="rect">
            <a:avLst/>
          </a:prstGeom>
        </p:spPr>
        <p:txBody>
          <a:bodyPr wrap="square">
            <a:spAutoFit/>
          </a:bodyPr>
          <a:lstStyle/>
          <a:p>
            <a:pPr marL="342900" indent="-342900">
              <a:buFont typeface="Wingdings" pitchFamily="2" charset="2"/>
              <a:buChar char="ü"/>
            </a:pPr>
            <a:r>
              <a:rPr lang="sr-Latn-BA" b="1" dirty="0"/>
              <a:t>GEF/SCCF WBDRBM  Global Environmental Facility Special climate change found Drina River Basin Management</a:t>
            </a:r>
          </a:p>
        </p:txBody>
      </p:sp>
    </p:spTree>
    <p:extLst>
      <p:ext uri="{BB962C8B-B14F-4D97-AF65-F5344CB8AC3E}">
        <p14:creationId xmlns:p14="http://schemas.microsoft.com/office/powerpoint/2010/main" val="13240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673" y="0"/>
            <a:ext cx="7639079" cy="523220"/>
          </a:xfrm>
          <a:prstGeom prst="rect">
            <a:avLst/>
          </a:prstGeom>
          <a:noFill/>
        </p:spPr>
        <p:txBody>
          <a:bodyPr wrap="none" rtlCol="0">
            <a:spAutoFit/>
          </a:bodyPr>
          <a:lstStyle/>
          <a:p>
            <a:r>
              <a:rPr lang="sr-Latn-BA" sz="2800" dirty="0">
                <a:solidFill>
                  <a:schemeClr val="bg1"/>
                </a:solidFill>
              </a:rPr>
              <a:t>ICSEED 15th Session , Zagreb 6-7 Oct</a:t>
            </a:r>
            <a:r>
              <a:rPr lang="en-GB" sz="2800" dirty="0">
                <a:solidFill>
                  <a:schemeClr val="bg1"/>
                </a:solidFill>
              </a:rPr>
              <a:t>.</a:t>
            </a:r>
            <a:r>
              <a:rPr lang="sr-Latn-BA" sz="2800" dirty="0">
                <a:solidFill>
                  <a:schemeClr val="bg1"/>
                </a:solidFill>
              </a:rPr>
              <a:t> 2016</a:t>
            </a:r>
            <a:r>
              <a:rPr lang="en-US" sz="2800" dirty="0">
                <a:solidFill>
                  <a:schemeClr val="bg1"/>
                </a:solidFill>
              </a:rPr>
              <a:t>. </a:t>
            </a:r>
            <a:r>
              <a:rPr lang="sr-Latn-BA" sz="2800" dirty="0">
                <a:solidFill>
                  <a:schemeClr val="bg1"/>
                </a:solidFill>
              </a:rPr>
              <a:t>Croatia</a:t>
            </a:r>
          </a:p>
        </p:txBody>
      </p:sp>
      <p:sp>
        <p:nvSpPr>
          <p:cNvPr id="7" name="TextBox 6"/>
          <p:cNvSpPr txBox="1"/>
          <p:nvPr/>
        </p:nvSpPr>
        <p:spPr>
          <a:xfrm>
            <a:off x="5307" y="6488668"/>
            <a:ext cx="9138693" cy="369332"/>
          </a:xfrm>
          <a:prstGeom prst="rect">
            <a:avLst/>
          </a:prstGeom>
          <a:noFill/>
        </p:spPr>
        <p:txBody>
          <a:bodyPr wrap="square" rtlCol="0">
            <a:spAutoFit/>
          </a:bodyPr>
          <a:lstStyle/>
          <a:p>
            <a:pPr algn="ctr"/>
            <a:r>
              <a:rPr lang="sr-Latn-BA" sz="1400" dirty="0" smtClean="0">
                <a:solidFill>
                  <a:schemeClr val="accent5">
                    <a:lumMod val="60000"/>
                    <a:lumOff val="40000"/>
                  </a:schemeClr>
                </a:solidFill>
              </a:rPr>
              <a:t>rhmz@teol.net</a:t>
            </a:r>
            <a:r>
              <a:rPr lang="sr-Latn-BA" dirty="0" smtClean="0"/>
              <a:t> </a:t>
            </a:r>
            <a:r>
              <a:rPr lang="sr-Latn-BA" sz="1400" b="1" dirty="0" smtClean="0">
                <a:solidFill>
                  <a:schemeClr val="bg1"/>
                </a:solidFill>
              </a:rPr>
              <a:t>Republic Hydro-Meteorological Service of Republika Srpska, B&amp;H </a:t>
            </a:r>
            <a:r>
              <a:rPr lang="sr-Latn-BA" sz="1400" dirty="0" smtClean="0">
                <a:solidFill>
                  <a:schemeClr val="accent5">
                    <a:lumMod val="60000"/>
                    <a:lumOff val="40000"/>
                  </a:schemeClr>
                </a:solidFill>
              </a:rPr>
              <a:t>www.rhmzrs.com</a:t>
            </a:r>
            <a:endParaRPr lang="sr-Latn-BA" sz="1400" dirty="0">
              <a:solidFill>
                <a:schemeClr val="accent5">
                  <a:lumMod val="60000"/>
                  <a:lumOff val="40000"/>
                </a:schemeClr>
              </a:solidFill>
            </a:endParaRPr>
          </a:p>
        </p:txBody>
      </p:sp>
      <p:pic>
        <p:nvPicPr>
          <p:cNvPr id="10" name="Picture 9"/>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98870" y="5145381"/>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196923" y="706660"/>
            <a:ext cx="8839573" cy="46355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2400" b="1" dirty="0" smtClean="0"/>
              <a:t> </a:t>
            </a:r>
            <a:endParaRPr lang="sr-Latn-BA" sz="2400" b="1" dirty="0" smtClean="0"/>
          </a:p>
          <a:p>
            <a:pPr algn="ctr">
              <a:defRPr/>
            </a:pPr>
            <a:r>
              <a:rPr lang="sr-Latn-BA" sz="2000" b="1" dirty="0" smtClean="0"/>
              <a:t>FOCUS </a:t>
            </a:r>
            <a:r>
              <a:rPr lang="sr-Latn-BA" sz="2000" b="1" dirty="0"/>
              <a:t>ON </a:t>
            </a:r>
            <a:r>
              <a:rPr lang="en-US" sz="2000" b="1" dirty="0"/>
              <a:t>Development of prognostic model for the basin of the </a:t>
            </a:r>
            <a:r>
              <a:rPr lang="en-US" sz="2000" b="1" dirty="0" err="1"/>
              <a:t>Una</a:t>
            </a:r>
            <a:r>
              <a:rPr lang="en-US" sz="2000" b="1" dirty="0"/>
              <a:t> and Sana</a:t>
            </a:r>
            <a:r>
              <a:rPr lang="sr-Latn-BA" sz="2000" b="1" dirty="0" smtClean="0"/>
              <a:t>:</a:t>
            </a:r>
            <a:endParaRPr lang="sr-Latn-BA" sz="2000" b="1" dirty="0"/>
          </a:p>
          <a:p>
            <a:pPr algn="ctr">
              <a:defRPr/>
            </a:pPr>
            <a:endParaRPr lang="sr-Latn-BA" sz="2400" b="1" dirty="0"/>
          </a:p>
        </p:txBody>
      </p:sp>
      <p:sp>
        <p:nvSpPr>
          <p:cNvPr id="3" name="Rectangle 2"/>
          <p:cNvSpPr/>
          <p:nvPr/>
        </p:nvSpPr>
        <p:spPr>
          <a:xfrm>
            <a:off x="278969" y="1340768"/>
            <a:ext cx="8757527" cy="5570756"/>
          </a:xfrm>
          <a:prstGeom prst="rect">
            <a:avLst/>
          </a:prstGeom>
        </p:spPr>
        <p:txBody>
          <a:bodyPr wrap="square">
            <a:spAutoFit/>
          </a:bodyPr>
          <a:lstStyle/>
          <a:p>
            <a:pPr marL="342900" indent="-342900">
              <a:buFont typeface="Wingdings" pitchFamily="2" charset="2"/>
              <a:buChar char="ü"/>
            </a:pPr>
            <a:r>
              <a:rPr lang="en-US" sz="2400" b="1" dirty="0"/>
              <a:t>Public Institution Water </a:t>
            </a:r>
            <a:r>
              <a:rPr lang="en-US" sz="2400" b="1" dirty="0" smtClean="0"/>
              <a:t>S</a:t>
            </a:r>
            <a:r>
              <a:rPr lang="sr-Latn-BA" sz="2400" b="1" dirty="0" smtClean="0"/>
              <a:t>rpska</a:t>
            </a:r>
            <a:r>
              <a:rPr lang="en-US" sz="2400" b="1" dirty="0" smtClean="0"/>
              <a:t> </a:t>
            </a:r>
            <a:r>
              <a:rPr lang="en-US" sz="2400" b="1" dirty="0"/>
              <a:t>during 2016 joined the project together with the Croatian Water and MHS launched AVP Sava and FHMZ</a:t>
            </a:r>
          </a:p>
          <a:p>
            <a:pPr marL="342900" indent="-342900">
              <a:buFont typeface="Wingdings" pitchFamily="2" charset="2"/>
              <a:buChar char="ü"/>
            </a:pPr>
            <a:r>
              <a:rPr lang="en-US" sz="2400" b="1" dirty="0"/>
              <a:t>RHMS RS is also a participant in the project.</a:t>
            </a:r>
          </a:p>
          <a:p>
            <a:pPr marL="342900" indent="-342900">
              <a:buFont typeface="Wingdings" pitchFamily="2" charset="2"/>
              <a:buChar char="ü"/>
            </a:pPr>
            <a:r>
              <a:rPr lang="en-US" sz="2400" b="1" dirty="0"/>
              <a:t>Held the first of three training software MIKE 11</a:t>
            </a:r>
          </a:p>
          <a:p>
            <a:pPr marL="342900" indent="-342900">
              <a:buFont typeface="Wingdings" pitchFamily="2" charset="2"/>
              <a:buChar char="ü"/>
            </a:pPr>
            <a:r>
              <a:rPr lang="en-US" sz="2400" b="1" dirty="0"/>
              <a:t>Delivered a historic series of hydrological and meteorological data for the development of hydrological models.</a:t>
            </a:r>
          </a:p>
          <a:p>
            <a:pPr marL="342900" indent="-342900">
              <a:buFont typeface="Wingdings" pitchFamily="2" charset="2"/>
              <a:buChar char="ü"/>
            </a:pPr>
            <a:r>
              <a:rPr lang="en-US" sz="2400" b="1" dirty="0"/>
              <a:t>Through this project will be automated hydrological stations of Prijedor, </a:t>
            </a:r>
            <a:r>
              <a:rPr lang="en-US" sz="2400" b="1" dirty="0" smtClean="0"/>
              <a:t>upstream </a:t>
            </a:r>
            <a:r>
              <a:rPr lang="en-US" sz="2400" b="1" dirty="0"/>
              <a:t>and downstream of Novi </a:t>
            </a:r>
            <a:r>
              <a:rPr lang="en-US" sz="2400" b="1" dirty="0" smtClean="0"/>
              <a:t>Grad</a:t>
            </a:r>
            <a:endParaRPr lang="sr-Latn-BA" sz="2400" b="1" dirty="0" smtClean="0"/>
          </a:p>
          <a:p>
            <a:r>
              <a:rPr lang="sr-Latn-BA" sz="2400" b="1" dirty="0" smtClean="0">
                <a:solidFill>
                  <a:srgbClr val="002060"/>
                </a:solidFill>
              </a:rPr>
              <a:t>FLOOD FORECASTING AND WARNING SYSTEM IN SAVA RIVER BASIN</a:t>
            </a:r>
          </a:p>
          <a:p>
            <a:pPr marL="342900" indent="-342900">
              <a:buFont typeface="Wingdings" pitchFamily="2" charset="2"/>
              <a:buChar char="ü"/>
            </a:pPr>
            <a:r>
              <a:rPr lang="en-US" sz="2400" b="1" dirty="0">
                <a:solidFill>
                  <a:srgbClr val="002060"/>
                </a:solidFill>
              </a:rPr>
              <a:t>Active participation in the project</a:t>
            </a:r>
          </a:p>
          <a:p>
            <a:pPr marL="342900" indent="-342900">
              <a:buFont typeface="Wingdings" pitchFamily="2" charset="2"/>
              <a:buChar char="ü"/>
            </a:pPr>
            <a:r>
              <a:rPr lang="en-US" sz="2400" b="1" dirty="0">
                <a:solidFill>
                  <a:srgbClr val="002060"/>
                </a:solidFill>
              </a:rPr>
              <a:t>Representatives of members of the working groups of the project</a:t>
            </a:r>
          </a:p>
          <a:p>
            <a:pPr marL="342900" indent="-342900">
              <a:buFont typeface="Wingdings" pitchFamily="2" charset="2"/>
              <a:buChar char="ü"/>
            </a:pPr>
            <a:r>
              <a:rPr lang="en-US" sz="2400" b="1" dirty="0">
                <a:solidFill>
                  <a:srgbClr val="002060"/>
                </a:solidFill>
              </a:rPr>
              <a:t>Data exchange via the Sava HIS portal</a:t>
            </a:r>
            <a:endParaRPr lang="sr-Latn-BA" sz="2400" b="1" dirty="0" smtClean="0">
              <a:solidFill>
                <a:srgbClr val="002060"/>
              </a:solidFill>
            </a:endParaRPr>
          </a:p>
          <a:p>
            <a:endParaRPr lang="sr-Latn-BA" sz="2000" dirty="0">
              <a:solidFill>
                <a:srgbClr val="002060"/>
              </a:solidFill>
            </a:endParaRPr>
          </a:p>
        </p:txBody>
      </p:sp>
    </p:spTree>
    <p:extLst>
      <p:ext uri="{BB962C8B-B14F-4D97-AF65-F5344CB8AC3E}">
        <p14:creationId xmlns:p14="http://schemas.microsoft.com/office/powerpoint/2010/main" val="108405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4982</TotalTime>
  <Words>1693</Words>
  <Application>Microsoft Office PowerPoint</Application>
  <PresentationFormat>On-screen Show (4:3)</PresentationFormat>
  <Paragraphs>203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Republic Hydro-Meteorological Service of Republika Srpska (one of two entity hidrometeorological services in Bosnia and Herzegovina)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Republic Hydro-Meteorological Service of Republika Srpska (one of two entity hidrometeorological services in Bosnia and Herzegovina)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Igor Kovačić</cp:lastModifiedBy>
  <cp:revision>157</cp:revision>
  <dcterms:created xsi:type="dcterms:W3CDTF">2013-04-15T21:40:59Z</dcterms:created>
  <dcterms:modified xsi:type="dcterms:W3CDTF">2016-10-06T10:42:01Z</dcterms:modified>
</cp:coreProperties>
</file>