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67" r:id="rId3"/>
    <p:sldId id="283" r:id="rId4"/>
    <p:sldId id="284" r:id="rId5"/>
    <p:sldId id="281" r:id="rId6"/>
    <p:sldId id="282" r:id="rId7"/>
    <p:sldId id="285" r:id="rId8"/>
    <p:sldId id="287" r:id="rId9"/>
    <p:sldId id="269" r:id="rId10"/>
    <p:sldId id="286" r:id="rId11"/>
    <p:sldId id="257" r:id="rId12"/>
    <p:sldId id="258" r:id="rId13"/>
    <p:sldId id="270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b462577\Pictures\PPT\Reduction%20numbers%20station%20in%20Central%20Asi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invertIfNegative val="0"/>
          <c:val>
            <c:numRef>
              <c:f>Sheet1!$N$76:$P$76</c:f>
              <c:numCache>
                <c:formatCode>General</c:formatCode>
                <c:ptCount val="3"/>
                <c:pt idx="0">
                  <c:v>46</c:v>
                </c:pt>
                <c:pt idx="1">
                  <c:v>62</c:v>
                </c:pt>
                <c:pt idx="2">
                  <c:v>58</c:v>
                </c:pt>
              </c:numCache>
            </c:numRef>
          </c:val>
        </c:ser>
        <c:ser>
          <c:idx val="1"/>
          <c:order val="1"/>
          <c:spPr>
            <a:solidFill>
              <a:srgbClr val="FF5050"/>
            </a:solidFill>
          </c:spPr>
          <c:invertIfNegative val="0"/>
          <c:val>
            <c:numRef>
              <c:f>Sheet1!$N$77:$P$77</c:f>
              <c:numCache>
                <c:formatCode>General</c:formatCode>
                <c:ptCount val="3"/>
                <c:pt idx="0">
                  <c:v>54</c:v>
                </c:pt>
                <c:pt idx="1">
                  <c:v>38</c:v>
                </c:pt>
                <c:pt idx="2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1884264"/>
        <c:axId val="408775120"/>
        <c:axId val="0"/>
      </c:bar3DChart>
      <c:catAx>
        <c:axId val="331884264"/>
        <c:scaling>
          <c:orientation val="maxMin"/>
        </c:scaling>
        <c:delete val="1"/>
        <c:axPos val="l"/>
        <c:majorTickMark val="out"/>
        <c:minorTickMark val="none"/>
        <c:tickLblPos val="nextTo"/>
        <c:crossAx val="408775120"/>
        <c:crosses val="autoZero"/>
        <c:auto val="1"/>
        <c:lblAlgn val="ctr"/>
        <c:lblOffset val="100"/>
        <c:noMultiLvlLbl val="0"/>
      </c:catAx>
      <c:valAx>
        <c:axId val="408775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1884264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E042A-9C2B-47B1-B1CC-B8A51504CFBF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DD173-9A44-4E9A-8B25-791C6BFB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77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average growth during</a:t>
            </a:r>
            <a:r>
              <a:rPr lang="en-US" baseline="0" dirty="0" smtClean="0"/>
              <a:t> 2014 in the region was 2.3. The average loss  for a 100 yr is 7.1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BF4E5-9649-4ECA-883F-E717EF246058}" type="slidenum">
              <a:rPr lang="en-US" altLang="en-US" smtClean="0">
                <a:solidFill>
                  <a:prstClr val="black"/>
                </a:solidFill>
              </a:rPr>
              <a:pPr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4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We have seen how disasters can cause poverty and sorrow in our region.</a:t>
            </a:r>
          </a:p>
          <a:p>
            <a:endParaRPr lang="en-US" b="1" dirty="0" smtClean="0"/>
          </a:p>
          <a:p>
            <a:r>
              <a:rPr lang="en-US" b="1" dirty="0" smtClean="0"/>
              <a:t>Source of picture</a:t>
            </a:r>
            <a:r>
              <a:rPr lang="en-US" dirty="0" smtClean="0"/>
              <a:t>: http://www.huffingtonpost.co.uk/2014/05/19/balkans-floods_n_5350349.html </a:t>
            </a:r>
          </a:p>
          <a:p>
            <a:endParaRPr lang="en-US" dirty="0" smtClean="0"/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The recent 2014 floods pushed the Serbian economy into a recession and will increase the government deficit by an additional 1.0 percent of GDP.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The incremental impact of the floods on economic growth is estimated at -0.9 percentage points, i.e. the Serbian economy will contract by 0.4 percent in 2014, rather than growing by 0.5 percent as projected before the floods.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ＭＳ Ｐゴシック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More WBG info on Serbia: http://www.worldbank.org/en/news/feature/2014/10/06/after-the-rain-helping-serbia-rebound-from-disaster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ＭＳ Ｐゴシック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More info 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BiH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 http://www.ebrd.com/news/2014/the-economic-cost-of-the-floods-in-serbia-and-bosnia.html 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ＭＳ Ｐゴシック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http://www.ansamed.info/nuova_europa/en/news/sections/business/2015/01/21/floods-have-cost-bosnia-15-of-gdp-world-bank-report-shows_76b9d72e-79b3-4e61-a312-e6015ab0110e.html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BF4E5-9649-4ECA-883F-E717EF24605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714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2" indent="0" algn="l" defTabSz="4572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Weather,</a:t>
            </a:r>
            <a:r>
              <a:rPr lang="en-US" baseline="0" dirty="0" smtClean="0"/>
              <a:t> climate and hydrological information is essential for </a:t>
            </a:r>
            <a:r>
              <a:rPr lang="en-US" sz="2400" baseline="0" dirty="0" smtClean="0">
                <a:latin typeface="Helvetica Neue Thin"/>
                <a:cs typeface="Times New Roman" pitchFamily="18" charset="0"/>
              </a:rPr>
              <a:t>d</a:t>
            </a:r>
            <a:r>
              <a:rPr lang="en-US" sz="2400" dirty="0" smtClean="0">
                <a:latin typeface="Helvetica Neue Thin"/>
                <a:cs typeface="Times New Roman" pitchFamily="18" charset="0"/>
              </a:rPr>
              <a:t>isaster reduction, agriculture, water resources, transport, energy particularly renewables</a:t>
            </a:r>
            <a:r>
              <a:rPr lang="en-US" sz="2400" baseline="0" dirty="0" smtClean="0">
                <a:latin typeface="Helvetica Neue Thin"/>
                <a:cs typeface="Times New Roman" pitchFamily="18" charset="0"/>
              </a:rPr>
              <a:t> and</a:t>
            </a:r>
            <a:r>
              <a:rPr lang="en-US" sz="2400" dirty="0" smtClean="0">
                <a:latin typeface="Helvetica Neue Thin"/>
                <a:cs typeface="Times New Roman" pitchFamily="18" charset="0"/>
              </a:rPr>
              <a:t> public health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latin typeface="Helvetica Neue Thin"/>
                <a:cs typeface="Times New Roman" pitchFamily="18" charset="0"/>
              </a:rPr>
              <a:t>Importance of weather, climate and hydrological information is growing</a:t>
            </a:r>
          </a:p>
          <a:p>
            <a:pPr marL="1028700" lvl="4" indent="-342900"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Helvetica Neue Thin"/>
                <a:cs typeface="Times New Roman" pitchFamily="18" charset="0"/>
              </a:rPr>
              <a:t>To serve ever more elaborate societal needs</a:t>
            </a:r>
          </a:p>
          <a:p>
            <a:pPr marL="1028700" lvl="4" indent="-342900"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Helvetica Neue Thin"/>
                <a:cs typeface="Times New Roman" pitchFamily="18" charset="0"/>
              </a:rPr>
              <a:t>To minimize growing economic losses from hydromet disasters </a:t>
            </a:r>
          </a:p>
          <a:p>
            <a:pPr marL="1028700" lvl="4" indent="-342900"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Helvetica Neue Thin"/>
                <a:cs typeface="Times New Roman" pitchFamily="18" charset="0"/>
              </a:rPr>
              <a:t>To better adapt to climate change and variability</a:t>
            </a:r>
          </a:p>
          <a:p>
            <a:pPr marL="457200" lvl="3" indent="0">
              <a:spcAft>
                <a:spcPts val="1800"/>
              </a:spcAft>
              <a:defRPr/>
            </a:pPr>
            <a:r>
              <a:rPr lang="en-US" sz="2000" dirty="0" smtClean="0">
                <a:latin typeface="Helvetica Neue Thin"/>
                <a:cs typeface="Times New Roman" pitchFamily="18" charset="0"/>
              </a:rPr>
              <a:t> </a:t>
            </a:r>
            <a:endParaRPr lang="en-US" sz="2000" b="1" dirty="0" smtClean="0">
              <a:latin typeface="Helvetica Neue Thin"/>
              <a:cs typeface="Times New Roman" pitchFamily="18" charset="0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latin typeface="Helvetica Neue Thin"/>
                <a:cs typeface="Times New Roman" pitchFamily="18" charset="0"/>
              </a:rPr>
              <a:t>Weather, climate and hydrological services at national, regional and global levels complement each other and constitute a unique global enterprise guided by the World Meteorological Organization</a:t>
            </a:r>
          </a:p>
          <a:p>
            <a:pPr marL="1028700" lvl="3" indent="-34290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Helvetica Neue Thin"/>
                <a:cs typeface="Times New Roman" pitchFamily="18" charset="0"/>
              </a:rPr>
              <a:t>Public sector - National Meteorological and Hydrological Services (NMHSs) - is a backbone of the system</a:t>
            </a:r>
          </a:p>
          <a:p>
            <a:pPr marL="1028700" lvl="3" indent="-342900"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Helvetica Neue Thin"/>
                <a:cs typeface="Times New Roman" pitchFamily="18" charset="0"/>
              </a:rPr>
              <a:t>Annual public funding globally exceeds USD15-20 billion</a:t>
            </a:r>
          </a:p>
          <a:p>
            <a:pPr marL="1028700" lvl="3" indent="-342900"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Helvetica Neue Thin"/>
                <a:cs typeface="Times New Roman" pitchFamily="18" charset="0"/>
              </a:rPr>
              <a:t>National funding of NMHSs is usually 0.01-0.05% of GDP 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8D9A7364-D767-4A29-9EA4-8102DEE67F8C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80954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052A-AB87-4BAE-8244-F6080536C75C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F953-03BE-496E-B0B2-36225D4D9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8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052A-AB87-4BAE-8244-F6080536C75C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F953-03BE-496E-B0B2-36225D4D9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61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052A-AB87-4BAE-8244-F6080536C75C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F953-03BE-496E-B0B2-36225D4D9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07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 flipV="1">
            <a:off x="0" y="4"/>
            <a:ext cx="9144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975" b="0" smtClean="0">
              <a:solidFill>
                <a:srgbClr val="002345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311654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975" b="0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4" y="1189793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27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4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5"/>
            <a:ext cx="2821170" cy="1393637"/>
          </a:xfrm>
        </p:spPr>
        <p:txBody>
          <a:bodyPr anchor="b"/>
          <a:lstStyle>
            <a:lvl1pPr marL="0" marR="0" indent="0" algn="r" defTabSz="6858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105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marL="0" marR="0" indent="0" algn="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 typeface="Wingdings" charset="0"/>
              <a:buNone/>
              <a:tabLst/>
              <a:defRPr sz="105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08002" y="4699001"/>
            <a:ext cx="5058833" cy="1375832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7"/>
          </p:nvPr>
        </p:nvSpPr>
        <p:spPr>
          <a:xfrm>
            <a:off x="5942014" y="6107117"/>
            <a:ext cx="2551112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>
              <a:solidFill>
                <a:srgbClr val="0023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04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311654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975" b="0" smtClean="0">
              <a:solidFill>
                <a:srgbClr val="00ADE4"/>
              </a:solidFill>
              <a:cs typeface="Arial" panose="020B0604020202020204" pitchFamily="34" charset="0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4" y="1189793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2700" b="1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4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5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05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05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08002" y="4699001"/>
            <a:ext cx="5058833" cy="1375832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7"/>
          </p:nvPr>
        </p:nvSpPr>
        <p:spPr>
          <a:xfrm>
            <a:off x="5942014" y="6107117"/>
            <a:ext cx="2551112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>
              <a:solidFill>
                <a:srgbClr val="0023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82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 flipV="1">
            <a:off x="0" y="4"/>
            <a:ext cx="9144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975" b="0" smtClean="0">
              <a:solidFill>
                <a:srgbClr val="002345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302129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975" b="0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396005" y="1189793"/>
            <a:ext cx="7039470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27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408678" y="3000005"/>
            <a:ext cx="7026799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08002" y="4699001"/>
            <a:ext cx="5058833" cy="1375832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5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05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05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7"/>
          </p:nvPr>
        </p:nvSpPr>
        <p:spPr>
          <a:xfrm>
            <a:off x="5716590" y="6116642"/>
            <a:ext cx="2719387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>
              <a:solidFill>
                <a:srgbClr val="0023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975" b="0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6" y="301630"/>
            <a:ext cx="8462029" cy="756707"/>
          </a:xfrm>
        </p:spPr>
        <p:txBody>
          <a:bodyPr/>
          <a:lstStyle>
            <a:lvl1pPr>
              <a:defRPr sz="1650" b="0"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800"/>
              </a:spcBef>
              <a:tabLst>
                <a:tab pos="6301979" algn="r"/>
              </a:tabLst>
              <a:defRPr lang="en-US" sz="120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2345">
                    <a:tint val="75000"/>
                  </a:srgbClr>
                </a:solidFill>
              </a:rPr>
              <a:t>Presentation Title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A4F969-2EF0-4464-A550-75231D5A6D19}" type="slidenum">
              <a:rPr lang="en-US" altLang="en-US" sz="1200" b="1">
                <a:solidFill>
                  <a:srgbClr val="002345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>
              <a:solidFill>
                <a:srgbClr val="002345"/>
              </a:solidFill>
              <a:latin typeface="Trebuchet MS" panose="020B0603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28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BFC8-F69E-4AD1-9CE6-271B65D35762}" type="datetimeFigureOut">
              <a:rPr lang="en-US" smtClean="0">
                <a:solidFill>
                  <a:srgbClr val="002345">
                    <a:tint val="75000"/>
                  </a:srgbClr>
                </a:solidFill>
              </a:rPr>
              <a:pPr/>
              <a:t>10/6/2016</a:t>
            </a:fld>
            <a:endParaRPr lang="en-US">
              <a:solidFill>
                <a:srgbClr val="00234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234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1CE6D9-AF51-46FB-AD04-AF2957A97AD5}" type="slidenum">
              <a:rPr lang="en-US" sz="1200" b="1" smtClean="0">
                <a:solidFill>
                  <a:srgbClr val="002345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b="1">
              <a:solidFill>
                <a:srgbClr val="002345"/>
              </a:solidFill>
              <a:latin typeface="Trebuchet MS" panose="020B0603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15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052A-AB87-4BAE-8244-F6080536C75C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F953-03BE-496E-B0B2-36225D4D9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62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052A-AB87-4BAE-8244-F6080536C75C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F953-03BE-496E-B0B2-36225D4D9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44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052A-AB87-4BAE-8244-F6080536C75C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F953-03BE-496E-B0B2-36225D4D9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3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052A-AB87-4BAE-8244-F6080536C75C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F953-03BE-496E-B0B2-36225D4D9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052A-AB87-4BAE-8244-F6080536C75C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F953-03BE-496E-B0B2-36225D4D9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62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052A-AB87-4BAE-8244-F6080536C75C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F953-03BE-496E-B0B2-36225D4D9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7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052A-AB87-4BAE-8244-F6080536C75C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F953-03BE-496E-B0B2-36225D4D9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24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052A-AB87-4BAE-8244-F6080536C75C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F953-03BE-496E-B0B2-36225D4D9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22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7052A-AB87-4BAE-8244-F6080536C75C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6F953-03BE-496E-B0B2-36225D4D9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7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47975" y="6356354"/>
            <a:ext cx="5600700" cy="328613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r">
              <a:defRPr sz="105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2345">
                    <a:tint val="75000"/>
                  </a:srgbClr>
                </a:solidFill>
              </a:rPr>
              <a:t>Presentation Title</a:t>
            </a:r>
            <a:endParaRPr lang="en-US" dirty="0">
              <a:solidFill>
                <a:srgbClr val="002345">
                  <a:tint val="75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84213" y="6329367"/>
            <a:ext cx="2133600" cy="365125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l">
              <a:defRPr sz="105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234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10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950" cap="all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1950" b="1">
          <a:solidFill>
            <a:srgbClr val="014C6D"/>
          </a:solidFill>
          <a:latin typeface="Trebuchet MS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1950" b="1">
          <a:solidFill>
            <a:srgbClr val="014C6D"/>
          </a:solidFill>
          <a:latin typeface="Trebuchet MS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1950" b="1">
          <a:solidFill>
            <a:srgbClr val="014C6D"/>
          </a:solidFill>
          <a:latin typeface="Trebuchet MS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1950" b="1">
          <a:solidFill>
            <a:srgbClr val="014C6D"/>
          </a:solidFill>
          <a:latin typeface="Trebuchet MS" pitchFamily="34" charset="0"/>
        </a:defRPr>
      </a:lvl9pPr>
    </p:titleStyle>
    <p:bodyStyle>
      <a:lvl1pPr marL="257175" indent="-257175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anose="05000000000000000000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3572" indent="682229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2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2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2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6.jpeg"/><Relationship Id="rId4" Type="http://schemas.openxmlformats.org/officeDocument/2006/relationships/image" Target="../media/image8.png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3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chart" Target="../charts/chart1.xm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s://farm8.staticflickr.com/7409/13580164853_d59cb80a32_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09"/>
          <a:stretch/>
        </p:blipFill>
        <p:spPr bwMode="auto">
          <a:xfrm>
            <a:off x="-1" y="-28074"/>
            <a:ext cx="9144001" cy="688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2568575"/>
            <a:ext cx="6248400" cy="1927225"/>
          </a:xfrm>
        </p:spPr>
        <p:txBody>
          <a:bodyPr>
            <a:noAutofit/>
          </a:bodyPr>
          <a:lstStyle/>
          <a:p>
            <a:pPr algn="r"/>
            <a:r>
              <a:rPr lang="en-US" sz="3200" b="1" dirty="0" smtClean="0"/>
              <a:t>Activities of the World Bank Group in Europe and Central Asia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4800600"/>
            <a:ext cx="6096001" cy="106680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en-US" sz="2600" b="1" dirty="0" smtClean="0">
                <a:solidFill>
                  <a:schemeClr val="tx1"/>
                </a:solidFill>
              </a:rPr>
              <a:t>Daniel Kull</a:t>
            </a:r>
          </a:p>
          <a:p>
            <a:pPr algn="r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Senior Disaster Risk Management Specialist</a:t>
            </a:r>
            <a:endParaRPr lang="en-US" sz="2400" dirty="0">
              <a:solidFill>
                <a:schemeClr val="tx1"/>
              </a:solidFill>
            </a:endParaRPr>
          </a:p>
          <a:p>
            <a:pPr algn="r"/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46456" y="6019800"/>
            <a:ext cx="5545144" cy="540418"/>
            <a:chOff x="2164309" y="425332"/>
            <a:chExt cx="5059955" cy="505002"/>
          </a:xfrm>
          <a:solidFill>
            <a:schemeClr val="bg1"/>
          </a:solidFill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4309" y="467756"/>
              <a:ext cx="2362200" cy="462578"/>
            </a:xfrm>
            <a:prstGeom prst="rect">
              <a:avLst/>
            </a:prstGeom>
            <a:grpFill/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425332"/>
              <a:ext cx="2195064" cy="489068"/>
            </a:xfrm>
            <a:prstGeom prst="rect">
              <a:avLst/>
            </a:prstGeom>
            <a:grpFill/>
          </p:spPr>
        </p:pic>
      </p:grpSp>
      <p:sp>
        <p:nvSpPr>
          <p:cNvPr id="9" name="TextBox 8"/>
          <p:cNvSpPr txBox="1"/>
          <p:nvPr/>
        </p:nvSpPr>
        <p:spPr>
          <a:xfrm>
            <a:off x="76200" y="6520190"/>
            <a:ext cx="1920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Photo </a:t>
            </a:r>
            <a:r>
              <a:rPr lang="en-US" sz="1100" i="1" dirty="0" smtClean="0"/>
              <a:t>: </a:t>
            </a:r>
            <a:r>
              <a:rPr lang="en-US" sz="1100" i="1" dirty="0"/>
              <a:t>U.S. Geological Survey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62400" y="2514600"/>
            <a:ext cx="1752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i="1" dirty="0" smtClean="0"/>
              <a:t>Relevant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337919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892314"/>
            <a:ext cx="77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Sustainable operations and financing requires:</a:t>
            </a:r>
            <a:endParaRPr lang="en-US" sz="20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/>
              <a:t>SOCIO-ECONOMICS DOES MATTER</a:t>
            </a:r>
            <a:endParaRPr lang="en-US" sz="28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76200" y="6429693"/>
            <a:ext cx="3293247" cy="352107"/>
            <a:chOff x="76200" y="6340806"/>
            <a:chExt cx="3293247" cy="35210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340806"/>
              <a:ext cx="1798067" cy="35210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4553" y="6360351"/>
              <a:ext cx="1404894" cy="313015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152400" y="1752600"/>
            <a:ext cx="4004931" cy="4343400"/>
            <a:chOff x="245247" y="2286000"/>
            <a:chExt cx="3640953" cy="3429000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71" r="9991"/>
            <a:stretch/>
          </p:blipFill>
          <p:spPr bwMode="auto">
            <a:xfrm>
              <a:off x="2537196" y="2286000"/>
              <a:ext cx="1349004" cy="3429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002"/>
            <a:stretch/>
          </p:blipFill>
          <p:spPr bwMode="auto">
            <a:xfrm>
              <a:off x="245247" y="2286000"/>
              <a:ext cx="3124200" cy="3429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4157331" y="1600200"/>
            <a:ext cx="452947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Clear </a:t>
            </a:r>
            <a:r>
              <a:rPr lang="en-US" sz="2000" dirty="0"/>
              <a:t>demonstration of the importance of </a:t>
            </a:r>
            <a:r>
              <a:rPr lang="en-US" sz="2000" dirty="0" smtClean="0"/>
              <a:t>observational </a:t>
            </a:r>
            <a:r>
              <a:rPr lang="en-US" sz="2000" dirty="0"/>
              <a:t>and data processing infrastructure </a:t>
            </a:r>
            <a:endParaRPr lang="en-US" sz="2000" dirty="0" smtClean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Rigorous </a:t>
            </a:r>
            <a:r>
              <a:rPr lang="en-US" sz="2000" dirty="0"/>
              <a:t>and widely understood demonstration of the socio-economic benefits, both public and </a:t>
            </a:r>
            <a:r>
              <a:rPr lang="en-US" sz="2000" dirty="0" smtClean="0"/>
              <a:t>private</a:t>
            </a:r>
            <a:endParaRPr lang="en-US" sz="2000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Systematic </a:t>
            </a:r>
            <a:r>
              <a:rPr lang="en-US" sz="2000" dirty="0"/>
              <a:t>basis for prioritizing the use of available funding for infrastructure and service development and </a:t>
            </a:r>
            <a:r>
              <a:rPr lang="en-US" sz="2000" dirty="0" smtClean="0"/>
              <a:t>improvement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Economic </a:t>
            </a:r>
            <a:r>
              <a:rPr lang="en-US" sz="2000" dirty="0"/>
              <a:t>evidence </a:t>
            </a:r>
            <a:r>
              <a:rPr lang="en-US" sz="2000" dirty="0" smtClean="0"/>
              <a:t>for additional </a:t>
            </a:r>
            <a:r>
              <a:rPr lang="en-US" sz="2000" dirty="0"/>
              <a:t>investment in climate services infrastructure necessary to support national </a:t>
            </a:r>
            <a:r>
              <a:rPr lang="en-US" sz="2000" dirty="0" smtClean="0"/>
              <a:t>commitments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569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4178" y="850175"/>
            <a:ext cx="8869822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Invest in capacity, from management to technical</a:t>
            </a:r>
          </a:p>
          <a:p>
            <a:pPr marL="285750" lvl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Ensure long-term operations and maintenance (O&amp;M) commitment</a:t>
            </a:r>
          </a:p>
          <a:p>
            <a:pPr marL="285750" lvl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Strong user interface leads to better and more sustainable services</a:t>
            </a:r>
          </a:p>
          <a:p>
            <a:pPr marL="285750" lvl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User capacity as important as provider capacity</a:t>
            </a:r>
          </a:p>
          <a:p>
            <a:pPr marL="285750" lvl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Prioritize public services – open data approach best</a:t>
            </a:r>
          </a:p>
          <a:p>
            <a:pPr marL="285750" lvl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Consider sensitivities, challenges and opportunities of public-private partnership</a:t>
            </a:r>
          </a:p>
          <a:p>
            <a:pPr marL="285750" lvl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Approach fee-based services with great caution</a:t>
            </a:r>
          </a:p>
          <a:p>
            <a:pPr marL="285750" lvl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Leverage international and regional systems</a:t>
            </a:r>
          </a:p>
          <a:p>
            <a:pPr marL="285750" lvl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Leverage and coordinate international and domestic partners</a:t>
            </a:r>
          </a:p>
          <a:p>
            <a:pPr marL="285750" lvl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Need strong and innovative leadership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/>
              <a:t>LESSONS LEARNED</a:t>
            </a:r>
            <a:endParaRPr lang="en-US" sz="28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5715000" y="143193"/>
            <a:ext cx="3293247" cy="352107"/>
            <a:chOff x="76200" y="6340806"/>
            <a:chExt cx="3293247" cy="35210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340806"/>
              <a:ext cx="1798067" cy="35210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4553" y="6360351"/>
              <a:ext cx="1404894" cy="313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863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4178" y="838200"/>
            <a:ext cx="8260222" cy="3503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2000" dirty="0" smtClean="0"/>
              <a:t>Ensure appropriate technical support:</a:t>
            </a:r>
          </a:p>
          <a:p>
            <a:pPr marL="342900" lvl="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Everyone talks about the weather, floods </a:t>
            </a:r>
            <a:r>
              <a:rPr lang="en-US" sz="2000" smtClean="0"/>
              <a:t>and disasters, </a:t>
            </a:r>
            <a:r>
              <a:rPr lang="en-US" sz="2000" dirty="0" smtClean="0"/>
              <a:t>this does not mean they are experts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Partnership must prioritize </a:t>
            </a:r>
            <a:r>
              <a:rPr lang="en-US" sz="2000" dirty="0" smtClean="0"/>
              <a:t>client/public needs, especially when working with private companies</a:t>
            </a:r>
            <a:endParaRPr lang="en-US" sz="2000" dirty="0"/>
          </a:p>
          <a:p>
            <a:pPr marL="342900" lvl="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Operational verses “soft” expertise</a:t>
            </a:r>
          </a:p>
          <a:p>
            <a:pPr marL="342900" lvl="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Innovation verses reliability, scale and sustainability</a:t>
            </a:r>
          </a:p>
          <a:p>
            <a:pPr marL="342900" lvl="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Procurement – getting the right stuff to do the right thing for the right people at the right cost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/>
              <a:t>TECHNICAL LESSONS LEARNED</a:t>
            </a:r>
            <a:endParaRPr lang="en-US" sz="2800" b="1" dirty="0"/>
          </a:p>
        </p:txBody>
      </p:sp>
      <p:pic>
        <p:nvPicPr>
          <p:cNvPr id="2050" name="Picture 2" descr="IMG_18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856" y="4613343"/>
            <a:ext cx="3055144" cy="224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G_168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" r="945"/>
          <a:stretch/>
        </p:blipFill>
        <p:spPr bwMode="auto">
          <a:xfrm>
            <a:off x="3200400" y="4613244"/>
            <a:ext cx="2971800" cy="226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IMG_225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8" b="36751"/>
          <a:stretch/>
        </p:blipFill>
        <p:spPr bwMode="auto">
          <a:xfrm>
            <a:off x="-12397" y="4613244"/>
            <a:ext cx="3606194" cy="227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471474" y="4343400"/>
            <a:ext cx="2672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i="1" dirty="0" smtClean="0"/>
              <a:t>Photos: Canadian Environmental Assistance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44650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69" b="18267"/>
          <a:stretch/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279113" y="6538594"/>
            <a:ext cx="28648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i="1" dirty="0" smtClean="0"/>
              <a:t>Photo: </a:t>
            </a:r>
            <a:r>
              <a:rPr lang="en-US" sz="1100" i="1" dirty="0" err="1" smtClean="0"/>
              <a:t>Sim</a:t>
            </a:r>
            <a:r>
              <a:rPr lang="en-US" sz="1100" i="1" dirty="0" smtClean="0"/>
              <a:t> Li under Creative Commons License</a:t>
            </a:r>
            <a:endParaRPr lang="en-US" sz="1100" i="1" dirty="0"/>
          </a:p>
        </p:txBody>
      </p:sp>
      <p:grpSp>
        <p:nvGrpSpPr>
          <p:cNvPr id="4" name="Group 3"/>
          <p:cNvGrpSpPr/>
          <p:nvPr/>
        </p:nvGrpSpPr>
        <p:grpSpPr>
          <a:xfrm>
            <a:off x="56511" y="123401"/>
            <a:ext cx="5260102" cy="562399"/>
            <a:chOff x="76200" y="6340806"/>
            <a:chExt cx="3293247" cy="3521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340806"/>
              <a:ext cx="1798067" cy="35210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4553" y="6360351"/>
              <a:ext cx="1404894" cy="313015"/>
            </a:xfrm>
            <a:prstGeom prst="rect">
              <a:avLst/>
            </a:prstGeom>
          </p:spPr>
        </p:pic>
      </p:grpSp>
      <p:sp>
        <p:nvSpPr>
          <p:cNvPr id="8" name="Title 1"/>
          <p:cNvSpPr txBox="1">
            <a:spLocks/>
          </p:cNvSpPr>
          <p:nvPr/>
        </p:nvSpPr>
        <p:spPr>
          <a:xfrm>
            <a:off x="457200" y="123603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95400" y="1185208"/>
            <a:ext cx="639861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DANIEL KULL</a:t>
            </a:r>
          </a:p>
          <a:p>
            <a:pPr algn="ctr"/>
            <a:r>
              <a:rPr lang="en-US" sz="2000" b="1" dirty="0" smtClean="0"/>
              <a:t>Senior Disaster Risk Management Specialist</a:t>
            </a:r>
          </a:p>
          <a:p>
            <a:pPr algn="ctr"/>
            <a:r>
              <a:rPr lang="en-US" sz="2000" dirty="0" smtClean="0"/>
              <a:t>Europe and Central Asia Region (ECA)</a:t>
            </a:r>
          </a:p>
          <a:p>
            <a:pPr algn="ctr"/>
            <a:r>
              <a:rPr lang="en-US" sz="2000" dirty="0" smtClean="0"/>
              <a:t>and</a:t>
            </a:r>
            <a:endParaRPr lang="en-US" sz="2000" dirty="0" smtClean="0"/>
          </a:p>
          <a:p>
            <a:pPr algn="ctr"/>
            <a:r>
              <a:rPr lang="en-US" sz="2000" dirty="0" smtClean="0"/>
              <a:t>Global </a:t>
            </a:r>
            <a:r>
              <a:rPr lang="en-US" sz="2000" dirty="0" smtClean="0"/>
              <a:t>Facility for Disaster Reduction and Recovery (GFDRR)</a:t>
            </a:r>
          </a:p>
          <a:p>
            <a:pPr algn="ctr"/>
            <a:r>
              <a:rPr lang="en-US" sz="2000" dirty="0" smtClean="0"/>
              <a:t>World Bank Group</a:t>
            </a:r>
          </a:p>
          <a:p>
            <a:pPr algn="ctr"/>
            <a:r>
              <a:rPr lang="en-US" sz="2000" dirty="0" smtClean="0"/>
              <a:t>Email: dkull@worldbankgroup.org</a:t>
            </a:r>
          </a:p>
          <a:p>
            <a:pPr algn="ctr"/>
            <a:r>
              <a:rPr lang="en-US" sz="2000" dirty="0" smtClean="0"/>
              <a:t>Telephone: +41 22 748 1015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061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kovni rezultat za WORLD BANK GRO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8572500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/>
              <a:t>WORLD BANK GROUP OVERVIEW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1950" y="9144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“Twin goals” – end extreme poverty and promote shared prosperity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Source </a:t>
            </a:r>
            <a:r>
              <a:rPr lang="en-US" sz="2400" dirty="0">
                <a:solidFill>
                  <a:srgbClr val="FF0000"/>
                </a:solidFill>
              </a:rPr>
              <a:t>of financial and technical assistance to developing countries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3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0" y="6429693"/>
            <a:ext cx="3293247" cy="352107"/>
            <a:chOff x="76200" y="6340806"/>
            <a:chExt cx="3293247" cy="3521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340806"/>
              <a:ext cx="1798067" cy="35210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4553" y="6360351"/>
              <a:ext cx="1404894" cy="313015"/>
            </a:xfrm>
            <a:prstGeom prst="rect">
              <a:avLst/>
            </a:prstGeom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3048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/>
              <a:t>CLIENTS IN EUROPE AND CENTRAL ASIA</a:t>
            </a:r>
            <a:endParaRPr lang="en-US" sz="28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841356"/>
              </p:ext>
            </p:extLst>
          </p:nvPr>
        </p:nvGraphicFramePr>
        <p:xfrm>
          <a:off x="838200" y="1513938"/>
          <a:ext cx="2072767" cy="94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2767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Kosovo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Kyrgyz Republic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Tajikistan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261194"/>
              </p:ext>
            </p:extLst>
          </p:nvPr>
        </p:nvGraphicFramePr>
        <p:xfrm>
          <a:off x="3546902" y="1513938"/>
          <a:ext cx="1173733" cy="628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3733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Moldova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Uzbekistan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562836"/>
              </p:ext>
            </p:extLst>
          </p:nvPr>
        </p:nvGraphicFramePr>
        <p:xfrm>
          <a:off x="6934200" y="1513938"/>
          <a:ext cx="2057400" cy="2828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7400"/>
              </a:tblGrid>
              <a:tr h="1608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FYR of Macedonia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Montenegro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Poland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Romania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Russian Federation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Serbia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Turkey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Turkmenistan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Ukraine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8600" y="1066800"/>
            <a:ext cx="3040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</a:rPr>
              <a:t>IDA – Credits &amp; Grants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19147" y="1066800"/>
            <a:ext cx="1929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</a:rPr>
              <a:t>IBRD - Loans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503367"/>
              </p:ext>
            </p:extLst>
          </p:nvPr>
        </p:nvGraphicFramePr>
        <p:xfrm>
          <a:off x="5373056" y="1513938"/>
          <a:ext cx="1368621" cy="3133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8621"/>
              </a:tblGrid>
              <a:tr h="689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Albania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911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Armenia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911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Azerbaijan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911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Belarus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911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Bosnia </a:t>
                      </a:r>
                      <a:r>
                        <a:rPr lang="en-US" sz="2000" u="none" strike="noStrike" dirty="0" smtClean="0">
                          <a:effectLst/>
                        </a:rPr>
                        <a:t>and    Herzegovina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911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Bulgaria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911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Croatia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911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Georgia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911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Kazakhstan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584098" y="1066800"/>
            <a:ext cx="91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</a:rPr>
              <a:t>Blend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49530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Trust fund grants available to all, also to (sub)regions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Reimbursable Advisory Services (RAS) available to all including high income countries </a:t>
            </a:r>
          </a:p>
        </p:txBody>
      </p:sp>
    </p:spTree>
    <p:extLst>
      <p:ext uri="{BB962C8B-B14F-4D97-AF65-F5344CB8AC3E}">
        <p14:creationId xmlns:p14="http://schemas.microsoft.com/office/powerpoint/2010/main" val="43050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" y="0"/>
            <a:ext cx="9163868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	Potential loss of a 100 year return period </a:t>
            </a:r>
            <a:br>
              <a:rPr lang="en-US" sz="2100" dirty="0">
                <a:solidFill>
                  <a:schemeClr val="bg1"/>
                </a:solidFill>
              </a:rPr>
            </a:br>
            <a:r>
              <a:rPr lang="en-US" sz="2100" dirty="0">
                <a:solidFill>
                  <a:schemeClr val="bg1"/>
                </a:solidFill>
              </a:rPr>
              <a:t>	flood relative to % of GDP (2015)</a:t>
            </a:r>
          </a:p>
        </p:txBody>
      </p:sp>
      <p:sp>
        <p:nvSpPr>
          <p:cNvPr id="38" name="AutoShape 6" descr="Image result for croatia flag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002345"/>
              </a:solidFill>
              <a:latin typeface="Trebuchet MS" panose="020B0603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17" name="Picture 12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51266"/>
            <a:ext cx="803492" cy="803492"/>
          </a:xfrm>
          <a:prstGeom prst="rect">
            <a:avLst/>
          </a:prstGeom>
        </p:spPr>
      </p:pic>
      <p:grpSp>
        <p:nvGrpSpPr>
          <p:cNvPr id="18" name="Group 50"/>
          <p:cNvGrpSpPr/>
          <p:nvPr/>
        </p:nvGrpSpPr>
        <p:grpSpPr>
          <a:xfrm>
            <a:off x="76200" y="1590067"/>
            <a:ext cx="9004104" cy="4124933"/>
            <a:chOff x="53788" y="793376"/>
            <a:chExt cx="12005472" cy="5760319"/>
          </a:xfrm>
        </p:grpSpPr>
        <p:grpSp>
          <p:nvGrpSpPr>
            <p:cNvPr id="19" name="Group 48"/>
            <p:cNvGrpSpPr/>
            <p:nvPr/>
          </p:nvGrpSpPr>
          <p:grpSpPr>
            <a:xfrm>
              <a:off x="154023" y="1049006"/>
              <a:ext cx="11851448" cy="5504689"/>
              <a:chOff x="154023" y="1049006"/>
              <a:chExt cx="11851448" cy="5504689"/>
            </a:xfrm>
          </p:grpSpPr>
          <p:pic>
            <p:nvPicPr>
              <p:cNvPr id="21" name="Picture 4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-1476764" y="2684572"/>
                <a:ext cx="5499910" cy="2238335"/>
              </a:xfrm>
              <a:prstGeom prst="rect">
                <a:avLst/>
              </a:prstGeom>
            </p:spPr>
          </p:pic>
          <p:pic>
            <p:nvPicPr>
              <p:cNvPr id="22" name="Picture 4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1081653" y="2369378"/>
                <a:ext cx="5116196" cy="2485010"/>
              </a:xfrm>
              <a:prstGeom prst="rect">
                <a:avLst/>
              </a:prstGeom>
            </p:spPr>
          </p:pic>
          <p:pic>
            <p:nvPicPr>
              <p:cNvPr id="23" name="Picture 4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6200000">
                <a:off x="3603906" y="2454777"/>
                <a:ext cx="5061379" cy="2494145"/>
              </a:xfrm>
              <a:prstGeom prst="rect">
                <a:avLst/>
              </a:prstGeom>
            </p:spPr>
          </p:pic>
          <p:pic>
            <p:nvPicPr>
              <p:cNvPr id="24" name="Picture 4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6200000">
                <a:off x="6034417" y="2406894"/>
                <a:ext cx="5189284" cy="2485009"/>
              </a:xfrm>
              <a:prstGeom prst="rect">
                <a:avLst/>
              </a:prstGeom>
            </p:spPr>
          </p:pic>
          <p:pic>
            <p:nvPicPr>
              <p:cNvPr id="25" name="Picture 4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6200000">
                <a:off x="8467531" y="2462811"/>
                <a:ext cx="4951746" cy="2124135"/>
              </a:xfrm>
              <a:prstGeom prst="rect">
                <a:avLst/>
              </a:prstGeom>
            </p:spPr>
          </p:pic>
        </p:grpSp>
        <p:sp>
          <p:nvSpPr>
            <p:cNvPr id="20" name="Rectangle 19"/>
            <p:cNvSpPr/>
            <p:nvPr/>
          </p:nvSpPr>
          <p:spPr>
            <a:xfrm>
              <a:off x="53788" y="793376"/>
              <a:ext cx="12005472" cy="5244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6200" y="6429693"/>
            <a:ext cx="3293247" cy="352107"/>
            <a:chOff x="76200" y="6340806"/>
            <a:chExt cx="3293247" cy="35210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340806"/>
              <a:ext cx="1798067" cy="35210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4553" y="6360351"/>
              <a:ext cx="1404894" cy="313015"/>
            </a:xfrm>
            <a:prstGeom prst="rect">
              <a:avLst/>
            </a:prstGeom>
          </p:spPr>
        </p:pic>
      </p:grpSp>
      <p:cxnSp>
        <p:nvCxnSpPr>
          <p:cNvPr id="11" name="Straight Connector 10"/>
          <p:cNvCxnSpPr/>
          <p:nvPr/>
        </p:nvCxnSpPr>
        <p:spPr bwMode="auto">
          <a:xfrm>
            <a:off x="186084" y="3799867"/>
            <a:ext cx="8729316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410200" y="3495067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Average = 7.1% of GDP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3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5"/>
          <p:cNvSpPr txBox="1">
            <a:spLocks/>
          </p:cNvSpPr>
          <p:nvPr/>
        </p:nvSpPr>
        <p:spPr bwMode="auto">
          <a:xfrm>
            <a:off x="-19868" y="-1"/>
            <a:ext cx="9163868" cy="1121151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0" i="0" cap="all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2100" kern="0" dirty="0">
                <a:solidFill>
                  <a:schemeClr val="bg1"/>
                </a:solidFill>
                <a:ea typeface="ＭＳ Ｐゴシック" charset="0"/>
              </a:rPr>
              <a:t>     Flood risks in ECA: focus on Balkans 2014 floods</a:t>
            </a:r>
            <a:endParaRPr lang="en-US" sz="2100" kern="0" dirty="0">
              <a:solidFill>
                <a:schemeClr val="bg1"/>
              </a:solidFill>
              <a:ea typeface="+mj-ea"/>
            </a:endParaRPr>
          </a:p>
        </p:txBody>
      </p:sp>
      <p:pic>
        <p:nvPicPr>
          <p:cNvPr id="3078" name="Picture 6" descr="http://i.huffpost.com/gadgets/slideshows/350024/slide_350024_3752239_fr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53034"/>
            <a:ext cx="9157647" cy="347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-19868" y="1295400"/>
            <a:ext cx="5167901" cy="1577355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lvl="1">
              <a:spcBef>
                <a:spcPts val="450"/>
              </a:spcBef>
            </a:pPr>
            <a:r>
              <a:rPr lang="en-US" sz="2100" dirty="0"/>
              <a:t>	Bosnia </a:t>
            </a:r>
            <a:r>
              <a:rPr lang="en-US" sz="2100" dirty="0" smtClean="0"/>
              <a:t>and </a:t>
            </a:r>
            <a:r>
              <a:rPr lang="en-US" sz="2100" dirty="0"/>
              <a:t>Herzegovina (2014)</a:t>
            </a:r>
          </a:p>
          <a:p>
            <a:pPr marL="600075" lvl="1" indent="-25717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dirty="0"/>
              <a:t>2014 floods cost ~</a:t>
            </a:r>
            <a:r>
              <a:rPr lang="en-US" sz="2100" dirty="0"/>
              <a:t>15% </a:t>
            </a:r>
            <a:r>
              <a:rPr lang="en-US" dirty="0"/>
              <a:t>of </a:t>
            </a:r>
            <a:r>
              <a:rPr lang="en-US" dirty="0" err="1"/>
              <a:t>BiH’s</a:t>
            </a:r>
            <a:r>
              <a:rPr lang="en-US" dirty="0"/>
              <a:t> GDP</a:t>
            </a:r>
            <a:endParaRPr lang="en-US" sz="2100" dirty="0"/>
          </a:p>
          <a:p>
            <a:pPr marL="600075" lvl="1" indent="-25717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$2.7 </a:t>
            </a:r>
            <a:r>
              <a:rPr lang="en-US" dirty="0"/>
              <a:t>billion of damages</a:t>
            </a:r>
          </a:p>
          <a:p>
            <a:pPr marL="600075" lvl="1" indent="-25717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1 </a:t>
            </a:r>
            <a:r>
              <a:rPr lang="en-US" dirty="0"/>
              <a:t>million</a:t>
            </a:r>
            <a:r>
              <a:rPr lang="en-US" sz="1500" dirty="0"/>
              <a:t> </a:t>
            </a:r>
            <a:r>
              <a:rPr lang="en-US" dirty="0"/>
              <a:t>pop. affected (25%)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18" y="1382893"/>
            <a:ext cx="574543" cy="28592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102580" y="1295400"/>
            <a:ext cx="4055067" cy="24724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1">
              <a:spcBef>
                <a:spcPts val="450"/>
              </a:spcBef>
            </a:pPr>
            <a:r>
              <a:rPr lang="en-US" sz="2100" dirty="0"/>
              <a:t>	Serbia (2014)</a:t>
            </a:r>
          </a:p>
          <a:p>
            <a:pPr marL="257175" indent="-25717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dirty="0"/>
              <a:t>Cost?</a:t>
            </a:r>
            <a:r>
              <a:rPr lang="en-US" sz="2100" dirty="0"/>
              <a:t> ~5% </a:t>
            </a:r>
            <a:r>
              <a:rPr lang="en-US" dirty="0"/>
              <a:t>of Serbia’s GDP</a:t>
            </a:r>
            <a:endParaRPr lang="en-US" sz="2100" dirty="0"/>
          </a:p>
          <a:p>
            <a:pPr marL="257175" indent="-25717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1.5M </a:t>
            </a:r>
            <a:r>
              <a:rPr lang="en-US" dirty="0"/>
              <a:t>pop. impacted (20%)</a:t>
            </a:r>
          </a:p>
          <a:p>
            <a:pPr marL="257175" indent="-25717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125,000</a:t>
            </a:r>
            <a:r>
              <a:rPr lang="en-US" dirty="0"/>
              <a:t> pop. pushed into poverty</a:t>
            </a:r>
          </a:p>
          <a:p>
            <a:pPr marL="257175" indent="-25717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dirty="0"/>
              <a:t>Serbia’s economy: </a:t>
            </a:r>
            <a:r>
              <a:rPr lang="en-US" u="sng" dirty="0">
                <a:latin typeface="Calibri" panose="020F0502020204030204" pitchFamily="34" charset="0"/>
              </a:rPr>
              <a:t>↓ </a:t>
            </a:r>
            <a:r>
              <a:rPr lang="en-US" u="sng" dirty="0"/>
              <a:t>by 0.4% </a:t>
            </a:r>
            <a:br>
              <a:rPr lang="en-US" u="sng" dirty="0"/>
            </a:br>
            <a:r>
              <a:rPr lang="en-US" dirty="0"/>
              <a:t>(in contrast to </a:t>
            </a:r>
            <a:r>
              <a:rPr lang="en-US" dirty="0">
                <a:latin typeface="Calibri" panose="020F0502020204030204" pitchFamily="34" charset="0"/>
              </a:rPr>
              <a:t>↑</a:t>
            </a:r>
            <a:r>
              <a:rPr lang="en-US" dirty="0"/>
              <a:t>0.5% projection made prior to floods)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5952" y="1382893"/>
            <a:ext cx="431257" cy="286161"/>
          </a:xfrm>
          <a:prstGeom prst="rect">
            <a:avLst/>
          </a:prstGeom>
        </p:spPr>
      </p:pic>
      <p:pic>
        <p:nvPicPr>
          <p:cNvPr id="10" name="Picture 12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51266"/>
            <a:ext cx="803492" cy="80349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6200" y="6429693"/>
            <a:ext cx="3293247" cy="352107"/>
            <a:chOff x="76200" y="6340806"/>
            <a:chExt cx="3293247" cy="35210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340806"/>
              <a:ext cx="1798067" cy="35210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4553" y="6360351"/>
              <a:ext cx="1404894" cy="313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947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 xmlns:mv="urn:schemas-microsoft-com:mac:vml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884879"/>
              </p:ext>
            </p:extLst>
          </p:nvPr>
        </p:nvGraphicFramePr>
        <p:xfrm>
          <a:off x="4954905" y="2125980"/>
          <a:ext cx="3857625" cy="3285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AutoShape 3"/>
          <p:cNvSpPr>
            <a:spLocks/>
          </p:cNvSpPr>
          <p:nvPr/>
        </p:nvSpPr>
        <p:spPr bwMode="auto">
          <a:xfrm>
            <a:off x="247774" y="1106014"/>
            <a:ext cx="8786813" cy="41857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15"/>
            <a:endParaRPr lang="en-US" sz="2250" dirty="0">
              <a:solidFill>
                <a:schemeClr val="bg1">
                  <a:lumMod val="50000"/>
                </a:schemeClr>
              </a:solidFill>
              <a:latin typeface="Helvetica Neue"/>
            </a:endParaRPr>
          </a:p>
        </p:txBody>
      </p:sp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" y="5357813"/>
            <a:ext cx="1812060" cy="1285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8" descr="DSCN46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599" y="5357813"/>
            <a:ext cx="1325542" cy="1285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5357813"/>
            <a:ext cx="1500188" cy="1285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3" descr="DSCN463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956" y="5356904"/>
            <a:ext cx="1428107" cy="1286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9328" y="1945049"/>
            <a:ext cx="3512853" cy="295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674392" y="2577522"/>
            <a:ext cx="1436612" cy="395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69" dirty="0">
                <a:latin typeface="Helvetica Neue Thin"/>
              </a:rPr>
              <a:t>Kyrgyzstan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83855" y="3488350"/>
            <a:ext cx="1225913" cy="395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69" dirty="0">
                <a:latin typeface="Helvetica Neue Thin"/>
              </a:rPr>
              <a:t>Tajikistan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00866" y="4452757"/>
            <a:ext cx="1707775" cy="395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69" dirty="0">
                <a:latin typeface="Helvetica Neue Thin"/>
              </a:rPr>
              <a:t>Turkmenistan</a:t>
            </a:r>
          </a:p>
        </p:txBody>
      </p:sp>
      <p:cxnSp>
        <p:nvCxnSpPr>
          <p:cNvPr id="1024" name="Elbow Connector 1023"/>
          <p:cNvCxnSpPr>
            <a:endCxn id="25" idx="1"/>
          </p:cNvCxnSpPr>
          <p:nvPr/>
        </p:nvCxnSpPr>
        <p:spPr bwMode="auto">
          <a:xfrm flipV="1">
            <a:off x="2527102" y="2775205"/>
            <a:ext cx="1147290" cy="589665"/>
          </a:xfrm>
          <a:prstGeom prst="bentConnector3">
            <a:avLst>
              <a:gd name="adj1" fmla="val 50000"/>
            </a:avLst>
          </a:prstGeom>
          <a:solidFill>
            <a:srgbClr val="FFFFFF"/>
          </a:solidFill>
          <a:ln w="25400" cap="flat" cmpd="sng" algn="ctr">
            <a:solidFill>
              <a:srgbClr val="3A81BA"/>
            </a:solidFill>
            <a:prstDash val="solid"/>
            <a:round/>
            <a:headEnd type="none" w="med" len="med"/>
            <a:tailEnd type="arrow"/>
          </a:ln>
          <a:effectLst>
            <a:outerShdw blurRad="50800" dist="25400" dir="5400000" algn="ctr" rotWithShape="0">
              <a:srgbClr val="000000">
                <a:alpha val="34999"/>
              </a:srgbClr>
            </a:outerShdw>
          </a:effectLst>
        </p:spPr>
      </p:cxnSp>
      <p:cxnSp>
        <p:nvCxnSpPr>
          <p:cNvPr id="1029" name="Elbow Connector 1028"/>
          <p:cNvCxnSpPr>
            <a:endCxn id="31" idx="1"/>
          </p:cNvCxnSpPr>
          <p:nvPr/>
        </p:nvCxnSpPr>
        <p:spPr bwMode="auto">
          <a:xfrm>
            <a:off x="1625203" y="4034596"/>
            <a:ext cx="1775663" cy="615844"/>
          </a:xfrm>
          <a:prstGeom prst="bentConnector3">
            <a:avLst>
              <a:gd name="adj1" fmla="val 50000"/>
            </a:avLst>
          </a:prstGeom>
          <a:solidFill>
            <a:srgbClr val="FFFFFF"/>
          </a:solidFill>
          <a:ln w="25400" cap="flat" cmpd="sng" algn="ctr">
            <a:solidFill>
              <a:srgbClr val="3A81BA"/>
            </a:solidFill>
            <a:prstDash val="solid"/>
            <a:round/>
            <a:headEnd type="none" w="med" len="med"/>
            <a:tailEnd type="arrow"/>
          </a:ln>
          <a:effectLst>
            <a:outerShdw blurRad="50800" dist="25400" dir="5400000" algn="ctr" rotWithShape="0">
              <a:srgbClr val="000000">
                <a:alpha val="34999"/>
              </a:srgbClr>
            </a:outerShdw>
          </a:effectLst>
        </p:spPr>
      </p:cxnSp>
      <p:cxnSp>
        <p:nvCxnSpPr>
          <p:cNvPr id="1036" name="Elbow Connector 1035"/>
          <p:cNvCxnSpPr>
            <a:endCxn id="30" idx="1"/>
          </p:cNvCxnSpPr>
          <p:nvPr/>
        </p:nvCxnSpPr>
        <p:spPr bwMode="auto">
          <a:xfrm flipV="1">
            <a:off x="2428875" y="3686033"/>
            <a:ext cx="1454980" cy="116393"/>
          </a:xfrm>
          <a:prstGeom prst="bentConnector3">
            <a:avLst/>
          </a:prstGeom>
          <a:solidFill>
            <a:srgbClr val="FFFFFF"/>
          </a:solidFill>
          <a:ln w="25400" cap="flat" cmpd="sng" algn="ctr">
            <a:solidFill>
              <a:srgbClr val="3A81BA"/>
            </a:solidFill>
            <a:prstDash val="solid"/>
            <a:round/>
            <a:headEnd type="none" w="med" len="med"/>
            <a:tailEnd type="arrow"/>
          </a:ln>
          <a:effectLst>
            <a:outerShdw blurRad="50800" dist="25400" dir="5400000" algn="ctr" rotWithShape="0">
              <a:srgbClr val="000000">
                <a:alpha val="34999"/>
              </a:srgbClr>
            </a:outerShdw>
          </a:effectLst>
        </p:spPr>
      </p:cxnSp>
      <p:sp>
        <p:nvSpPr>
          <p:cNvPr id="49" name="TextBox 48"/>
          <p:cNvSpPr txBox="1"/>
          <p:nvPr/>
        </p:nvSpPr>
        <p:spPr>
          <a:xfrm>
            <a:off x="6500812" y="1446609"/>
            <a:ext cx="2643188" cy="903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58" dirty="0">
                <a:latin typeface="Helvetica Neue Thin"/>
              </a:rPr>
              <a:t>% reduction in hydromet observation networks between 1985-2008</a:t>
            </a:r>
          </a:p>
        </p:txBody>
      </p:sp>
      <p:sp>
        <p:nvSpPr>
          <p:cNvPr id="1039" name="TextBox 1038"/>
          <p:cNvSpPr txBox="1"/>
          <p:nvPr/>
        </p:nvSpPr>
        <p:spPr>
          <a:xfrm>
            <a:off x="7257927" y="2756788"/>
            <a:ext cx="691215" cy="395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69" i="1" dirty="0">
                <a:latin typeface="Helvetica Neue Thin"/>
              </a:rPr>
              <a:t>54%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472239" y="4578444"/>
            <a:ext cx="691215" cy="395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69" i="1" dirty="0">
                <a:latin typeface="Helvetica Neue Thin"/>
              </a:rPr>
              <a:t>42%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579396" y="3667616"/>
            <a:ext cx="691215" cy="395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69" i="1" dirty="0">
                <a:latin typeface="Helvetica Neue Thin"/>
              </a:rPr>
              <a:t>38%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178594" y="964406"/>
            <a:ext cx="6440937" cy="642938"/>
          </a:xfrm>
          <a:prstGeom prst="rect">
            <a:avLst/>
          </a:prstGeom>
        </p:spPr>
        <p:txBody>
          <a:bodyPr vert="horz" lIns="91439" tIns="45719" rIns="91439" bIns="45719"/>
          <a:lstStyle>
            <a:lvl1pPr marL="342900" indent="-3429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1pPr>
            <a:lvl2pPr marL="228600" indent="228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2pPr>
            <a:lvl3pPr marL="457200" indent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3pPr>
            <a:lvl4pPr marL="685800" indent="685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4pPr>
            <a:lvl5pPr marL="914400" indent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5pPr>
            <a:lvl6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6pPr>
            <a:lvl7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7pPr>
            <a:lvl8pPr marL="22860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8pPr>
            <a:lvl9pPr marL="2743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9pPr>
          </a:lstStyle>
          <a:p>
            <a:pPr marL="43531" lvl="1" indent="0">
              <a:spcAft>
                <a:spcPts val="1266"/>
              </a:spcAft>
              <a:defRPr/>
            </a:pPr>
            <a:r>
              <a:rPr lang="en-US" sz="1969" b="1" dirty="0" smtClean="0">
                <a:latin typeface="Helvetica Neue Thin"/>
                <a:cs typeface="Times New Roman" pitchFamily="18" charset="0"/>
              </a:rPr>
              <a:t>NMHSs’ </a:t>
            </a:r>
            <a:r>
              <a:rPr lang="en-US" sz="1969" b="1" dirty="0">
                <a:latin typeface="Helvetica Neue Thin"/>
                <a:cs typeface="Times New Roman" pitchFamily="18" charset="0"/>
              </a:rPr>
              <a:t>capacity in many regions is not adequate and considerably degraded in some countries during the last </a:t>
            </a:r>
            <a:r>
              <a:rPr lang="en-US" sz="1969" b="1" dirty="0" smtClean="0">
                <a:latin typeface="Helvetica Neue Thin"/>
                <a:cs typeface="Times New Roman" pitchFamily="18" charset="0"/>
              </a:rPr>
              <a:t>25-30 </a:t>
            </a:r>
            <a:r>
              <a:rPr lang="en-US" sz="1969" b="1" dirty="0">
                <a:latin typeface="Helvetica Neue Thin"/>
                <a:cs typeface="Times New Roman" pitchFamily="18" charset="0"/>
              </a:rPr>
              <a:t>years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6822281" y="2464594"/>
            <a:ext cx="1768078" cy="0"/>
          </a:xfrm>
          <a:prstGeom prst="straightConnector1">
            <a:avLst/>
          </a:prstGeom>
          <a:solidFill>
            <a:srgbClr val="FFFFFF"/>
          </a:solidFill>
          <a:ln w="762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>
            <a:outerShdw blurRad="50800" dist="25400" dir="5400000" algn="ctr" rotWithShape="0">
              <a:srgbClr val="000000">
                <a:alpha val="34999"/>
              </a:srgbClr>
            </a:outerShdw>
          </a:effectLst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7257927" y="3375422"/>
            <a:ext cx="1349139" cy="9989"/>
          </a:xfrm>
          <a:prstGeom prst="straightConnector1">
            <a:avLst/>
          </a:prstGeom>
          <a:solidFill>
            <a:srgbClr val="FFFFFF"/>
          </a:solidFill>
          <a:ln w="762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>
            <a:outerShdw blurRad="50800" dist="25400" dir="5400000" algn="ctr" rotWithShape="0">
              <a:srgbClr val="000000">
                <a:alpha val="34999"/>
              </a:srgbClr>
            </a:outerShdw>
          </a:effectLst>
        </p:spPr>
      </p:cxnSp>
      <p:cxnSp>
        <p:nvCxnSpPr>
          <p:cNvPr id="29" name="Straight Arrow Connector 28"/>
          <p:cNvCxnSpPr/>
          <p:nvPr/>
        </p:nvCxnSpPr>
        <p:spPr bwMode="auto">
          <a:xfrm flipH="1">
            <a:off x="7143750" y="4335648"/>
            <a:ext cx="1463316" cy="0"/>
          </a:xfrm>
          <a:prstGeom prst="straightConnector1">
            <a:avLst/>
          </a:prstGeom>
          <a:solidFill>
            <a:srgbClr val="FFFFFF"/>
          </a:solidFill>
          <a:ln w="762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>
            <a:outerShdw blurRad="50800" dist="25400" dir="5400000" algn="ctr" rotWithShape="0">
              <a:srgbClr val="000000">
                <a:alpha val="34999"/>
              </a:srgbClr>
            </a:outerShdw>
          </a:effectLst>
        </p:spPr>
      </p:cxnSp>
      <p:sp>
        <p:nvSpPr>
          <p:cNvPr id="26" name="Title 1"/>
          <p:cNvSpPr txBox="1">
            <a:spLocks/>
          </p:cNvSpPr>
          <p:nvPr/>
        </p:nvSpPr>
        <p:spPr>
          <a:xfrm>
            <a:off x="3048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/>
              <a:t>CAPACITY ISSUES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4390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066800"/>
            <a:ext cx="5967413" cy="563268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04799" y="-76200"/>
            <a:ext cx="87106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/>
              <a:t>IT </a:t>
            </a:r>
            <a:r>
              <a:rPr lang="en-US" sz="2800" b="1" i="1" dirty="0" smtClean="0"/>
              <a:t>STILL</a:t>
            </a:r>
            <a:r>
              <a:rPr lang="en-US" sz="2800" b="1" dirty="0" smtClean="0"/>
              <a:t> MAKES ECONOMIC SENSE TO INVEST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76" y="2804185"/>
            <a:ext cx="2727406" cy="3886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677" y="1055427"/>
            <a:ext cx="27365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% economic returns for </a:t>
            </a:r>
            <a:r>
              <a:rPr lang="en-US" sz="2000" dirty="0" err="1" smtClean="0">
                <a:solidFill>
                  <a:srgbClr val="FF0000"/>
                </a:solidFill>
              </a:rPr>
              <a:t>hydromet</a:t>
            </a:r>
            <a:r>
              <a:rPr lang="en-US" sz="2000" dirty="0" smtClean="0">
                <a:solidFill>
                  <a:srgbClr val="FF0000"/>
                </a:solidFill>
              </a:rPr>
              <a:t> modernization investment over 7 years (2008):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0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0" y="6429693"/>
            <a:ext cx="3293247" cy="352107"/>
            <a:chOff x="76200" y="6340806"/>
            <a:chExt cx="3293247" cy="3521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340806"/>
              <a:ext cx="1798067" cy="35210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4553" y="6360351"/>
              <a:ext cx="1404894" cy="313015"/>
            </a:xfrm>
            <a:prstGeom prst="rect">
              <a:avLst/>
            </a:prstGeom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3048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/>
              <a:t>HYDROMET INVESTMENT APPROACH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1049079" y="1143000"/>
            <a:ext cx="786632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</a:t>
            </a:r>
            <a:r>
              <a:rPr lang="en-US" sz="2400" dirty="0" smtClean="0"/>
              <a:t>odernization investment must be </a:t>
            </a:r>
            <a:r>
              <a:rPr lang="en-US" sz="2400" b="1" dirty="0" smtClean="0"/>
              <a:t>substantial</a:t>
            </a:r>
            <a:r>
              <a:rPr lang="en-US" sz="2400" dirty="0" smtClean="0"/>
              <a:t> to achieve </a:t>
            </a:r>
            <a:r>
              <a:rPr lang="en-US" sz="2400" b="1" dirty="0" smtClean="0"/>
              <a:t>transformation</a:t>
            </a:r>
            <a:r>
              <a:rPr lang="en-US" sz="2400" dirty="0" smtClean="0"/>
              <a:t>, across three complementary areas:</a:t>
            </a:r>
          </a:p>
          <a:p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b="1" dirty="0" smtClean="0"/>
              <a:t>Institutional </a:t>
            </a:r>
            <a:r>
              <a:rPr lang="en-US" sz="2400" b="1" dirty="0"/>
              <a:t>strengthening, </a:t>
            </a:r>
            <a:r>
              <a:rPr lang="en-US" sz="2400" dirty="0"/>
              <a:t>capacity building and implementation </a:t>
            </a:r>
            <a:r>
              <a:rPr lang="en-US" sz="2400" dirty="0" smtClean="0"/>
              <a:t>support</a:t>
            </a:r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Modernization of </a:t>
            </a:r>
            <a:r>
              <a:rPr lang="en-US" sz="2400" b="1" dirty="0"/>
              <a:t>observation infrastructure and forecasting</a:t>
            </a:r>
            <a:r>
              <a:rPr lang="en-US" sz="2400" dirty="0"/>
              <a:t>,</a:t>
            </a:r>
            <a:r>
              <a:rPr lang="en-US" sz="2400" b="1" dirty="0"/>
              <a:t> </a:t>
            </a:r>
            <a:r>
              <a:rPr lang="en-US" sz="2400" dirty="0"/>
              <a:t>including leveraging global and regional </a:t>
            </a:r>
            <a:r>
              <a:rPr lang="en-US" sz="2400" dirty="0" smtClean="0"/>
              <a:t>opportunities</a:t>
            </a:r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Enhancement of the </a:t>
            </a:r>
            <a:r>
              <a:rPr lang="en-US" sz="2400" b="1" dirty="0"/>
              <a:t>service delivery system</a:t>
            </a:r>
          </a:p>
        </p:txBody>
      </p:sp>
      <p:sp>
        <p:nvSpPr>
          <p:cNvPr id="9" name="Oval 8"/>
          <p:cNvSpPr/>
          <p:nvPr/>
        </p:nvSpPr>
        <p:spPr>
          <a:xfrm>
            <a:off x="381000" y="2362200"/>
            <a:ext cx="609600" cy="609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366823" y="3581400"/>
            <a:ext cx="609600" cy="609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381000" y="4648200"/>
            <a:ext cx="609600" cy="609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015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4178" y="850175"/>
            <a:ext cx="8869822" cy="5560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Standalone modernization projects: </a:t>
            </a:r>
            <a:r>
              <a:rPr lang="en-US" sz="2400" i="1" dirty="0" smtClean="0"/>
              <a:t>Central Asia, Russia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Post Disaster Needs Assessments for floods (PDNAs): </a:t>
            </a:r>
            <a:r>
              <a:rPr lang="en-US" sz="2400" i="1" dirty="0"/>
              <a:t>Bosnia &amp; Herzegovina, </a:t>
            </a:r>
            <a:r>
              <a:rPr lang="en-US" sz="2400" i="1" dirty="0" smtClean="0"/>
              <a:t>Serbia, Macedonia</a:t>
            </a:r>
            <a:endParaRPr lang="en-US" sz="2400" dirty="0" smtClean="0"/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Modernization components in flood recovery projects: </a:t>
            </a:r>
            <a:r>
              <a:rPr lang="en-US" sz="2400" i="1" dirty="0"/>
              <a:t>Bosnia &amp; Herzegovina, Serbia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Modernization </a:t>
            </a:r>
            <a:r>
              <a:rPr lang="en-US" sz="2400" dirty="0"/>
              <a:t>components in flood risk management projects: </a:t>
            </a:r>
            <a:r>
              <a:rPr lang="en-US" sz="2400" i="1" dirty="0"/>
              <a:t>South Eastern Europe and </a:t>
            </a:r>
            <a:r>
              <a:rPr lang="en-US" sz="2400" i="1" dirty="0" smtClean="0"/>
              <a:t>Balkans, Poland</a:t>
            </a:r>
            <a:endParaRPr lang="en-US" sz="2400" i="1" dirty="0"/>
          </a:p>
          <a:p>
            <a:pPr marL="285750" lvl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Modernization components in climate change or sectoral projects: </a:t>
            </a:r>
            <a:r>
              <a:rPr lang="en-US" sz="2400" i="1" dirty="0" smtClean="0"/>
              <a:t>Central Asia, Moldova, Danube Basin, probably more…</a:t>
            </a:r>
            <a:endParaRPr lang="en-US" sz="2400" dirty="0" smtClean="0"/>
          </a:p>
          <a:p>
            <a:pPr marL="285750" lvl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Soon to be explored: Belarus, SEE-MHEWS-A</a:t>
            </a:r>
          </a:p>
          <a:p>
            <a:pPr lvl="0">
              <a:spcBef>
                <a:spcPts val="600"/>
              </a:spcBef>
              <a:spcAft>
                <a:spcPts val="1000"/>
              </a:spcAft>
            </a:pPr>
            <a:r>
              <a:rPr lang="en-US" sz="2800" b="1" dirty="0" smtClean="0">
                <a:solidFill>
                  <a:srgbClr val="FF0000"/>
                </a:solidFill>
              </a:rPr>
              <a:t>Working with WMO is critical for success</a:t>
            </a:r>
          </a:p>
          <a:p>
            <a:pPr marL="285750" lvl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/>
              <a:t>CURRENT NMHS MODERNIZATION EFFORTS IN ECA</a:t>
            </a:r>
            <a:endParaRPr lang="en-US" sz="28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152400" y="6400800"/>
            <a:ext cx="3293247" cy="352107"/>
            <a:chOff x="76200" y="6340806"/>
            <a:chExt cx="3293247" cy="35210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340806"/>
              <a:ext cx="1798067" cy="35210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4553" y="6360351"/>
              <a:ext cx="1404894" cy="313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933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BG-Any_Logo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847</Words>
  <Application>Microsoft Office PowerPoint</Application>
  <PresentationFormat>On-screen Show (4:3)</PresentationFormat>
  <Paragraphs>138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ＭＳ Ｐゴシック</vt:lpstr>
      <vt:lpstr>ＭＳ Ｐゴシック</vt:lpstr>
      <vt:lpstr>Andes ExtraLight</vt:lpstr>
      <vt:lpstr>Arial</vt:lpstr>
      <vt:lpstr>Arial Bold</vt:lpstr>
      <vt:lpstr>Calibri</vt:lpstr>
      <vt:lpstr>Helvetica</vt:lpstr>
      <vt:lpstr>Helvetica Neue</vt:lpstr>
      <vt:lpstr>Helvetica Neue Thin</vt:lpstr>
      <vt:lpstr>Times New Roman</vt:lpstr>
      <vt:lpstr>Trebuchet MS</vt:lpstr>
      <vt:lpstr>Wingdings</vt:lpstr>
      <vt:lpstr>Office Theme</vt:lpstr>
      <vt:lpstr>WBG-Any_Logo</vt:lpstr>
      <vt:lpstr>Activities of the World Bank Group in Europe and Central Asia</vt:lpstr>
      <vt:lpstr>PowerPoint Presentation</vt:lpstr>
      <vt:lpstr>PowerPoint Presentation</vt:lpstr>
      <vt:lpstr> Potential loss of a 100 year return period   flood relative to % of GDP (2015)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World Bank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Kull</dc:creator>
  <cp:lastModifiedBy>Daniel Kull</cp:lastModifiedBy>
  <cp:revision>98</cp:revision>
  <dcterms:created xsi:type="dcterms:W3CDTF">2014-11-27T13:16:22Z</dcterms:created>
  <dcterms:modified xsi:type="dcterms:W3CDTF">2016-10-06T10:33:16Z</dcterms:modified>
</cp:coreProperties>
</file>