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  <p:sldMasterId id="2147483674" r:id="rId2"/>
  </p:sldMasterIdLst>
  <p:notesMasterIdLst>
    <p:notesMasterId r:id="rId22"/>
  </p:notesMasterIdLst>
  <p:sldIdLst>
    <p:sldId id="256" r:id="rId3"/>
    <p:sldId id="257" r:id="rId4"/>
    <p:sldId id="258" r:id="rId5"/>
    <p:sldId id="287" r:id="rId6"/>
    <p:sldId id="289" r:id="rId7"/>
    <p:sldId id="282" r:id="rId8"/>
    <p:sldId id="283" r:id="rId9"/>
    <p:sldId id="284" r:id="rId10"/>
    <p:sldId id="285" r:id="rId11"/>
    <p:sldId id="288" r:id="rId12"/>
    <p:sldId id="286" r:id="rId13"/>
    <p:sldId id="291" r:id="rId14"/>
    <p:sldId id="292" r:id="rId15"/>
    <p:sldId id="293" r:id="rId16"/>
    <p:sldId id="294" r:id="rId17"/>
    <p:sldId id="295" r:id="rId18"/>
    <p:sldId id="296" r:id="rId19"/>
    <p:sldId id="298" r:id="rId20"/>
    <p:sldId id="297" r:id="rId21"/>
  </p:sldIdLst>
  <p:sldSz cx="9144000" cy="6858000" type="screen4x3"/>
  <p:notesSz cx="6799263" cy="9929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8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FCFF"/>
    <a:srgbClr val="04617B"/>
    <a:srgbClr val="FF99FF"/>
    <a:srgbClr val="B12EE6"/>
    <a:srgbClr val="AA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200" y="2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1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32771" name="AutoShape 2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3277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102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927" y="4716662"/>
            <a:ext cx="5436263" cy="4464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2776" name="Text Box 7"/>
          <p:cNvSpPr txBox="1">
            <a:spLocks noChangeArrowheads="1"/>
          </p:cNvSpPr>
          <p:nvPr/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51343" y="9431599"/>
            <a:ext cx="2943199" cy="493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B979F0-0C3E-43F2-B607-3B13DF334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1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E3002BA-4E9D-4934-9F0A-FB99D9AFB49F}" type="slidenum">
              <a:rPr lang="en-US"/>
              <a:pPr/>
              <a:t>1</a:t>
            </a:fld>
            <a:endParaRPr lang="en-US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77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7F005D74-50AE-480C-ABB8-4E93BE518225}" type="slidenum">
              <a:rPr lang="en-US"/>
              <a:pPr/>
              <a:t>2</a:t>
            </a:fld>
            <a:endParaRPr lang="en-US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44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D6C85F6E-D8DC-4523-85E5-603AD9269A36}" type="slidenum">
              <a:rPr lang="en-US"/>
              <a:pPr/>
              <a:t>3</a:t>
            </a:fld>
            <a:endParaRPr lang="en-US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97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F63E8EA5-F0F3-4A8C-8957-EE1F9DBABFB9}" type="slidenum">
              <a:rPr lang="en-US">
                <a:solidFill>
                  <a:srgbClr val="FFFFFF"/>
                </a:solidFill>
              </a:rPr>
              <a:pPr/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7" y="4716662"/>
            <a:ext cx="5437837" cy="4466692"/>
          </a:xfrm>
          <a:noFill/>
        </p:spPr>
        <p:txBody>
          <a:bodyPr wrap="none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6262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1BCF8F9F-154F-4F5C-90A6-46DAAD5C27D5}" type="slidenum">
              <a:rPr lang="en-US">
                <a:solidFill>
                  <a:srgbClr val="FFFFFF"/>
                </a:solidFill>
              </a:rPr>
              <a:pPr/>
              <a:t>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7" y="4716662"/>
            <a:ext cx="5437837" cy="4466692"/>
          </a:xfrm>
          <a:noFill/>
        </p:spPr>
        <p:txBody>
          <a:bodyPr wrap="none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8090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1FCED1F-10EC-44C7-975E-AFDB3A98E5EF}" type="slidenum">
              <a:rPr lang="en-US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7" y="4716662"/>
            <a:ext cx="5437837" cy="4466692"/>
          </a:xfrm>
          <a:noFill/>
        </p:spPr>
        <p:txBody>
          <a:bodyPr wrap="none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738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3B4CA9B4-8703-4AE3-A8C1-285A34ED98E5}" type="slidenum">
              <a:rPr lang="en-US">
                <a:solidFill>
                  <a:srgbClr val="FFFFFF"/>
                </a:solidFill>
              </a:rPr>
              <a:pPr/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927" y="4716662"/>
            <a:ext cx="5437837" cy="4466692"/>
          </a:xfrm>
          <a:noFill/>
        </p:spPr>
        <p:txBody>
          <a:bodyPr wrap="none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308563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2B77BA2A-80B2-463C-9044-B4576D69870F}" type="slidenum">
              <a:rPr lang="en-US">
                <a:solidFill>
                  <a:srgbClr val="FFFFFF"/>
                </a:solidFill>
              </a:rPr>
              <a:pPr/>
              <a:t>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42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2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92A8E18-456D-49CF-8DAD-730CDF82F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CC23B-4A2D-4209-B6D5-410C54E73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43F4B-B5A5-461A-B733-10A9CF750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C90E752-4009-4896-880E-83D252FD8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2F7B2-A2EF-4D70-98B6-23FCC1316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BF5F9">
                    <a:shade val="9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E97448E8-26CE-43B7-82EE-D721FD9DA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38257-39DC-4320-A2A8-81CC148C6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902F-5A06-4FDA-AC70-635A99609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4437-B261-46F4-8D89-41FA5322C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7DAC8-D44B-43CC-AEAD-E5717A5077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E3DA-DEBA-4DA1-B40F-A1CC6641B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434F-3990-4574-8788-A3D39F6D5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F4D9E4-D380-4CA7-A2B2-6E26DEC8F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818F-D230-49FC-8F45-F91B1B4E7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3D18D-842A-43FF-8D07-FB4984D3E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0BE14D7-0101-4E71-A580-940B1D734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2060D-0A7F-4AB2-9571-A6105F781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985A-2E95-4ECB-B4F0-B18D3DB3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9B78B-ED1E-414C-BC85-1DD1A1301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3444-BA43-4A09-AD53-DE42CA48E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C1D9-E363-453E-B65D-1F0A88DFBB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F4FA0-9208-4BF8-AE99-7025AF6D2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DC25F093-F913-4A40-BD04-8BEBCCE06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6" r:id="rId2"/>
    <p:sldLayoutId id="2147483793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94" r:id="rId9"/>
    <p:sldLayoutId id="2147483782" r:id="rId10"/>
    <p:sldLayoutId id="21474837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6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6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6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6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6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2052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kumimoji="0" sz="1200">
                <a:solidFill>
                  <a:srgbClr val="04617B">
                    <a:shade val="90000"/>
                  </a:srgbClr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3823583A-0A14-4EA1-ADBD-213BDEA78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7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4" r:id="rId2"/>
    <p:sldLayoutId id="2147483796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7" r:id="rId9"/>
    <p:sldLayoutId id="2147483790" r:id="rId10"/>
    <p:sldLayoutId id="21474837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6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6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6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6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6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https://www.google.hr/url?sa=t&amp;rct=j&amp;q=&amp;esrc=s&amp;source=web&amp;cd=1&amp;cad=rja&amp;uact=8&amp;ved=0ahUKEwibyqaA4MTPAhVMWBQKHafpCYAQFggeMAA&amp;url=http://www.ecranetwork.org/&amp;usg=AFQjCNH3Gl5i-hcYfT5mFWeBLONTgWD3UA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zavod-slik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889" y="920178"/>
            <a:ext cx="7558222" cy="5017643"/>
          </a:xfrm>
          <a:prstGeom prst="rect">
            <a:avLst/>
          </a:prstGeom>
        </p:spPr>
      </p:pic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67544" y="980728"/>
            <a:ext cx="8229600" cy="703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s-Latn-BA" sz="5000" dirty="0">
                <a:solidFill>
                  <a:srgbClr val="04617B"/>
                </a:solidFill>
                <a:latin typeface="Bookman Old Style" pitchFamily="16" charset="0"/>
              </a:rPr>
              <a:t/>
            </a:r>
            <a:br>
              <a:rPr lang="bs-Latn-BA" sz="5000" dirty="0">
                <a:solidFill>
                  <a:srgbClr val="04617B"/>
                </a:solidFill>
                <a:latin typeface="Bookman Old Style" pitchFamily="16" charset="0"/>
              </a:rPr>
            </a:br>
            <a:r>
              <a:rPr lang="bs-Latn-BA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Federal Hydrometeorological Institute</a:t>
            </a:r>
            <a:endParaRPr lang="bs-Latn-BA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617" y="5733256"/>
            <a:ext cx="2058577" cy="834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Director:</a:t>
            </a:r>
          </a:p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Almir </a:t>
            </a:r>
            <a:r>
              <a:rPr lang="bs-Latn-BA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Bijedić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8964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-   </a:t>
            </a:r>
            <a:r>
              <a:rPr lang="en-US" sz="1400" dirty="0"/>
              <a:t>15th Session of the </a:t>
            </a:r>
            <a:r>
              <a:rPr lang="en-US" sz="1400" dirty="0" smtClean="0"/>
              <a:t>Informal</a:t>
            </a:r>
            <a:r>
              <a:rPr lang="bs-Latn-BA" sz="1400" dirty="0" smtClean="0"/>
              <a:t> </a:t>
            </a:r>
            <a:r>
              <a:rPr lang="en-US" sz="1400" dirty="0" smtClean="0"/>
              <a:t>Conference </a:t>
            </a:r>
            <a:r>
              <a:rPr lang="en-US" sz="1400" dirty="0"/>
              <a:t>of SEE NMHS Directors</a:t>
            </a:r>
            <a:r>
              <a:rPr lang="en-US" sz="1200" dirty="0"/>
              <a:t> </a:t>
            </a:r>
            <a:r>
              <a:rPr lang="bs-Latn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 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49" y="2348880"/>
            <a:ext cx="5256709" cy="387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4176464" cy="432048"/>
          </a:xfrm>
        </p:spPr>
        <p:txBody>
          <a:bodyPr/>
          <a:lstStyle/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Sava Super model </a:t>
            </a:r>
            <a:r>
              <a:rPr lang="bs-Latn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(SSM)</a:t>
            </a:r>
          </a:p>
        </p:txBody>
      </p:sp>
      <p:sp>
        <p:nvSpPr>
          <p:cNvPr id="5" name="Rectangle 4"/>
          <p:cNvSpPr/>
          <p:nvPr/>
        </p:nvSpPr>
        <p:spPr>
          <a:xfrm>
            <a:off x="683567" y="1285309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s-Latn-BA" sz="1600" dirty="0" smtClean="0">
                <a:solidFill>
                  <a:schemeClr val="tx1"/>
                </a:solidFill>
                <a:latin typeface="+mj-lt"/>
              </a:rPr>
              <a:t>In t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he project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"Sava Supermodel" </a:t>
            </a:r>
            <a:r>
              <a:rPr lang="bs-Latn-BA" sz="1600" dirty="0" smtClean="0">
                <a:solidFill>
                  <a:schemeClr val="tx1"/>
                </a:solidFill>
                <a:latin typeface="+mj-lt"/>
              </a:rPr>
              <a:t>of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Croatian waters and </a:t>
            </a:r>
            <a:r>
              <a:rPr lang="bs-Latn-BA" sz="1600" dirty="0" smtClean="0">
                <a:solidFill>
                  <a:schemeClr val="tx1"/>
                </a:solidFill>
                <a:latin typeface="+mj-lt"/>
              </a:rPr>
              <a:t>DHMZ,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Federal </a:t>
            </a:r>
            <a:r>
              <a:rPr lang="en-US" sz="1600" dirty="0" err="1" smtClean="0">
                <a:solidFill>
                  <a:schemeClr val="tx1"/>
                </a:solidFill>
                <a:latin typeface="+mj-lt"/>
              </a:rPr>
              <a:t>Hydrometeorological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 Institute has contributed to the development and will be one of the beneficiaries of results model.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</a:t>
            </a:r>
            <a:r>
              <a:rPr lang="bs-Latn-B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-   </a:t>
            </a:r>
            <a:r>
              <a:rPr lang="en-US" sz="1200" dirty="0"/>
              <a:t>15th Session of the Informal</a:t>
            </a:r>
            <a:r>
              <a:rPr lang="bs-Latn-BA" sz="1200" dirty="0"/>
              <a:t> </a:t>
            </a:r>
            <a:r>
              <a:rPr lang="en-US" sz="1200" dirty="0"/>
              <a:t>Conference of SEE NMHS </a:t>
            </a:r>
            <a:r>
              <a:rPr lang="en-US" sz="1200" dirty="0" smtClean="0"/>
              <a:t>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623912" y="1258684"/>
            <a:ext cx="2255562" cy="1340418"/>
            <a:chOff x="0" y="1124744"/>
            <a:chExt cx="3851920" cy="2160240"/>
          </a:xfrm>
        </p:grpSpPr>
        <p:sp>
          <p:nvSpPr>
            <p:cNvPr id="20" name="Rectangle 19"/>
            <p:cNvSpPr/>
            <p:nvPr/>
          </p:nvSpPr>
          <p:spPr>
            <a:xfrm>
              <a:off x="0" y="1124744"/>
              <a:ext cx="3851920" cy="2160240"/>
            </a:xfrm>
            <a:prstGeom prst="rect">
              <a:avLst/>
            </a:prstGeom>
            <a:solidFill>
              <a:srgbClr val="AAEAFC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6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2997" t="27992" r="3997" b="7998"/>
            <a:stretch>
              <a:fillRect/>
            </a:stretch>
          </p:blipFill>
          <p:spPr bwMode="auto">
            <a:xfrm>
              <a:off x="179512" y="1340768"/>
              <a:ext cx="3491880" cy="180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-252413" y="-7011988"/>
            <a:ext cx="93964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vi-VN" sz="1000">
                <a:solidFill>
                  <a:srgbClr val="04617B"/>
                </a:solidFill>
              </a:rPr>
              <a:t>29. 7. 2016. - Predstavljanje dovršenog cjelovitog hidrološko-hidrauličkog modela za sliv rijeke Save nazvanog Sava Super model (SSM</a:t>
            </a:r>
            <a:r>
              <a:rPr lang="bs-Latn-BA" sz="1000">
                <a:solidFill>
                  <a:srgbClr val="04617B"/>
                </a:solidFill>
              </a:rPr>
              <a:t>)</a:t>
            </a:r>
            <a:r>
              <a:rPr lang="vi-VN" sz="1000">
                <a:solidFill>
                  <a:srgbClr val="04617B"/>
                </a:solidFill>
              </a:rPr>
              <a:t>.</a:t>
            </a:r>
            <a:endParaRPr lang="bs-Latn-BA" sz="1000">
              <a:solidFill>
                <a:srgbClr val="04617B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vi-VN" sz="1000">
                <a:solidFill>
                  <a:srgbClr val="04617B"/>
                </a:solidFill>
              </a:rPr>
              <a:t> </a:t>
            </a:r>
            <a:r>
              <a:rPr lang="bs-Latn-BA" sz="1000">
                <a:solidFill>
                  <a:srgbClr val="04617B"/>
                </a:solidFill>
              </a:rPr>
              <a:t>Institucije uključene u ovaj projekat su: </a:t>
            </a:r>
            <a:r>
              <a:rPr lang="vi-VN" sz="1000">
                <a:solidFill>
                  <a:srgbClr val="04617B"/>
                </a:solidFill>
              </a:rPr>
              <a:t>Agencija za vodno područje rijeke Save i Federalni hidrometeorološki zavod BiH iz Sarajeva,</a:t>
            </a:r>
            <a:r>
              <a:rPr lang="bs-Latn-BA" sz="1000">
                <a:solidFill>
                  <a:srgbClr val="04617B"/>
                </a:solidFill>
              </a:rPr>
              <a:t>     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vi-VN" sz="1000">
                <a:solidFill>
                  <a:srgbClr val="04617B"/>
                </a:solidFill>
              </a:rPr>
              <a:t> Javna ustanova Vode Srpske iz Bijeljine te Republički hidrometeorološkog zavod Republike Srpske iz Banja Luke..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vi-VN" sz="1000">
              <a:solidFill>
                <a:srgbClr val="04617B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vi-VN">
              <a:solidFill>
                <a:srgbClr val="04617B"/>
              </a:solidFill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vi-VN">
                <a:solidFill>
                  <a:srgbClr val="04617B"/>
                </a:solidFill>
              </a:rPr>
              <a:t>.</a:t>
            </a:r>
            <a:endParaRPr lang="en-US">
              <a:solidFill>
                <a:srgbClr val="04617B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22736" y="1517820"/>
            <a:ext cx="4248472" cy="1800200"/>
            <a:chOff x="4211960" y="3933056"/>
            <a:chExt cx="4680520" cy="2376264"/>
          </a:xfrm>
        </p:grpSpPr>
        <p:sp>
          <p:nvSpPr>
            <p:cNvPr id="15" name="Rectangle 14"/>
            <p:cNvSpPr/>
            <p:nvPr/>
          </p:nvSpPr>
          <p:spPr>
            <a:xfrm>
              <a:off x="4211960" y="3933056"/>
              <a:ext cx="4680520" cy="237626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63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 t="18423"/>
            <a:stretch>
              <a:fillRect/>
            </a:stretch>
          </p:blipFill>
          <p:spPr bwMode="auto">
            <a:xfrm>
              <a:off x="7380312" y="4176556"/>
              <a:ext cx="1399314" cy="2034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4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 t="16686"/>
            <a:stretch>
              <a:fillRect/>
            </a:stretch>
          </p:blipFill>
          <p:spPr bwMode="auto">
            <a:xfrm>
              <a:off x="5868144" y="4128026"/>
              <a:ext cx="1383990" cy="2052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5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 t="16327"/>
            <a:stretch>
              <a:fillRect/>
            </a:stretch>
          </p:blipFill>
          <p:spPr bwMode="auto">
            <a:xfrm>
              <a:off x="4355976" y="4120521"/>
              <a:ext cx="1389256" cy="2067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467" name="Rectangle 2"/>
          <p:cNvSpPr>
            <a:spLocks noChangeArrowheads="1"/>
          </p:cNvSpPr>
          <p:nvPr/>
        </p:nvSpPr>
        <p:spPr bwMode="auto">
          <a:xfrm>
            <a:off x="559044" y="2850841"/>
            <a:ext cx="29017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South-East European Consortium </a:t>
            </a:r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for</a:t>
            </a:r>
            <a:r>
              <a:rPr lang="bs-Latn-BA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US" sz="1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Operational </a:t>
            </a:r>
            <a:r>
              <a:rPr lang="en-US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weather Prediction (SEECOP)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23911" y="3717256"/>
            <a:ext cx="2651945" cy="1866208"/>
            <a:chOff x="0" y="3717032"/>
            <a:chExt cx="3851920" cy="2664296"/>
          </a:xfrm>
        </p:grpSpPr>
        <p:sp>
          <p:nvSpPr>
            <p:cNvPr id="22" name="Rectangle 21"/>
            <p:cNvSpPr/>
            <p:nvPr/>
          </p:nvSpPr>
          <p:spPr>
            <a:xfrm>
              <a:off x="0" y="3717032"/>
              <a:ext cx="3851920" cy="2664296"/>
            </a:xfrm>
            <a:prstGeom prst="rect">
              <a:avLst/>
            </a:prstGeom>
            <a:solidFill>
              <a:srgbClr val="AAEAFC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46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8355" y="3861048"/>
              <a:ext cx="3519549" cy="2433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9469" name="Rectangle 6"/>
          <p:cNvSpPr>
            <a:spLocks noChangeArrowheads="1"/>
          </p:cNvSpPr>
          <p:nvPr/>
        </p:nvSpPr>
        <p:spPr bwMode="auto">
          <a:xfrm>
            <a:off x="3797646" y="3223152"/>
            <a:ext cx="437356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https</a:t>
            </a:r>
            <a:r>
              <a:rPr lang="en-US" sz="11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://www.androidcreator.com/app131556"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44167" y="1214511"/>
            <a:ext cx="4680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Andriod </a:t>
            </a:r>
            <a:r>
              <a:rPr lang="en-US" sz="1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Weather application for weather forecast</a:t>
            </a:r>
            <a:endParaRPr lang="en-US" sz="1400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7565" y="773134"/>
            <a:ext cx="28846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Climate Atlas of FBIH</a:t>
            </a:r>
            <a:endParaRPr lang="en-US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</a:t>
            </a:r>
            <a:r>
              <a:rPr lang="bs-Latn-B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-   </a:t>
            </a:r>
            <a:r>
              <a:rPr lang="en-US" sz="1200" dirty="0"/>
              <a:t>15th Session of the Informal</a:t>
            </a:r>
            <a:r>
              <a:rPr lang="bs-Latn-BA" sz="1200" dirty="0"/>
              <a:t> </a:t>
            </a:r>
            <a:r>
              <a:rPr lang="en-US" sz="1200" dirty="0"/>
              <a:t>Conference of SEE NMHS </a:t>
            </a:r>
            <a:r>
              <a:rPr lang="en-US" sz="1200" dirty="0" smtClean="0"/>
              <a:t>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22343" y="494326"/>
            <a:ext cx="3523246" cy="69056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Other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activities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59" y="4274098"/>
            <a:ext cx="2842208" cy="18984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49579" y="3857502"/>
            <a:ext cx="2590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s-Latn-BA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Flash </a:t>
            </a:r>
            <a:r>
              <a:rPr lang="bs-Latn-BA" sz="1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flood guidance</a:t>
            </a:r>
            <a:endParaRPr lang="bs-Latn-BA" sz="1400" dirty="0"/>
          </a:p>
          <a:p>
            <a:endParaRPr lang="bs-Latn-BA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2720" y="5804004"/>
            <a:ext cx="3827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</a:pPr>
            <a:r>
              <a:rPr lang="bs-Latn-BA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Quality Management System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bs-Latn-BA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preparation for accreditation 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r>
              <a:rPr lang="bs-Latn-BA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BAS 9001 &amp; BAS 17025</a:t>
            </a:r>
          </a:p>
          <a:p>
            <a:pPr algn="ctr"/>
            <a:endParaRPr lang="bs-Latn-BA" sz="1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46961" y="4249600"/>
            <a:ext cx="4572000" cy="830997"/>
          </a:xfrm>
          <a:prstGeom prst="rect">
            <a:avLst/>
          </a:prstGeom>
          <a:ln>
            <a:solidFill>
              <a:srgbClr val="DBFCFF"/>
            </a:solidFill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9"/>
              </a:rPr>
              <a:t>ECRAN</a:t>
            </a:r>
            <a:endParaRPr lang="en-US" sz="1600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9"/>
              </a:rPr>
              <a:t>Environment and Climate </a:t>
            </a:r>
            <a:endParaRPr lang="bs-Latn-BA" sz="1600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hlinkClick r:id="rId9"/>
            </a:endParaRPr>
          </a:p>
          <a:p>
            <a:pPr algn="ctr">
              <a:buClr>
                <a:srgbClr val="000000"/>
              </a:buClr>
              <a:buSzPct val="100000"/>
            </a:pPr>
            <a:r>
              <a:rPr lang="en-US" sz="1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9"/>
              </a:rPr>
              <a:t>Regional Accession </a:t>
            </a:r>
            <a:r>
              <a:rPr lang="en-US" sz="14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hlinkClick r:id="rId9"/>
              </a:rPr>
              <a:t>Network</a:t>
            </a:r>
            <a:endParaRPr lang="en-US" sz="1400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27584" y="578197"/>
            <a:ext cx="7704856" cy="69056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Environmental department activities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444576"/>
            <a:ext cx="4984750" cy="83185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Air Quality monitoring – station network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8706" y="1444576"/>
            <a:ext cx="2717675" cy="9763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Establishment of  laboratory  for PM10 and rainwater  chemical analisys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5368" y="4075113"/>
            <a:ext cx="2751013" cy="134461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Latn-BA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宋体" pitchFamily="2" charset="-122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New equipment: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Constantia" pitchFamily="18" charset="0"/>
              <a:buChar char="-"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Conductometer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Constantia" pitchFamily="18" charset="0"/>
              <a:buChar char="-"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PH- analyser 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Constantia" pitchFamily="18" charset="0"/>
              <a:buChar char="-"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Analitical balance ,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Constantia" pitchFamily="18" charset="0"/>
              <a:buChar char="-"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Ultra pure water destilator 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25368" y="5584825"/>
            <a:ext cx="2751013" cy="8683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Latn-BA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宋体" pitchFamily="2" charset="-122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Project documentation: “Laboratory space adaptation and modernisation”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2782" y="2568575"/>
            <a:ext cx="2449512" cy="690563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Measurement range expansion 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2574925"/>
            <a:ext cx="2087563" cy="360363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Sarajevo, Bjelave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3124200"/>
            <a:ext cx="2087563" cy="360363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Ivan Sedlo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7544" y="3665538"/>
            <a:ext cx="2087563" cy="360362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Zenica 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4203700"/>
            <a:ext cx="2087563" cy="360363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Jajce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7544" y="4745038"/>
            <a:ext cx="2087563" cy="360362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Goražde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28182" y="3529013"/>
            <a:ext cx="2424112" cy="927100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Latn-BA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宋体" pitchFamily="2" charset="-122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Sarajevo, Bjelave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Constantia" pitchFamily="18" charset="0"/>
              <a:buChar char="-"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PM10 Sampler 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800"/>
              <a:buFont typeface="Constantia" pitchFamily="18" charset="0"/>
              <a:buChar char="-"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PM10 Analyser 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4" y="5302250"/>
            <a:ext cx="2087563" cy="601663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Station </a:t>
            </a: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networks</a:t>
            </a:r>
            <a:r>
              <a:rPr kumimoji="0" lang="bs-Latn-B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 –other </a:t>
            </a: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operaters</a:t>
            </a:r>
            <a:r>
              <a:rPr kumimoji="0" lang="bs-Latn-BA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5368" y="2568575"/>
            <a:ext cx="2751013" cy="1292225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Repair of existing equipment: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Constantia" pitchFamily="18" charset="0"/>
              <a:buChar char="-"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Atomic spectrofotometer (AAS),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Constantia" pitchFamily="18" charset="0"/>
              <a:buChar char="-"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宋体" pitchFamily="2" charset="-122"/>
              </a:rPr>
              <a:t>Microwave digestion owen ,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57647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 </a:t>
            </a:r>
            <a:r>
              <a:rPr lang="bs-Latn-B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-   </a:t>
            </a:r>
            <a:r>
              <a:rPr lang="en-US" sz="1200" dirty="0"/>
              <a:t>15th Session of the Informal</a:t>
            </a:r>
            <a:r>
              <a:rPr lang="bs-Latn-BA" sz="1200" dirty="0"/>
              <a:t> </a:t>
            </a:r>
            <a:r>
              <a:rPr lang="en-US" sz="1200" dirty="0"/>
              <a:t>Conference of SEE NMHS </a:t>
            </a:r>
            <a:r>
              <a:rPr lang="en-US" sz="1200" dirty="0" smtClean="0"/>
              <a:t>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89040"/>
            <a:ext cx="1872208" cy="2523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28" name="Text Box 4"/>
          <p:cNvSpPr txBox="1">
            <a:spLocks noChangeArrowheads="1"/>
          </p:cNvSpPr>
          <p:nvPr/>
        </p:nvSpPr>
        <p:spPr bwMode="auto">
          <a:xfrm rot="16200000">
            <a:off x="7160910" y="4944549"/>
            <a:ext cx="26924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4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Air quality monitoring station Goražde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pic>
        <p:nvPicPr>
          <p:cNvPr id="778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928" y="764704"/>
            <a:ext cx="2115379" cy="29523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30" name="Text Box 5"/>
          <p:cNvSpPr txBox="1">
            <a:spLocks noChangeArrowheads="1"/>
          </p:cNvSpPr>
          <p:nvPr/>
        </p:nvSpPr>
        <p:spPr bwMode="auto">
          <a:xfrm rot="16200000">
            <a:off x="-637163" y="2013427"/>
            <a:ext cx="2590800" cy="525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4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Air quality monitoring station Ivan Sedlo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275856" y="764704"/>
            <a:ext cx="5663575" cy="2877035"/>
            <a:chOff x="2220793" y="135556"/>
            <a:chExt cx="5663575" cy="2877035"/>
          </a:xfrm>
        </p:grpSpPr>
        <p:pic>
          <p:nvPicPr>
            <p:cNvPr id="778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16303"/>
            <a:stretch>
              <a:fillRect/>
            </a:stretch>
          </p:blipFill>
          <p:spPr bwMode="auto">
            <a:xfrm>
              <a:off x="2220793" y="135556"/>
              <a:ext cx="5663575" cy="28770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7831" name="Text Box 5"/>
            <p:cNvSpPr txBox="1">
              <a:spLocks noChangeArrowheads="1"/>
            </p:cNvSpPr>
            <p:nvPr/>
          </p:nvSpPr>
          <p:spPr bwMode="auto">
            <a:xfrm>
              <a:off x="2339752" y="2636912"/>
              <a:ext cx="5472608" cy="30995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bs-Latn-BA" sz="1400" b="0" i="0" u="none" strike="noStrike" cap="none" normalizeH="0" baseline="0" dirty="0" smtClean="0">
                  <a:ln>
                    <a:noFill/>
                  </a:ln>
                  <a:solidFill>
                    <a:srgbClr val="04617B"/>
                  </a:solidFill>
                  <a:effectLst/>
                  <a:latin typeface="+mj-lt"/>
                  <a:ea typeface="宋体" pitchFamily="2" charset="-122"/>
                </a:rPr>
                <a:t>Data collection softwer display for airquality monitoring station networks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宋体" pitchFamily="2" charset="-122"/>
              </a:endParaRPr>
            </a:p>
          </p:txBody>
        </p:sp>
      </p:grpSp>
      <p:pic>
        <p:nvPicPr>
          <p:cNvPr id="7783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89040"/>
            <a:ext cx="5216525" cy="2487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7833" name="Text Box 5"/>
          <p:cNvSpPr txBox="1">
            <a:spLocks noChangeArrowheads="1"/>
          </p:cNvSpPr>
          <p:nvPr/>
        </p:nvSpPr>
        <p:spPr bwMode="auto">
          <a:xfrm>
            <a:off x="251520" y="6359402"/>
            <a:ext cx="5256584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4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WEB display of daily and real-time measured data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-   </a:t>
            </a:r>
            <a:r>
              <a:rPr lang="en-US" sz="1200" dirty="0"/>
              <a:t>15th Session of the Informal</a:t>
            </a:r>
            <a:r>
              <a:rPr lang="bs-Latn-BA" sz="1200" dirty="0"/>
              <a:t> </a:t>
            </a:r>
            <a:r>
              <a:rPr lang="en-US" sz="1200" dirty="0"/>
              <a:t>Conference of SEE NMHS 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39552" y="4915319"/>
            <a:ext cx="3888432" cy="15121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8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074" y="1502700"/>
            <a:ext cx="4845109" cy="402452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539552" y="1213809"/>
            <a:ext cx="3600400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4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Atomic absorption spectrofotometer (AAS)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5516" y="571614"/>
            <a:ext cx="8568952" cy="690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Laboratory </a:t>
            </a:r>
            <a:r>
              <a:rPr lang="bs-Latn-BA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for </a:t>
            </a:r>
            <a:r>
              <a:rPr lang="bs-Latn-BA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PM10 and rainwater </a:t>
            </a:r>
            <a:r>
              <a:rPr lang="bs-Latn-BA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chemical </a:t>
            </a:r>
            <a:r>
              <a:rPr lang="bs-Latn-BA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analisys</a:t>
            </a:r>
            <a:endParaRPr lang="en-US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宋体" pitchFamily="2" charset="-122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bs-Latn-BA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885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122" y="1058978"/>
            <a:ext cx="3858326" cy="234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5976090" y="3406891"/>
            <a:ext cx="2830513" cy="3099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4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pH – analiser and conductometer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-   </a:t>
            </a:r>
            <a:r>
              <a:rPr lang="en-US" sz="1200" dirty="0"/>
              <a:t>15th Session of the Informal</a:t>
            </a:r>
            <a:r>
              <a:rPr lang="bs-Latn-BA" sz="1200" dirty="0"/>
              <a:t> </a:t>
            </a:r>
            <a:r>
              <a:rPr lang="en-US" sz="1200" dirty="0"/>
              <a:t>Conference of SEE NMHS 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880203" y="3732608"/>
            <a:ext cx="3157318" cy="2273256"/>
            <a:chOff x="6156176" y="4725144"/>
            <a:chExt cx="2448272" cy="18722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Rectangle 12"/>
            <p:cNvSpPr/>
            <p:nvPr/>
          </p:nvSpPr>
          <p:spPr>
            <a:xfrm>
              <a:off x="6156176" y="4725144"/>
              <a:ext cx="2448272" cy="1872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automatski digitalni titrato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184" y="4797152"/>
              <a:ext cx="2304256" cy="1728192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6228184" y="6021623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A</a:t>
            </a:r>
            <a:r>
              <a:rPr lang="en-US" sz="1400" dirty="0" err="1" smtClean="0">
                <a:solidFill>
                  <a:srgbClr val="04617B"/>
                </a:solidFill>
                <a:latin typeface="+mj-lt"/>
              </a:rPr>
              <a:t>utomatic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 digital </a:t>
            </a:r>
            <a:r>
              <a:rPr lang="en-US" sz="1400" dirty="0" err="1" smtClean="0">
                <a:solidFill>
                  <a:srgbClr val="04617B"/>
                </a:solidFill>
                <a:latin typeface="+mj-lt"/>
              </a:rPr>
              <a:t>titrator</a:t>
            </a:r>
            <a:endParaRPr lang="en-US" sz="1400" dirty="0">
              <a:solidFill>
                <a:srgbClr val="04617B"/>
              </a:solidFill>
              <a:latin typeface="+mj-lt"/>
            </a:endParaRPr>
          </a:p>
        </p:txBody>
      </p:sp>
      <p:pic>
        <p:nvPicPr>
          <p:cNvPr id="15" name="Picture 14" descr="spektrofotometa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769" y="4992721"/>
            <a:ext cx="3768696" cy="13512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552" y="6425336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S</a:t>
            </a:r>
            <a:r>
              <a:rPr lang="en-US" sz="1400" dirty="0" err="1" smtClean="0">
                <a:solidFill>
                  <a:srgbClr val="04617B"/>
                </a:solidFill>
                <a:latin typeface="+mj-lt"/>
              </a:rPr>
              <a:t>pectrophotometer</a:t>
            </a:r>
            <a:endParaRPr lang="en-US" sz="1400" dirty="0">
              <a:solidFill>
                <a:srgbClr val="04617B"/>
              </a:solidFill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72547" y="1501825"/>
            <a:ext cx="8229600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Latn-BA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 Sans MT" pitchFamily="34" charset="0"/>
              <a:ea typeface="宋体" pitchFamily="2" charset="-122"/>
            </a:endParaRPr>
          </a:p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4" name="Picture 3" descr="12325277_10208877672079066_108874481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2955">
            <a:off x="368022" y="2788671"/>
            <a:ext cx="1989836" cy="1935197"/>
          </a:xfrm>
          <a:prstGeom prst="ellipse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 descr="12325282_10208877544555878_138215014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66344">
            <a:off x="6138079" y="1574888"/>
            <a:ext cx="2016223" cy="2016224"/>
          </a:xfrm>
          <a:prstGeom prst="ellipse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 descr="12380459_10208877501914812_10951831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944913"/>
            <a:ext cx="2016224" cy="2069919"/>
          </a:xfrm>
          <a:prstGeom prst="ellipse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9" descr="12325282_10208877544555878_138215014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32330">
            <a:off x="1619672" y="1016921"/>
            <a:ext cx="1944216" cy="1944217"/>
          </a:xfrm>
          <a:prstGeom prst="ellipse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Picture 10" descr="Berghof-speedwave-Toploader-Bedienu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27437">
            <a:off x="6228184" y="3841303"/>
            <a:ext cx="2016224" cy="1943827"/>
          </a:xfrm>
          <a:prstGeom prst="ellipse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Picture 11" descr="downlo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479962">
            <a:off x="1835696" y="4417367"/>
            <a:ext cx="2008666" cy="2016224"/>
          </a:xfrm>
          <a:prstGeom prst="ellipse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79512" y="4561383"/>
            <a:ext cx="1656184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400" b="0" i="0" u="none" strike="noStrike" cap="none" normalizeH="0" baseline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1. Filter preparing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04617B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00338" y="2889625"/>
            <a:ext cx="1079500" cy="5232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400" b="0" i="0" u="none" strike="noStrike" cap="none" normalizeH="0" baseline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2.Filter Weighing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04617B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362" y="2745163"/>
            <a:ext cx="1151805" cy="30777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400" b="0" i="0" u="none" strike="noStrike" cap="none" normalizeH="0" baseline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3. Sampling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04617B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188" y="3032500"/>
            <a:ext cx="100826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4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4. Filter weighing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2320" y="5425479"/>
            <a:ext cx="1368401" cy="7386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4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5. Microwave sample digestion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99792" y="6361583"/>
            <a:ext cx="100806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400" b="0" i="0" u="none" strike="noStrike" cap="none" normalizeH="0" baseline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7. Results 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04617B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28" name="Curved Left Arrow 27"/>
          <p:cNvSpPr/>
          <p:nvPr/>
        </p:nvSpPr>
        <p:spPr>
          <a:xfrm rot="10800000">
            <a:off x="3157538" y="3406825"/>
            <a:ext cx="1198562" cy="885825"/>
          </a:xfrm>
          <a:prstGeom prst="curvedLef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30" name="Curved Left Arrow 29"/>
          <p:cNvSpPr/>
          <p:nvPr/>
        </p:nvSpPr>
        <p:spPr>
          <a:xfrm>
            <a:off x="4859338" y="3551287"/>
            <a:ext cx="1184275" cy="885825"/>
          </a:xfrm>
          <a:prstGeom prst="curvedLeftArrow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7" name="Picture 6" descr="12834802_10208877543675856_481425966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4716245"/>
            <a:ext cx="2129311" cy="1997738"/>
          </a:xfrm>
          <a:prstGeom prst="ellipse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5508104" y="6381328"/>
            <a:ext cx="1368772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400" b="0" i="0" u="none" strike="noStrike" cap="none" normalizeH="0" baseline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6. AAS analisys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04617B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-   </a:t>
            </a:r>
            <a:r>
              <a:rPr lang="en-US" sz="1200"/>
              <a:t>15th Session of the Informal</a:t>
            </a:r>
            <a:r>
              <a:rPr lang="bs-Latn-BA" sz="1200"/>
              <a:t> </a:t>
            </a:r>
            <a:r>
              <a:rPr lang="en-US" sz="1200"/>
              <a:t>Conference of SEE NMHS 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PM10 sampling,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gravimetry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 and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analisys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 – step by step </a:t>
            </a:r>
          </a:p>
          <a:p>
            <a:endParaRPr lang="en-US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99592" y="548680"/>
            <a:ext cx="3541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Publications  of  FHMI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39953" y="3829624"/>
            <a:ext cx="1813788" cy="2384543"/>
            <a:chOff x="1751823" y="3717032"/>
            <a:chExt cx="2100097" cy="3024336"/>
          </a:xfrm>
        </p:grpSpPr>
        <p:sp>
          <p:nvSpPr>
            <p:cNvPr id="13" name="Rectangle 12"/>
            <p:cNvSpPr/>
            <p:nvPr/>
          </p:nvSpPr>
          <p:spPr>
            <a:xfrm>
              <a:off x="1763688" y="3717032"/>
              <a:ext cx="2088232" cy="3024336"/>
            </a:xfrm>
            <a:prstGeom prst="rect">
              <a:avLst/>
            </a:prstGeom>
            <a:solidFill>
              <a:srgbClr val="AAEAFC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zrak-2015-page-0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55983" y="3861048"/>
              <a:ext cx="1679913" cy="2376264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751823" y="6206719"/>
              <a:ext cx="2088232" cy="53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5600" lvl="0" indent="-355600" algn="ctr">
                <a:spcBef>
                  <a:spcPts val="450"/>
                </a:spcBef>
                <a:buClr>
                  <a:srgbClr val="0BD0D9"/>
                </a:buClr>
                <a:buSzPts val="1700"/>
              </a:pPr>
              <a:r>
                <a:rPr kumimoji="0" lang="bs-Latn-BA" sz="1000" b="1" i="0" u="none" strike="noStrike" cap="none" normalizeH="0" baseline="0" dirty="0" smtClean="0">
                  <a:ln>
                    <a:noFill/>
                  </a:ln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Annual air quality report in FBiH  2015.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13616" y="1434842"/>
            <a:ext cx="2664296" cy="2282190"/>
            <a:chOff x="395536" y="4293096"/>
            <a:chExt cx="2664296" cy="2282190"/>
          </a:xfrm>
        </p:grpSpPr>
        <p:sp>
          <p:nvSpPr>
            <p:cNvPr id="15" name="Rectangle 14"/>
            <p:cNvSpPr/>
            <p:nvPr/>
          </p:nvSpPr>
          <p:spPr>
            <a:xfrm>
              <a:off x="395536" y="4293096"/>
              <a:ext cx="2664296" cy="2160240"/>
            </a:xfrm>
            <a:prstGeom prst="rect">
              <a:avLst/>
            </a:prstGeom>
            <a:solidFill>
              <a:srgbClr val="AAEAFC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552" y="4365104"/>
              <a:ext cx="2376264" cy="168126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95536" y="6021288"/>
              <a:ext cx="266429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Catalogue of</a:t>
              </a:r>
              <a:r>
                <a:rPr kumimoji="0" lang="bs-Latn-BA" sz="1000" b="1" i="0" u="none" strike="noStrike" cap="none" normalizeH="0" baseline="0" dirty="0" smtClean="0">
                  <a:ln>
                    <a:noFill/>
                  </a:ln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 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 </a:t>
              </a:r>
              <a:r>
                <a:rPr kumimoji="0" lang="en-US" sz="1000" b="1" i="0" u="none" strike="noStrike" cap="none" normalizeH="0" baseline="0" dirty="0" err="1" smtClean="0">
                  <a:ln>
                    <a:noFill/>
                  </a:ln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Earthquace</a:t>
              </a:r>
              <a:r>
                <a:rPr kumimoji="0" lang="bs-Latn-BA" sz="1000" b="1" i="0" u="none" strike="noStrike" cap="none" normalizeH="0" baseline="0" dirty="0" smtClean="0">
                  <a:ln>
                    <a:noFill/>
                  </a:ln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s</a:t>
              </a: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 for period 2011. - 2015.</a:t>
              </a:r>
              <a:endParaRPr kumimoji="0" lang="bs-Latn-BA" sz="1000" b="1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endParaRPr>
            </a:p>
            <a:p>
              <a:pPr algn="ctr"/>
              <a:endParaRPr lang="en-US" sz="1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226774" y="1233513"/>
            <a:ext cx="1728192" cy="2373700"/>
            <a:chOff x="3707904" y="908720"/>
            <a:chExt cx="2088232" cy="3024336"/>
          </a:xfrm>
        </p:grpSpPr>
        <p:sp>
          <p:nvSpPr>
            <p:cNvPr id="19" name="Rectangle 18"/>
            <p:cNvSpPr/>
            <p:nvPr/>
          </p:nvSpPr>
          <p:spPr>
            <a:xfrm>
              <a:off x="3707904" y="908720"/>
              <a:ext cx="2088232" cy="3024336"/>
            </a:xfrm>
            <a:prstGeom prst="rect">
              <a:avLst/>
            </a:prstGeom>
            <a:solidFill>
              <a:srgbClr val="AAEAFC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G2015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928" y="1052736"/>
              <a:ext cx="1704131" cy="2410461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3707904" y="3542819"/>
              <a:ext cx="208823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5600" lvl="0" indent="-355600" algn="ctr">
                <a:spcBef>
                  <a:spcPts val="450"/>
                </a:spcBef>
                <a:buClr>
                  <a:srgbClr val="0BD0D9"/>
                </a:buClr>
                <a:buSzPts val="1700"/>
              </a:pPr>
              <a:r>
                <a:rPr kumimoji="0" lang="bs-Latn-BA" sz="1000" b="1" i="0" u="none" strike="noStrike" cap="none" normalizeH="0" baseline="0" dirty="0" smtClean="0">
                  <a:ln>
                    <a:noFill/>
                  </a:ln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Meteorological annual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23528" y="3830400"/>
            <a:ext cx="1753200" cy="2383200"/>
            <a:chOff x="329509" y="3864161"/>
            <a:chExt cx="1753200" cy="2383200"/>
          </a:xfrm>
        </p:grpSpPr>
        <p:sp>
          <p:nvSpPr>
            <p:cNvPr id="25" name="Rectangle 24"/>
            <p:cNvSpPr/>
            <p:nvPr/>
          </p:nvSpPr>
          <p:spPr>
            <a:xfrm>
              <a:off x="329509" y="3864161"/>
              <a:ext cx="1753200" cy="2383200"/>
            </a:xfrm>
            <a:prstGeom prst="rect">
              <a:avLst/>
            </a:prstGeom>
            <a:solidFill>
              <a:srgbClr val="AAEAFC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 descr="emisija-zag-tvari-iz-mob-izvora-KS-page-00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3641" y="3933055"/>
              <a:ext cx="1369388" cy="1761953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368853" y="5661248"/>
              <a:ext cx="1670334" cy="43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ts val="450"/>
                </a:spcBef>
                <a:buClr>
                  <a:srgbClr val="0BD0D9"/>
                </a:buClr>
                <a:buSzPts val="1700"/>
              </a:pPr>
              <a:r>
                <a:rPr kumimoji="0" lang="bs-Latn-BA" sz="1000" b="1" i="0" u="none" strike="noStrike" cap="none" normalizeH="0" baseline="0" dirty="0" smtClean="0">
                  <a:ln>
                    <a:noFill/>
                  </a:ln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Report of air pollutant  emission</a:t>
              </a:r>
              <a:r>
                <a:rPr kumimoji="0" lang="bs-Latn-BA" sz="1000" b="1" i="0" u="none" strike="noStrike" cap="none" normalizeH="0" dirty="0" smtClean="0">
                  <a:ln>
                    <a:noFill/>
                  </a:ln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 </a:t>
              </a:r>
              <a:r>
                <a:rPr kumimoji="0" lang="bs-Latn-BA" sz="1000" b="1" i="0" u="none" strike="noStrike" cap="none" normalizeH="0" baseline="0" dirty="0" smtClean="0">
                  <a:ln>
                    <a:noFill/>
                  </a:ln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from mobile sources in FBiH in 2014.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9532" y="1232756"/>
            <a:ext cx="1692188" cy="2374457"/>
            <a:chOff x="3059832" y="908720"/>
            <a:chExt cx="2088232" cy="3024336"/>
          </a:xfrm>
        </p:grpSpPr>
        <p:sp>
          <p:nvSpPr>
            <p:cNvPr id="31" name="Rectangle 30"/>
            <p:cNvSpPr/>
            <p:nvPr/>
          </p:nvSpPr>
          <p:spPr>
            <a:xfrm>
              <a:off x="3059832" y="908720"/>
              <a:ext cx="2088232" cy="3024336"/>
            </a:xfrm>
            <a:prstGeom prst="rect">
              <a:avLst/>
            </a:prstGeom>
            <a:solidFill>
              <a:srgbClr val="04617B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/>
            <p:nvPr/>
          </p:nvPicPr>
          <p:blipFill>
            <a:blip r:embed="rId6" cstate="print"/>
            <a:srcRect l="32362" t="16378" r="33307" b="5459"/>
            <a:stretch>
              <a:fillRect/>
            </a:stretch>
          </p:blipFill>
          <p:spPr bwMode="auto">
            <a:xfrm>
              <a:off x="3275856" y="1124744"/>
              <a:ext cx="1728192" cy="23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3059832" y="3542819"/>
              <a:ext cx="208823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5600" lvl="0" indent="-355600" algn="ctr">
                <a:spcBef>
                  <a:spcPts val="450"/>
                </a:spcBef>
                <a:buClr>
                  <a:srgbClr val="0BD0D9"/>
                </a:buClr>
                <a:buSzPts val="1700"/>
              </a:pPr>
              <a:r>
                <a:rPr kumimoji="0" lang="bs-Latn-BA" sz="1000" b="1" i="0" u="none" strike="noStrike" cap="none" normalizeH="0" baseline="0" dirty="0" smtClean="0">
                  <a:ln>
                    <a:noFill/>
                  </a:ln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Hydrological annual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27188" y="1232756"/>
            <a:ext cx="1800200" cy="2374457"/>
            <a:chOff x="3707904" y="3212976"/>
            <a:chExt cx="2088232" cy="3024336"/>
          </a:xfrm>
        </p:grpSpPr>
        <p:sp>
          <p:nvSpPr>
            <p:cNvPr id="37" name="Rectangle 36"/>
            <p:cNvSpPr/>
            <p:nvPr/>
          </p:nvSpPr>
          <p:spPr>
            <a:xfrm>
              <a:off x="3707904" y="3212976"/>
              <a:ext cx="2088232" cy="3024336"/>
            </a:xfrm>
            <a:prstGeom prst="rect">
              <a:avLst/>
            </a:prstGeom>
            <a:solidFill>
              <a:srgbClr val="04617B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/>
            <p:nvPr/>
          </p:nvPicPr>
          <p:blipFill>
            <a:blip r:embed="rId7" cstate="print"/>
            <a:srcRect l="34961" t="18478" r="36142" b="12598"/>
            <a:stretch>
              <a:fillRect/>
            </a:stretch>
          </p:blipFill>
          <p:spPr bwMode="auto">
            <a:xfrm>
              <a:off x="3923928" y="3429000"/>
              <a:ext cx="1728192" cy="2448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Rectangle 38"/>
            <p:cNvSpPr/>
            <p:nvPr/>
          </p:nvSpPr>
          <p:spPr>
            <a:xfrm>
              <a:off x="3707904" y="5919083"/>
              <a:ext cx="208823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55600" lvl="0" indent="-355600" algn="ctr">
                <a:spcBef>
                  <a:spcPts val="450"/>
                </a:spcBef>
                <a:buClr>
                  <a:srgbClr val="0BD0D9"/>
                </a:buClr>
                <a:buSzPts val="1700"/>
              </a:pPr>
              <a:r>
                <a:rPr kumimoji="0" lang="bs-Latn-BA" sz="1000" b="1" i="0" u="none" strike="noStrike" cap="none" normalizeH="0" baseline="0" dirty="0" smtClean="0">
                  <a:ln>
                    <a:noFill/>
                  </a:ln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Phenological annual </a:t>
              </a:r>
            </a:p>
          </p:txBody>
        </p:sp>
      </p:grpSp>
      <p:sp>
        <p:nvSpPr>
          <p:cNvPr id="41" name="Rectangle 40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-   </a:t>
            </a:r>
            <a:r>
              <a:rPr lang="en-US" sz="1200"/>
              <a:t>15th Session of the Informal</a:t>
            </a:r>
            <a:r>
              <a:rPr lang="bs-Latn-BA" sz="1200"/>
              <a:t> </a:t>
            </a:r>
            <a:r>
              <a:rPr lang="en-US" sz="1200"/>
              <a:t>Conference of SEE NMHS 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6156176" y="4050000"/>
            <a:ext cx="2664296" cy="2160240"/>
            <a:chOff x="4572000" y="4005064"/>
            <a:chExt cx="2664296" cy="2160240"/>
          </a:xfrm>
        </p:grpSpPr>
        <p:sp>
          <p:nvSpPr>
            <p:cNvPr id="43" name="Rectangle 42"/>
            <p:cNvSpPr/>
            <p:nvPr/>
          </p:nvSpPr>
          <p:spPr>
            <a:xfrm>
              <a:off x="4572000" y="4005064"/>
              <a:ext cx="2664296" cy="2160240"/>
            </a:xfrm>
            <a:prstGeom prst="rect">
              <a:avLst/>
            </a:prstGeom>
            <a:solidFill>
              <a:srgbClr val="AAEAFC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 descr="Seizmo-katalog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03505" y="4097075"/>
              <a:ext cx="2456197" cy="1728192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4572000" y="5733256"/>
              <a:ext cx="26642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000" b="1" dirty="0" smtClean="0"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Catalog of </a:t>
              </a:r>
              <a:r>
                <a:rPr lang="bs-Latn-BA" sz="1000" b="1" dirty="0" smtClean="0"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E</a:t>
              </a:r>
              <a:r>
                <a:rPr lang="en-US" sz="1000" b="1" dirty="0" err="1" smtClean="0"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arthquakes</a:t>
              </a:r>
              <a:r>
                <a:rPr lang="bs-Latn-BA" sz="1000" b="1" dirty="0" smtClean="0"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 </a:t>
              </a:r>
              <a:r>
                <a:rPr lang="en-US" sz="1000" b="1" dirty="0" smtClean="0"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for period </a:t>
              </a:r>
            </a:p>
            <a:p>
              <a:pPr lvl="0" algn="ctr"/>
              <a:r>
                <a:rPr lang="bs-Latn-BA" sz="1000" b="1" dirty="0" smtClean="0"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-</a:t>
              </a:r>
              <a:r>
                <a:rPr lang="en-US" sz="1000" b="1" dirty="0" smtClean="0">
                  <a:solidFill>
                    <a:srgbClr val="0461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510 BC to 1900 A.D.</a:t>
              </a:r>
              <a:endParaRPr lang="en-US" sz="10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228400" y="3830400"/>
            <a:ext cx="1801799" cy="2383200"/>
            <a:chOff x="284184" y="3830400"/>
            <a:chExt cx="1801799" cy="2383200"/>
          </a:xfrm>
        </p:grpSpPr>
        <p:sp>
          <p:nvSpPr>
            <p:cNvPr id="48" name="Rectangle 47"/>
            <p:cNvSpPr/>
            <p:nvPr/>
          </p:nvSpPr>
          <p:spPr>
            <a:xfrm>
              <a:off x="284184" y="3830400"/>
              <a:ext cx="1753200" cy="2383200"/>
            </a:xfrm>
            <a:prstGeom prst="rect">
              <a:avLst/>
            </a:prstGeom>
            <a:solidFill>
              <a:srgbClr val="04617B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85783" y="4667952"/>
              <a:ext cx="1800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spcBef>
                  <a:spcPts val="450"/>
                </a:spcBef>
                <a:buClr>
                  <a:srgbClr val="0BD0D9"/>
                </a:buClr>
                <a:buSzPts val="1700"/>
              </a:pPr>
              <a:r>
                <a:rPr lang="bs-Latn-BA" sz="1000" b="1" dirty="0" smtClean="0"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A</a:t>
              </a:r>
              <a:r>
                <a:rPr lang="en-US" sz="1000" b="1" dirty="0" err="1" smtClean="0"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ir</a:t>
              </a:r>
              <a:r>
                <a:rPr lang="en-US" sz="1000" b="1" dirty="0" smtClean="0"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 quality</a:t>
              </a:r>
              <a:r>
                <a:rPr lang="bs-Latn-BA" sz="1000" b="1" dirty="0" smtClean="0"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 m</a:t>
              </a:r>
              <a:r>
                <a:rPr lang="en-US" sz="1000" b="1" dirty="0" err="1" smtClean="0"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onitoring</a:t>
              </a:r>
              <a:r>
                <a:rPr lang="en-US" sz="1000" b="1" dirty="0" smtClean="0"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 in BiH 1955-1992, </a:t>
              </a:r>
              <a:r>
                <a:rPr lang="bs-Latn-BA" sz="1000" b="1" dirty="0" smtClean="0"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/>
              </a:r>
              <a:br>
                <a:rPr lang="bs-Latn-BA" sz="1000" b="1" dirty="0" smtClean="0"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</a:br>
              <a:r>
                <a:rPr lang="en-US" sz="1000" b="1" dirty="0" smtClean="0"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historical data transmitted</a:t>
              </a:r>
              <a:r>
                <a:rPr lang="bs-Latn-BA" sz="1000" b="1" dirty="0" smtClean="0"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/>
              </a:r>
              <a:br>
                <a:rPr lang="bs-Latn-BA" sz="1000" b="1" dirty="0" smtClean="0"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</a:br>
              <a:r>
                <a:rPr lang="en-US" sz="1000" b="1" dirty="0" smtClean="0">
                  <a:solidFill>
                    <a:srgbClr val="AAEAF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in a digital format</a:t>
              </a:r>
              <a:endParaRPr kumimoji="0" lang="bs-Latn-BA" sz="1000" b="1" i="0" u="none" strike="noStrike" cap="none" normalizeH="0" baseline="0" dirty="0" smtClean="0">
                <a:ln>
                  <a:noFill/>
                </a:ln>
                <a:solidFill>
                  <a:srgbClr val="AAEA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0942" y="620688"/>
            <a:ext cx="5319712" cy="688975"/>
          </a:xfrm>
          <a:prstGeom prst="rect">
            <a:avLst/>
          </a:prstGeom>
          <a:ln>
            <a:solidFill>
              <a:srgbClr val="04617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宋体" pitchFamily="2" charset="-122"/>
              </a:rPr>
              <a:t>Planned activities</a:t>
            </a:r>
            <a:endParaRPr kumimoji="0" lang="en-US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4637" y="2765849"/>
            <a:ext cx="8569325" cy="635000"/>
          </a:xfrm>
          <a:prstGeom prst="rect">
            <a:avLst/>
          </a:prstGeom>
          <a:ln>
            <a:solidFill>
              <a:srgbClr val="04617B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Modernisation,  automatisation i upgrading network of </a:t>
            </a:r>
            <a:r>
              <a:rPr kumimoji="0" lang="bs-Latn-BA" sz="1600" b="0" i="0" u="none" strike="noStrike" cap="none" normalizeH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rainfall, meteorological, hydrological and air quality station</a:t>
            </a:r>
            <a:r>
              <a:rPr kumimoji="0" lang="bs-Latn-BA" sz="1800" b="0" i="0" u="none" strike="noStrike" cap="none" normalizeH="0" dirty="0" smtClean="0">
                <a:ln>
                  <a:noFill/>
                </a:ln>
                <a:solidFill>
                  <a:srgbClr val="04617B"/>
                </a:solidFill>
                <a:effectLst/>
                <a:latin typeface="Gill Sans MT" pitchFamily="34" charset="0"/>
                <a:ea typeface="宋体" pitchFamily="2" charset="-122"/>
              </a:rPr>
              <a:t>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792" y="4051155"/>
            <a:ext cx="8569325" cy="457200"/>
          </a:xfrm>
          <a:prstGeom prst="rect">
            <a:avLst/>
          </a:prstGeom>
          <a:ln>
            <a:solidFill>
              <a:srgbClr val="04617B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Establishing of Quality Management System BAS 9001 &amp; BAS 17025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644" y="3553528"/>
            <a:ext cx="8569325" cy="323850"/>
          </a:xfrm>
          <a:prstGeom prst="rect">
            <a:avLst/>
          </a:prstGeom>
          <a:ln>
            <a:solidFill>
              <a:srgbClr val="04617B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450"/>
              </a:spcBef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Unification </a:t>
            </a: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stations of different </a:t>
            </a: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operators.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792" y="4687327"/>
            <a:ext cx="8569325" cy="387350"/>
          </a:xfrm>
          <a:prstGeom prst="rect">
            <a:avLst/>
          </a:prstGeom>
          <a:ln>
            <a:solidFill>
              <a:srgbClr val="04617B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Latn-BA" sz="1800" b="0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/>
              <a:latin typeface="Gill Sans MT" pitchFamily="34" charset="0"/>
              <a:ea typeface="宋体" pitchFamily="2" charset="-122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Establishing  the laboratory for calibration of meteorlogical ins</a:t>
            </a:r>
            <a:r>
              <a:rPr lang="bs-Latn-BA" sz="1600" dirty="0">
                <a:solidFill>
                  <a:srgbClr val="04617B"/>
                </a:solidFill>
                <a:latin typeface="+mj-lt"/>
                <a:ea typeface="宋体" pitchFamily="2" charset="-122"/>
              </a:rPr>
              <a:t>truments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9791" y="5291132"/>
            <a:ext cx="8569325" cy="438150"/>
          </a:xfrm>
          <a:prstGeom prst="rect">
            <a:avLst/>
          </a:prstGeom>
          <a:ln>
            <a:solidFill>
              <a:srgbClr val="04617B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ts val="450"/>
              </a:spcBef>
            </a:pPr>
            <a:r>
              <a:rPr lang="bs-Latn-BA" sz="1600" dirty="0" smtClean="0">
                <a:solidFill>
                  <a:srgbClr val="04617B"/>
                </a:solidFill>
                <a:latin typeface="+mj-lt"/>
                <a:ea typeface="宋体" pitchFamily="2" charset="-122"/>
              </a:rPr>
              <a:t>E</a:t>
            </a:r>
            <a:r>
              <a:rPr lang="en-US" sz="1600" dirty="0" err="1" smtClean="0">
                <a:solidFill>
                  <a:srgbClr val="04617B"/>
                </a:solidFill>
                <a:latin typeface="+mj-lt"/>
                <a:ea typeface="宋体" pitchFamily="2" charset="-122"/>
              </a:rPr>
              <a:t>stablishment</a:t>
            </a:r>
            <a:r>
              <a:rPr lang="en-US" sz="1600" dirty="0" smtClean="0">
                <a:solidFill>
                  <a:srgbClr val="04617B"/>
                </a:solidFill>
                <a:latin typeface="+mj-lt"/>
                <a:ea typeface="宋体" pitchFamily="2" charset="-122"/>
              </a:rPr>
              <a:t> </a:t>
            </a:r>
            <a:r>
              <a:rPr lang="en-US" sz="1600" dirty="0">
                <a:solidFill>
                  <a:srgbClr val="04617B"/>
                </a:solidFill>
                <a:latin typeface="+mj-lt"/>
                <a:ea typeface="宋体" pitchFamily="2" charset="-122"/>
              </a:rPr>
              <a:t>of laboratories for calibration of instruments of air quality.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j-lt"/>
              <a:ea typeface="宋体" pitchFamily="2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644" y="1489133"/>
            <a:ext cx="8569325" cy="415925"/>
          </a:xfrm>
          <a:prstGeom prst="rect">
            <a:avLst/>
          </a:prstGeom>
          <a:ln>
            <a:solidFill>
              <a:srgbClr val="04617B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Latn-BA" sz="1800" b="0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/>
              <a:latin typeface="Gill Sans MT" pitchFamily="34" charset="0"/>
              <a:ea typeface="宋体" pitchFamily="2" charset="-122"/>
            </a:endParaRPr>
          </a:p>
          <a:p>
            <a:pPr lvl="0" algn="ctr">
              <a:spcBef>
                <a:spcPts val="450"/>
              </a:spcBef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Membership BH in „ECMWF“ (ongoing activities)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8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Gill Sans MT" pitchFamily="34" charset="0"/>
                <a:ea typeface="宋体" pitchFamily="2" charset="-122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6929" y="2090189"/>
            <a:ext cx="8569325" cy="438150"/>
          </a:xfrm>
          <a:prstGeom prst="rect">
            <a:avLst/>
          </a:prstGeom>
          <a:ln>
            <a:solidFill>
              <a:srgbClr val="04617B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Latn-BA" sz="1800" b="0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/>
              <a:latin typeface="Gill Sans MT" pitchFamily="34" charset="0"/>
              <a:ea typeface="宋体" pitchFamily="2" charset="-122"/>
            </a:endParaRPr>
          </a:p>
          <a:p>
            <a:pPr lvl="0" algn="ctr">
              <a:spcBef>
                <a:spcPts val="450"/>
              </a:spcBef>
            </a:pPr>
            <a:r>
              <a:rPr lang="bs-Latn-BA" sz="1600" dirty="0" smtClean="0">
                <a:solidFill>
                  <a:srgbClr val="04617B"/>
                </a:solidFill>
                <a:latin typeface="+mj-lt"/>
              </a:rPr>
              <a:t>C</a:t>
            </a:r>
            <a:r>
              <a:rPr lang="en-US" sz="1600" dirty="0" err="1" smtClean="0">
                <a:solidFill>
                  <a:srgbClr val="04617B"/>
                </a:solidFill>
                <a:latin typeface="+mj-lt"/>
              </a:rPr>
              <a:t>ollaborat</a:t>
            </a:r>
            <a:r>
              <a:rPr lang="bs-Latn-BA" sz="1600" dirty="0" smtClean="0">
                <a:solidFill>
                  <a:srgbClr val="04617B"/>
                </a:solidFill>
                <a:latin typeface="+mj-lt"/>
              </a:rPr>
              <a:t>ion</a:t>
            </a:r>
            <a:r>
              <a:rPr lang="en-US" sz="1600" dirty="0" smtClean="0">
                <a:solidFill>
                  <a:srgbClr val="04617B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04617B"/>
                </a:solidFill>
                <a:latin typeface="+mj-lt"/>
              </a:rPr>
              <a:t>in the field of operational numerical weather </a:t>
            </a:r>
            <a:r>
              <a:rPr lang="en-US" sz="1600" dirty="0" smtClean="0">
                <a:solidFill>
                  <a:srgbClr val="04617B"/>
                </a:solidFill>
                <a:latin typeface="+mj-lt"/>
              </a:rPr>
              <a:t>prediction</a:t>
            </a:r>
            <a:r>
              <a:rPr lang="bs-Latn-BA" sz="1600" dirty="0" smtClean="0">
                <a:solidFill>
                  <a:srgbClr val="04617B"/>
                </a:solidFill>
                <a:latin typeface="+mj-lt"/>
              </a:rPr>
              <a:t> </a:t>
            </a: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- SEECOP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8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Gill Sans MT" pitchFamily="34" charset="0"/>
                <a:ea typeface="宋体" pitchFamily="2" charset="-122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73644" y="5945737"/>
            <a:ext cx="8569325" cy="438150"/>
          </a:xfrm>
          <a:prstGeom prst="rect">
            <a:avLst/>
          </a:prstGeom>
          <a:ln>
            <a:solidFill>
              <a:srgbClr val="04617B"/>
            </a:solidFill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s-Latn-BA" sz="1800" b="0" i="0" u="none" strike="noStrike" cap="none" normalizeH="0" baseline="0" dirty="0" smtClean="0">
              <a:ln>
                <a:noFill/>
              </a:ln>
              <a:solidFill>
                <a:srgbClr val="04617B"/>
              </a:solidFill>
              <a:effectLst/>
              <a:latin typeface="Gill Sans MT" pitchFamily="34" charset="0"/>
              <a:ea typeface="宋体" pitchFamily="2" charset="-122"/>
            </a:endParaRP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6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+mj-lt"/>
                <a:ea typeface="宋体" pitchFamily="2" charset="-122"/>
              </a:rPr>
              <a:t>Establishing dispersion model for air quality</a:t>
            </a:r>
          </a:p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ts val="45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s-Latn-BA" sz="1800" b="0" i="0" u="none" strike="noStrike" cap="none" normalizeH="0" baseline="0" dirty="0" smtClean="0">
                <a:ln>
                  <a:noFill/>
                </a:ln>
                <a:solidFill>
                  <a:srgbClr val="04617B"/>
                </a:solidFill>
                <a:effectLst/>
                <a:latin typeface="Gill Sans MT" pitchFamily="34" charset="0"/>
                <a:ea typeface="宋体" pitchFamily="2" charset="-122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-   </a:t>
            </a:r>
            <a:r>
              <a:rPr lang="en-US" sz="1200"/>
              <a:t>15th Session of the Informal</a:t>
            </a:r>
            <a:r>
              <a:rPr lang="bs-Latn-BA" sz="1200"/>
              <a:t> </a:t>
            </a:r>
            <a:r>
              <a:rPr lang="en-US" sz="1200"/>
              <a:t>Conference of SEE NMHS 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bs-Latn-BA" dirty="0" smtClean="0">
                <a:solidFill>
                  <a:srgbClr val="FF0000"/>
                </a:solidFill>
              </a:rPr>
              <a:t>next year</a:t>
            </a:r>
            <a:br>
              <a:rPr lang="bs-Latn-BA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125 </a:t>
            </a:r>
            <a:r>
              <a:rPr lang="en-US" dirty="0">
                <a:solidFill>
                  <a:srgbClr val="FF0000"/>
                </a:solidFill>
              </a:rPr>
              <a:t>years meteorology in </a:t>
            </a:r>
            <a:r>
              <a:rPr lang="en-US" dirty="0" err="1">
                <a:solidFill>
                  <a:srgbClr val="FF0000"/>
                </a:solidFill>
              </a:rPr>
              <a:t>BiH</a:t>
            </a:r>
            <a:endParaRPr lang="bs-Latn-BA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1" y="4928029"/>
            <a:ext cx="2653659" cy="1583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15" y="2195181"/>
            <a:ext cx="2232248" cy="286006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931875" y="3789040"/>
            <a:ext cx="1448983" cy="1379271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 txBox="1">
            <a:spLocks/>
          </p:cNvSpPr>
          <p:nvPr/>
        </p:nvSpPr>
        <p:spPr bwMode="auto">
          <a:xfrm>
            <a:off x="373116" y="4046627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defTabSz="914400"/>
            <a:r>
              <a:rPr lang="bs-Latn-BA" dirty="0" smtClean="0">
                <a:solidFill>
                  <a:srgbClr val="FF0000"/>
                </a:solidFill>
              </a:rPr>
              <a:t>1892</a:t>
            </a:r>
            <a:endParaRPr lang="bs-Latn-BA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4206489"/>
            <a:ext cx="2294391" cy="218348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308304" y="3320031"/>
            <a:ext cx="1803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bs-Latn-BA" sz="5000" dirty="0" smtClean="0">
                <a:solidFill>
                  <a:srgbClr val="FF0000"/>
                </a:solidFill>
              </a:rPr>
              <a:t>2017</a:t>
            </a:r>
            <a:endParaRPr lang="bs-Latn-BA" sz="50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354" y="1759806"/>
            <a:ext cx="2376264" cy="326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57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avod-sli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2889" y="920178"/>
            <a:ext cx="7558222" cy="5017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305800" cy="1143000"/>
          </a:xfrm>
        </p:spPr>
        <p:txBody>
          <a:bodyPr/>
          <a:lstStyle/>
          <a:p>
            <a:pPr algn="ctr"/>
            <a:r>
              <a:rPr lang="bs-Latn-B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hank you for attention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-   </a:t>
            </a:r>
            <a:r>
              <a:rPr lang="en-US" sz="1200" dirty="0"/>
              <a:t>15th Session of the Informal</a:t>
            </a:r>
            <a:r>
              <a:rPr lang="bs-Latn-BA" sz="1200" dirty="0"/>
              <a:t> </a:t>
            </a:r>
            <a:r>
              <a:rPr lang="en-US" sz="1200" dirty="0"/>
              <a:t>Conference of SEE NMHS 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67544" y="476672"/>
            <a:ext cx="8219256" cy="1067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rIns="0" bIns="0" anchor="b"/>
          <a:lstStyle/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The scope of work of the </a:t>
            </a:r>
            <a:endParaRPr lang="bs-Latn-BA" dirty="0" smtClean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6" charset="0"/>
            </a:endParaRPr>
          </a:p>
          <a:p>
            <a: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Federal </a:t>
            </a:r>
            <a:r>
              <a:rPr lang="en-US" dirty="0" err="1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Hydrometeorological</a:t>
            </a:r>
            <a:r>
              <a:rPr lang="en-US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 Institute:</a:t>
            </a:r>
            <a:endParaRPr lang="bs-Latn-BA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6" charset="0"/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95536" y="1844824"/>
            <a:ext cx="417646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3050" indent="-269875"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1pPr>
            <a:lvl2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2pPr>
            <a:lvl3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3pPr>
            <a:lvl4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4pPr>
            <a:lvl5pPr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3050" algn="l"/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  <a:defRPr sz="2400">
                <a:solidFill>
                  <a:srgbClr val="000000"/>
                </a:solidFill>
                <a:latin typeface="Arial" charset="0"/>
                <a:ea typeface="宋体" charset="-122"/>
              </a:defRPr>
            </a:lvl9pPr>
          </a:lstStyle>
          <a:p>
            <a:pPr marL="0" indent="3175" algn="just">
              <a:tabLst>
                <a:tab pos="720725" algn="l"/>
                <a:tab pos="1169988" algn="l"/>
                <a:tab pos="1619250" algn="l"/>
                <a:tab pos="2068513" algn="l"/>
                <a:tab pos="2517775" algn="l"/>
                <a:tab pos="2967038" algn="l"/>
                <a:tab pos="3416300" algn="l"/>
                <a:tab pos="3865563" algn="l"/>
                <a:tab pos="4314825" algn="l"/>
                <a:tab pos="4764088" algn="l"/>
                <a:tab pos="5213350" algn="l"/>
                <a:tab pos="5662613" algn="l"/>
                <a:tab pos="6111875" algn="l"/>
                <a:tab pos="6561138" algn="l"/>
                <a:tab pos="7010400" algn="l"/>
                <a:tab pos="7459663" algn="l"/>
                <a:tab pos="7908925" algn="l"/>
                <a:tab pos="8358188" algn="l"/>
                <a:tab pos="8807450" algn="l"/>
                <a:tab pos="9256713" algn="l"/>
              </a:tabLst>
            </a:pP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Federal </a:t>
            </a:r>
            <a:r>
              <a:rPr lang="en-US" sz="1400" dirty="0" err="1" smtClean="0">
                <a:solidFill>
                  <a:srgbClr val="04617B"/>
                </a:solidFill>
                <a:latin typeface="+mj-lt"/>
              </a:rPr>
              <a:t>Hydrometeorological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 Institute performs professional and other activities within the competence of the Federation referring to:</a:t>
            </a:r>
          </a:p>
          <a:p>
            <a:pPr algn="just"/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-  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development and functioning of meteorological, hydrological</a:t>
            </a:r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, 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seismic activities and environmental quality;</a:t>
            </a:r>
          </a:p>
          <a:p>
            <a:pPr algn="just"/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- 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exploration of atmosphere, water resources, environmental quality (air, water and soil) and seismological processes;</a:t>
            </a:r>
          </a:p>
          <a:p>
            <a:pPr algn="just"/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-  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collecting, processing and publishing data from the scope of interest for the Federation </a:t>
            </a:r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 BH 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and</a:t>
            </a:r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  other tasks in the field of meteorology, hydrology, environmental quality and seismology.</a:t>
            </a:r>
          </a:p>
          <a:p>
            <a:pPr algn="just"/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   </a:t>
            </a:r>
            <a:r>
              <a:rPr lang="en-US" sz="1000" dirty="0" smtClean="0">
                <a:solidFill>
                  <a:srgbClr val="04617B"/>
                </a:solidFill>
                <a:latin typeface="+mj-lt"/>
              </a:rPr>
              <a:t>(The Law on Federal Ministries and other bodies of the Federal Administration)</a:t>
            </a:r>
          </a:p>
          <a:p>
            <a:pPr algn="just"/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-  c</a:t>
            </a:r>
            <a:r>
              <a:rPr lang="en-US" sz="1400" dirty="0" err="1" smtClean="0">
                <a:solidFill>
                  <a:srgbClr val="04617B"/>
                </a:solidFill>
                <a:latin typeface="+mj-lt"/>
              </a:rPr>
              <a:t>onducting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 operations </a:t>
            </a:r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of 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FHM</a:t>
            </a:r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I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 </a:t>
            </a:r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stipulated in accordance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 with applicable laws and regulations of the Federation and in accordance with the standards and guidelines of the World Meteorological </a:t>
            </a:r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Organisation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, the European Environment Agency and other professional international organizations.</a:t>
            </a:r>
          </a:p>
          <a:p>
            <a:pPr algn="just"/>
            <a:endParaRPr lang="bs-Latn-BA" sz="1400" dirty="0" smtClean="0">
              <a:latin typeface="+mj-lt"/>
            </a:endParaRPr>
          </a:p>
          <a:p>
            <a:pPr algn="just"/>
            <a:endParaRPr lang="en-US" sz="1400" dirty="0" smtClean="0">
              <a:latin typeface="+mj-lt"/>
            </a:endParaRPr>
          </a:p>
          <a:p>
            <a:pPr marL="269875" indent="-266700" algn="just" eaLnBrk="1" hangingPunct="1">
              <a:spcBef>
                <a:spcPts val="425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  <a:defRPr/>
            </a:pPr>
            <a:endParaRPr lang="bs-Latn-BA" sz="1400" dirty="0" smtClean="0">
              <a:solidFill>
                <a:srgbClr val="04617B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1844824"/>
            <a:ext cx="4032448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Rulebook  on Air Quality Monitoring ("Off. Gazette of F BiH, 12/05"), FHMI  is  authorized institution for:</a:t>
            </a:r>
          </a:p>
          <a:p>
            <a:pPr algn="just"/>
            <a:endParaRPr lang="bs-Latn-BA" sz="1400" dirty="0" smtClean="0">
              <a:solidFill>
                <a:srgbClr val="04617B"/>
              </a:solidFill>
              <a:latin typeface="+mj-lt"/>
            </a:endParaRPr>
          </a:p>
          <a:p>
            <a:pPr algn="just">
              <a:buFontTx/>
              <a:buChar char="-"/>
            </a:pP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establishment, organization and management of the air quality monitoring system in the FBiH, as part of the monitoring in Bosnia and Herzegovina,</a:t>
            </a:r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  </a:t>
            </a:r>
          </a:p>
          <a:p>
            <a:pPr algn="just">
              <a:buFontTx/>
              <a:buChar char="-"/>
            </a:pPr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establishment an information system for air quality in FBiH</a:t>
            </a:r>
          </a:p>
          <a:p>
            <a:pPr algn="just"/>
            <a:endParaRPr lang="en-US" sz="1400" dirty="0" smtClean="0">
              <a:solidFill>
                <a:srgbClr val="04617B"/>
              </a:solidFill>
              <a:latin typeface="+mj-lt"/>
            </a:endParaRPr>
          </a:p>
          <a:p>
            <a:pPr algn="just"/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Rulebook  on the method of air quality monitoring and defining the types of pollutants, limit values and other air quality standards (Off. Gazette F BiH, No. 1/12)</a:t>
            </a:r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 </a:t>
            </a:r>
          </a:p>
          <a:p>
            <a:pPr algn="just"/>
            <a:endParaRPr lang="bs-Latn-BA" sz="1400" dirty="0">
              <a:solidFill>
                <a:srgbClr val="04617B"/>
              </a:solidFill>
              <a:latin typeface="+mj-lt"/>
            </a:endParaRPr>
          </a:p>
          <a:p>
            <a:pPr algn="just"/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Federal Environmental Protection Strategy 2008</a:t>
            </a:r>
            <a:r>
              <a:rPr lang="bs-Latn-BA" sz="1400" dirty="0" smtClean="0">
                <a:solidFill>
                  <a:srgbClr val="04617B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4617B"/>
                </a:solidFill>
                <a:latin typeface="+mj-lt"/>
              </a:rPr>
              <a:t>-2018.</a:t>
            </a:r>
          </a:p>
          <a:p>
            <a:pPr algn="just"/>
            <a:endParaRPr lang="en-US" sz="1400" dirty="0" smtClean="0">
              <a:solidFill>
                <a:srgbClr val="04617B"/>
              </a:solidFill>
              <a:latin typeface="+mj-lt"/>
            </a:endParaRPr>
          </a:p>
          <a:p>
            <a:pPr algn="just"/>
            <a:r>
              <a:rPr lang="en-US" sz="1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Federal government decision Nr 341/2013 ("Off. Gazette of F BiH" no. 41/13) - </a:t>
            </a:r>
            <a:r>
              <a:rPr lang="bs-Latn-BA" sz="1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1400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FHMI is declared as Federal reference center for air. With this decision, the Institute has become the authority for air quality and air emission data verification in FBiH. </a:t>
            </a:r>
          </a:p>
          <a:p>
            <a:pPr algn="just"/>
            <a:endParaRPr lang="en-US" sz="1400" dirty="0">
              <a:solidFill>
                <a:srgbClr val="04617B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-   </a:t>
            </a:r>
            <a:r>
              <a:rPr lang="en-US" sz="1200"/>
              <a:t>15th Session of the Informal</a:t>
            </a:r>
            <a:r>
              <a:rPr lang="bs-Latn-BA" sz="1200"/>
              <a:t> </a:t>
            </a:r>
            <a:r>
              <a:rPr lang="en-US" sz="1200"/>
              <a:t>Conference of SEE NMHS 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8229600" cy="4784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-   </a:t>
            </a:r>
            <a:r>
              <a:rPr lang="en-US" sz="1200"/>
              <a:t>15th Session of the Informal</a:t>
            </a:r>
            <a:r>
              <a:rPr lang="bs-Latn-BA" sz="1200"/>
              <a:t> </a:t>
            </a:r>
            <a:r>
              <a:rPr lang="en-US" sz="1200"/>
              <a:t>Conference of SEE NMHS 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  <p:pic>
        <p:nvPicPr>
          <p:cNvPr id="6" name="Picture 5" descr="zavodshema-16-eng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768" y="1405373"/>
            <a:ext cx="8748464" cy="4598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746" y="388990"/>
            <a:ext cx="4762871" cy="27587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s-Latn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Meetings, workshops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932922"/>
              </p:ext>
            </p:extLst>
          </p:nvPr>
        </p:nvGraphicFramePr>
        <p:xfrm>
          <a:off x="628049" y="908720"/>
          <a:ext cx="7776865" cy="545814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624278"/>
                <a:gridCol w="1541265"/>
                <a:gridCol w="1611322"/>
              </a:tblGrid>
              <a:tr h="35649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AA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AAEA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AAEAFC"/>
                    </a:solidFill>
                  </a:tcPr>
                </a:tc>
              </a:tr>
              <a:tr h="623870"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2 th Pannex </a:t>
                      </a:r>
                      <a:r>
                        <a:rPr lang="en-US" sz="1400" dirty="0" smtClean="0">
                          <a:latin typeface="+mj-lt"/>
                        </a:rPr>
                        <a:t>workshop on the climate system of the </a:t>
                      </a:r>
                      <a:r>
                        <a:rPr lang="en-US" sz="1400" dirty="0" err="1" smtClean="0">
                          <a:latin typeface="+mj-lt"/>
                        </a:rPr>
                        <a:t>Pannonian</a:t>
                      </a:r>
                      <a:r>
                        <a:rPr lang="en-US" sz="1400" dirty="0" smtClean="0">
                          <a:latin typeface="+mj-lt"/>
                        </a:rPr>
                        <a:t> basin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1.-3.june 2016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Budapest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45622"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Climatology</a:t>
                      </a:r>
                      <a:r>
                        <a:rPr lang="bs-Latn-BA" sz="1400" baseline="0" dirty="0" smtClean="0">
                          <a:latin typeface="+mj-lt"/>
                        </a:rPr>
                        <a:t> foundation for climate service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30.May-10.</a:t>
                      </a:r>
                      <a:r>
                        <a:rPr lang="bs-Latn-BA" sz="1400" baseline="0" dirty="0" smtClean="0">
                          <a:latin typeface="+mj-lt"/>
                        </a:rPr>
                        <a:t> June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Tolouse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38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Follow Up Operations Workshop South East Europe Flash Flood Guidance System (SEEFFGS)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9-13.May 2016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Zagreb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232">
                <a:tc>
                  <a:txBody>
                    <a:bodyPr/>
                    <a:lstStyle/>
                    <a:p>
                      <a:r>
                        <a:rPr lang="bs-Latn-BA" sz="1400" smtClean="0">
                          <a:latin typeface="+mj-lt"/>
                        </a:rPr>
                        <a:t>Basic of calibration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2.-8. October 2016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Ankara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445622"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RA VI TT WIGOS Implementation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6.-7.</a:t>
                      </a:r>
                      <a:r>
                        <a:rPr lang="bs-Latn-BA" sz="1400" baseline="0" dirty="0" smtClean="0">
                          <a:latin typeface="+mj-lt"/>
                        </a:rPr>
                        <a:t> july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Beograd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04997"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WIGOS OCEAN Workshop for RA VI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5.-7. September 2016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Split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73442"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Aplication with neweast multy spectral</a:t>
                      </a:r>
                      <a:r>
                        <a:rPr lang="bs-Latn-BA" sz="1400" baseline="0" dirty="0" smtClean="0">
                          <a:latin typeface="+mj-lt"/>
                        </a:rPr>
                        <a:t> environmental Satellite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12. -16.September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Thessaloniki</a:t>
                      </a:r>
                    </a:p>
                    <a:p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573442"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Capacity devepopment for flood risk management with IFAS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4.-29. July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Tsukuba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32232"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SEE</a:t>
                      </a:r>
                      <a:r>
                        <a:rPr lang="bs-Latn-BA" sz="1400" baseline="0" dirty="0" smtClean="0">
                          <a:latin typeface="+mj-lt"/>
                        </a:rPr>
                        <a:t> VCCC-SRNWP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27.June 2016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Beograd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62387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Regional Conference on South-East European Multi-Hazard Early Warning Systems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5-6. October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bs-Latn-BA" sz="1400" dirty="0" smtClean="0">
                          <a:latin typeface="+mj-lt"/>
                        </a:rPr>
                        <a:t>Zagreb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marL="91447" marR="91447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</a:t>
            </a:r>
            <a:r>
              <a:rPr lang="bs-Latn-B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-   </a:t>
            </a:r>
            <a:r>
              <a:rPr lang="en-US" sz="1200" dirty="0"/>
              <a:t>15th Session of the Informal</a:t>
            </a:r>
            <a:r>
              <a:rPr lang="bs-Latn-BA" sz="1200" dirty="0"/>
              <a:t> </a:t>
            </a:r>
            <a:r>
              <a:rPr lang="en-US" sz="1200" dirty="0"/>
              <a:t>Conference of SEE NMHS </a:t>
            </a:r>
            <a:r>
              <a:rPr lang="en-US" sz="1200" dirty="0" smtClean="0"/>
              <a:t>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113" y="2488547"/>
            <a:ext cx="3552381" cy="2952381"/>
          </a:xfrm>
          <a:prstGeom prst="rect">
            <a:avLst/>
          </a:prstGeom>
        </p:spPr>
      </p:pic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395536" y="290366"/>
            <a:ext cx="8229600" cy="435074"/>
          </a:xfrm>
        </p:spPr>
        <p:txBody>
          <a:bodyPr/>
          <a:lstStyle/>
          <a:p>
            <a:r>
              <a:rPr lang="bs-Latn-B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Ongoing projects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395536" y="861269"/>
            <a:ext cx="8352928" cy="1525492"/>
          </a:xfrm>
        </p:spPr>
        <p:txBody>
          <a:bodyPr/>
          <a:lstStyle/>
          <a:p>
            <a:pPr>
              <a:buNone/>
            </a:pPr>
            <a:r>
              <a:rPr lang="en-US" sz="1400" b="1" dirty="0" smtClean="0">
                <a:latin typeface="+mj-lt"/>
              </a:rPr>
              <a:t>RIVER UNA</a:t>
            </a:r>
          </a:p>
          <a:p>
            <a:pPr algn="just"/>
            <a:r>
              <a:rPr lang="en-US" sz="1400" dirty="0" smtClean="0">
                <a:latin typeface="+mj-lt"/>
              </a:rPr>
              <a:t>Rehabilitation and Modernization of the Hydrological and Meteorological Observing Network and Data Exchange Procedures in Serbia and Bosnia and Herzegovina - Finnish Foreign Aid </a:t>
            </a:r>
            <a:r>
              <a:rPr lang="en-US" sz="1400" dirty="0" err="1" smtClean="0">
                <a:latin typeface="+mj-lt"/>
              </a:rPr>
              <a:t>Programme</a:t>
            </a:r>
            <a:r>
              <a:rPr lang="en-US" sz="1400" dirty="0" smtClean="0">
                <a:latin typeface="+mj-lt"/>
              </a:rPr>
              <a:t> of the Ministry for Foreign Affairs of Finland</a:t>
            </a:r>
            <a:endParaRPr lang="bs-Latn-BA" sz="1400" dirty="0" smtClean="0">
              <a:latin typeface="+mj-lt"/>
            </a:endParaRPr>
          </a:p>
          <a:p>
            <a:pPr algn="just"/>
            <a:r>
              <a:rPr lang="en-US" sz="1400" dirty="0">
                <a:latin typeface="+mj-lt"/>
              </a:rPr>
              <a:t>Hydrological forecasting model established by the Water Agency of the Sava River Basin in cooperation with the Federal Hydro-Meteorological Institute, </a:t>
            </a:r>
            <a:r>
              <a:rPr lang="en-US" sz="1400" dirty="0" err="1">
                <a:latin typeface="+mj-lt"/>
              </a:rPr>
              <a:t>Hydrometeorological</a:t>
            </a:r>
            <a:r>
              <a:rPr lang="en-US" sz="1400" dirty="0">
                <a:latin typeface="+mj-lt"/>
              </a:rPr>
              <a:t> Institute of Croatian and Croatian waters.</a:t>
            </a:r>
            <a:endParaRPr lang="bs-Latn-BA" sz="1400" dirty="0">
              <a:latin typeface="+mj-lt"/>
            </a:endParaRPr>
          </a:p>
          <a:p>
            <a:pPr algn="just"/>
            <a:endParaRPr lang="bs-Latn-BA" sz="1400" dirty="0" smtClean="0">
              <a:latin typeface="+mj-lt"/>
            </a:endParaRPr>
          </a:p>
          <a:p>
            <a:pPr algn="just"/>
            <a:endParaRPr lang="bs-Latn-BA" sz="1400" dirty="0" smtClean="0">
              <a:latin typeface="+mj-lt"/>
            </a:endParaRPr>
          </a:p>
          <a:p>
            <a:pPr algn="just"/>
            <a:endParaRPr lang="en-US" sz="1400" dirty="0" smtClean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</a:t>
            </a:r>
            <a:r>
              <a:rPr lang="bs-Latn-B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-   </a:t>
            </a:r>
            <a:r>
              <a:rPr lang="en-US" sz="1200" dirty="0"/>
              <a:t>15th Session of the Informal</a:t>
            </a:r>
            <a:r>
              <a:rPr lang="bs-Latn-BA" sz="1200" dirty="0"/>
              <a:t> </a:t>
            </a:r>
            <a:r>
              <a:rPr lang="en-US" sz="1200" dirty="0"/>
              <a:t>Conference of SEE NMHS </a:t>
            </a:r>
            <a:r>
              <a:rPr lang="en-US" sz="1200" dirty="0" smtClean="0"/>
              <a:t>Director</a:t>
            </a:r>
            <a:r>
              <a:rPr lang="bs-Latn-BA" sz="1200" dirty="0" smtClean="0"/>
              <a:t>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2276872"/>
            <a:ext cx="5040560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RIVER </a:t>
            </a:r>
            <a:r>
              <a:rPr lang="bs-Latn-BA" sz="1400" b="1" dirty="0" smtClean="0">
                <a:solidFill>
                  <a:schemeClr val="tx1"/>
                </a:solidFill>
                <a:latin typeface="+mj-lt"/>
              </a:rPr>
              <a:t>VRBAS</a:t>
            </a:r>
            <a:endParaRPr lang="en-US" sz="1400" b="1" dirty="0" smtClean="0">
              <a:solidFill>
                <a:schemeClr val="tx1"/>
              </a:solidFill>
              <a:latin typeface="+mj-lt"/>
            </a:endParaRPr>
          </a:p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</a:pPr>
            <a:r>
              <a:rPr lang="en-GB" sz="1400" dirty="0" smtClean="0">
                <a:solidFill>
                  <a:schemeClr val="tx1"/>
                </a:solidFill>
                <a:latin typeface="+mj-lt"/>
                <a:ea typeface="+mn-ea"/>
              </a:rPr>
              <a:t>Integrating climate change and reducing the risk of flooding in the </a:t>
            </a:r>
            <a:r>
              <a:rPr lang="en-GB" sz="1400" dirty="0" err="1" smtClean="0">
                <a:solidFill>
                  <a:schemeClr val="tx1"/>
                </a:solidFill>
                <a:latin typeface="+mj-lt"/>
                <a:ea typeface="+mn-ea"/>
              </a:rPr>
              <a:t>Vrbas</a:t>
            </a:r>
            <a:r>
              <a:rPr lang="en-GB" sz="1400" dirty="0" smtClean="0">
                <a:solidFill>
                  <a:schemeClr val="tx1"/>
                </a:solidFill>
                <a:latin typeface="+mj-lt"/>
                <a:ea typeface="+mn-ea"/>
              </a:rPr>
              <a:t> River basin – WB, UNDP</a:t>
            </a:r>
            <a:endParaRPr lang="bs-Latn-BA" sz="1400" dirty="0" smtClean="0">
              <a:solidFill>
                <a:schemeClr val="tx1"/>
              </a:solidFill>
              <a:latin typeface="+mj-lt"/>
              <a:ea typeface="+mn-ea"/>
            </a:endParaRPr>
          </a:p>
          <a:p>
            <a:pPr algn="just"/>
            <a:r>
              <a:rPr lang="bs-Latn-BA" sz="1400" b="1" dirty="0" smtClean="0">
                <a:solidFill>
                  <a:schemeClr val="tx1"/>
                </a:solidFill>
                <a:latin typeface="+mj-lt"/>
              </a:rPr>
              <a:t>RIVER BOSNA</a:t>
            </a:r>
          </a:p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</a:pPr>
            <a:r>
              <a:rPr lang="en-GB" sz="1400" dirty="0" smtClean="0">
                <a:solidFill>
                  <a:schemeClr val="tx1"/>
                </a:solidFill>
                <a:latin typeface="+mj-lt"/>
                <a:ea typeface="+mn-ea"/>
              </a:rPr>
              <a:t>Hydrological forecasting system for Sava River Basin in Bosnia and Herzegovina (Phase 1. Bosnia River)- Component 1. of IPA II </a:t>
            </a:r>
            <a:r>
              <a:rPr lang="en-GB" sz="1400" dirty="0" err="1" smtClean="0">
                <a:solidFill>
                  <a:schemeClr val="tx1"/>
                </a:solidFill>
                <a:latin typeface="+mj-lt"/>
                <a:ea typeface="+mn-ea"/>
              </a:rPr>
              <a:t>BiH</a:t>
            </a:r>
            <a:r>
              <a:rPr lang="en-GB" sz="1400" dirty="0" smtClean="0">
                <a:solidFill>
                  <a:schemeClr val="tx1"/>
                </a:solidFill>
                <a:latin typeface="+mj-lt"/>
                <a:ea typeface="+mn-ea"/>
              </a:rPr>
              <a:t> project</a:t>
            </a:r>
            <a:endParaRPr lang="en-US" sz="1400" dirty="0" smtClean="0">
              <a:solidFill>
                <a:schemeClr val="tx1"/>
              </a:solidFill>
              <a:latin typeface="+mj-lt"/>
              <a:ea typeface="+mn-ea"/>
            </a:endParaRPr>
          </a:p>
          <a:p>
            <a:pPr marL="273050" indent="-273050" algn="just"/>
            <a:r>
              <a:rPr lang="bs-Latn-BA" sz="1400" b="1" dirty="0" smtClean="0">
                <a:solidFill>
                  <a:schemeClr val="tx1"/>
                </a:solidFill>
                <a:latin typeface="+mj-lt"/>
              </a:rPr>
              <a:t>RIVER DRINA</a:t>
            </a:r>
          </a:p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</a:pPr>
            <a:r>
              <a:rPr lang="en-GB" sz="1400" dirty="0" smtClean="0">
                <a:solidFill>
                  <a:schemeClr val="tx1"/>
                </a:solidFill>
                <a:latin typeface="+mj-lt"/>
                <a:ea typeface="+mn-ea"/>
              </a:rPr>
              <a:t>Support to Water Resources Management in Drina River Basin – WBIF WB</a:t>
            </a:r>
            <a:endParaRPr lang="en-US" sz="1400" dirty="0" smtClean="0">
              <a:solidFill>
                <a:schemeClr val="tx1"/>
              </a:solidFill>
              <a:latin typeface="+mj-lt"/>
              <a:ea typeface="+mn-ea"/>
            </a:endParaRPr>
          </a:p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</a:pPr>
            <a:r>
              <a:rPr lang="en-GB" sz="1400" dirty="0" smtClean="0">
                <a:solidFill>
                  <a:schemeClr val="tx1"/>
                </a:solidFill>
                <a:latin typeface="+mj-lt"/>
                <a:ea typeface="+mn-ea"/>
              </a:rPr>
              <a:t>Drina River Basin Management Project – Regional GEF SCCF</a:t>
            </a:r>
            <a:endParaRPr lang="en-US" sz="1400" dirty="0" smtClean="0">
              <a:solidFill>
                <a:schemeClr val="tx1"/>
              </a:solidFill>
              <a:latin typeface="+mj-lt"/>
              <a:ea typeface="+mn-ea"/>
            </a:endParaRPr>
          </a:p>
          <a:p>
            <a:pPr marL="273050" indent="-273050" algn="just"/>
            <a:r>
              <a:rPr lang="bs-Latn-BA" sz="1400" b="1" dirty="0" smtClean="0">
                <a:solidFill>
                  <a:schemeClr val="tx1"/>
                </a:solidFill>
                <a:latin typeface="+mj-lt"/>
              </a:rPr>
              <a:t>RIVER SAVA</a:t>
            </a:r>
            <a:endParaRPr lang="en-US" sz="1400" b="1" dirty="0" smtClean="0">
              <a:solidFill>
                <a:schemeClr val="tx1"/>
              </a:solidFill>
              <a:latin typeface="+mj-lt"/>
            </a:endParaRPr>
          </a:p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</a:pPr>
            <a:r>
              <a:rPr lang="en-GB" sz="1400" dirty="0" smtClean="0">
                <a:solidFill>
                  <a:schemeClr val="tx1"/>
                </a:solidFill>
                <a:latin typeface="+mj-lt"/>
                <a:ea typeface="+mn-ea"/>
              </a:rPr>
              <a:t>Improvement of Joint Action in Flood Management in the Sava river Basin – WBIF WB Project – Sava Commission – WBIF WB</a:t>
            </a:r>
            <a:endParaRPr lang="bs-Latn-BA" sz="1400" dirty="0" smtClean="0">
              <a:solidFill>
                <a:schemeClr val="tx1"/>
              </a:solidFill>
              <a:latin typeface="+mj-lt"/>
              <a:ea typeface="+mn-ea"/>
            </a:endParaRPr>
          </a:p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</a:pPr>
            <a:r>
              <a:rPr lang="bs-Latn-BA" sz="1400" dirty="0" smtClean="0">
                <a:solidFill>
                  <a:schemeClr val="tx1"/>
                </a:solidFill>
                <a:latin typeface="+mj-lt"/>
                <a:ea typeface="+mn-ea"/>
              </a:rPr>
              <a:t>P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n-ea"/>
              </a:rPr>
              <a:t>roject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n-ea"/>
              </a:rPr>
              <a:t> "Sava Supermodel" </a:t>
            </a:r>
            <a:r>
              <a:rPr lang="bs-Latn-BA" sz="1400" dirty="0" smtClean="0">
                <a:solidFill>
                  <a:schemeClr val="tx1"/>
                </a:solidFill>
                <a:latin typeface="+mj-lt"/>
                <a:ea typeface="+mn-ea"/>
              </a:rPr>
              <a:t>of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n-ea"/>
              </a:rPr>
              <a:t>Croatian waters and </a:t>
            </a:r>
            <a:r>
              <a:rPr lang="bs-Latn-BA" sz="1400" dirty="0" smtClean="0">
                <a:solidFill>
                  <a:schemeClr val="tx1"/>
                </a:solidFill>
                <a:latin typeface="+mj-lt"/>
                <a:ea typeface="+mn-ea"/>
              </a:rPr>
              <a:t>DHMZ</a:t>
            </a:r>
          </a:p>
          <a:p>
            <a:pPr algn="just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886" y="5805264"/>
            <a:ext cx="8338577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s-Latn-BA" sz="1400" b="1" dirty="0" smtClean="0">
                <a:solidFill>
                  <a:schemeClr val="tx1"/>
                </a:solidFill>
                <a:latin typeface="+mj-lt"/>
              </a:rPr>
              <a:t>OTHER PROJECTS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</a:pPr>
            <a:r>
              <a:rPr lang="bs-Latn-BA" sz="1400" dirty="0" smtClean="0">
                <a:solidFill>
                  <a:schemeClr val="tx1"/>
                </a:solidFill>
                <a:latin typeface="+mj-lt"/>
              </a:rPr>
              <a:t>JICA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Japanese non-project grant aid </a:t>
            </a:r>
            <a:r>
              <a:rPr lang="bs-Latn-BA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to the Government of Bosnia and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Herzegovina</a:t>
            </a:r>
            <a:endParaRPr lang="bs-Latn-BA" sz="1400" dirty="0" smtClean="0">
              <a:solidFill>
                <a:schemeClr val="tx1"/>
              </a:solidFill>
              <a:latin typeface="+mj-lt"/>
            </a:endParaRPr>
          </a:p>
          <a:p>
            <a:pPr marL="273050" indent="-273050" algn="just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6" charset="2"/>
              <a:buChar char="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Aid the government of the Czech Republic to Bosnia and Herzegovina</a:t>
            </a:r>
            <a:endParaRPr lang="bs-Latn-BA" sz="14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81378" y="2060105"/>
            <a:ext cx="1080120" cy="11225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779912" y="2924944"/>
            <a:ext cx="3003954" cy="383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67744" y="3802364"/>
            <a:ext cx="5328592" cy="75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860032" y="2751097"/>
            <a:ext cx="2736304" cy="2359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992943" y="4233685"/>
            <a:ext cx="3395481" cy="35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493885" y="499507"/>
            <a:ext cx="5040560" cy="422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s-Latn-BA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P</a:t>
            </a:r>
            <a:r>
              <a:rPr lang="en-US" dirty="0" err="1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roject</a:t>
            </a:r>
            <a:r>
              <a:rPr lang="bs-Latn-BA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s</a:t>
            </a:r>
            <a:r>
              <a:rPr lang="en-US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 for the Una River Basin</a:t>
            </a:r>
            <a:endParaRPr lang="bs-Latn-BA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6" charset="0"/>
            </a:endParaRPr>
          </a:p>
        </p:txBody>
      </p:sp>
      <p:pic>
        <p:nvPicPr>
          <p:cNvPr id="5" name="Picture 4" descr="UNA.jpg"/>
          <p:cNvPicPr>
            <a:picLocks noChangeAspect="1"/>
          </p:cNvPicPr>
          <p:nvPr/>
        </p:nvPicPr>
        <p:blipFill>
          <a:blip r:embed="rId3" cstate="print"/>
          <a:srcRect l="11208" t="10218" r="34168" b="11385"/>
          <a:stretch>
            <a:fillRect/>
          </a:stretch>
        </p:blipFill>
        <p:spPr>
          <a:xfrm>
            <a:off x="3892519" y="1889989"/>
            <a:ext cx="4922610" cy="4375376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885" y="2178021"/>
            <a:ext cx="3286027" cy="17550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s-Latn-BA" sz="1400" dirty="0" smtClean="0">
                <a:solidFill>
                  <a:schemeClr val="tx1"/>
                </a:solidFill>
              </a:rPr>
              <a:t>Rainfall stations: 		3</a:t>
            </a:r>
            <a:r>
              <a:rPr lang="bs-Latn-BA" sz="1400" dirty="0">
                <a:solidFill>
                  <a:schemeClr val="tx1"/>
                </a:solidFill>
              </a:rPr>
              <a:t/>
            </a:r>
            <a:br>
              <a:rPr lang="bs-Latn-BA" sz="1400" dirty="0">
                <a:solidFill>
                  <a:schemeClr val="tx1"/>
                </a:solidFill>
              </a:rPr>
            </a:br>
            <a:r>
              <a:rPr lang="bs-Latn-BA" sz="1400" dirty="0" smtClean="0">
                <a:solidFill>
                  <a:schemeClr val="tx1"/>
                </a:solidFill>
              </a:rPr>
              <a:t>Meteorological stations: 	1</a:t>
            </a:r>
            <a:r>
              <a:rPr lang="bs-Latn-BA" sz="1400" dirty="0">
                <a:solidFill>
                  <a:schemeClr val="tx1"/>
                </a:solidFill>
              </a:rPr>
              <a:t/>
            </a:r>
            <a:br>
              <a:rPr lang="bs-Latn-BA" sz="1400" dirty="0">
                <a:solidFill>
                  <a:schemeClr val="tx1"/>
                </a:solidFill>
              </a:rPr>
            </a:br>
            <a:r>
              <a:rPr lang="bs-Latn-BA" sz="1400" dirty="0" smtClean="0">
                <a:solidFill>
                  <a:schemeClr val="tx1"/>
                </a:solidFill>
              </a:rPr>
              <a:t>Hydrological stations: 	2</a:t>
            </a:r>
            <a:r>
              <a:rPr lang="bs-Latn-BA" sz="1400" dirty="0">
                <a:solidFill>
                  <a:schemeClr val="tx1"/>
                </a:solidFill>
              </a:rPr>
              <a:t/>
            </a:r>
            <a:br>
              <a:rPr lang="bs-Latn-BA" sz="1400" dirty="0">
                <a:solidFill>
                  <a:schemeClr val="tx1"/>
                </a:solidFill>
              </a:rPr>
            </a:br>
            <a:r>
              <a:rPr lang="bs-Latn-BA" sz="1400" dirty="0" smtClean="0">
                <a:solidFill>
                  <a:schemeClr val="tx1"/>
                </a:solidFill>
              </a:rPr>
              <a:t/>
            </a:r>
            <a:br>
              <a:rPr lang="bs-Latn-BA" sz="1400" dirty="0" smtClean="0">
                <a:solidFill>
                  <a:schemeClr val="tx1"/>
                </a:solidFill>
              </a:rPr>
            </a:br>
            <a:r>
              <a:rPr lang="bs-Latn-BA" sz="1400" dirty="0" smtClean="0">
                <a:solidFill>
                  <a:schemeClr val="tx1"/>
                </a:solidFill>
              </a:rPr>
              <a:t>PROJECT  STATUS: 	</a:t>
            </a:r>
            <a:br>
              <a:rPr lang="bs-Latn-BA" sz="1400" dirty="0" smtClean="0">
                <a:solidFill>
                  <a:schemeClr val="tx1"/>
                </a:solidFill>
              </a:rPr>
            </a:br>
            <a:r>
              <a:rPr lang="bs-Latn-BA" sz="1400" dirty="0" smtClean="0">
                <a:solidFill>
                  <a:schemeClr val="tx1"/>
                </a:solidFill>
              </a:rPr>
              <a:t>- Hydrological stations in use. </a:t>
            </a:r>
            <a:br>
              <a:rPr lang="bs-Latn-BA" sz="1400" dirty="0" smtClean="0">
                <a:solidFill>
                  <a:schemeClr val="tx1"/>
                </a:solidFill>
              </a:rPr>
            </a:br>
            <a:r>
              <a:rPr lang="bs-Latn-BA" sz="1400" dirty="0" smtClean="0">
                <a:solidFill>
                  <a:schemeClr val="tx1"/>
                </a:solidFill>
              </a:rPr>
              <a:t>- Meteorological stations in the mounting phase</a:t>
            </a:r>
            <a:endParaRPr lang="bs-Latn-BA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</a:t>
            </a:r>
            <a:r>
              <a:rPr lang="bs-Latn-B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-   </a:t>
            </a:r>
            <a:r>
              <a:rPr lang="en-US" sz="1200" dirty="0"/>
              <a:t>15th Session of the Informal</a:t>
            </a:r>
            <a:r>
              <a:rPr lang="bs-Latn-BA" sz="1200" dirty="0"/>
              <a:t> </a:t>
            </a:r>
            <a:r>
              <a:rPr lang="en-US" sz="1200" dirty="0"/>
              <a:t>Conference of SEE NMHS </a:t>
            </a:r>
            <a:r>
              <a:rPr lang="en-US" sz="1200" dirty="0" smtClean="0"/>
              <a:t>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151325"/>
            <a:ext cx="83265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/>
            <a:r>
              <a:rPr lang="bs-Latn-BA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	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Rehabilitation 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Modernization of the Hydrological and Meteorological Observing Network and Data Exchange Procedures in Serbia and Bosnia and Herzegovina - Finnish Foreign Aid </a:t>
            </a:r>
            <a:r>
              <a:rPr lang="en-US" sz="1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of the Ministry for Foreign Affairs of Finland</a:t>
            </a:r>
            <a:endParaRPr lang="bs-Latn-BA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5" y="4276253"/>
            <a:ext cx="33843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/>
            <a:r>
              <a:rPr lang="bs-Latn-BA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	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Hydrological 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forecasting model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established 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by the Water Agency of the Sava River Basin in cooperation with the Federal 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Hydro</a:t>
            </a:r>
            <a:r>
              <a:rPr lang="bs-Latn-BA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</a:t>
            </a:r>
            <a:r>
              <a:rPr lang="en-US" sz="14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eteorological</a:t>
            </a:r>
            <a:r>
              <a:rPr lang="en-US" sz="1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Institute, </a:t>
            </a:r>
            <a:r>
              <a:rPr lang="en-US" sz="14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Hydrometeorological</a:t>
            </a:r>
            <a:r>
              <a:rPr lang="en-US" sz="1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Institute of Croatian and Croatian waters.</a:t>
            </a:r>
            <a:endParaRPr lang="bs-Latn-BA" sz="1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3376" y="3769900"/>
            <a:ext cx="27815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Hydrological forecasting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bs-Latn-B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s-Latn-B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932040" y="2852936"/>
            <a:ext cx="981336" cy="107085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  <p:sp>
        <p:nvSpPr>
          <p:cNvPr id="12" name="Donut 11"/>
          <p:cNvSpPr/>
          <p:nvPr/>
        </p:nvSpPr>
        <p:spPr>
          <a:xfrm>
            <a:off x="5436096" y="4077072"/>
            <a:ext cx="90000" cy="90000"/>
          </a:xfrm>
          <a:prstGeom prst="donut">
            <a:avLst/>
          </a:prstGeom>
          <a:solidFill>
            <a:srgbClr val="FF99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5724128" y="2564904"/>
            <a:ext cx="90000" cy="90000"/>
          </a:xfrm>
          <a:prstGeom prst="donut">
            <a:avLst/>
          </a:prstGeom>
          <a:solidFill>
            <a:srgbClr val="FF99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2492896"/>
            <a:ext cx="125066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Vrhpolje/Sana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096" y="4077072"/>
            <a:ext cx="13837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0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 Martin Brod/Una</a:t>
            </a:r>
            <a:endParaRPr lang="en-US" sz="10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RBAS.jpg"/>
          <p:cNvPicPr>
            <a:picLocks noChangeAspect="1"/>
          </p:cNvPicPr>
          <p:nvPr/>
        </p:nvPicPr>
        <p:blipFill>
          <a:blip r:embed="rId3" cstate="print"/>
          <a:srcRect l="31456" r="16632" b="4671"/>
          <a:stretch>
            <a:fillRect/>
          </a:stretch>
        </p:blipFill>
        <p:spPr>
          <a:xfrm>
            <a:off x="4355976" y="1147071"/>
            <a:ext cx="4602814" cy="5234257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95536" y="474159"/>
            <a:ext cx="5688632" cy="432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s-Latn-BA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P</a:t>
            </a:r>
            <a:r>
              <a:rPr lang="en-US" dirty="0" err="1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roject</a:t>
            </a:r>
            <a:r>
              <a:rPr lang="en-US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 for the </a:t>
            </a:r>
            <a:r>
              <a:rPr lang="bs-Latn-BA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Vrbas</a:t>
            </a:r>
            <a:r>
              <a:rPr lang="en-US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 River Basin</a:t>
            </a:r>
            <a:endParaRPr lang="bs-Latn-BA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6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348880"/>
            <a:ext cx="3744416" cy="352839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defTabSz="449263">
              <a:spcBef>
                <a:spcPct val="20000"/>
              </a:spcBef>
              <a:buClr>
                <a:srgbClr val="0BD0D9"/>
              </a:buClr>
              <a:buSzPct val="95000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s-Latn-BA" sz="1600" dirty="0" smtClean="0">
                <a:solidFill>
                  <a:schemeClr val="tx1"/>
                </a:solidFill>
              </a:rPr>
              <a:t>Equipment and softwer:</a:t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 smtClean="0">
                <a:solidFill>
                  <a:schemeClr val="tx1"/>
                </a:solidFill>
              </a:rPr>
              <a:t>- Rainfall </a:t>
            </a:r>
            <a:r>
              <a:rPr lang="bs-Latn-BA" sz="1600" dirty="0">
                <a:solidFill>
                  <a:schemeClr val="tx1"/>
                </a:solidFill>
              </a:rPr>
              <a:t>stations: 		</a:t>
            </a:r>
            <a:r>
              <a:rPr lang="bs-Latn-BA" sz="1600" dirty="0" smtClean="0">
                <a:solidFill>
                  <a:schemeClr val="tx1"/>
                </a:solidFill>
              </a:rPr>
              <a:t>10 </a:t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 smtClean="0">
                <a:solidFill>
                  <a:schemeClr val="tx1"/>
                </a:solidFill>
              </a:rPr>
              <a:t>- Meteorological </a:t>
            </a:r>
            <a:r>
              <a:rPr lang="bs-Latn-BA" sz="1600" dirty="0">
                <a:solidFill>
                  <a:schemeClr val="tx1"/>
                </a:solidFill>
              </a:rPr>
              <a:t>stations: 	</a:t>
            </a:r>
            <a:r>
              <a:rPr lang="bs-Latn-BA" sz="1600" dirty="0" smtClean="0">
                <a:solidFill>
                  <a:schemeClr val="tx1"/>
                </a:solidFill>
              </a:rPr>
              <a:t>  1</a:t>
            </a:r>
            <a:r>
              <a:rPr lang="bs-Latn-BA" sz="1600" dirty="0">
                <a:solidFill>
                  <a:schemeClr val="tx1"/>
                </a:solidFill>
              </a:rPr>
              <a:t/>
            </a:r>
            <a:br>
              <a:rPr lang="bs-Latn-BA" sz="1600" dirty="0">
                <a:solidFill>
                  <a:schemeClr val="tx1"/>
                </a:solidFill>
              </a:rPr>
            </a:br>
            <a:r>
              <a:rPr lang="bs-Latn-BA" sz="1600" dirty="0" smtClean="0">
                <a:solidFill>
                  <a:schemeClr val="tx1"/>
                </a:solidFill>
              </a:rPr>
              <a:t>- Monitoring </a:t>
            </a:r>
            <a:r>
              <a:rPr lang="bs-Latn-BA" sz="1600" dirty="0">
                <a:solidFill>
                  <a:schemeClr val="tx1"/>
                </a:solidFill>
              </a:rPr>
              <a:t>network management </a:t>
            </a:r>
            <a:r>
              <a:rPr lang="bs-Latn-BA" sz="1600" dirty="0" smtClean="0">
                <a:solidFill>
                  <a:schemeClr val="tx1"/>
                </a:solidFill>
              </a:rPr>
              <a:t> </a:t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> </a:t>
            </a:r>
            <a:r>
              <a:rPr lang="bs-Latn-BA" sz="1600" dirty="0" smtClean="0">
                <a:solidFill>
                  <a:schemeClr val="tx1"/>
                </a:solidFill>
              </a:rPr>
              <a:t> software „OTT </a:t>
            </a:r>
            <a:r>
              <a:rPr lang="bs-Latn-BA" sz="1600" dirty="0">
                <a:solidFill>
                  <a:schemeClr val="tx1"/>
                </a:solidFill>
              </a:rPr>
              <a:t>Hydras</a:t>
            </a:r>
            <a:r>
              <a:rPr lang="bs-Latn-BA" sz="1600" dirty="0" smtClean="0">
                <a:solidFill>
                  <a:schemeClr val="tx1"/>
                </a:solidFill>
              </a:rPr>
              <a:t>“</a:t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/>
              <a:t/>
            </a:r>
            <a:br>
              <a:rPr lang="bs-Latn-BA" sz="1600" dirty="0"/>
            </a:br>
            <a:r>
              <a:rPr lang="bs-Latn-BA" sz="1600" dirty="0">
                <a:solidFill>
                  <a:schemeClr val="tx1"/>
                </a:solidFill>
              </a:rPr>
              <a:t>- Hydrological </a:t>
            </a:r>
            <a:r>
              <a:rPr lang="bs-Latn-BA" sz="1600" dirty="0" smtClean="0">
                <a:solidFill>
                  <a:schemeClr val="tx1"/>
                </a:solidFill>
              </a:rPr>
              <a:t>forecast model</a:t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/>
            </a:r>
            <a:br>
              <a:rPr lang="bs-Latn-BA" sz="1600" dirty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>PROJECT  STATUS: </a:t>
            </a:r>
            <a:br>
              <a:rPr lang="bs-Latn-BA" sz="1600" dirty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>Procurement of equipment </a:t>
            </a:r>
            <a:r>
              <a:rPr lang="bs-Latn-BA" sz="1600" dirty="0" smtClean="0">
                <a:solidFill>
                  <a:schemeClr val="tx1"/>
                </a:solidFill>
              </a:rPr>
              <a:t> - </a:t>
            </a:r>
            <a:r>
              <a:rPr lang="bs-Latn-BA" sz="1600" dirty="0">
                <a:solidFill>
                  <a:schemeClr val="tx1"/>
                </a:solidFill>
              </a:rPr>
              <a:t>Completed</a:t>
            </a:r>
            <a:br>
              <a:rPr lang="bs-Latn-BA" sz="1600" dirty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>Procurement software </a:t>
            </a:r>
            <a:r>
              <a:rPr lang="bs-Latn-BA" sz="1600" dirty="0" smtClean="0">
                <a:solidFill>
                  <a:schemeClr val="tx1"/>
                </a:solidFill>
              </a:rPr>
              <a:t>          - Ongoing</a:t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>Hydrological forecast model - </a:t>
            </a:r>
            <a:r>
              <a:rPr lang="bs-Latn-BA" sz="1600" dirty="0" smtClean="0">
                <a:solidFill>
                  <a:schemeClr val="tx1"/>
                </a:solidFill>
              </a:rPr>
              <a:t>Ongoing</a:t>
            </a:r>
            <a:br>
              <a:rPr lang="bs-Latn-BA" sz="1600" dirty="0" smtClean="0">
                <a:solidFill>
                  <a:schemeClr val="tx1"/>
                </a:solidFill>
              </a:rPr>
            </a:br>
            <a:endParaRPr lang="bs-Latn-BA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</a:t>
            </a:r>
            <a:r>
              <a:rPr lang="bs-Latn-B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-   </a:t>
            </a:r>
            <a:r>
              <a:rPr lang="en-US" sz="1200" dirty="0"/>
              <a:t>15th Session of the Informal</a:t>
            </a:r>
            <a:r>
              <a:rPr lang="bs-Latn-BA" sz="1200" dirty="0"/>
              <a:t> </a:t>
            </a:r>
            <a:r>
              <a:rPr lang="en-US" sz="1200" dirty="0"/>
              <a:t>Conference of SEE NMHS </a:t>
            </a:r>
            <a:r>
              <a:rPr lang="en-US" sz="1200" dirty="0" smtClean="0"/>
              <a:t>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76606" y="1337574"/>
            <a:ext cx="3744416" cy="82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s-Latn-BA" sz="1400" dirty="0" smtClean="0">
                <a:solidFill>
                  <a:schemeClr val="tx1"/>
                </a:solidFill>
              </a:rPr>
              <a:t>1. </a:t>
            </a:r>
            <a:r>
              <a:rPr lang="en-GB" sz="1600" dirty="0" smtClean="0">
                <a:solidFill>
                  <a:schemeClr val="tx1"/>
                </a:solidFill>
              </a:rPr>
              <a:t>Integrating </a:t>
            </a:r>
            <a:r>
              <a:rPr lang="en-GB" sz="1600" dirty="0">
                <a:solidFill>
                  <a:schemeClr val="tx1"/>
                </a:solidFill>
              </a:rPr>
              <a:t>climate change and reducing the risk of flooding in the </a:t>
            </a:r>
            <a:r>
              <a:rPr lang="en-GB" sz="1600" dirty="0" err="1">
                <a:solidFill>
                  <a:schemeClr val="tx1"/>
                </a:solidFill>
              </a:rPr>
              <a:t>Vrbas</a:t>
            </a:r>
            <a:r>
              <a:rPr lang="en-GB" sz="1600" dirty="0">
                <a:solidFill>
                  <a:schemeClr val="tx1"/>
                </a:solidFill>
              </a:rPr>
              <a:t> River basin – WB, UNDP</a:t>
            </a:r>
            <a:endParaRPr lang="bs-Latn-BA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08199" y="2134737"/>
            <a:ext cx="27815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Hydrological forecasting </a:t>
            </a:r>
            <a:r>
              <a:rPr lang="en-US" sz="1400" dirty="0" smtClean="0"/>
              <a:t>model</a:t>
            </a:r>
            <a:r>
              <a:rPr lang="bs-Latn-BA" sz="1400" dirty="0" smtClean="0"/>
              <a:t> </a:t>
            </a:r>
            <a:r>
              <a:rPr lang="en-US" sz="1400" dirty="0" smtClean="0"/>
              <a:t> </a:t>
            </a:r>
            <a:endParaRPr lang="bs-Latn-BA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004048" y="2060848"/>
            <a:ext cx="1204151" cy="22777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SNA.jpg"/>
          <p:cNvPicPr>
            <a:picLocks noChangeAspect="1"/>
          </p:cNvPicPr>
          <p:nvPr/>
        </p:nvPicPr>
        <p:blipFill>
          <a:blip r:embed="rId3" cstate="print"/>
          <a:srcRect l="21874" t="4087" r="20609" b="5839"/>
          <a:stretch>
            <a:fillRect/>
          </a:stretch>
        </p:blipFill>
        <p:spPr>
          <a:xfrm>
            <a:off x="4823520" y="1340768"/>
            <a:ext cx="4232162" cy="4104456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3374" y="412839"/>
            <a:ext cx="5566777" cy="423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s-Latn-BA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P</a:t>
            </a:r>
            <a:r>
              <a:rPr lang="en-US" dirty="0" err="1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roject</a:t>
            </a:r>
            <a:r>
              <a:rPr lang="en-US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 for the </a:t>
            </a:r>
            <a:r>
              <a:rPr lang="bs-Latn-BA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Bosna</a:t>
            </a:r>
            <a:r>
              <a:rPr lang="en-US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 River Basin</a:t>
            </a:r>
            <a:endParaRPr lang="bs-Latn-BA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6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204864"/>
            <a:ext cx="3960440" cy="367240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s-Latn-BA" sz="1600" dirty="0" smtClean="0">
                <a:solidFill>
                  <a:schemeClr val="tx1"/>
                </a:solidFill>
              </a:rPr>
              <a:t>Equipment and softwer:</a:t>
            </a:r>
            <a:r>
              <a:rPr lang="bs-Latn-BA" sz="1600" dirty="0" smtClean="0"/>
              <a:t/>
            </a:r>
            <a:br>
              <a:rPr lang="bs-Latn-BA" sz="1600" dirty="0" smtClean="0"/>
            </a:br>
            <a:r>
              <a:rPr lang="bs-Latn-BA" sz="1600" dirty="0" smtClean="0"/>
              <a:t>- </a:t>
            </a:r>
            <a:r>
              <a:rPr lang="bs-Latn-BA" sz="1600" dirty="0" smtClean="0">
                <a:solidFill>
                  <a:schemeClr val="tx1"/>
                </a:solidFill>
              </a:rPr>
              <a:t>Rainfall </a:t>
            </a:r>
            <a:r>
              <a:rPr lang="bs-Latn-BA" sz="1600" dirty="0">
                <a:solidFill>
                  <a:schemeClr val="tx1"/>
                </a:solidFill>
              </a:rPr>
              <a:t>stations: 		</a:t>
            </a:r>
            <a:r>
              <a:rPr lang="bs-Latn-BA" sz="1600" dirty="0" smtClean="0">
                <a:solidFill>
                  <a:schemeClr val="tx1"/>
                </a:solidFill>
              </a:rPr>
              <a:t>                  6</a:t>
            </a:r>
            <a:r>
              <a:rPr lang="bs-Latn-BA" sz="1600" dirty="0">
                <a:solidFill>
                  <a:schemeClr val="tx1"/>
                </a:solidFill>
              </a:rPr>
              <a:t/>
            </a:r>
            <a:br>
              <a:rPr lang="bs-Latn-BA" sz="1600" dirty="0">
                <a:solidFill>
                  <a:schemeClr val="tx1"/>
                </a:solidFill>
              </a:rPr>
            </a:br>
            <a:r>
              <a:rPr lang="bs-Latn-BA" sz="1600" dirty="0" smtClean="0">
                <a:solidFill>
                  <a:schemeClr val="tx1"/>
                </a:solidFill>
              </a:rPr>
              <a:t>- Meteorological </a:t>
            </a:r>
            <a:r>
              <a:rPr lang="bs-Latn-BA" sz="1600" dirty="0">
                <a:solidFill>
                  <a:schemeClr val="tx1"/>
                </a:solidFill>
              </a:rPr>
              <a:t>stations: 	</a:t>
            </a:r>
            <a:r>
              <a:rPr lang="bs-Latn-BA" sz="1600" dirty="0" smtClean="0">
                <a:solidFill>
                  <a:schemeClr val="tx1"/>
                </a:solidFill>
              </a:rPr>
              <a:t>                  7</a:t>
            </a:r>
            <a:r>
              <a:rPr lang="bs-Latn-BA" sz="1600" dirty="0">
                <a:solidFill>
                  <a:schemeClr val="tx1"/>
                </a:solidFill>
              </a:rPr>
              <a:t/>
            </a:r>
            <a:br>
              <a:rPr lang="bs-Latn-BA" sz="1600" dirty="0">
                <a:solidFill>
                  <a:schemeClr val="tx1"/>
                </a:solidFill>
              </a:rPr>
            </a:br>
            <a:r>
              <a:rPr lang="bs-Latn-BA" sz="1600" dirty="0" smtClean="0">
                <a:solidFill>
                  <a:schemeClr val="tx1"/>
                </a:solidFill>
              </a:rPr>
              <a:t>- Hydrological </a:t>
            </a:r>
            <a:r>
              <a:rPr lang="bs-Latn-BA" sz="1600" dirty="0">
                <a:solidFill>
                  <a:schemeClr val="tx1"/>
                </a:solidFill>
              </a:rPr>
              <a:t>stations: 	</a:t>
            </a:r>
            <a:r>
              <a:rPr lang="bs-Latn-BA" sz="1600" dirty="0" smtClean="0">
                <a:solidFill>
                  <a:schemeClr val="tx1"/>
                </a:solidFill>
              </a:rPr>
              <a:t>                  6</a:t>
            </a:r>
            <a:r>
              <a:rPr lang="bs-Latn-BA" sz="1600" dirty="0">
                <a:solidFill>
                  <a:schemeClr val="tx1"/>
                </a:solidFill>
              </a:rPr>
              <a:t/>
            </a:r>
            <a:br>
              <a:rPr lang="bs-Latn-BA" sz="1600" dirty="0">
                <a:solidFill>
                  <a:schemeClr val="tx1"/>
                </a:solidFill>
              </a:rPr>
            </a:br>
            <a:r>
              <a:rPr lang="bs-Latn-BA" sz="1600" dirty="0" smtClean="0">
                <a:solidFill>
                  <a:schemeClr val="tx1"/>
                </a:solidFill>
              </a:rPr>
              <a:t>- Groundwater </a:t>
            </a:r>
            <a:r>
              <a:rPr lang="bs-Latn-BA" sz="1600" dirty="0">
                <a:solidFill>
                  <a:schemeClr val="tx1"/>
                </a:solidFill>
              </a:rPr>
              <a:t>hydrological </a:t>
            </a:r>
            <a:r>
              <a:rPr lang="bs-Latn-BA" sz="1600" dirty="0" smtClean="0">
                <a:solidFill>
                  <a:schemeClr val="tx1"/>
                </a:solidFill>
              </a:rPr>
              <a:t>stations   2</a:t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>
                <a:solidFill>
                  <a:schemeClr val="tx1"/>
                </a:solidFill>
              </a:rPr>
              <a:t>Car, trailer, boat with </a:t>
            </a:r>
            <a:r>
              <a:rPr lang="en-US" sz="1600" dirty="0" smtClean="0">
                <a:solidFill>
                  <a:schemeClr val="tx1"/>
                </a:solidFill>
              </a:rPr>
              <a:t>engine</a:t>
            </a:r>
            <a:r>
              <a:rPr lang="bs-Latn-BA" sz="1600" dirty="0">
                <a:solidFill>
                  <a:schemeClr val="tx1"/>
                </a:solidFill>
              </a:rPr>
              <a:t/>
            </a:r>
            <a:br>
              <a:rPr lang="bs-Latn-BA" sz="1600" dirty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>- Power </a:t>
            </a:r>
            <a:r>
              <a:rPr lang="bs-Latn-BA" sz="1600" dirty="0" smtClean="0">
                <a:solidFill>
                  <a:schemeClr val="tx1"/>
                </a:solidFill>
              </a:rPr>
              <a:t>generator</a:t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>- IT </a:t>
            </a:r>
            <a:r>
              <a:rPr lang="bs-Latn-BA" sz="1600" dirty="0" smtClean="0">
                <a:solidFill>
                  <a:schemeClr val="tx1"/>
                </a:solidFill>
              </a:rPr>
              <a:t>equipment</a:t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 smtClean="0">
                <a:solidFill>
                  <a:schemeClr val="tx1"/>
                </a:solidFill>
              </a:rPr>
              <a:t>- </a:t>
            </a:r>
            <a:r>
              <a:rPr lang="en-US" sz="1600" dirty="0" smtClean="0">
                <a:solidFill>
                  <a:schemeClr val="tx1"/>
                </a:solidFill>
              </a:rPr>
              <a:t>ADCP device for flow measurement </a:t>
            </a:r>
            <a:r>
              <a:rPr lang="bs-Latn-BA" sz="1600" dirty="0" smtClean="0">
                <a:solidFill>
                  <a:schemeClr val="tx1"/>
                </a:solidFill>
              </a:rPr>
              <a:t/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 smtClean="0">
                <a:solidFill>
                  <a:schemeClr val="tx1"/>
                </a:solidFill>
              </a:rPr>
              <a:t>- hydrometric wing </a:t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 smtClean="0">
                <a:solidFill>
                  <a:schemeClr val="tx1"/>
                </a:solidFill>
              </a:rPr>
              <a:t>- Wisky – hydrological softwer</a:t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/>
            </a:r>
            <a:br>
              <a:rPr lang="bs-Latn-BA" sz="1600" dirty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>- Hydrological forecast model</a:t>
            </a:r>
            <a:r>
              <a:rPr lang="bs-Latn-BA" sz="1600" dirty="0" smtClean="0">
                <a:solidFill>
                  <a:schemeClr val="tx1"/>
                </a:solidFill>
              </a:rPr>
              <a:t/>
            </a:r>
            <a:br>
              <a:rPr lang="bs-Latn-BA" sz="1600" dirty="0" smtClean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/>
            </a:r>
            <a:br>
              <a:rPr lang="bs-Latn-BA" sz="1600" dirty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>PROJECT  STATUS: 	</a:t>
            </a:r>
            <a:br>
              <a:rPr lang="bs-Latn-BA" sz="1600" dirty="0">
                <a:solidFill>
                  <a:schemeClr val="tx1"/>
                </a:solidFill>
              </a:rPr>
            </a:br>
            <a:r>
              <a:rPr lang="bs-Latn-BA" sz="1600" dirty="0">
                <a:solidFill>
                  <a:schemeClr val="tx1"/>
                </a:solidFill>
              </a:rPr>
              <a:t>- Preparation of tender  documents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-   </a:t>
            </a:r>
            <a:r>
              <a:rPr lang="en-US" sz="1200"/>
              <a:t>15th Session of the Informal</a:t>
            </a:r>
            <a:r>
              <a:rPr lang="bs-Latn-BA" sz="1200"/>
              <a:t> </a:t>
            </a:r>
            <a:r>
              <a:rPr lang="en-US" sz="1200"/>
              <a:t>Conference of SEE NMHS 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1247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Hydrological forecasting system for Sava River Basin in Bosnia and Herzegovina (Phase 1. Bosnia River)- Component 1. of IPA II </a:t>
            </a: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BH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project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30819" y="2931640"/>
            <a:ext cx="27815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Hydrological forecasting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</a:t>
            </a:r>
            <a:r>
              <a:rPr lang="bs-Latn-B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bs-Latn-B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084168" y="3085528"/>
            <a:ext cx="346651" cy="7035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RINA.jpg"/>
          <p:cNvPicPr>
            <a:picLocks noChangeAspect="1"/>
          </p:cNvPicPr>
          <p:nvPr/>
        </p:nvPicPr>
        <p:blipFill>
          <a:blip r:embed="rId3" cstate="print"/>
          <a:srcRect l="26394" r="24767" b="8466"/>
          <a:stretch>
            <a:fillRect/>
          </a:stretch>
        </p:blipFill>
        <p:spPr>
          <a:xfrm>
            <a:off x="5652120" y="2060848"/>
            <a:ext cx="3241614" cy="3762346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3884" y="2340484"/>
            <a:ext cx="4654180" cy="20966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lvl="0" defTabSz="914400" eaLnBrk="1" fontAlgn="auto" hangingPunct="1"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s-Latn-BA" sz="1600" dirty="0" smtClean="0">
                <a:solidFill>
                  <a:schemeClr val="tx1"/>
                </a:solidFill>
                <a:latin typeface="+mj-lt"/>
              </a:rPr>
              <a:t>Equipment:</a:t>
            </a:r>
            <a:endParaRPr kumimoji="0" lang="bs-Latn-B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85750" lvl="0" indent="-285750" defTabSz="914400" eaLnBrk="1" fontAlgn="auto" hangingPunct="1">
              <a:spcAft>
                <a:spcPts val="0"/>
              </a:spcAft>
              <a:buFontTx/>
              <a:buChar char="-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s-Latn-BA" sz="1600" dirty="0" smtClean="0">
                <a:solidFill>
                  <a:schemeClr val="tx1"/>
                </a:solidFill>
                <a:latin typeface="+mj-lt"/>
              </a:rPr>
              <a:t>Rainfall stations: 		6</a:t>
            </a:r>
          </a:p>
          <a:p>
            <a:pPr marL="285750" lvl="0" indent="-285750" defTabSz="914400" eaLnBrk="1" fontAlgn="auto" hangingPunct="1">
              <a:spcAft>
                <a:spcPts val="0"/>
              </a:spcAft>
              <a:buFontTx/>
              <a:buChar char="-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s-Latn-BA" sz="1600" dirty="0" smtClean="0">
                <a:solidFill>
                  <a:schemeClr val="tx1"/>
                </a:solidFill>
                <a:latin typeface="+mj-lt"/>
              </a:rPr>
              <a:t>Meteorological stations: 	1 (agro)</a:t>
            </a:r>
          </a:p>
          <a:p>
            <a:pPr marL="285750" lvl="0" indent="-285750" defTabSz="914400" eaLnBrk="1" fontAlgn="auto" hangingPunct="1">
              <a:spcAft>
                <a:spcPts val="0"/>
              </a:spcAft>
              <a:buFontTx/>
              <a:buChar char="-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bs-Latn-BA" sz="1600" dirty="0" smtClean="0">
                <a:solidFill>
                  <a:schemeClr val="tx1"/>
                </a:solidFill>
                <a:latin typeface="+mj-lt"/>
              </a:rPr>
              <a:t>ADCP </a:t>
            </a:r>
            <a:r>
              <a:rPr lang="en-US" sz="1600" dirty="0" smtClean="0">
                <a:solidFill>
                  <a:schemeClr val="tx1"/>
                </a:solidFill>
                <a:latin typeface="+mj-lt"/>
              </a:rPr>
              <a:t>for measuring the flow of small water</a:t>
            </a:r>
            <a:endParaRPr lang="bs-Latn-BA" sz="1600" dirty="0">
              <a:solidFill>
                <a:schemeClr val="tx1"/>
              </a:solidFill>
              <a:latin typeface="+mj-lt"/>
            </a:endParaRPr>
          </a:p>
          <a:p>
            <a:pPr marL="285750" lvl="0" indent="-285750" defTabSz="914400" eaLnBrk="1" fontAlgn="auto" hangingPunct="1">
              <a:spcAft>
                <a:spcPts val="0"/>
              </a:spcAft>
              <a:buFontTx/>
              <a:buChar char="-"/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kumimoji="0" lang="bs-Latn-B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defTabSz="914400" eaLnBrk="1" fontAlgn="auto" hangingPunct="1"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bs-Latn-B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 STATUS: 	</a:t>
            </a:r>
            <a:br>
              <a:rPr kumimoji="0" lang="bs-Latn-B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 a regional project, in the course of </a:t>
            </a:r>
            <a:r>
              <a:rPr lang="bs-Latn-BA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</a:t>
            </a:r>
          </a:p>
          <a:p>
            <a:pPr lvl="0" defTabSz="914400" eaLnBrk="1" fontAlgn="auto" hangingPunct="1">
              <a:spcAft>
                <a:spcPts val="0"/>
              </a:spcAft>
              <a:tabLst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preparation of an</a:t>
            </a:r>
            <a:r>
              <a:rPr lang="bs-Latn-BA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agreement on cooperation</a:t>
            </a:r>
            <a:endParaRPr kumimoji="0" lang="bs-Latn-BA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75556" y="520851"/>
            <a:ext cx="6012668" cy="4598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0" bIns="0" anchor="b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s-Latn-BA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P</a:t>
            </a:r>
            <a:r>
              <a:rPr lang="en-US" dirty="0" err="1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roject</a:t>
            </a:r>
            <a:r>
              <a:rPr lang="en-US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 for the </a:t>
            </a:r>
            <a:r>
              <a:rPr lang="bs-Latn-BA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Drina</a:t>
            </a:r>
            <a:r>
              <a:rPr lang="en-US" dirty="0" smtClean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6" charset="0"/>
              </a:rPr>
              <a:t> River Basin</a:t>
            </a:r>
            <a:endParaRPr lang="bs-Latn-BA" dirty="0"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7214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ICSEED-15   </a:t>
            </a:r>
            <a:r>
              <a:rPr lang="bs-Latn-BA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-   </a:t>
            </a:r>
            <a:r>
              <a:rPr lang="en-US" sz="1200" dirty="0"/>
              <a:t>15th Session of the Informal</a:t>
            </a:r>
            <a:r>
              <a:rPr lang="bs-Latn-BA" sz="1200" dirty="0"/>
              <a:t> </a:t>
            </a:r>
            <a:r>
              <a:rPr lang="en-US" sz="1200" dirty="0"/>
              <a:t>Conference of SEE NMHS </a:t>
            </a:r>
            <a:r>
              <a:rPr lang="en-US" sz="1200" dirty="0" smtClean="0"/>
              <a:t>Directors</a:t>
            </a: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9512" y="1332938"/>
            <a:ext cx="792088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s-Latn-BA" sz="1600" dirty="0" smtClean="0">
                <a:solidFill>
                  <a:schemeClr val="tx1"/>
                </a:solidFill>
                <a:latin typeface="+mj-lt"/>
              </a:rPr>
              <a:t>1.   </a:t>
            </a: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Support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to Water Resources Management in Drina River Basin – WBIF WB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pPr algn="just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bs-Latn-BA" sz="1600" dirty="0" smtClean="0">
                <a:solidFill>
                  <a:schemeClr val="tx1"/>
                </a:solidFill>
                <a:latin typeface="+mj-lt"/>
              </a:rPr>
              <a:t>2.   </a:t>
            </a:r>
            <a:r>
              <a:rPr lang="en-GB" sz="1600" dirty="0" smtClean="0">
                <a:solidFill>
                  <a:schemeClr val="tx1"/>
                </a:solidFill>
                <a:latin typeface="+mj-lt"/>
              </a:rPr>
              <a:t>Drina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River Basin Management Project – Regional GEF SCCF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40164" y="6488431"/>
            <a:ext cx="2303836" cy="244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3050" algn="ctr" eaLnBrk="1" hangingPunct="1">
              <a:lnSpc>
                <a:spcPct val="90000"/>
              </a:lnSpc>
              <a:spcBef>
                <a:spcPts val="600"/>
              </a:spcBef>
              <a:buSzPct val="95000"/>
              <a:defRPr/>
            </a:pPr>
            <a:r>
              <a:rPr lang="bs-Latn-BA" sz="11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2" charset="0"/>
              </a:rPr>
              <a:t>Zagreb,  05 - 07 October 2016.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82161" y="3851175"/>
            <a:ext cx="2781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Wather menagement in Drina river basin </a:t>
            </a:r>
            <a:endParaRPr lang="bs-Latn-BA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70772" y="4158952"/>
            <a:ext cx="621310" cy="92623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3341</TotalTime>
  <Words>1481</Words>
  <Application>Microsoft Office PowerPoint</Application>
  <PresentationFormat>On-screen Show (4:3)</PresentationFormat>
  <Paragraphs>231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宋体</vt:lpstr>
      <vt:lpstr>Arial</vt:lpstr>
      <vt:lpstr>Bookman Old Style</vt:lpstr>
      <vt:lpstr>Calibri</vt:lpstr>
      <vt:lpstr>Constantia</vt:lpstr>
      <vt:lpstr>Gill Sans MT</vt:lpstr>
      <vt:lpstr>Times New Roman</vt:lpstr>
      <vt:lpstr>Wingdings 2</vt:lpstr>
      <vt:lpstr>Flow</vt:lpstr>
      <vt:lpstr>1_Flow</vt:lpstr>
      <vt:lpstr>PowerPoint Presentation</vt:lpstr>
      <vt:lpstr>PowerPoint Presentation</vt:lpstr>
      <vt:lpstr>PowerPoint Presentation</vt:lpstr>
      <vt:lpstr>Meetings, workshops</vt:lpstr>
      <vt:lpstr>Ongoing projects</vt:lpstr>
      <vt:lpstr>Rainfall stations:   3 Meteorological stations:  1 Hydrological stations:  2  PROJECT  STATUS:   - Hydrological stations in use.  - Meteorological stations in the mounting phase</vt:lpstr>
      <vt:lpstr>Equipment and softwer: - Rainfall stations:   10  - Meteorological stations:    1 - Monitoring network management     software „OTT Hydras“  - Hydrological forecast model  PROJECT  STATUS:  Procurement of equipment  - Completed Procurement software           - Ongoing Hydrological forecast model - Ongoing </vt:lpstr>
      <vt:lpstr>Equipment and softwer: - Rainfall stations:                     6 - Meteorological stations:                    7 - Hydrological stations:                    6 - Groundwater hydrological stations   2 - Car, trailer, boat with engine - Power generator - IT equipment - ADCP device for flow measurement  - hydrometric wing  - Wisky – hydrological softwer  - Hydrological forecast model  PROJECT  STATUS:   - Preparation of tender  documents</vt:lpstr>
      <vt:lpstr>PowerPoint Presentation</vt:lpstr>
      <vt:lpstr>Sava Super model  (SSM)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year 125 years meteorology in BiH</vt:lpstr>
      <vt:lpstr>Thank you for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almir</cp:lastModifiedBy>
  <cp:revision>257</cp:revision>
  <cp:lastPrinted>1899-12-30T00:00:00Z</cp:lastPrinted>
  <dcterms:created xsi:type="dcterms:W3CDTF">2007-01-28T20:13:27Z</dcterms:created>
  <dcterms:modified xsi:type="dcterms:W3CDTF">2016-10-06T08:03:15Z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1033-8.1.0.3377</vt:lpwstr>
  </property>
</Properties>
</file>