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 id="2147483650" r:id="rId3"/>
  </p:sldMasterIdLst>
  <p:notesMasterIdLst>
    <p:notesMasterId r:id="rId42"/>
  </p:notesMasterIdLst>
  <p:handoutMasterIdLst>
    <p:handoutMasterId r:id="rId43"/>
  </p:handoutMasterIdLst>
  <p:sldIdLst>
    <p:sldId id="256" r:id="rId4"/>
    <p:sldId id="1018" r:id="rId5"/>
    <p:sldId id="814" r:id="rId6"/>
    <p:sldId id="945" r:id="rId7"/>
    <p:sldId id="970" r:id="rId8"/>
    <p:sldId id="971" r:id="rId9"/>
    <p:sldId id="972" r:id="rId10"/>
    <p:sldId id="973" r:id="rId11"/>
    <p:sldId id="974" r:id="rId12"/>
    <p:sldId id="975" r:id="rId13"/>
    <p:sldId id="978" r:id="rId14"/>
    <p:sldId id="976" r:id="rId15"/>
    <p:sldId id="1019" r:id="rId16"/>
    <p:sldId id="1015" r:id="rId17"/>
    <p:sldId id="948" r:id="rId18"/>
    <p:sldId id="995" r:id="rId19"/>
    <p:sldId id="951" r:id="rId20"/>
    <p:sldId id="953" r:id="rId21"/>
    <p:sldId id="952" r:id="rId22"/>
    <p:sldId id="955" r:id="rId23"/>
    <p:sldId id="954" r:id="rId24"/>
    <p:sldId id="998" r:id="rId25"/>
    <p:sldId id="996" r:id="rId26"/>
    <p:sldId id="956" r:id="rId27"/>
    <p:sldId id="1021" r:id="rId28"/>
    <p:sldId id="983" r:id="rId29"/>
    <p:sldId id="1000" r:id="rId30"/>
    <p:sldId id="1022" r:id="rId31"/>
    <p:sldId id="1001" r:id="rId32"/>
    <p:sldId id="1024" r:id="rId33"/>
    <p:sldId id="1003" r:id="rId34"/>
    <p:sldId id="1023" r:id="rId35"/>
    <p:sldId id="1020" r:id="rId36"/>
    <p:sldId id="959" r:id="rId37"/>
    <p:sldId id="962" r:id="rId38"/>
    <p:sldId id="1012" r:id="rId39"/>
    <p:sldId id="950" r:id="rId40"/>
    <p:sldId id="949" r:id="rId41"/>
  </p:sldIdLst>
  <p:sldSz cx="9144000" cy="6858000" type="screen4x3"/>
  <p:notesSz cx="6735763" cy="9866313"/>
  <p:defaultTextStyle>
    <a:defPPr>
      <a:defRPr lang="el-GR"/>
    </a:defPPr>
    <a:lvl1pPr algn="l" rtl="0" fontAlgn="base">
      <a:spcBef>
        <a:spcPct val="0"/>
      </a:spcBef>
      <a:spcAft>
        <a:spcPct val="0"/>
      </a:spcAft>
      <a:defRPr sz="2200" kern="1200">
        <a:solidFill>
          <a:srgbClr val="FF3300"/>
        </a:solidFill>
        <a:latin typeface="Arial" pitchFamily="34" charset="0"/>
        <a:ea typeface="+mn-ea"/>
        <a:cs typeface="Arial" pitchFamily="34" charset="0"/>
      </a:defRPr>
    </a:lvl1pPr>
    <a:lvl2pPr marL="457200" algn="l" rtl="0" fontAlgn="base">
      <a:spcBef>
        <a:spcPct val="0"/>
      </a:spcBef>
      <a:spcAft>
        <a:spcPct val="0"/>
      </a:spcAft>
      <a:defRPr sz="2200" kern="1200">
        <a:solidFill>
          <a:srgbClr val="FF3300"/>
        </a:solidFill>
        <a:latin typeface="Arial" pitchFamily="34" charset="0"/>
        <a:ea typeface="+mn-ea"/>
        <a:cs typeface="Arial" pitchFamily="34" charset="0"/>
      </a:defRPr>
    </a:lvl2pPr>
    <a:lvl3pPr marL="914400" algn="l" rtl="0" fontAlgn="base">
      <a:spcBef>
        <a:spcPct val="0"/>
      </a:spcBef>
      <a:spcAft>
        <a:spcPct val="0"/>
      </a:spcAft>
      <a:defRPr sz="2200" kern="1200">
        <a:solidFill>
          <a:srgbClr val="FF3300"/>
        </a:solidFill>
        <a:latin typeface="Arial" pitchFamily="34" charset="0"/>
        <a:ea typeface="+mn-ea"/>
        <a:cs typeface="Arial" pitchFamily="34" charset="0"/>
      </a:defRPr>
    </a:lvl3pPr>
    <a:lvl4pPr marL="1371600" algn="l" rtl="0" fontAlgn="base">
      <a:spcBef>
        <a:spcPct val="0"/>
      </a:spcBef>
      <a:spcAft>
        <a:spcPct val="0"/>
      </a:spcAft>
      <a:defRPr sz="2200" kern="1200">
        <a:solidFill>
          <a:srgbClr val="FF3300"/>
        </a:solidFill>
        <a:latin typeface="Arial" pitchFamily="34" charset="0"/>
        <a:ea typeface="+mn-ea"/>
        <a:cs typeface="Arial" pitchFamily="34" charset="0"/>
      </a:defRPr>
    </a:lvl4pPr>
    <a:lvl5pPr marL="1828800" algn="l" rtl="0" fontAlgn="base">
      <a:spcBef>
        <a:spcPct val="0"/>
      </a:spcBef>
      <a:spcAft>
        <a:spcPct val="0"/>
      </a:spcAft>
      <a:defRPr sz="2200" kern="1200">
        <a:solidFill>
          <a:srgbClr val="FF3300"/>
        </a:solidFill>
        <a:latin typeface="Arial" pitchFamily="34" charset="0"/>
        <a:ea typeface="+mn-ea"/>
        <a:cs typeface="Arial" pitchFamily="34" charset="0"/>
      </a:defRPr>
    </a:lvl5pPr>
    <a:lvl6pPr marL="2286000" algn="l" defTabSz="914400" rtl="0" eaLnBrk="1" latinLnBrk="0" hangingPunct="1">
      <a:defRPr sz="2200" kern="1200">
        <a:solidFill>
          <a:srgbClr val="FF3300"/>
        </a:solidFill>
        <a:latin typeface="Arial" pitchFamily="34" charset="0"/>
        <a:ea typeface="+mn-ea"/>
        <a:cs typeface="Arial" pitchFamily="34" charset="0"/>
      </a:defRPr>
    </a:lvl6pPr>
    <a:lvl7pPr marL="2743200" algn="l" defTabSz="914400" rtl="0" eaLnBrk="1" latinLnBrk="0" hangingPunct="1">
      <a:defRPr sz="2200" kern="1200">
        <a:solidFill>
          <a:srgbClr val="FF3300"/>
        </a:solidFill>
        <a:latin typeface="Arial" pitchFamily="34" charset="0"/>
        <a:ea typeface="+mn-ea"/>
        <a:cs typeface="Arial" pitchFamily="34" charset="0"/>
      </a:defRPr>
    </a:lvl7pPr>
    <a:lvl8pPr marL="3200400" algn="l" defTabSz="914400" rtl="0" eaLnBrk="1" latinLnBrk="0" hangingPunct="1">
      <a:defRPr sz="2200" kern="1200">
        <a:solidFill>
          <a:srgbClr val="FF3300"/>
        </a:solidFill>
        <a:latin typeface="Arial" pitchFamily="34" charset="0"/>
        <a:ea typeface="+mn-ea"/>
        <a:cs typeface="Arial" pitchFamily="34" charset="0"/>
      </a:defRPr>
    </a:lvl8pPr>
    <a:lvl9pPr marL="3657600" algn="l" defTabSz="914400" rtl="0" eaLnBrk="1" latinLnBrk="0" hangingPunct="1">
      <a:defRPr sz="2200" kern="1200">
        <a:solidFill>
          <a:srgbClr val="FF3300"/>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022CFE"/>
    <a:srgbClr val="009A46"/>
    <a:srgbClr val="0000CC"/>
    <a:srgbClr val="FFFF00"/>
    <a:srgbClr val="003399"/>
    <a:srgbClr val="174C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327" autoAdjust="0"/>
    <p:restoredTop sz="87458" autoAdjust="0"/>
  </p:normalViewPr>
  <p:slideViewPr>
    <p:cSldViewPr>
      <p:cViewPr>
        <p:scale>
          <a:sx n="88" d="100"/>
          <a:sy n="88" d="100"/>
        </p:scale>
        <p:origin x="-35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6" d="100"/>
          <a:sy n="36" d="100"/>
        </p:scale>
        <p:origin x="-1098" y="-84"/>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a:solidFill>
                  <a:schemeClr val="tx1"/>
                </a:solidFill>
                <a:latin typeface="Arial" pitchFamily="34" charset="0"/>
                <a:cs typeface="Arial" pitchFamily="34" charset="0"/>
              </a:defRPr>
            </a:lvl1pPr>
          </a:lstStyle>
          <a:p>
            <a:pPr>
              <a:defRPr/>
            </a:pPr>
            <a:endParaRPr lang="el-GR"/>
          </a:p>
        </p:txBody>
      </p:sp>
      <p:sp>
        <p:nvSpPr>
          <p:cNvPr id="27651"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a:solidFill>
                  <a:schemeClr val="tx1"/>
                </a:solidFill>
                <a:latin typeface="Arial" pitchFamily="34" charset="0"/>
                <a:cs typeface="Arial" pitchFamily="34" charset="0"/>
              </a:defRPr>
            </a:lvl1pPr>
          </a:lstStyle>
          <a:p>
            <a:pPr>
              <a:defRPr/>
            </a:pPr>
            <a:endParaRPr lang="el-GR"/>
          </a:p>
        </p:txBody>
      </p:sp>
      <p:sp>
        <p:nvSpPr>
          <p:cNvPr id="27652" name="Rectangle 4"/>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solidFill>
                  <a:schemeClr val="tx1"/>
                </a:solidFill>
                <a:latin typeface="Arial" pitchFamily="34" charset="0"/>
                <a:cs typeface="Arial" pitchFamily="34" charset="0"/>
              </a:defRPr>
            </a:lvl1pPr>
          </a:lstStyle>
          <a:p>
            <a:pPr>
              <a:defRPr/>
            </a:pPr>
            <a:endParaRPr lang="el-GR"/>
          </a:p>
        </p:txBody>
      </p:sp>
      <p:sp>
        <p:nvSpPr>
          <p:cNvPr id="27653"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solidFill>
                  <a:schemeClr val="tx1"/>
                </a:solidFill>
                <a:latin typeface="Arial" pitchFamily="34" charset="0"/>
                <a:cs typeface="Arial" pitchFamily="34" charset="0"/>
              </a:defRPr>
            </a:lvl1pPr>
          </a:lstStyle>
          <a:p>
            <a:pPr>
              <a:defRPr/>
            </a:pPr>
            <a:fld id="{CAEDD49C-ADD9-4BCC-8469-41780A5334B9}" type="slidenum">
              <a:rPr lang="el-GR"/>
              <a:pPr>
                <a:defRPr/>
              </a:pPr>
              <a:t>‹#›</a:t>
            </a:fld>
            <a:endParaRPr lang="el-GR"/>
          </a:p>
        </p:txBody>
      </p:sp>
    </p:spTree>
    <p:extLst>
      <p:ext uri="{BB962C8B-B14F-4D97-AF65-F5344CB8AC3E}">
        <p14:creationId xmlns:p14="http://schemas.microsoft.com/office/powerpoint/2010/main" val="2263577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a:solidFill>
                  <a:schemeClr val="tx1"/>
                </a:solidFill>
                <a:latin typeface="Arial" pitchFamily="34" charset="0"/>
                <a:cs typeface="Arial" pitchFamily="34" charset="0"/>
              </a:defRPr>
            </a:lvl1pPr>
          </a:lstStyle>
          <a:p>
            <a:pPr>
              <a:defRPr/>
            </a:pPr>
            <a:endParaRPr lang="el-GR"/>
          </a:p>
        </p:txBody>
      </p:sp>
      <p:sp>
        <p:nvSpPr>
          <p:cNvPr id="10243"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a:solidFill>
                  <a:schemeClr val="tx1"/>
                </a:solidFill>
                <a:latin typeface="Arial" pitchFamily="34" charset="0"/>
                <a:cs typeface="Arial" pitchFamily="34" charset="0"/>
              </a:defRPr>
            </a:lvl1pPr>
          </a:lstStyle>
          <a:p>
            <a:pPr>
              <a:defRPr/>
            </a:pPr>
            <a:endParaRPr lang="el-GR"/>
          </a:p>
        </p:txBody>
      </p:sp>
      <p:sp>
        <p:nvSpPr>
          <p:cNvPr id="69636"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10246"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solidFill>
                  <a:schemeClr val="tx1"/>
                </a:solidFill>
                <a:latin typeface="Arial" pitchFamily="34" charset="0"/>
                <a:cs typeface="Arial" pitchFamily="34" charset="0"/>
              </a:defRPr>
            </a:lvl1pPr>
          </a:lstStyle>
          <a:p>
            <a:pPr>
              <a:defRPr/>
            </a:pPr>
            <a:endParaRPr lang="el-GR"/>
          </a:p>
        </p:txBody>
      </p:sp>
      <p:sp>
        <p:nvSpPr>
          <p:cNvPr id="10247"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solidFill>
                  <a:schemeClr val="tx1"/>
                </a:solidFill>
                <a:latin typeface="Arial" pitchFamily="34" charset="0"/>
                <a:cs typeface="Arial" pitchFamily="34" charset="0"/>
              </a:defRPr>
            </a:lvl1pPr>
          </a:lstStyle>
          <a:p>
            <a:pPr>
              <a:defRPr/>
            </a:pPr>
            <a:fld id="{DE81076A-7F4F-4C2C-8F47-0CEB18A697EC}" type="slidenum">
              <a:rPr lang="el-GR"/>
              <a:pPr>
                <a:defRPr/>
              </a:pPr>
              <a:t>‹#›</a:t>
            </a:fld>
            <a:endParaRPr lang="el-GR"/>
          </a:p>
        </p:txBody>
      </p:sp>
    </p:spTree>
    <p:extLst>
      <p:ext uri="{BB962C8B-B14F-4D97-AF65-F5344CB8AC3E}">
        <p14:creationId xmlns:p14="http://schemas.microsoft.com/office/powerpoint/2010/main" val="38951801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D195451-01B3-4D48-9DE4-BE1DF6F0F565}" type="slidenum">
              <a:rPr lang="el-GR" smtClean="0"/>
              <a:pPr/>
              <a:t>1</a:t>
            </a:fld>
            <a:endParaRPr lang="el-G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14763" y="9372600"/>
            <a:ext cx="2919412" cy="492125"/>
          </a:xfrm>
          <a:prstGeom prst="rect">
            <a:avLst/>
          </a:prstGeom>
          <a:noFill/>
          <a:ln w="9525">
            <a:noFill/>
            <a:miter lim="800000"/>
            <a:headEnd/>
            <a:tailEnd/>
          </a:ln>
        </p:spPr>
        <p:txBody>
          <a:bodyPr/>
          <a:lstStyle/>
          <a:p>
            <a:pPr>
              <a:buClr>
                <a:srgbClr val="000000"/>
              </a:buClr>
              <a:buSzPct val="100000"/>
              <a:buFont typeface="Times New Roman" pitchFamily="18" charset="0"/>
              <a:buNone/>
            </a:pPr>
            <a:fld id="{BC25DFC1-7883-49F0-A5BD-54301CEF25C5}" type="slidenum">
              <a:rPr lang="el-GR" sz="1800">
                <a:solidFill>
                  <a:schemeClr val="bg1"/>
                </a:solidFill>
              </a:rPr>
              <a:pPr>
                <a:buClr>
                  <a:srgbClr val="000000"/>
                </a:buClr>
                <a:buSzPct val="100000"/>
                <a:buFont typeface="Times New Roman" pitchFamily="18" charset="0"/>
                <a:buNone/>
              </a:pPr>
              <a:t>10</a:t>
            </a:fld>
            <a:endParaRPr lang="el-GR" sz="1800">
              <a:solidFill>
                <a:schemeClr val="bg1"/>
              </a:solidFill>
            </a:endParaRPr>
          </a:p>
        </p:txBody>
      </p:sp>
      <p:sp>
        <p:nvSpPr>
          <p:cNvPr id="93187" name="Rectangle 2"/>
          <p:cNvSpPr>
            <a:spLocks noGrp="1" noChangeArrowheads="1"/>
          </p:cNvSpPr>
          <p:nvPr>
            <p:ph type="body" idx="1"/>
          </p:nvPr>
        </p:nvSpPr>
        <p:spPr>
          <a:xfrm>
            <a:off x="850900" y="4703763"/>
            <a:ext cx="5013325" cy="4578350"/>
          </a:xfrm>
          <a:noFill/>
          <a:ln/>
        </p:spPr>
        <p:txBody>
          <a:bodyPr lIns="93504" tIns="45140" rIns="93504" bIns="45140"/>
          <a:lstStyle/>
          <a:p>
            <a:pPr defTabSz="449263"/>
            <a:r>
              <a:rPr lang="en-US" smtClean="0"/>
              <a:t>Supporting Tourism and Recreation is one of HNMS’s goals. Except from forecasts for weather phenomena HNMS gives climate information about all Greek areas.</a:t>
            </a:r>
            <a:endParaRPr lang="el-GR" smtClean="0"/>
          </a:p>
        </p:txBody>
      </p:sp>
      <p:sp>
        <p:nvSpPr>
          <p:cNvPr id="93188" name="Rectangle 3"/>
          <p:cNvSpPr>
            <a:spLocks noGrp="1" noRot="1" noChangeAspect="1" noChangeArrowheads="1" noTextEdit="1"/>
          </p:cNvSpPr>
          <p:nvPr>
            <p:ph type="sldImg"/>
          </p:nvPr>
        </p:nvSpPr>
        <p:spPr>
          <a:xfrm>
            <a:off x="1108075" y="917575"/>
            <a:ext cx="4522788" cy="3392488"/>
          </a:xfrm>
          <a:ln w="12700">
            <a:solidFill>
              <a:schemeClr val="tx1"/>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14763" y="9371013"/>
            <a:ext cx="2919412" cy="493712"/>
          </a:xfrm>
          <a:prstGeom prst="rect">
            <a:avLst/>
          </a:prstGeom>
          <a:noFill/>
          <a:ln w="9525">
            <a:noFill/>
            <a:miter lim="800000"/>
            <a:headEnd/>
            <a:tailEnd/>
          </a:ln>
        </p:spPr>
        <p:txBody>
          <a:bodyPr/>
          <a:lstStyle/>
          <a:p>
            <a:pPr>
              <a:buClr>
                <a:srgbClr val="000000"/>
              </a:buClr>
              <a:buSzPct val="100000"/>
              <a:buFont typeface="Times New Roman" pitchFamily="18" charset="0"/>
              <a:buNone/>
            </a:pPr>
            <a:fld id="{B1BD8CD6-2374-4932-AC83-62CC039337F9}" type="slidenum">
              <a:rPr lang="el-GR" sz="1800">
                <a:solidFill>
                  <a:schemeClr val="bg1"/>
                </a:solidFill>
              </a:rPr>
              <a:pPr>
                <a:buClr>
                  <a:srgbClr val="000000"/>
                </a:buClr>
                <a:buSzPct val="100000"/>
                <a:buFont typeface="Times New Roman" pitchFamily="18" charset="0"/>
                <a:buNone/>
              </a:pPr>
              <a:t>11</a:t>
            </a:fld>
            <a:endParaRPr lang="el-GR" sz="1800">
              <a:solidFill>
                <a:schemeClr val="bg1"/>
              </a:solidFill>
            </a:endParaRPr>
          </a:p>
        </p:txBody>
      </p:sp>
      <p:sp>
        <p:nvSpPr>
          <p:cNvPr id="95235" name="Rectangle 2"/>
          <p:cNvSpPr>
            <a:spLocks noGrp="1" noRot="1" noChangeAspect="1" noChangeArrowheads="1" noTextEdit="1"/>
          </p:cNvSpPr>
          <p:nvPr>
            <p:ph type="sldImg"/>
          </p:nvPr>
        </p:nvSpPr>
        <p:spPr>
          <a:xfrm>
            <a:off x="-14778038" y="-12726988"/>
            <a:ext cx="17967326" cy="13474701"/>
          </a:xfrm>
          <a:ln/>
        </p:spPr>
      </p:sp>
      <p:sp>
        <p:nvSpPr>
          <p:cNvPr id="95236" name="Rectangle 3"/>
          <p:cNvSpPr>
            <a:spLocks noGrp="1" noChangeArrowheads="1"/>
          </p:cNvSpPr>
          <p:nvPr>
            <p:ph type="body" idx="1"/>
          </p:nvPr>
        </p:nvSpPr>
        <p:spPr>
          <a:xfrm>
            <a:off x="673100" y="4686300"/>
            <a:ext cx="5386388" cy="4437063"/>
          </a:xfrm>
          <a:noFill/>
          <a:ln/>
        </p:spPr>
        <p:txBody>
          <a:bodyPr lIns="0" tIns="0" rIns="0" bIns="0"/>
          <a:lstStyle/>
          <a:p>
            <a:pPr defTabSz="449263" eaLnBrk="1" hangingPunct="1"/>
            <a:r>
              <a:rPr lang="en-US" smtClean="0"/>
              <a:t>HNMS gives also information whenever cultural events take place.</a:t>
            </a:r>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14763" y="9372600"/>
            <a:ext cx="2919412" cy="492125"/>
          </a:xfrm>
          <a:prstGeom prst="rect">
            <a:avLst/>
          </a:prstGeom>
          <a:noFill/>
          <a:ln w="9525">
            <a:noFill/>
            <a:miter lim="800000"/>
            <a:headEnd/>
            <a:tailEnd/>
          </a:ln>
        </p:spPr>
        <p:txBody>
          <a:bodyPr/>
          <a:lstStyle/>
          <a:p>
            <a:pPr>
              <a:buClr>
                <a:srgbClr val="000000"/>
              </a:buClr>
              <a:buSzPct val="100000"/>
              <a:buFont typeface="Times New Roman" pitchFamily="18" charset="0"/>
              <a:buNone/>
            </a:pPr>
            <a:fld id="{F15C6496-7AD8-44DA-A475-62EB83C4FC69}" type="slidenum">
              <a:rPr lang="el-GR" sz="1800">
                <a:solidFill>
                  <a:schemeClr val="bg1"/>
                </a:solidFill>
              </a:rPr>
              <a:pPr>
                <a:buClr>
                  <a:srgbClr val="000000"/>
                </a:buClr>
                <a:buSzPct val="100000"/>
                <a:buFont typeface="Times New Roman" pitchFamily="18" charset="0"/>
                <a:buNone/>
              </a:pPr>
              <a:t>12</a:t>
            </a:fld>
            <a:endParaRPr lang="el-GR" sz="1800">
              <a:solidFill>
                <a:schemeClr val="bg1"/>
              </a:solidFill>
            </a:endParaRPr>
          </a:p>
        </p:txBody>
      </p:sp>
      <p:sp>
        <p:nvSpPr>
          <p:cNvPr id="94211" name="Rectangle 2"/>
          <p:cNvSpPr>
            <a:spLocks noGrp="1" noChangeArrowheads="1"/>
          </p:cNvSpPr>
          <p:nvPr>
            <p:ph type="body" idx="1"/>
          </p:nvPr>
        </p:nvSpPr>
        <p:spPr>
          <a:xfrm>
            <a:off x="842963" y="4703763"/>
            <a:ext cx="5011737" cy="4906962"/>
          </a:xfrm>
          <a:noFill/>
          <a:ln/>
        </p:spPr>
        <p:txBody>
          <a:bodyPr lIns="93504" tIns="45140" rIns="93504" bIns="45140"/>
          <a:lstStyle/>
          <a:p>
            <a:pPr defTabSz="449263"/>
            <a:r>
              <a:rPr lang="en-US" smtClean="0"/>
              <a:t>Whenever sports are being planed HNMS has to support these events with efficient meteorological information.</a:t>
            </a:r>
            <a:endParaRPr lang="el-GR" smtClean="0"/>
          </a:p>
        </p:txBody>
      </p:sp>
      <p:sp>
        <p:nvSpPr>
          <p:cNvPr id="94212" name="Rectangle 3"/>
          <p:cNvSpPr>
            <a:spLocks noGrp="1" noRot="1" noChangeAspect="1" noChangeArrowheads="1" noTextEdit="1"/>
          </p:cNvSpPr>
          <p:nvPr>
            <p:ph type="sldImg"/>
          </p:nvPr>
        </p:nvSpPr>
        <p:spPr>
          <a:xfrm>
            <a:off x="1108075" y="917575"/>
            <a:ext cx="4522788" cy="3392488"/>
          </a:xfrm>
          <a:ln w="12700">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14763" y="9372600"/>
            <a:ext cx="2919412" cy="492125"/>
          </a:xfrm>
          <a:prstGeom prst="rect">
            <a:avLst/>
          </a:prstGeom>
          <a:noFill/>
          <a:ln w="9525">
            <a:noFill/>
            <a:miter lim="800000"/>
            <a:headEnd/>
            <a:tailEnd/>
          </a:ln>
        </p:spPr>
        <p:txBody>
          <a:bodyPr/>
          <a:lstStyle/>
          <a:p>
            <a:pPr>
              <a:buClr>
                <a:srgbClr val="000000"/>
              </a:buClr>
              <a:buSzPct val="100000"/>
              <a:buFont typeface="Times New Roman" pitchFamily="18" charset="0"/>
              <a:buNone/>
            </a:pPr>
            <a:fld id="{F15C6496-7AD8-44DA-A475-62EB83C4FC69}" type="slidenum">
              <a:rPr lang="el-GR" sz="1800">
                <a:solidFill>
                  <a:schemeClr val="bg1"/>
                </a:solidFill>
              </a:rPr>
              <a:pPr>
                <a:buClr>
                  <a:srgbClr val="000000"/>
                </a:buClr>
                <a:buSzPct val="100000"/>
                <a:buFont typeface="Times New Roman" pitchFamily="18" charset="0"/>
                <a:buNone/>
              </a:pPr>
              <a:t>13</a:t>
            </a:fld>
            <a:endParaRPr lang="el-GR" sz="1800">
              <a:solidFill>
                <a:schemeClr val="bg1"/>
              </a:solidFill>
            </a:endParaRPr>
          </a:p>
        </p:txBody>
      </p:sp>
      <p:sp>
        <p:nvSpPr>
          <p:cNvPr id="94211" name="Rectangle 2"/>
          <p:cNvSpPr>
            <a:spLocks noGrp="1" noChangeArrowheads="1"/>
          </p:cNvSpPr>
          <p:nvPr>
            <p:ph type="body" idx="1"/>
          </p:nvPr>
        </p:nvSpPr>
        <p:spPr>
          <a:xfrm>
            <a:off x="842963" y="4703763"/>
            <a:ext cx="5011737" cy="4906962"/>
          </a:xfrm>
          <a:noFill/>
          <a:ln/>
        </p:spPr>
        <p:txBody>
          <a:bodyPr lIns="93504" tIns="45140" rIns="93504" bIns="45140"/>
          <a:lstStyle/>
          <a:p>
            <a:pPr defTabSz="449263"/>
            <a:r>
              <a:rPr lang="en-US" smtClean="0"/>
              <a:t>Whenever sports are being planed HNMS has to support these events with efficient meteorological information.</a:t>
            </a:r>
            <a:endParaRPr lang="el-GR" smtClean="0"/>
          </a:p>
        </p:txBody>
      </p:sp>
      <p:sp>
        <p:nvSpPr>
          <p:cNvPr id="94212" name="Rectangle 3"/>
          <p:cNvSpPr>
            <a:spLocks noGrp="1" noRot="1" noChangeAspect="1" noChangeArrowheads="1" noTextEdit="1"/>
          </p:cNvSpPr>
          <p:nvPr>
            <p:ph type="sldImg"/>
          </p:nvPr>
        </p:nvSpPr>
        <p:spPr>
          <a:xfrm>
            <a:off x="1108075" y="917575"/>
            <a:ext cx="4522788" cy="3392488"/>
          </a:xfrm>
          <a:ln w="12700">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smtClean="0"/>
              <a:t>Director</a:t>
            </a:r>
            <a:endParaRPr lang="el-GR" smtClean="0"/>
          </a:p>
        </p:txBody>
      </p:sp>
      <p:sp>
        <p:nvSpPr>
          <p:cNvPr id="98308" name="Slide Number Placeholder 3"/>
          <p:cNvSpPr>
            <a:spLocks noGrp="1"/>
          </p:cNvSpPr>
          <p:nvPr>
            <p:ph type="sldNum" sz="quarter" idx="5"/>
          </p:nvPr>
        </p:nvSpPr>
        <p:spPr>
          <a:noFill/>
        </p:spPr>
        <p:txBody>
          <a:bodyPr/>
          <a:lstStyle/>
          <a:p>
            <a:fld id="{5C87B991-E737-4DAE-A63B-83CE3B8E2E5C}" type="slidenum">
              <a:rPr lang="el-GR" smtClean="0"/>
              <a:pPr/>
              <a:t>14</a:t>
            </a:fld>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smtClean="0"/>
              <a:t>HNMS</a:t>
            </a:r>
            <a:endParaRPr lang="el-GR" smtClean="0"/>
          </a:p>
        </p:txBody>
      </p:sp>
      <p:sp>
        <p:nvSpPr>
          <p:cNvPr id="100356" name="Slide Number Placeholder 3"/>
          <p:cNvSpPr>
            <a:spLocks noGrp="1"/>
          </p:cNvSpPr>
          <p:nvPr>
            <p:ph type="sldNum" sz="quarter" idx="5"/>
          </p:nvPr>
        </p:nvSpPr>
        <p:spPr>
          <a:noFill/>
        </p:spPr>
        <p:txBody>
          <a:bodyPr/>
          <a:lstStyle/>
          <a:p>
            <a:fld id="{4372FBAF-8278-43C3-9460-C7EF7CAEAF8E}" type="slidenum">
              <a:rPr lang="el-GR" smtClean="0"/>
              <a:pPr/>
              <a:t>15</a:t>
            </a:fld>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smtClean="0"/>
              <a:t>HNMS</a:t>
            </a:r>
            <a:endParaRPr lang="el-GR" smtClean="0"/>
          </a:p>
        </p:txBody>
      </p:sp>
      <p:sp>
        <p:nvSpPr>
          <p:cNvPr id="101380" name="Slide Number Placeholder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2A1CEC14-9C65-429E-AA4A-66003597EE61}" type="slidenum">
              <a:rPr lang="el-GR" sz="1200">
                <a:solidFill>
                  <a:schemeClr val="tx1"/>
                </a:solidFill>
              </a:rPr>
              <a:pPr algn="r"/>
              <a:t>16</a:t>
            </a:fld>
            <a:endParaRPr lang="el-GR" sz="1200">
              <a:solidFill>
                <a:schemeClr val="tx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dirty="0" smtClean="0"/>
              <a:t>HNMS</a:t>
            </a:r>
            <a:endParaRPr lang="el-GR" dirty="0" smtClean="0"/>
          </a:p>
        </p:txBody>
      </p:sp>
      <p:sp>
        <p:nvSpPr>
          <p:cNvPr id="102404" name="Slide Number Placeholder 3"/>
          <p:cNvSpPr>
            <a:spLocks noGrp="1"/>
          </p:cNvSpPr>
          <p:nvPr>
            <p:ph type="sldNum" sz="quarter" idx="5"/>
          </p:nvPr>
        </p:nvSpPr>
        <p:spPr>
          <a:noFill/>
        </p:spPr>
        <p:txBody>
          <a:bodyPr/>
          <a:lstStyle/>
          <a:p>
            <a:fld id="{66FB3FD8-064B-4CA6-B40F-54EC7F2ACF3D}" type="slidenum">
              <a:rPr lang="el-GR" smtClean="0"/>
              <a:pPr/>
              <a:t>17</a:t>
            </a:fld>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r>
              <a:rPr lang="en-US" smtClean="0"/>
              <a:t>HNMS</a:t>
            </a:r>
            <a:endParaRPr lang="el-GR" smtClean="0"/>
          </a:p>
        </p:txBody>
      </p:sp>
      <p:sp>
        <p:nvSpPr>
          <p:cNvPr id="103428" name="Slide Number Placeholder 3"/>
          <p:cNvSpPr>
            <a:spLocks noGrp="1"/>
          </p:cNvSpPr>
          <p:nvPr>
            <p:ph type="sldNum" sz="quarter" idx="5"/>
          </p:nvPr>
        </p:nvSpPr>
        <p:spPr>
          <a:noFill/>
        </p:spPr>
        <p:txBody>
          <a:bodyPr/>
          <a:lstStyle/>
          <a:p>
            <a:fld id="{7531F98B-3A97-4385-9495-1D119B4206BD}" type="slidenum">
              <a:rPr lang="el-GR" smtClean="0"/>
              <a:pPr/>
              <a:t>18</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lang="en-US" smtClean="0"/>
              <a:t>HNMS</a:t>
            </a:r>
            <a:endParaRPr lang="el-GR" smtClean="0"/>
          </a:p>
        </p:txBody>
      </p:sp>
      <p:sp>
        <p:nvSpPr>
          <p:cNvPr id="104452" name="Slide Number Placeholder 3"/>
          <p:cNvSpPr>
            <a:spLocks noGrp="1"/>
          </p:cNvSpPr>
          <p:nvPr>
            <p:ph type="sldNum" sz="quarter" idx="5"/>
          </p:nvPr>
        </p:nvSpPr>
        <p:spPr>
          <a:noFill/>
        </p:spPr>
        <p:txBody>
          <a:bodyPr/>
          <a:lstStyle/>
          <a:p>
            <a:fld id="{241E9E19-129A-42E0-81D5-9D67056F8751}" type="slidenum">
              <a:rPr lang="el-GR" smtClean="0"/>
              <a:pPr/>
              <a:t>19</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l-GR" smtClean="0"/>
          </a:p>
        </p:txBody>
      </p:sp>
      <p:sp>
        <p:nvSpPr>
          <p:cNvPr id="72708" name="Slide Number Placeholder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3A281EE9-C488-4F34-A415-85FBC044C9CE}" type="slidenum">
              <a:rPr lang="el-GR" sz="1200">
                <a:solidFill>
                  <a:schemeClr val="tx1"/>
                </a:solidFill>
              </a:rPr>
              <a:pPr algn="r"/>
              <a:t>2</a:t>
            </a:fld>
            <a:endParaRPr lang="el-GR" sz="120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r>
              <a:rPr lang="el-GR" b="1" smtClean="0"/>
              <a:t>he Regional Data Service is provided by the EUMETSAT Advanced Retransmission Service </a:t>
            </a:r>
            <a:r>
              <a:rPr lang="el-GR" b="1" smtClean="0">
                <a:solidFill>
                  <a:srgbClr val="FF3300"/>
                </a:solidFill>
              </a:rPr>
              <a:t>(EARS</a:t>
            </a:r>
            <a:r>
              <a:rPr lang="el-GR" b="1" smtClean="0"/>
              <a:t>), a network of Advanced High Resolution Picture Transmission (AHRPT) reception stations.</a:t>
            </a:r>
          </a:p>
        </p:txBody>
      </p:sp>
      <p:sp>
        <p:nvSpPr>
          <p:cNvPr id="105476" name="Slide Number Placeholder 3"/>
          <p:cNvSpPr>
            <a:spLocks noGrp="1"/>
          </p:cNvSpPr>
          <p:nvPr>
            <p:ph type="sldNum" sz="quarter" idx="5"/>
          </p:nvPr>
        </p:nvSpPr>
        <p:spPr>
          <a:noFill/>
        </p:spPr>
        <p:txBody>
          <a:bodyPr/>
          <a:lstStyle/>
          <a:p>
            <a:fld id="{B42EF4AE-02FA-4499-A7FE-FF6D9B247634}" type="slidenum">
              <a:rPr lang="el-GR" smtClean="0"/>
              <a:pPr/>
              <a:t>20</a:t>
            </a:fld>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US" smtClean="0"/>
              <a:t>HNMS</a:t>
            </a:r>
            <a:endParaRPr lang="el-GR" smtClean="0"/>
          </a:p>
        </p:txBody>
      </p:sp>
      <p:sp>
        <p:nvSpPr>
          <p:cNvPr id="106500" name="Slide Number Placeholder 3"/>
          <p:cNvSpPr>
            <a:spLocks noGrp="1"/>
          </p:cNvSpPr>
          <p:nvPr>
            <p:ph type="sldNum" sz="quarter" idx="5"/>
          </p:nvPr>
        </p:nvSpPr>
        <p:spPr>
          <a:noFill/>
        </p:spPr>
        <p:txBody>
          <a:bodyPr/>
          <a:lstStyle/>
          <a:p>
            <a:fld id="{6C45F47E-9CBF-43FD-AD96-EAB72F2188AF}" type="slidenum">
              <a:rPr lang="el-GR" smtClean="0"/>
              <a:pPr/>
              <a:t>21</a:t>
            </a:fld>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l-GR" smtClean="0"/>
          </a:p>
        </p:txBody>
      </p:sp>
      <p:sp>
        <p:nvSpPr>
          <p:cNvPr id="107524" name="Slide Number Placeholder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22962BF2-F240-44DE-9EA7-1160BEEDCAFA}" type="slidenum">
              <a:rPr lang="el-GR" sz="1200">
                <a:solidFill>
                  <a:schemeClr val="tx1"/>
                </a:solidFill>
              </a:rPr>
              <a:pPr algn="r"/>
              <a:t>22</a:t>
            </a:fld>
            <a:endParaRPr lang="el-GR" sz="1200">
              <a:solidFill>
                <a:schemeClr val="tx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p:cNvSpPr>
            <a:spLocks noGrp="1" noRot="1" noChangeAspect="1" noTextEdit="1"/>
          </p:cNvSpPr>
          <p:nvPr>
            <p:ph type="sldImg"/>
          </p:nvPr>
        </p:nvSpPr>
        <p:spPr>
          <a:xfrm>
            <a:off x="-14778038" y="-12726988"/>
            <a:ext cx="17967326" cy="13474701"/>
          </a:xfrm>
          <a:ln/>
        </p:spPr>
      </p:sp>
      <p:sp>
        <p:nvSpPr>
          <p:cNvPr id="108547" name="2 - Θέση σημειώσεων"/>
          <p:cNvSpPr>
            <a:spLocks noGrp="1"/>
          </p:cNvSpPr>
          <p:nvPr>
            <p:ph type="body" idx="1"/>
          </p:nvPr>
        </p:nvSpPr>
        <p:spPr>
          <a:xfrm>
            <a:off x="673100" y="4686300"/>
            <a:ext cx="5386388" cy="4437063"/>
          </a:xfrm>
          <a:noFill/>
          <a:ln/>
        </p:spPr>
        <p:txBody>
          <a:bodyPr lIns="0" tIns="0" rIns="0" bIns="0"/>
          <a:lstStyle/>
          <a:p>
            <a:pPr defTabSz="449263"/>
            <a:r>
              <a:rPr lang="en-US" smtClean="0"/>
              <a:t>The need to have information about meteorological parameters all over the atmosphere led HNMS to have 3 Upper air stations.</a:t>
            </a:r>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en-US" smtClean="0"/>
              <a:t>HNMS</a:t>
            </a:r>
            <a:endParaRPr lang="el-GR" smtClean="0"/>
          </a:p>
        </p:txBody>
      </p:sp>
      <p:sp>
        <p:nvSpPr>
          <p:cNvPr id="109572" name="Slide Number Placeholder 3"/>
          <p:cNvSpPr>
            <a:spLocks noGrp="1"/>
          </p:cNvSpPr>
          <p:nvPr>
            <p:ph type="sldNum" sz="quarter" idx="5"/>
          </p:nvPr>
        </p:nvSpPr>
        <p:spPr>
          <a:noFill/>
        </p:spPr>
        <p:txBody>
          <a:bodyPr/>
          <a:lstStyle/>
          <a:p>
            <a:fld id="{F76A6FDE-BD72-46BB-B627-8380D7F52F46}" type="slidenum">
              <a:rPr lang="el-GR" smtClean="0"/>
              <a:pPr/>
              <a:t>24</a:t>
            </a:fld>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 Θέση εικόνας διαφάνειας"/>
          <p:cNvSpPr>
            <a:spLocks noGrp="1" noRot="1" noChangeAspect="1" noTextEdit="1"/>
          </p:cNvSpPr>
          <p:nvPr>
            <p:ph type="sldImg"/>
          </p:nvPr>
        </p:nvSpPr>
        <p:spPr>
          <a:xfrm>
            <a:off x="-14778038" y="-12726988"/>
            <a:ext cx="17967326" cy="13474701"/>
          </a:xfrm>
          <a:ln/>
        </p:spPr>
      </p:sp>
      <p:sp>
        <p:nvSpPr>
          <p:cNvPr id="117763" name="2 - Θέση σημειώσεων"/>
          <p:cNvSpPr>
            <a:spLocks noGrp="1"/>
          </p:cNvSpPr>
          <p:nvPr>
            <p:ph type="body" idx="1"/>
          </p:nvPr>
        </p:nvSpPr>
        <p:spPr>
          <a:noFill/>
          <a:ln/>
        </p:spPr>
        <p:txBody>
          <a:bodyPr lIns="0" tIns="0" rIns="0" bIns="0"/>
          <a:lstStyle/>
          <a:p>
            <a:pPr defTabSz="449263">
              <a:lnSpc>
                <a:spcPct val="80000"/>
              </a:lnSpc>
            </a:pPr>
            <a:r>
              <a:rPr lang="en-US" sz="700" smtClean="0"/>
              <a:t>The products of these numerical models are charts like these. Studying these charts the meteorologist can give information about wind force and direction, precipitation, clouds, sea state, extreme weather phenomena and many other meteorological parameters.</a:t>
            </a:r>
            <a:endParaRPr lang="el-GR" sz="7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l-GR" smtClean="0"/>
          </a:p>
        </p:txBody>
      </p:sp>
      <p:sp>
        <p:nvSpPr>
          <p:cNvPr id="112644" name="Slide Number Placeholder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10D5905F-79A5-415F-9E5A-D7E936741BE6}" type="slidenum">
              <a:rPr lang="el-GR" sz="1200">
                <a:solidFill>
                  <a:schemeClr val="tx1"/>
                </a:solidFill>
              </a:rPr>
              <a:pPr algn="r"/>
              <a:t>27</a:t>
            </a:fld>
            <a:endParaRPr lang="el-GR" sz="1200">
              <a:solidFill>
                <a:schemeClr val="tx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l-GR" smtClean="0"/>
          </a:p>
        </p:txBody>
      </p:sp>
      <p:sp>
        <p:nvSpPr>
          <p:cNvPr id="113668" name="Slide Number Placeholder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C5589C6B-A145-4973-8B6C-788DE87D1A0A}" type="slidenum">
              <a:rPr lang="el-GR" sz="1200">
                <a:solidFill>
                  <a:schemeClr val="tx1"/>
                </a:solidFill>
              </a:rPr>
              <a:pPr algn="r"/>
              <a:t>29</a:t>
            </a:fld>
            <a:endParaRPr lang="el-GR" sz="1200">
              <a:solidFill>
                <a:schemeClr val="tx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l-GR" smtClean="0"/>
          </a:p>
        </p:txBody>
      </p:sp>
      <p:sp>
        <p:nvSpPr>
          <p:cNvPr id="115716" name="Slide Number Placeholder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0D0E5896-1770-444A-A404-DEC96EBBBE67}" type="slidenum">
              <a:rPr lang="el-GR" sz="1200">
                <a:solidFill>
                  <a:schemeClr val="tx1"/>
                </a:solidFill>
              </a:rPr>
              <a:pPr algn="r"/>
              <a:t>30</a:t>
            </a:fld>
            <a:endParaRPr lang="el-GR" sz="1200">
              <a:solidFill>
                <a:schemeClr val="tx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l-GR" dirty="0" smtClean="0"/>
          </a:p>
        </p:txBody>
      </p:sp>
      <p:sp>
        <p:nvSpPr>
          <p:cNvPr id="114692" name="Slide Number Placeholder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7D24D3A1-68A0-4728-A394-8C6904657E6B}" type="slidenum">
              <a:rPr lang="el-GR" sz="1200">
                <a:solidFill>
                  <a:schemeClr val="tx1"/>
                </a:solidFill>
              </a:rPr>
              <a:pPr algn="r"/>
              <a:t>31</a:t>
            </a:fld>
            <a:endParaRPr lang="el-GR" sz="120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l-GR" smtClean="0"/>
          </a:p>
        </p:txBody>
      </p:sp>
      <p:sp>
        <p:nvSpPr>
          <p:cNvPr id="71684" name="Slide Number Placeholder 3"/>
          <p:cNvSpPr>
            <a:spLocks noGrp="1"/>
          </p:cNvSpPr>
          <p:nvPr>
            <p:ph type="sldNum" sz="quarter" idx="5"/>
          </p:nvPr>
        </p:nvSpPr>
        <p:spPr>
          <a:noFill/>
        </p:spPr>
        <p:txBody>
          <a:bodyPr/>
          <a:lstStyle/>
          <a:p>
            <a:fld id="{49387196-268C-4AF2-8417-A6E4D2AFF62F}" type="slidenum">
              <a:rPr lang="el-GR" smtClean="0"/>
              <a:pPr/>
              <a:t>3</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smtClean="0"/>
              <a:t>HNMS</a:t>
            </a:r>
            <a:endParaRPr lang="el-GR" smtClean="0"/>
          </a:p>
        </p:txBody>
      </p:sp>
      <p:sp>
        <p:nvSpPr>
          <p:cNvPr id="118788" name="Slide Number Placeholder 3"/>
          <p:cNvSpPr>
            <a:spLocks noGrp="1"/>
          </p:cNvSpPr>
          <p:nvPr>
            <p:ph type="sldNum" sz="quarter" idx="5"/>
          </p:nvPr>
        </p:nvSpPr>
        <p:spPr>
          <a:noFill/>
        </p:spPr>
        <p:txBody>
          <a:bodyPr/>
          <a:lstStyle/>
          <a:p>
            <a:fld id="{ACD48B24-8CEE-4D65-9CB9-61762A1F0ABF}" type="slidenum">
              <a:rPr lang="el-GR" smtClean="0"/>
              <a:pPr/>
              <a:t>34</a:t>
            </a:fld>
            <a:endParaRPr lang="el-G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smtClean="0"/>
              <a:t>HNMS</a:t>
            </a:r>
            <a:endParaRPr lang="el-GR" smtClean="0"/>
          </a:p>
        </p:txBody>
      </p:sp>
      <p:sp>
        <p:nvSpPr>
          <p:cNvPr id="121860" name="Slide Number Placeholder 3"/>
          <p:cNvSpPr>
            <a:spLocks noGrp="1"/>
          </p:cNvSpPr>
          <p:nvPr>
            <p:ph type="sldNum" sz="quarter" idx="5"/>
          </p:nvPr>
        </p:nvSpPr>
        <p:spPr>
          <a:noFill/>
        </p:spPr>
        <p:txBody>
          <a:bodyPr/>
          <a:lstStyle/>
          <a:p>
            <a:fld id="{690752F6-666C-43B3-9BF2-E047F4826FD2}" type="slidenum">
              <a:rPr lang="el-GR" smtClean="0"/>
              <a:pPr/>
              <a:t>35</a:t>
            </a:fld>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l-GR" smtClean="0"/>
          </a:p>
        </p:txBody>
      </p:sp>
      <p:sp>
        <p:nvSpPr>
          <p:cNvPr id="122884" name="Slide Number Placeholder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ECA14A94-B41D-4FC5-8145-6F5899C10211}" type="slidenum">
              <a:rPr lang="el-GR" sz="1200">
                <a:solidFill>
                  <a:schemeClr val="tx1"/>
                </a:solidFill>
              </a:rPr>
              <a:pPr algn="r"/>
              <a:t>36</a:t>
            </a:fld>
            <a:endParaRPr lang="el-GR" sz="1200">
              <a:solidFill>
                <a:schemeClr val="tx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smtClean="0"/>
              <a:t>Hellenic center for marine research</a:t>
            </a:r>
            <a:endParaRPr lang="el-GR" smtClean="0"/>
          </a:p>
        </p:txBody>
      </p:sp>
      <p:sp>
        <p:nvSpPr>
          <p:cNvPr id="123908" name="Slide Number Placeholder 3"/>
          <p:cNvSpPr>
            <a:spLocks noGrp="1"/>
          </p:cNvSpPr>
          <p:nvPr>
            <p:ph type="sldNum" sz="quarter" idx="5"/>
          </p:nvPr>
        </p:nvSpPr>
        <p:spPr>
          <a:noFill/>
        </p:spPr>
        <p:txBody>
          <a:bodyPr/>
          <a:lstStyle/>
          <a:p>
            <a:fld id="{8FD78AE8-FA4A-48E2-9F04-0AFEE7067511}" type="slidenum">
              <a:rPr lang="el-GR" smtClean="0"/>
              <a:pPr/>
              <a:t>37</a:t>
            </a:fld>
            <a:endParaRPr 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smtClean="0"/>
              <a:t>HNMS</a:t>
            </a:r>
            <a:endParaRPr lang="el-GR" smtClean="0"/>
          </a:p>
        </p:txBody>
      </p:sp>
      <p:sp>
        <p:nvSpPr>
          <p:cNvPr id="133124" name="Slide Number Placeholder 3"/>
          <p:cNvSpPr>
            <a:spLocks noGrp="1"/>
          </p:cNvSpPr>
          <p:nvPr>
            <p:ph type="sldNum" sz="quarter" idx="5"/>
          </p:nvPr>
        </p:nvSpPr>
        <p:spPr>
          <a:noFill/>
        </p:spPr>
        <p:txBody>
          <a:bodyPr/>
          <a:lstStyle/>
          <a:p>
            <a:fld id="{96201C36-8567-4465-989E-6B3D3FCDE14C}" type="slidenum">
              <a:rPr lang="el-GR" smtClean="0"/>
              <a:pPr/>
              <a:t>38</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en-US" smtClean="0"/>
              <a:t>HNMS</a:t>
            </a:r>
            <a:endParaRPr lang="el-GR" smtClean="0"/>
          </a:p>
        </p:txBody>
      </p:sp>
      <p:sp>
        <p:nvSpPr>
          <p:cNvPr id="87044" name="Slide Number Placeholder 3"/>
          <p:cNvSpPr>
            <a:spLocks noGrp="1"/>
          </p:cNvSpPr>
          <p:nvPr>
            <p:ph type="sldNum" sz="quarter" idx="5"/>
          </p:nvPr>
        </p:nvSpPr>
        <p:spPr>
          <a:noFill/>
        </p:spPr>
        <p:txBody>
          <a:bodyPr/>
          <a:lstStyle/>
          <a:p>
            <a:fld id="{34973965-F782-4A5C-A3AA-CAE71476FA1D}" type="slidenum">
              <a:rPr lang="el-GR" smtClean="0"/>
              <a:pPr/>
              <a:t>4</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14763" y="9372600"/>
            <a:ext cx="2919412" cy="492125"/>
          </a:xfrm>
          <a:prstGeom prst="rect">
            <a:avLst/>
          </a:prstGeom>
          <a:noFill/>
          <a:ln w="9525">
            <a:noFill/>
            <a:miter lim="800000"/>
            <a:headEnd/>
            <a:tailEnd/>
          </a:ln>
        </p:spPr>
        <p:txBody>
          <a:bodyPr/>
          <a:lstStyle/>
          <a:p>
            <a:pPr>
              <a:buClr>
                <a:srgbClr val="000000"/>
              </a:buClr>
              <a:buSzPct val="100000"/>
              <a:buFont typeface="Times New Roman" pitchFamily="18" charset="0"/>
              <a:buNone/>
            </a:pPr>
            <a:fld id="{2EE13CD5-8781-4A7C-9E89-166DCE44BB29}" type="slidenum">
              <a:rPr lang="el-GR" sz="1800">
                <a:solidFill>
                  <a:schemeClr val="bg1"/>
                </a:solidFill>
              </a:rPr>
              <a:pPr>
                <a:buClr>
                  <a:srgbClr val="000000"/>
                </a:buClr>
                <a:buSzPct val="100000"/>
                <a:buFont typeface="Times New Roman" pitchFamily="18" charset="0"/>
                <a:buNone/>
              </a:pPr>
              <a:t>5</a:t>
            </a:fld>
            <a:endParaRPr lang="el-GR" sz="1800">
              <a:solidFill>
                <a:schemeClr val="bg1"/>
              </a:solidFill>
            </a:endParaRPr>
          </a:p>
        </p:txBody>
      </p:sp>
      <p:sp>
        <p:nvSpPr>
          <p:cNvPr id="88067" name="Rectangle 2"/>
          <p:cNvSpPr>
            <a:spLocks noGrp="1" noChangeArrowheads="1"/>
          </p:cNvSpPr>
          <p:nvPr>
            <p:ph type="body" idx="1"/>
          </p:nvPr>
        </p:nvSpPr>
        <p:spPr>
          <a:xfrm>
            <a:off x="850900" y="4703763"/>
            <a:ext cx="5013325" cy="4413250"/>
          </a:xfrm>
          <a:noFill/>
          <a:ln/>
        </p:spPr>
        <p:txBody>
          <a:bodyPr lIns="93504" tIns="45140" rIns="93504" bIns="45140"/>
          <a:lstStyle/>
          <a:p>
            <a:pPr defTabSz="449263" eaLnBrk="1" hangingPunct="1"/>
            <a:r>
              <a:rPr lang="en-US" smtClean="0"/>
              <a:t>HNMS gives information about weather conditions to Hellenic Air force, to Hellenic Army and Hellenic Navy. The knowledge of the weather is of great importance when planning the operations of the Army in General.</a:t>
            </a:r>
            <a:endParaRPr lang="el-GR" smtClean="0"/>
          </a:p>
        </p:txBody>
      </p:sp>
      <p:sp>
        <p:nvSpPr>
          <p:cNvPr id="88068" name="Rectangle 3"/>
          <p:cNvSpPr>
            <a:spLocks noGrp="1" noRot="1" noChangeAspect="1" noChangeArrowheads="1" noTextEdit="1"/>
          </p:cNvSpPr>
          <p:nvPr>
            <p:ph type="sldImg"/>
          </p:nvPr>
        </p:nvSpPr>
        <p:spPr>
          <a:xfrm>
            <a:off x="1108075" y="917575"/>
            <a:ext cx="4522788" cy="3392488"/>
          </a:xfrm>
          <a:ln w="12700">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14763" y="9372600"/>
            <a:ext cx="2919412" cy="492125"/>
          </a:xfrm>
          <a:prstGeom prst="rect">
            <a:avLst/>
          </a:prstGeom>
          <a:noFill/>
          <a:ln w="9525">
            <a:noFill/>
            <a:miter lim="800000"/>
            <a:headEnd/>
            <a:tailEnd/>
          </a:ln>
        </p:spPr>
        <p:txBody>
          <a:bodyPr/>
          <a:lstStyle/>
          <a:p>
            <a:pPr>
              <a:buClr>
                <a:srgbClr val="000000"/>
              </a:buClr>
              <a:buSzPct val="100000"/>
              <a:buFont typeface="Times New Roman" pitchFamily="18" charset="0"/>
              <a:buNone/>
            </a:pPr>
            <a:fld id="{44773E23-1C14-4A91-BD72-8F78B2860098}" type="slidenum">
              <a:rPr lang="el-GR" sz="1800">
                <a:solidFill>
                  <a:schemeClr val="bg1"/>
                </a:solidFill>
              </a:rPr>
              <a:pPr>
                <a:buClr>
                  <a:srgbClr val="000000"/>
                </a:buClr>
                <a:buSzPct val="100000"/>
                <a:buFont typeface="Times New Roman" pitchFamily="18" charset="0"/>
                <a:buNone/>
              </a:pPr>
              <a:t>6</a:t>
            </a:fld>
            <a:endParaRPr lang="el-GR" sz="1800">
              <a:solidFill>
                <a:schemeClr val="bg1"/>
              </a:solidFill>
            </a:endParaRPr>
          </a:p>
        </p:txBody>
      </p:sp>
      <p:sp>
        <p:nvSpPr>
          <p:cNvPr id="89091" name="Rectangle 2"/>
          <p:cNvSpPr>
            <a:spLocks noGrp="1" noChangeArrowheads="1"/>
          </p:cNvSpPr>
          <p:nvPr>
            <p:ph type="body" idx="1"/>
          </p:nvPr>
        </p:nvSpPr>
        <p:spPr>
          <a:xfrm>
            <a:off x="849313" y="4703763"/>
            <a:ext cx="5011737" cy="4413250"/>
          </a:xfrm>
          <a:noFill/>
          <a:ln/>
        </p:spPr>
        <p:txBody>
          <a:bodyPr lIns="93504" tIns="45140" rIns="93504" bIns="45140"/>
          <a:lstStyle/>
          <a:p>
            <a:pPr defTabSz="933450" eaLnBrk="1" hangingPunct="1">
              <a:lnSpc>
                <a:spcPct val="90000"/>
              </a:lnSpc>
            </a:pPr>
            <a:r>
              <a:rPr lang="en-US" smtClean="0"/>
              <a:t>Weather conditions and their forecasts are useful to the agriculture too. HNMS gives information for precipitation, probability of hail, and cases of drought.</a:t>
            </a:r>
            <a:endParaRPr lang="el-GR" smtClean="0"/>
          </a:p>
        </p:txBody>
      </p:sp>
      <p:sp>
        <p:nvSpPr>
          <p:cNvPr id="89092" name="Rectangle 3"/>
          <p:cNvSpPr>
            <a:spLocks noGrp="1" noRot="1" noChangeAspect="1" noChangeArrowheads="1" noTextEdit="1"/>
          </p:cNvSpPr>
          <p:nvPr>
            <p:ph type="sldImg"/>
          </p:nvPr>
        </p:nvSpPr>
        <p:spPr>
          <a:xfrm>
            <a:off x="1660525" y="917575"/>
            <a:ext cx="3395663" cy="2546350"/>
          </a:xfrm>
          <a:ln w="12700">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14763" y="9372600"/>
            <a:ext cx="2919412" cy="492125"/>
          </a:xfrm>
          <a:prstGeom prst="rect">
            <a:avLst/>
          </a:prstGeom>
          <a:noFill/>
          <a:ln w="9525">
            <a:noFill/>
            <a:miter lim="800000"/>
            <a:headEnd/>
            <a:tailEnd/>
          </a:ln>
        </p:spPr>
        <p:txBody>
          <a:bodyPr/>
          <a:lstStyle/>
          <a:p>
            <a:pPr>
              <a:buClr>
                <a:srgbClr val="000000"/>
              </a:buClr>
              <a:buSzPct val="100000"/>
              <a:buFont typeface="Times New Roman" pitchFamily="18" charset="0"/>
              <a:buNone/>
            </a:pPr>
            <a:fld id="{12356872-4C73-4018-9559-433EE29C8FB3}" type="slidenum">
              <a:rPr lang="el-GR" sz="1800">
                <a:solidFill>
                  <a:schemeClr val="bg1"/>
                </a:solidFill>
              </a:rPr>
              <a:pPr>
                <a:buClr>
                  <a:srgbClr val="000000"/>
                </a:buClr>
                <a:buSzPct val="100000"/>
                <a:buFont typeface="Times New Roman" pitchFamily="18" charset="0"/>
                <a:buNone/>
              </a:pPr>
              <a:t>7</a:t>
            </a:fld>
            <a:endParaRPr lang="el-GR" sz="1800">
              <a:solidFill>
                <a:schemeClr val="bg1"/>
              </a:solidFill>
            </a:endParaRPr>
          </a:p>
        </p:txBody>
      </p:sp>
      <p:sp>
        <p:nvSpPr>
          <p:cNvPr id="90115" name="Rectangle 2"/>
          <p:cNvSpPr>
            <a:spLocks noGrp="1" noChangeArrowheads="1"/>
          </p:cNvSpPr>
          <p:nvPr>
            <p:ph type="body" idx="1"/>
          </p:nvPr>
        </p:nvSpPr>
        <p:spPr>
          <a:xfrm>
            <a:off x="849313" y="4703763"/>
            <a:ext cx="5011737" cy="4413250"/>
          </a:xfrm>
          <a:noFill/>
          <a:ln/>
        </p:spPr>
        <p:txBody>
          <a:bodyPr lIns="93504" tIns="45140" rIns="93504" bIns="45140"/>
          <a:lstStyle/>
          <a:p>
            <a:pPr defTabSz="449263" eaLnBrk="1" hangingPunct="1"/>
            <a:r>
              <a:rPr lang="en-US" smtClean="0"/>
              <a:t>HNMS gives information about weather conditions for the safety of transports. Cases of frost, strong winds, thunderstorms are forecasted in order to avoid accidents.</a:t>
            </a:r>
            <a:endParaRPr lang="el-GR" smtClean="0"/>
          </a:p>
        </p:txBody>
      </p:sp>
      <p:sp>
        <p:nvSpPr>
          <p:cNvPr id="90116" name="Rectangle 3"/>
          <p:cNvSpPr>
            <a:spLocks noGrp="1" noRot="1" noChangeAspect="1" noChangeArrowheads="1" noTextEdit="1"/>
          </p:cNvSpPr>
          <p:nvPr>
            <p:ph type="sldImg"/>
          </p:nvPr>
        </p:nvSpPr>
        <p:spPr>
          <a:xfrm>
            <a:off x="1660525" y="917575"/>
            <a:ext cx="3395663" cy="2546350"/>
          </a:xfrm>
          <a:ln w="12700">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14763" y="9372600"/>
            <a:ext cx="2919412" cy="492125"/>
          </a:xfrm>
          <a:prstGeom prst="rect">
            <a:avLst/>
          </a:prstGeom>
          <a:noFill/>
          <a:ln w="9525">
            <a:noFill/>
            <a:miter lim="800000"/>
            <a:headEnd/>
            <a:tailEnd/>
          </a:ln>
        </p:spPr>
        <p:txBody>
          <a:bodyPr/>
          <a:lstStyle/>
          <a:p>
            <a:pPr>
              <a:buClr>
                <a:srgbClr val="000000"/>
              </a:buClr>
              <a:buSzPct val="100000"/>
              <a:buFont typeface="Times New Roman" pitchFamily="18" charset="0"/>
              <a:buNone/>
            </a:pPr>
            <a:fld id="{338FB4E2-8DC0-4ADD-A81C-94A9267A3360}" type="slidenum">
              <a:rPr lang="el-GR" sz="1800">
                <a:solidFill>
                  <a:schemeClr val="bg1"/>
                </a:solidFill>
              </a:rPr>
              <a:pPr>
                <a:buClr>
                  <a:srgbClr val="000000"/>
                </a:buClr>
                <a:buSzPct val="100000"/>
                <a:buFont typeface="Times New Roman" pitchFamily="18" charset="0"/>
                <a:buNone/>
              </a:pPr>
              <a:t>8</a:t>
            </a:fld>
            <a:endParaRPr lang="el-GR" sz="1800">
              <a:solidFill>
                <a:schemeClr val="bg1"/>
              </a:solidFill>
            </a:endParaRPr>
          </a:p>
        </p:txBody>
      </p:sp>
      <p:sp>
        <p:nvSpPr>
          <p:cNvPr id="91139" name="Rectangle 2"/>
          <p:cNvSpPr>
            <a:spLocks noGrp="1" noChangeArrowheads="1"/>
          </p:cNvSpPr>
          <p:nvPr>
            <p:ph type="body" idx="1"/>
          </p:nvPr>
        </p:nvSpPr>
        <p:spPr>
          <a:xfrm>
            <a:off x="860425" y="4703763"/>
            <a:ext cx="5013325" cy="4413250"/>
          </a:xfrm>
          <a:noFill/>
          <a:ln/>
        </p:spPr>
        <p:txBody>
          <a:bodyPr lIns="93504" tIns="45140" rIns="93504" bIns="45140"/>
          <a:lstStyle/>
          <a:p>
            <a:pPr defTabSz="449263" eaLnBrk="1" hangingPunct="1"/>
            <a:r>
              <a:rPr lang="en-US" smtClean="0"/>
              <a:t>a construction or a public work takes place, it is HNMS that gives all the information needed for weather conditions. So, HNMS has it’s clients and produces special forecasts for them.</a:t>
            </a:r>
            <a:endParaRPr lang="el-GR" smtClean="0"/>
          </a:p>
        </p:txBody>
      </p:sp>
      <p:sp>
        <p:nvSpPr>
          <p:cNvPr id="91140" name="Rectangle 3"/>
          <p:cNvSpPr>
            <a:spLocks noGrp="1" noRot="1" noChangeAspect="1" noChangeArrowheads="1" noTextEdit="1"/>
          </p:cNvSpPr>
          <p:nvPr>
            <p:ph type="sldImg"/>
          </p:nvPr>
        </p:nvSpPr>
        <p:spPr>
          <a:xfrm>
            <a:off x="1108075" y="917575"/>
            <a:ext cx="4522788" cy="3392488"/>
          </a:xfrm>
          <a:ln w="12700">
            <a:solidFill>
              <a:schemeClr val="tx1"/>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14763" y="9372600"/>
            <a:ext cx="2919412" cy="492125"/>
          </a:xfrm>
          <a:prstGeom prst="rect">
            <a:avLst/>
          </a:prstGeom>
          <a:noFill/>
          <a:ln w="9525">
            <a:noFill/>
            <a:miter lim="800000"/>
            <a:headEnd/>
            <a:tailEnd/>
          </a:ln>
        </p:spPr>
        <p:txBody>
          <a:bodyPr/>
          <a:lstStyle/>
          <a:p>
            <a:pPr>
              <a:buClr>
                <a:srgbClr val="000000"/>
              </a:buClr>
              <a:buSzPct val="100000"/>
              <a:buFont typeface="Times New Roman" pitchFamily="18" charset="0"/>
              <a:buNone/>
            </a:pPr>
            <a:fld id="{894AA08F-BF4A-47F3-86E0-03ED4DC7FFFA}" type="slidenum">
              <a:rPr lang="el-GR" sz="1800">
                <a:solidFill>
                  <a:schemeClr val="bg1"/>
                </a:solidFill>
              </a:rPr>
              <a:pPr>
                <a:buClr>
                  <a:srgbClr val="000000"/>
                </a:buClr>
                <a:buSzPct val="100000"/>
                <a:buFont typeface="Times New Roman" pitchFamily="18" charset="0"/>
                <a:buNone/>
              </a:pPr>
              <a:t>9</a:t>
            </a:fld>
            <a:endParaRPr lang="el-GR" sz="1800">
              <a:solidFill>
                <a:schemeClr val="bg1"/>
              </a:solidFill>
            </a:endParaRPr>
          </a:p>
        </p:txBody>
      </p:sp>
      <p:sp>
        <p:nvSpPr>
          <p:cNvPr id="92163" name="Rectangle 2"/>
          <p:cNvSpPr>
            <a:spLocks noGrp="1" noChangeArrowheads="1"/>
          </p:cNvSpPr>
          <p:nvPr>
            <p:ph type="body" idx="1"/>
          </p:nvPr>
        </p:nvSpPr>
        <p:spPr>
          <a:xfrm>
            <a:off x="860425" y="4703763"/>
            <a:ext cx="5013325" cy="4413250"/>
          </a:xfrm>
          <a:noFill/>
          <a:ln/>
        </p:spPr>
        <p:txBody>
          <a:bodyPr lIns="93504" tIns="45140" rIns="93504" bIns="45140"/>
          <a:lstStyle/>
          <a:p>
            <a:pPr defTabSz="449263"/>
            <a:r>
              <a:rPr lang="en-US" smtClean="0"/>
              <a:t>HNMS cooperates with the Ministry of Environment and gives information about temperature and wind conditions so that conclusions for air pollution can be made.</a:t>
            </a:r>
            <a:endParaRPr lang="el-GR" smtClean="0"/>
          </a:p>
        </p:txBody>
      </p:sp>
      <p:sp>
        <p:nvSpPr>
          <p:cNvPr id="92164" name="Rectangle 3"/>
          <p:cNvSpPr>
            <a:spLocks noGrp="1" noRot="1" noChangeAspect="1" noChangeArrowheads="1" noTextEdit="1"/>
          </p:cNvSpPr>
          <p:nvPr>
            <p:ph type="sldImg"/>
          </p:nvPr>
        </p:nvSpPr>
        <p:spPr>
          <a:xfrm>
            <a:off x="1108075" y="917575"/>
            <a:ext cx="4522788" cy="3392488"/>
          </a:xfrm>
          <a:ln w="12700">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AutoShape 8"/>
          <p:cNvSpPr>
            <a:spLocks noChangeArrowheads="1"/>
          </p:cNvSpPr>
          <p:nvPr/>
        </p:nvSpPr>
        <p:spPr bwMode="auto">
          <a:xfrm>
            <a:off x="250825" y="6237288"/>
            <a:ext cx="8137525" cy="431800"/>
          </a:xfrm>
          <a:prstGeom prst="parallelogram">
            <a:avLst>
              <a:gd name="adj" fmla="val 36557"/>
            </a:avLst>
          </a:prstGeom>
          <a:solidFill>
            <a:srgbClr val="3365FB"/>
          </a:solidFill>
          <a:ln w="12700">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pic>
        <p:nvPicPr>
          <p:cNvPr id="5" name="Picture 12" descr="gea3"/>
          <p:cNvPicPr>
            <a:picLocks noChangeAspect="1" noChangeArrowheads="1"/>
          </p:cNvPicPr>
          <p:nvPr/>
        </p:nvPicPr>
        <p:blipFill>
          <a:blip r:embed="rId2" cstate="print"/>
          <a:srcRect/>
          <a:stretch>
            <a:fillRect/>
          </a:stretch>
        </p:blipFill>
        <p:spPr bwMode="auto">
          <a:xfrm>
            <a:off x="395288" y="6096000"/>
            <a:ext cx="762000" cy="762000"/>
          </a:xfrm>
          <a:prstGeom prst="rect">
            <a:avLst/>
          </a:prstGeom>
          <a:noFill/>
          <a:ln w="9525">
            <a:noFill/>
            <a:miter lim="800000"/>
            <a:headEnd/>
            <a:tailEnd/>
          </a:ln>
        </p:spPr>
      </p:pic>
      <p:pic>
        <p:nvPicPr>
          <p:cNvPr id="6" name="Picture 16" descr="aristotelisgood"/>
          <p:cNvPicPr>
            <a:picLocks noChangeAspect="1" noChangeArrowheads="1"/>
          </p:cNvPicPr>
          <p:nvPr/>
        </p:nvPicPr>
        <p:blipFill>
          <a:blip r:embed="rId3" cstate="print"/>
          <a:srcRect/>
          <a:stretch>
            <a:fillRect/>
          </a:stretch>
        </p:blipFill>
        <p:spPr bwMode="auto">
          <a:xfrm>
            <a:off x="8388350" y="6021388"/>
            <a:ext cx="571500" cy="733425"/>
          </a:xfrm>
          <a:prstGeom prst="rect">
            <a:avLst/>
          </a:prstGeom>
          <a:noFill/>
          <a:ln w="9525">
            <a:noFill/>
            <a:miter lim="800000"/>
            <a:headEnd/>
            <a:tailEnd/>
          </a:ln>
        </p:spPr>
      </p:pic>
      <p:sp>
        <p:nvSpPr>
          <p:cNvPr id="9222" name="Rectangle 6"/>
          <p:cNvSpPr>
            <a:spLocks noGrp="1" noChangeArrowheads="1"/>
          </p:cNvSpPr>
          <p:nvPr>
            <p:ph type="ctrTitle"/>
          </p:nvPr>
        </p:nvSpPr>
        <p:spPr>
          <a:xfrm>
            <a:off x="468313" y="0"/>
            <a:ext cx="8280400" cy="1470025"/>
          </a:xfrm>
        </p:spPr>
        <p:txBody>
          <a:bodyPr/>
          <a:lstStyle>
            <a:lvl1pPr algn="ctr">
              <a:defRPr b="1"/>
            </a:lvl1pPr>
          </a:lstStyle>
          <a:p>
            <a:r>
              <a:rPr lang="el-GR"/>
              <a:t>Click to edit Master title style</a:t>
            </a:r>
          </a:p>
        </p:txBody>
      </p:sp>
      <p:sp>
        <p:nvSpPr>
          <p:cNvPr id="9223" name="Rectangle 7"/>
          <p:cNvSpPr>
            <a:spLocks noGrp="1" noChangeArrowheads="1"/>
          </p:cNvSpPr>
          <p:nvPr>
            <p:ph type="subTitle" idx="1"/>
          </p:nvPr>
        </p:nvSpPr>
        <p:spPr>
          <a:xfrm>
            <a:off x="4140200" y="2492375"/>
            <a:ext cx="4679950" cy="1752600"/>
          </a:xfrm>
        </p:spPr>
        <p:txBody>
          <a:bodyPr/>
          <a:lstStyle>
            <a:lvl1pPr marL="0" indent="0" algn="ctr">
              <a:buFontTx/>
              <a:buNone/>
              <a:defRPr/>
            </a:lvl1pPr>
          </a:lstStyle>
          <a:p>
            <a:r>
              <a:rPr lang="el-GR"/>
              <a:t>Click to edit Master subtitle style</a:t>
            </a:r>
          </a:p>
        </p:txBody>
      </p:sp>
      <p:sp>
        <p:nvSpPr>
          <p:cNvPr id="7" name="Rectangle 3"/>
          <p:cNvSpPr>
            <a:spLocks noGrp="1" noChangeArrowheads="1"/>
          </p:cNvSpPr>
          <p:nvPr>
            <p:ph type="dt" sz="half" idx="10"/>
          </p:nvPr>
        </p:nvSpPr>
        <p:spPr>
          <a:xfrm>
            <a:off x="457200" y="6245225"/>
            <a:ext cx="2133600" cy="476250"/>
          </a:xfrm>
        </p:spPr>
        <p:txBody>
          <a:bodyPr/>
          <a:lstStyle>
            <a:lvl1pPr>
              <a:defRPr/>
            </a:lvl1pPr>
          </a:lstStyle>
          <a:p>
            <a:pPr>
              <a:defRPr/>
            </a:pPr>
            <a:fld id="{9BF0F196-B820-47CD-A44A-BDAC1B208335}" type="datetime1">
              <a:rPr lang="el-GR"/>
              <a:pPr>
                <a:defRPr/>
              </a:pPr>
              <a:t>7/10/2016</a:t>
            </a:fld>
            <a:endParaRPr lang="el-GR"/>
          </a:p>
        </p:txBody>
      </p:sp>
      <p:sp>
        <p:nvSpPr>
          <p:cNvPr id="8" name="Rectangle 4"/>
          <p:cNvSpPr>
            <a:spLocks noGrp="1" noChangeArrowheads="1"/>
          </p:cNvSpPr>
          <p:nvPr>
            <p:ph type="ftr" sz="quarter" idx="11"/>
          </p:nvPr>
        </p:nvSpPr>
        <p:spPr>
          <a:xfrm>
            <a:off x="3124200" y="6245225"/>
            <a:ext cx="2895600" cy="476250"/>
          </a:xfrm>
        </p:spPr>
        <p:txBody>
          <a:bodyPr/>
          <a:lstStyle>
            <a:lvl1pPr>
              <a:defRPr/>
            </a:lvl1pPr>
          </a:lstStyle>
          <a:p>
            <a:pPr>
              <a:defRPr/>
            </a:pPr>
            <a:endParaRPr lang="el-GR"/>
          </a:p>
        </p:txBody>
      </p:sp>
      <p:sp>
        <p:nvSpPr>
          <p:cNvPr id="9" name="Rectangle 5"/>
          <p:cNvSpPr>
            <a:spLocks noGrp="1" noChangeArrowheads="1"/>
          </p:cNvSpPr>
          <p:nvPr>
            <p:ph type="sldNum" sz="quarter" idx="12"/>
          </p:nvPr>
        </p:nvSpPr>
        <p:spPr>
          <a:xfrm>
            <a:off x="6553200" y="6245225"/>
            <a:ext cx="2133600" cy="476250"/>
          </a:xfrm>
        </p:spPr>
        <p:txBody>
          <a:bodyPr/>
          <a:lstStyle>
            <a:lvl1pPr>
              <a:defRPr/>
            </a:lvl1pPr>
          </a:lstStyle>
          <a:p>
            <a:pPr>
              <a:defRPr/>
            </a:pPr>
            <a:fld id="{421BFC09-2F67-40BF-A613-06CC6B3420D7}" type="slidenum">
              <a:rPr lang="el-GR"/>
              <a:pPr>
                <a:defRPr/>
              </a:pPr>
              <a:t>‹#›</a:t>
            </a:fld>
            <a:endParaRPr lang="el-G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5306B0DD-6092-4FDF-BEB1-8166ED7536A2}"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9A3272B-FB22-42E3-9D4E-73B2F4E69650}"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40538" y="333375"/>
            <a:ext cx="2124075" cy="554355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68313" y="333375"/>
            <a:ext cx="6219825" cy="554355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3169910A-413F-4DCA-A571-6670AC51D30C}"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EBE5FE7-59AF-4688-A5CF-6F6659050C57}"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333375"/>
            <a:ext cx="8496300" cy="54927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68313" y="1052513"/>
            <a:ext cx="4171950" cy="48244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792663" y="1052513"/>
            <a:ext cx="4171950" cy="48244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2FFBFCB4-EF25-4CCB-940C-940051F7270D}" type="datetime1">
              <a:rPr lang="el-GR"/>
              <a:pPr>
                <a:defRPr/>
              </a:pPr>
              <a:t>7/10/2016</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FF98B5D-8E3D-402D-8247-C30526CCDB67}"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333375"/>
            <a:ext cx="8496300" cy="54927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68313" y="1052513"/>
            <a:ext cx="4171950" cy="48244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792663" y="1052513"/>
            <a:ext cx="4171950" cy="23352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792663" y="3540125"/>
            <a:ext cx="4171950" cy="2336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fld id="{FE4BD16A-0F9B-4371-B103-8E1B08C954FE}" type="datetime1">
              <a:rPr lang="el-GR"/>
              <a:pPr>
                <a:defRPr/>
              </a:pPr>
              <a:t>7/10/2016</a:t>
            </a:fld>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1E2E5E7B-661B-4F9A-B533-F348E61B05AE}"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68313" y="333375"/>
            <a:ext cx="8496300" cy="554355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fld id="{2DF62E46-1AE1-434D-B3C5-EC4432A03049}" type="datetime1">
              <a:rPr lang="el-GR"/>
              <a:pPr>
                <a:defRPr/>
              </a:pPr>
              <a:t>7/10/2016</a:t>
            </a:fld>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14E7B2CF-11CC-4FFA-8E39-58C0EEE6CAED}"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333375"/>
            <a:ext cx="8496300" cy="549275"/>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68313" y="1052513"/>
            <a:ext cx="4171950" cy="48244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792663" y="1052513"/>
            <a:ext cx="4171950" cy="23352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792663" y="3540125"/>
            <a:ext cx="4171950" cy="2336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fld id="{858AD21A-0B4C-4BB4-AD1C-7C8A7A060120}" type="datetime1">
              <a:rPr lang="el-GR"/>
              <a:pPr>
                <a:defRPr/>
              </a:pPr>
              <a:t>7/10/2016</a:t>
            </a:fld>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302D91C7-CEC5-48F7-96C5-69BCDAC25A68}"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68313" y="333375"/>
            <a:ext cx="8496300" cy="549275"/>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468313" y="1052513"/>
            <a:ext cx="4171950" cy="23352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792663" y="1052513"/>
            <a:ext cx="4171950" cy="23352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8313" y="3540125"/>
            <a:ext cx="4171950" cy="2336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792663" y="3540125"/>
            <a:ext cx="4171950" cy="2336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fld id="{869F821E-E903-4C2F-B08B-918CFBB76A5C}" type="datetime1">
              <a:rPr lang="el-GR"/>
              <a:pPr>
                <a:defRPr/>
              </a:pPr>
              <a:t>7/10/2016</a:t>
            </a:fld>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4BC9D394-6A35-4D6E-82F3-0E349E0EA589}"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588"/>
            <a:chOff x="0" y="1536"/>
            <a:chExt cx="5675" cy="663"/>
          </a:xfrm>
        </p:grpSpPr>
        <p:grpSp>
          <p:nvGrpSpPr>
            <p:cNvPr id="5" name="Group 3"/>
            <p:cNvGrpSpPr>
              <a:grpSpLocks/>
            </p:cNvGrpSpPr>
            <p:nvPr/>
          </p:nvGrpSpPr>
          <p:grpSpPr bwMode="auto">
            <a:xfrm>
              <a:off x="185" y="1536"/>
              <a:ext cx="449" cy="663"/>
              <a:chOff x="720" y="238"/>
              <a:chExt cx="624" cy="958"/>
            </a:xfrm>
          </p:grpSpPr>
          <p:sp>
            <p:nvSpPr>
              <p:cNvPr id="12" name="Rectangle 4"/>
              <p:cNvSpPr>
                <a:spLocks noChangeArrowheads="1"/>
              </p:cNvSpPr>
              <p:nvPr/>
            </p:nvSpPr>
            <p:spPr bwMode="auto">
              <a:xfrm>
                <a:off x="720" y="238"/>
                <a:ext cx="384" cy="958"/>
              </a:xfrm>
              <a:prstGeom prst="rect">
                <a:avLst/>
              </a:prstGeom>
              <a:solidFill>
                <a:schemeClr val="folHlink"/>
              </a:solidFill>
              <a:ln w="9525">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sp>
            <p:nvSpPr>
              <p:cNvPr id="13" name="Rectangle 5"/>
              <p:cNvSpPr>
                <a:spLocks noChangeArrowheads="1"/>
              </p:cNvSpPr>
              <p:nvPr/>
            </p:nvSpPr>
            <p:spPr bwMode="auto">
              <a:xfrm>
                <a:off x="1056" y="238"/>
                <a:ext cx="288" cy="958"/>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grpSp>
        <p:grpSp>
          <p:nvGrpSpPr>
            <p:cNvPr id="6" name="Group 6"/>
            <p:cNvGrpSpPr>
              <a:grpSpLocks/>
            </p:cNvGrpSpPr>
            <p:nvPr/>
          </p:nvGrpSpPr>
          <p:grpSpPr bwMode="auto">
            <a:xfrm>
              <a:off x="263" y="2448"/>
              <a:ext cx="466" cy="0"/>
              <a:chOff x="912" y="2405"/>
              <a:chExt cx="672" cy="0"/>
            </a:xfrm>
          </p:grpSpPr>
          <p:sp>
            <p:nvSpPr>
              <p:cNvPr id="10" name="Rectangle 7"/>
              <p:cNvSpPr>
                <a:spLocks noChangeArrowheads="1"/>
              </p:cNvSpPr>
              <p:nvPr/>
            </p:nvSpPr>
            <p:spPr bwMode="auto">
              <a:xfrm>
                <a:off x="912" y="-1502957467"/>
                <a:ext cx="384" cy="0"/>
              </a:xfrm>
              <a:prstGeom prst="rect">
                <a:avLst/>
              </a:prstGeom>
              <a:solidFill>
                <a:schemeClr val="accent2"/>
              </a:solidFill>
              <a:ln w="9525">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sp>
            <p:nvSpPr>
              <p:cNvPr id="11" name="Rectangle 8"/>
              <p:cNvSpPr>
                <a:spLocks noChangeArrowheads="1"/>
              </p:cNvSpPr>
              <p:nvPr/>
            </p:nvSpPr>
            <p:spPr bwMode="auto">
              <a:xfrm>
                <a:off x="1248" y="-1502957467"/>
                <a:ext cx="336" cy="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grpSp>
        <p:sp>
          <p:nvSpPr>
            <p:cNvPr id="7" name="Rectangle 9"/>
            <p:cNvSpPr>
              <a:spLocks noChangeArrowheads="1"/>
            </p:cNvSpPr>
            <p:nvPr/>
          </p:nvSpPr>
          <p:spPr bwMode="auto">
            <a:xfrm>
              <a:off x="0" y="1536"/>
              <a:ext cx="353" cy="663"/>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sp>
          <p:nvSpPr>
            <p:cNvPr id="9" name="Rectangle 11"/>
            <p:cNvSpPr>
              <a:spLocks noChangeArrowheads="1"/>
            </p:cNvSpPr>
            <p:nvPr/>
          </p:nvSpPr>
          <p:spPr bwMode="auto">
            <a:xfrm flipV="1">
              <a:off x="199" y="2199"/>
              <a:ext cx="5476" cy="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grpSp>
      <p:sp>
        <p:nvSpPr>
          <p:cNvPr id="1060876" name="Rectangle 12"/>
          <p:cNvSpPr>
            <a:spLocks noGrp="1" noChangeArrowheads="1"/>
          </p:cNvSpPr>
          <p:nvPr>
            <p:ph type="ctrTitle"/>
          </p:nvPr>
        </p:nvSpPr>
        <p:spPr>
          <a:xfrm>
            <a:off x="990600" y="1828800"/>
            <a:ext cx="7772400" cy="1143000"/>
          </a:xfrm>
        </p:spPr>
        <p:txBody>
          <a:bodyPr/>
          <a:lstStyle>
            <a:lvl1pPr>
              <a:defRPr/>
            </a:lvl1pPr>
          </a:lstStyle>
          <a:p>
            <a:r>
              <a:rPr lang="en-GB"/>
              <a:t>Click to edit Master title style</a:t>
            </a:r>
          </a:p>
        </p:txBody>
      </p:sp>
      <p:sp>
        <p:nvSpPr>
          <p:cNvPr id="106087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fld id="{D8EDC79B-4889-460B-8AC9-92B3A2427AC7}" type="datetime1">
              <a:rPr lang="el-GR"/>
              <a:pPr>
                <a:defRPr/>
              </a:pPr>
              <a:t>7/10/2016</a:t>
            </a:fld>
            <a:endParaRPr lang="en-GB"/>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GB"/>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CF65FA2C-BE91-4986-9B88-A1136AA254FF}" type="slidenum">
              <a:rPr lang="en-GB"/>
              <a:pPr>
                <a:defRPr/>
              </a:pPr>
              <a:t>‹#›</a:t>
            </a:fld>
            <a:endParaRPr lang="en-GB"/>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91FE7272-B1F7-4506-B2DF-7558B9FE4DD4}" type="datetime1">
              <a:rPr lang="el-GR"/>
              <a:pPr>
                <a:defRPr/>
              </a:pPr>
              <a:t>7/10/2016</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F8840D0-DF4C-4263-B348-438572D49D40}" type="slidenum">
              <a:rPr lang="en-GB"/>
              <a:pPr>
                <a:defRPr/>
              </a:pPr>
              <a:t>‹#›</a:t>
            </a:fld>
            <a:endParaRPr lang="en-GB"/>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fld id="{B7223524-BF74-49FB-8F13-78588ED411DF}" type="datetime1">
              <a:rPr lang="el-GR"/>
              <a:pPr>
                <a:defRPr/>
              </a:pPr>
              <a:t>7/10/2016</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A1DB3D7-14F0-4A24-800D-19E0C54AC696}" type="slidenum">
              <a:rPr lang="en-GB"/>
              <a:pPr>
                <a:defRPr/>
              </a:pPr>
              <a:t>‹#›</a:t>
            </a:fld>
            <a:endParaRPr lang="en-GB"/>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0BAC0C0D-7820-4F49-B5B1-A00171A31FD0}"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D925B07-4BCB-47E0-A5BF-A3A4B8F761B2}"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1C49A9AE-A5DA-4C3F-A0B6-72E1412F28C8}" type="datetime1">
              <a:rPr lang="el-GR"/>
              <a:pPr>
                <a:defRPr/>
              </a:pPr>
              <a:t>7/10/2016</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1E6B4FF-A492-4C6B-BA89-EF3F61969162}" type="slidenum">
              <a:rPr lang="en-GB"/>
              <a:pPr>
                <a:defRPr/>
              </a:pPr>
              <a:t>‹#›</a:t>
            </a:fld>
            <a:endParaRPr lang="en-GB"/>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fld id="{C93508B1-499B-4DBC-B6C8-27580BF16E96}" type="datetime1">
              <a:rPr lang="el-GR"/>
              <a:pPr>
                <a:defRPr/>
              </a:pPr>
              <a:t>7/10/2016</a:t>
            </a:fld>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A3BB6D57-5CA4-4235-B2BD-B1EAF1923B29}" type="slidenum">
              <a:rPr lang="en-GB"/>
              <a:pPr>
                <a:defRPr/>
              </a:pPr>
              <a:t>‹#›</a:t>
            </a:fld>
            <a:endParaRPr lang="en-GB"/>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fld id="{C47695FE-6F92-4F72-B7ED-BB9E73DAD146}" type="datetime1">
              <a:rPr lang="el-GR"/>
              <a:pPr>
                <a:defRPr/>
              </a:pPr>
              <a:t>7/10/2016</a:t>
            </a:fld>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AB43065-9D86-4695-B5A4-7D161C60BB4F}" type="slidenum">
              <a:rPr lang="en-GB"/>
              <a:pPr>
                <a:defRPr/>
              </a:pPr>
              <a:t>‹#›</a:t>
            </a:fld>
            <a:endParaRPr lang="en-GB"/>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650568-CEE8-494F-BAA8-81AF99E23E59}" type="datetime1">
              <a:rPr lang="el-GR"/>
              <a:pPr>
                <a:defRPr/>
              </a:pPr>
              <a:t>7/10/2016</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A8D2C18-A8F9-4D23-AC39-401EE59FC29D}" type="slidenum">
              <a:rPr lang="en-GB"/>
              <a:pPr>
                <a:defRPr/>
              </a:pPr>
              <a:t>‹#›</a:t>
            </a:fld>
            <a:endParaRPr lang="en-GB"/>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fld id="{5EB6B489-7F38-407B-B11E-2DF377501FB7}" type="datetime1">
              <a:rPr lang="el-GR"/>
              <a:pPr>
                <a:defRPr/>
              </a:pPr>
              <a:t>7/10/2016</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88921B9-FEFB-41E2-ADFA-A9A78940DC55}" type="slidenum">
              <a:rPr lang="en-GB"/>
              <a:pPr>
                <a:defRPr/>
              </a:pPr>
              <a:t>‹#›</a:t>
            </a:fld>
            <a:endParaRPr lang="en-GB"/>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fld id="{6FB41060-086D-4A8D-884C-EB252BA33425}" type="datetime1">
              <a:rPr lang="el-GR"/>
              <a:pPr>
                <a:defRPr/>
              </a:pPr>
              <a:t>7/10/2016</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4AA227D-413C-461F-9AB4-4E5C2164CF7F}" type="slidenum">
              <a:rPr lang="en-GB"/>
              <a:pPr>
                <a:defRPr/>
              </a:pPr>
              <a:t>‹#›</a:t>
            </a:fld>
            <a:endParaRPr lang="en-GB"/>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BDE2B916-4DE2-4B46-ABDA-4606D7380464}" type="datetime1">
              <a:rPr lang="el-GR"/>
              <a:pPr>
                <a:defRPr/>
              </a:pPr>
              <a:t>7/10/2016</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177F712-49FD-4F3D-954D-B6D1B6E72270}" type="slidenum">
              <a:rPr lang="en-GB"/>
              <a:pPr>
                <a:defRPr/>
              </a:pPr>
              <a:t>‹#›</a:t>
            </a:fld>
            <a:endParaRPr lang="en-GB"/>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04050" y="617538"/>
            <a:ext cx="1951038" cy="551497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1150938" y="617538"/>
            <a:ext cx="5700712" cy="551497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21DD93CE-42B9-4A91-BB8E-66F9EB764329}" type="datetime1">
              <a:rPr lang="el-GR"/>
              <a:pPr>
                <a:defRPr/>
              </a:pPr>
              <a:t>7/10/2016</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C95C624-59B7-4530-B94C-A10F9B97DB02}" type="slidenum">
              <a:rPr lang="en-GB"/>
              <a:pPr>
                <a:defRPr/>
              </a:pPr>
              <a:t>‹#›</a:t>
            </a:fld>
            <a:endParaRPr lang="en-GB"/>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CF5774C6-23A3-4A38-8295-9CA3030D1CFD}"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3CB1C2B-4273-4AC1-B6A6-611751909C19}" type="slidenum">
              <a:rPr lang="el-GR"/>
              <a:pPr>
                <a:defRPr/>
              </a:pPr>
              <a:t>‹#›</a:t>
            </a:fld>
            <a:endParaRPr lang="el-G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D2622FB5-8A9F-4EBF-AC73-9224415062FF}"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C4C1205-48F1-4611-8B98-82937F977959}"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fld id="{854AB0CB-E51E-4920-B550-3945566F9A74}"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E6E5780-5ACA-4697-B5A5-258655BC829E}"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fld id="{B6219725-2190-42FD-8595-B78EA328FEF1}"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76B6CEF-2346-4B30-B4A7-42AB96A18BA0}" type="slidenum">
              <a:rPr lang="el-GR"/>
              <a:pPr>
                <a:defRPr/>
              </a:pPr>
              <a:t>‹#›</a:t>
            </a:fld>
            <a:endParaRPr lang="el-G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9D14808E-87AF-4810-AE7F-979049D63F15}" type="datetime1">
              <a:rPr lang="el-GR"/>
              <a:pPr>
                <a:defRPr/>
              </a:pPr>
              <a:t>7/10/2016</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42EE700A-022A-4F80-84FA-9AF7523D2ABD}" type="slidenum">
              <a:rPr lang="el-GR"/>
              <a:pPr>
                <a:defRPr/>
              </a:pPr>
              <a:t>‹#›</a:t>
            </a:fld>
            <a:endParaRPr lang="el-G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fld id="{39A5D2C0-6C9A-4A40-BDD9-517AD7C78B1C}" type="datetime1">
              <a:rPr lang="el-GR"/>
              <a:pPr>
                <a:defRPr/>
              </a:pPr>
              <a:t>7/10/2016</a:t>
            </a:fld>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3B199BF9-042C-472D-BC03-BDAE90B05A69}" type="slidenum">
              <a:rPr lang="el-GR"/>
              <a:pPr>
                <a:defRPr/>
              </a:pPr>
              <a:t>‹#›</a:t>
            </a:fld>
            <a:endParaRPr lang="el-G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fld id="{CD7E8E12-774C-44FC-A2AF-10A6186DC1BB}" type="datetime1">
              <a:rPr lang="el-GR"/>
              <a:pPr>
                <a:defRPr/>
              </a:pPr>
              <a:t>7/10/2016</a:t>
            </a:fld>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95B6F2D8-B0B6-4E6C-9C86-F346CE0A00EE}" type="slidenum">
              <a:rPr lang="el-GR"/>
              <a:pPr>
                <a:defRPr/>
              </a:pPr>
              <a:t>‹#›</a:t>
            </a:fld>
            <a:endParaRPr lang="el-G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737FE32-F4DB-4C15-B53F-773C42B31AC7}" type="datetime1">
              <a:rPr lang="el-GR"/>
              <a:pPr>
                <a:defRPr/>
              </a:pPr>
              <a:t>7/10/2016</a:t>
            </a:fld>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667F5ED0-1E2E-449A-AB20-D7F23333B360}" type="slidenum">
              <a:rPr lang="el-GR"/>
              <a:pPr>
                <a:defRPr/>
              </a:pPr>
              <a:t>‹#›</a:t>
            </a:fld>
            <a:endParaRPr 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fld id="{32279BCE-9842-47D1-968A-EDE70F8D9DA3}" type="datetime1">
              <a:rPr lang="el-GR"/>
              <a:pPr>
                <a:defRPr/>
              </a:pPr>
              <a:t>7/10/2016</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B316E0BD-0AEF-4C97-9FDD-E3CE8F57237D}" type="slidenum">
              <a:rPr lang="el-GR"/>
              <a:pPr>
                <a:defRPr/>
              </a:pPr>
              <a:t>‹#›</a:t>
            </a:fld>
            <a:endParaRPr lang="el-G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fld id="{9B6E8306-8723-4D96-AF86-AD6000AFD2BC}" type="datetime1">
              <a:rPr lang="el-GR"/>
              <a:pPr>
                <a:defRPr/>
              </a:pPr>
              <a:t>7/10/2016</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B0413932-B27C-418F-B862-78EB732ED2D9}" type="slidenum">
              <a:rPr lang="el-GR"/>
              <a:pPr>
                <a:defRPr/>
              </a:pPr>
              <a:t>‹#›</a:t>
            </a:fld>
            <a:endParaRPr lang="el-G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A069A214-2D56-431C-A18A-074A48F4F97F}"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D0D733F-CFF2-42C2-BFE1-9EDD875B4CC5}" type="slidenum">
              <a:rPr lang="el-GR"/>
              <a:pPr>
                <a:defRPr/>
              </a:pPr>
              <a:t>‹#›</a:t>
            </a:fld>
            <a:endParaRPr lang="el-G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8BAB4A3A-AAE1-4F85-BAC2-8CE80B7290A0}" type="datetime1">
              <a:rPr lang="el-GR"/>
              <a:pPr>
                <a:defRPr/>
              </a:pPr>
              <a:t>7/10/2016</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E0458DE-7DAE-4731-B746-D0B268AD4EF1}"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68313" y="1052513"/>
            <a:ext cx="417195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792663" y="1052513"/>
            <a:ext cx="417195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969EB2ED-5DCE-4518-9B25-4FAD7469EDC0}" type="datetime1">
              <a:rPr lang="el-GR"/>
              <a:pPr>
                <a:defRPr/>
              </a:pPr>
              <a:t>7/10/2016</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F3642028-76F7-4696-89AB-B66D128401B1}"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fld id="{4C0A26E5-6260-4A32-832B-2A0AD10CF88A}" type="datetime1">
              <a:rPr lang="el-GR"/>
              <a:pPr>
                <a:defRPr/>
              </a:pPr>
              <a:t>7/10/2016</a:t>
            </a:fld>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856FB062-A132-47D1-B474-7A36FE7B837F}"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fld id="{A85D9D67-D0FF-42FA-A6DD-C45ED166508E}" type="datetime1">
              <a:rPr lang="el-GR"/>
              <a:pPr>
                <a:defRPr/>
              </a:pPr>
              <a:t>7/10/2016</a:t>
            </a:fld>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705F4AC8-8A7A-4721-A170-8DB968D62610}"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DCA9050-BD33-48E2-BDD7-8C7D89F130F8}" type="datetime1">
              <a:rPr lang="el-GR"/>
              <a:pPr>
                <a:defRPr/>
              </a:pPr>
              <a:t>7/10/2016</a:t>
            </a:fld>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921D0C4D-26C7-49F8-A8B5-DE2002E7BC7A}"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fld id="{BAE7728E-2DC1-4B53-B279-5A250AFF5EC7}" type="datetime1">
              <a:rPr lang="el-GR"/>
              <a:pPr>
                <a:defRPr/>
              </a:pPr>
              <a:t>7/10/2016</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10D8CC5E-4C82-49A1-8D4D-19885861DE05}"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fld id="{40DF3827-1150-4802-8D31-EFB1EDEA4467}" type="datetime1">
              <a:rPr lang="el-GR"/>
              <a:pPr>
                <a:defRPr/>
              </a:pPr>
              <a:t>7/10/2016</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35AB9A6A-FF02-4411-8D43-7E7E380B346B}"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68313" y="58769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fld id="{41853719-1F9B-45BA-8E51-C84BF3E108E2}" type="datetime1">
              <a:rPr lang="el-GR"/>
              <a:pPr>
                <a:defRPr/>
              </a:pPr>
              <a:t>7/10/2016</a:t>
            </a:fld>
            <a:endParaRPr lang="el-GR"/>
          </a:p>
        </p:txBody>
      </p:sp>
      <p:sp>
        <p:nvSpPr>
          <p:cNvPr id="1029" name="Rectangle 5"/>
          <p:cNvSpPr>
            <a:spLocks noGrp="1" noChangeArrowheads="1"/>
          </p:cNvSpPr>
          <p:nvPr>
            <p:ph type="ftr" sz="quarter" idx="3"/>
          </p:nvPr>
        </p:nvSpPr>
        <p:spPr bwMode="auto">
          <a:xfrm>
            <a:off x="3132138" y="58769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l-GR"/>
          </a:p>
        </p:txBody>
      </p:sp>
      <p:sp>
        <p:nvSpPr>
          <p:cNvPr id="1030" name="Rectangle 6"/>
          <p:cNvSpPr>
            <a:spLocks noGrp="1" noChangeArrowheads="1"/>
          </p:cNvSpPr>
          <p:nvPr>
            <p:ph type="sldNum" sz="quarter" idx="4"/>
          </p:nvPr>
        </p:nvSpPr>
        <p:spPr bwMode="auto">
          <a:xfrm>
            <a:off x="6588125" y="5876925"/>
            <a:ext cx="187166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solidFill>
                  <a:schemeClr val="tx1"/>
                </a:solidFill>
                <a:latin typeface="Arial" pitchFamily="34" charset="0"/>
                <a:cs typeface="Arial" pitchFamily="34" charset="0"/>
              </a:defRPr>
            </a:lvl1pPr>
          </a:lstStyle>
          <a:p>
            <a:pPr>
              <a:defRPr/>
            </a:pPr>
            <a:fld id="{3240A167-17DC-45F9-B91A-BFDACD205FF2}" type="slidenum">
              <a:rPr lang="el-GR"/>
              <a:pPr>
                <a:defRPr/>
              </a:pPr>
              <a:t>‹#›</a:t>
            </a:fld>
            <a:endParaRPr lang="el-GR"/>
          </a:p>
        </p:txBody>
      </p:sp>
      <p:sp>
        <p:nvSpPr>
          <p:cNvPr id="2" name="Rectangle 2"/>
          <p:cNvSpPr>
            <a:spLocks noGrp="1" noChangeArrowheads="1"/>
          </p:cNvSpPr>
          <p:nvPr>
            <p:ph type="title"/>
          </p:nvPr>
        </p:nvSpPr>
        <p:spPr bwMode="auto">
          <a:xfrm>
            <a:off x="468313" y="333375"/>
            <a:ext cx="8496300"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3" name="Rectangle 3"/>
          <p:cNvSpPr>
            <a:spLocks noGrp="1" noChangeArrowheads="1"/>
          </p:cNvSpPr>
          <p:nvPr>
            <p:ph type="body" idx="1"/>
          </p:nvPr>
        </p:nvSpPr>
        <p:spPr bwMode="auto">
          <a:xfrm>
            <a:off x="468313" y="1052513"/>
            <a:ext cx="8496300" cy="4824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0"/>
            <a:r>
              <a:rPr lang="el-GR" smtClean="0"/>
              <a:t>Second level</a:t>
            </a:r>
          </a:p>
          <a:p>
            <a:pPr lvl="0"/>
            <a:r>
              <a:rPr lang="el-GR" smtClean="0"/>
              <a:t>Third level</a:t>
            </a:r>
          </a:p>
          <a:p>
            <a:pPr lvl="1"/>
            <a:r>
              <a:rPr lang="el-GR" smtClean="0"/>
              <a:t>Fourth level</a:t>
            </a:r>
          </a:p>
          <a:p>
            <a:pPr lvl="2"/>
            <a:r>
              <a:rPr lang="el-GR" smtClean="0"/>
              <a:t>Fifth level</a:t>
            </a:r>
          </a:p>
        </p:txBody>
      </p:sp>
      <p:sp>
        <p:nvSpPr>
          <p:cNvPr id="1047" name="AutoShape 23"/>
          <p:cNvSpPr>
            <a:spLocks noChangeArrowheads="1"/>
          </p:cNvSpPr>
          <p:nvPr/>
        </p:nvSpPr>
        <p:spPr bwMode="auto">
          <a:xfrm>
            <a:off x="250825" y="6237288"/>
            <a:ext cx="8137525" cy="431800"/>
          </a:xfrm>
          <a:prstGeom prst="parallelogram">
            <a:avLst>
              <a:gd name="adj" fmla="val 36557"/>
            </a:avLst>
          </a:prstGeom>
          <a:solidFill>
            <a:srgbClr val="3365FB"/>
          </a:solidFill>
          <a:ln w="12700">
            <a:noFill/>
            <a:miter lim="800000"/>
            <a:headEnd/>
            <a:tailEnd/>
          </a:ln>
          <a:effectLst/>
        </p:spPr>
        <p:txBody>
          <a:bodyPr wrap="none" anchor="ctr"/>
          <a:lstStyle/>
          <a:p>
            <a:pPr>
              <a:spcBef>
                <a:spcPct val="20000"/>
              </a:spcBef>
              <a:buClr>
                <a:schemeClr val="accent2"/>
              </a:buClr>
              <a:buSzPct val="140000"/>
              <a:buFontTx/>
              <a:buChar char="•"/>
              <a:defRPr/>
            </a:pPr>
            <a:endParaRPr lang="el-GR" sz="2800"/>
          </a:p>
        </p:txBody>
      </p:sp>
      <p:pic>
        <p:nvPicPr>
          <p:cNvPr id="1032" name="Picture 25" descr="aristotelisgood"/>
          <p:cNvPicPr>
            <a:picLocks noChangeAspect="1" noChangeArrowheads="1"/>
          </p:cNvPicPr>
          <p:nvPr/>
        </p:nvPicPr>
        <p:blipFill>
          <a:blip r:embed="rId18" cstate="print"/>
          <a:srcRect/>
          <a:stretch>
            <a:fillRect/>
          </a:stretch>
        </p:blipFill>
        <p:spPr bwMode="auto">
          <a:xfrm>
            <a:off x="8388350" y="6021388"/>
            <a:ext cx="571500" cy="733425"/>
          </a:xfrm>
          <a:prstGeom prst="rect">
            <a:avLst/>
          </a:prstGeom>
          <a:noFill/>
          <a:ln w="9525">
            <a:noFill/>
            <a:miter lim="800000"/>
            <a:headEnd/>
            <a:tailEnd/>
          </a:ln>
        </p:spPr>
      </p:pic>
      <p:pic>
        <p:nvPicPr>
          <p:cNvPr id="1033" name="Picture 36" descr="gea3"/>
          <p:cNvPicPr>
            <a:picLocks noChangeAspect="1" noChangeArrowheads="1"/>
          </p:cNvPicPr>
          <p:nvPr userDrawn="1"/>
        </p:nvPicPr>
        <p:blipFill>
          <a:blip r:embed="rId19" cstate="print"/>
          <a:srcRect/>
          <a:stretch>
            <a:fillRect/>
          </a:stretch>
        </p:blipFill>
        <p:spPr bwMode="auto">
          <a:xfrm>
            <a:off x="395288" y="6096000"/>
            <a:ext cx="762000" cy="762000"/>
          </a:xfrm>
          <a:prstGeom prst="rect">
            <a:avLst/>
          </a:prstGeom>
          <a:noFill/>
          <a:ln w="9525">
            <a:noFill/>
            <a:miter lim="800000"/>
            <a:headEnd/>
            <a:tailEnd/>
          </a:ln>
        </p:spPr>
      </p:pic>
      <p:pic>
        <p:nvPicPr>
          <p:cNvPr id="1034" name="Picture 37" descr="backgea"/>
          <p:cNvPicPr>
            <a:picLocks noChangeAspect="1" noChangeArrowheads="1"/>
          </p:cNvPicPr>
          <p:nvPr userDrawn="1"/>
        </p:nvPicPr>
        <p:blipFill>
          <a:blip r:embed="rId20" cstate="print"/>
          <a:srcRect/>
          <a:stretch>
            <a:fillRect/>
          </a:stretch>
        </p:blipFill>
        <p:spPr bwMode="auto">
          <a:xfrm>
            <a:off x="0" y="0"/>
            <a:ext cx="9144000" cy="1270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0"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ransition spd="med"/>
  <p:timing>
    <p:tnLst>
      <p:par>
        <p:cTn id="1" dur="indefinite" restart="never" nodeType="tmRoot"/>
      </p:par>
    </p:tnLst>
  </p:timing>
  <p:hf hdr="0" ftr="0" dt="0"/>
  <p:txStyles>
    <p:titleStyle>
      <a:lvl1pPr algn="l" rtl="0" eaLnBrk="0" fontAlgn="base" hangingPunct="0">
        <a:spcBef>
          <a:spcPct val="0"/>
        </a:spcBef>
        <a:spcAft>
          <a:spcPct val="0"/>
        </a:spcAft>
        <a:defRPr sz="2800">
          <a:solidFill>
            <a:srgbClr val="FF3300"/>
          </a:solidFill>
          <a:latin typeface="+mj-lt"/>
          <a:ea typeface="+mj-ea"/>
          <a:cs typeface="+mj-cs"/>
        </a:defRPr>
      </a:lvl1pPr>
      <a:lvl2pPr algn="l" rtl="0" eaLnBrk="0" fontAlgn="base" hangingPunct="0">
        <a:spcBef>
          <a:spcPct val="0"/>
        </a:spcBef>
        <a:spcAft>
          <a:spcPct val="0"/>
        </a:spcAft>
        <a:defRPr sz="2800">
          <a:solidFill>
            <a:srgbClr val="FF3300"/>
          </a:solidFill>
          <a:latin typeface="Franklin Gothic Medium" pitchFamily="34" charset="0"/>
          <a:cs typeface="Arial" pitchFamily="34" charset="0"/>
        </a:defRPr>
      </a:lvl2pPr>
      <a:lvl3pPr algn="l" rtl="0" eaLnBrk="0" fontAlgn="base" hangingPunct="0">
        <a:spcBef>
          <a:spcPct val="0"/>
        </a:spcBef>
        <a:spcAft>
          <a:spcPct val="0"/>
        </a:spcAft>
        <a:defRPr sz="2800">
          <a:solidFill>
            <a:srgbClr val="FF3300"/>
          </a:solidFill>
          <a:latin typeface="Franklin Gothic Medium" pitchFamily="34" charset="0"/>
          <a:cs typeface="Arial" pitchFamily="34" charset="0"/>
        </a:defRPr>
      </a:lvl3pPr>
      <a:lvl4pPr algn="l" rtl="0" eaLnBrk="0" fontAlgn="base" hangingPunct="0">
        <a:spcBef>
          <a:spcPct val="0"/>
        </a:spcBef>
        <a:spcAft>
          <a:spcPct val="0"/>
        </a:spcAft>
        <a:defRPr sz="2800">
          <a:solidFill>
            <a:srgbClr val="FF3300"/>
          </a:solidFill>
          <a:latin typeface="Franklin Gothic Medium" pitchFamily="34" charset="0"/>
          <a:cs typeface="Arial" pitchFamily="34" charset="0"/>
        </a:defRPr>
      </a:lvl4pPr>
      <a:lvl5pPr algn="l" rtl="0" eaLnBrk="0" fontAlgn="base" hangingPunct="0">
        <a:spcBef>
          <a:spcPct val="0"/>
        </a:spcBef>
        <a:spcAft>
          <a:spcPct val="0"/>
        </a:spcAft>
        <a:defRPr sz="2800">
          <a:solidFill>
            <a:srgbClr val="FF3300"/>
          </a:solidFill>
          <a:latin typeface="Franklin Gothic Medium" pitchFamily="34" charset="0"/>
          <a:cs typeface="Arial" pitchFamily="34" charset="0"/>
        </a:defRPr>
      </a:lvl5pPr>
      <a:lvl6pPr marL="457200" algn="l" rtl="0" fontAlgn="base">
        <a:spcBef>
          <a:spcPct val="0"/>
        </a:spcBef>
        <a:spcAft>
          <a:spcPct val="0"/>
        </a:spcAft>
        <a:defRPr sz="2800">
          <a:solidFill>
            <a:srgbClr val="FF3300"/>
          </a:solidFill>
          <a:latin typeface="Arial" pitchFamily="34" charset="0"/>
          <a:cs typeface="Arial" pitchFamily="34" charset="0"/>
        </a:defRPr>
      </a:lvl6pPr>
      <a:lvl7pPr marL="914400" algn="l" rtl="0" fontAlgn="base">
        <a:spcBef>
          <a:spcPct val="0"/>
        </a:spcBef>
        <a:spcAft>
          <a:spcPct val="0"/>
        </a:spcAft>
        <a:defRPr sz="2800">
          <a:solidFill>
            <a:srgbClr val="FF3300"/>
          </a:solidFill>
          <a:latin typeface="Arial" pitchFamily="34" charset="0"/>
          <a:cs typeface="Arial" pitchFamily="34" charset="0"/>
        </a:defRPr>
      </a:lvl7pPr>
      <a:lvl8pPr marL="1371600" algn="l" rtl="0" fontAlgn="base">
        <a:spcBef>
          <a:spcPct val="0"/>
        </a:spcBef>
        <a:spcAft>
          <a:spcPct val="0"/>
        </a:spcAft>
        <a:defRPr sz="2800">
          <a:solidFill>
            <a:srgbClr val="FF3300"/>
          </a:solidFill>
          <a:latin typeface="Arial" pitchFamily="34" charset="0"/>
          <a:cs typeface="Arial" pitchFamily="34" charset="0"/>
        </a:defRPr>
      </a:lvl8pPr>
      <a:lvl9pPr marL="1828800" algn="l" rtl="0" fontAlgn="base">
        <a:spcBef>
          <a:spcPct val="0"/>
        </a:spcBef>
        <a:spcAft>
          <a:spcPct val="0"/>
        </a:spcAft>
        <a:defRPr sz="2800">
          <a:solidFill>
            <a:srgbClr val="FF3300"/>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accent2"/>
        </a:buClr>
        <a:buSzPct val="140000"/>
        <a:buBlip>
          <a:blip r:embed="rId21"/>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Blip>
          <a:blip r:embed="rId22"/>
        </a:buBlip>
        <a:defRPr sz="20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59844" name="Rectangle 4"/>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Tahoma" pitchFamily="34" charset="0"/>
              </a:defRPr>
            </a:lvl1pPr>
          </a:lstStyle>
          <a:p>
            <a:pPr>
              <a:defRPr/>
            </a:pPr>
            <a:fld id="{DE65B07F-8B60-4F91-A59F-CD84EB08A3AB}" type="datetime1">
              <a:rPr lang="el-GR"/>
              <a:pPr>
                <a:defRPr/>
              </a:pPr>
              <a:t>7/10/2016</a:t>
            </a:fld>
            <a:endParaRPr lang="en-GB"/>
          </a:p>
        </p:txBody>
      </p:sp>
      <p:sp>
        <p:nvSpPr>
          <p:cNvPr id="1059845" name="Rectangle 5"/>
          <p:cNvSpPr>
            <a:spLocks noGrp="1" noChangeArrowheads="1"/>
          </p:cNvSpPr>
          <p:nvPr>
            <p:ph type="ftr" sz="quarter" idx="3"/>
          </p:nvPr>
        </p:nvSpPr>
        <p:spPr bwMode="auto">
          <a:xfrm>
            <a:off x="33528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Tahoma" pitchFamily="34" charset="0"/>
              </a:defRPr>
            </a:lvl1pPr>
          </a:lstStyle>
          <a:p>
            <a:pPr>
              <a:defRPr/>
            </a:pPr>
            <a:endParaRPr lang="en-GB"/>
          </a:p>
        </p:txBody>
      </p:sp>
      <p:sp>
        <p:nvSpPr>
          <p:cNvPr id="1059846" name="Rectangle 6"/>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400">
                <a:solidFill>
                  <a:schemeClr val="tx1"/>
                </a:solidFill>
                <a:latin typeface="Tahoma" pitchFamily="34" charset="0"/>
                <a:cs typeface="Arial" pitchFamily="34" charset="0"/>
              </a:defRPr>
            </a:lvl1pPr>
          </a:lstStyle>
          <a:p>
            <a:pPr>
              <a:defRPr/>
            </a:pPr>
            <a:fld id="{534D80EB-1A94-41CF-9485-934478D13DC7}" type="slidenum">
              <a:rPr lang="en-GB"/>
              <a:pPr>
                <a:defRPr/>
              </a:pPr>
              <a:t>‹#›</a:t>
            </a:fld>
            <a:endParaRPr lang="en-GB"/>
          </a:p>
        </p:txBody>
      </p:sp>
      <p:pic>
        <p:nvPicPr>
          <p:cNvPr id="2055" name="Picture 8" descr="gea3"/>
          <p:cNvPicPr>
            <a:picLocks noChangeAspect="1" noChangeArrowheads="1"/>
          </p:cNvPicPr>
          <p:nvPr/>
        </p:nvPicPr>
        <p:blipFill>
          <a:blip r:embed="rId13" cstate="print"/>
          <a:srcRect/>
          <a:stretch>
            <a:fillRect/>
          </a:stretch>
        </p:blipFill>
        <p:spPr bwMode="auto">
          <a:xfrm>
            <a:off x="0" y="6096000"/>
            <a:ext cx="762000" cy="762000"/>
          </a:xfrm>
          <a:prstGeom prst="rect">
            <a:avLst/>
          </a:prstGeom>
          <a:noFill/>
          <a:ln w="9525">
            <a:noFill/>
            <a:miter lim="800000"/>
            <a:headEnd/>
            <a:tailEnd/>
          </a:ln>
        </p:spPr>
      </p:pic>
      <p:sp>
        <p:nvSpPr>
          <p:cNvPr id="1059849" name="Rectangle 9"/>
          <p:cNvSpPr>
            <a:spLocks noChangeArrowheads="1"/>
          </p:cNvSpPr>
          <p:nvPr/>
        </p:nvSpPr>
        <p:spPr bwMode="auto">
          <a:xfrm>
            <a:off x="4286250" y="3016250"/>
            <a:ext cx="9144000" cy="519113"/>
          </a:xfrm>
          <a:prstGeom prst="rect">
            <a:avLst/>
          </a:prstGeom>
          <a:noFill/>
          <a:ln w="9525">
            <a:noFill/>
            <a:miter lim="800000"/>
            <a:headEnd/>
            <a:tailEnd/>
          </a:ln>
          <a:effectLst/>
        </p:spPr>
        <p:txBody>
          <a:bodyPr>
            <a:spAutoFit/>
          </a:bodyPr>
          <a:lstStyle/>
          <a:p>
            <a:pPr>
              <a:spcBef>
                <a:spcPct val="20000"/>
              </a:spcBef>
              <a:buClr>
                <a:schemeClr val="accent2"/>
              </a:buClr>
              <a:buSzPct val="140000"/>
              <a:buFontTx/>
              <a:buChar char="•"/>
              <a:defRPr/>
            </a:pPr>
            <a:endParaRPr lang="el-GR" sz="2800"/>
          </a:p>
        </p:txBody>
      </p:sp>
      <p:pic>
        <p:nvPicPr>
          <p:cNvPr id="2057" name="Picture 10" descr="aristotelisgood"/>
          <p:cNvPicPr>
            <a:picLocks noChangeAspect="1" noChangeArrowheads="1"/>
          </p:cNvPicPr>
          <p:nvPr/>
        </p:nvPicPr>
        <p:blipFill>
          <a:blip r:embed="rId14" cstate="print"/>
          <a:srcRect/>
          <a:stretch>
            <a:fillRect/>
          </a:stretch>
        </p:blipFill>
        <p:spPr bwMode="auto">
          <a:xfrm>
            <a:off x="8572500" y="6124575"/>
            <a:ext cx="571500" cy="73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1"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med"/>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Times New Roman" pitchFamily="18" charset="0"/>
          <a:cs typeface="Arial" pitchFamily="34" charset="0"/>
        </a:defRPr>
      </a:lvl2pPr>
      <a:lvl3pPr algn="l" rtl="0" eaLnBrk="0" fontAlgn="base" hangingPunct="0">
        <a:spcBef>
          <a:spcPct val="0"/>
        </a:spcBef>
        <a:spcAft>
          <a:spcPct val="0"/>
        </a:spcAft>
        <a:defRPr sz="2800">
          <a:solidFill>
            <a:schemeClr val="tx2"/>
          </a:solidFill>
          <a:latin typeface="Times New Roman" pitchFamily="18" charset="0"/>
          <a:cs typeface="Arial" pitchFamily="34" charset="0"/>
        </a:defRPr>
      </a:lvl3pPr>
      <a:lvl4pPr algn="l" rtl="0" eaLnBrk="0" fontAlgn="base" hangingPunct="0">
        <a:spcBef>
          <a:spcPct val="0"/>
        </a:spcBef>
        <a:spcAft>
          <a:spcPct val="0"/>
        </a:spcAft>
        <a:defRPr sz="2800">
          <a:solidFill>
            <a:schemeClr val="tx2"/>
          </a:solidFill>
          <a:latin typeface="Times New Roman" pitchFamily="18" charset="0"/>
          <a:cs typeface="Arial" pitchFamily="34" charset="0"/>
        </a:defRPr>
      </a:lvl4pPr>
      <a:lvl5pPr algn="l" rtl="0" eaLnBrk="0" fontAlgn="base" hangingPunct="0">
        <a:spcBef>
          <a:spcPct val="0"/>
        </a:spcBef>
        <a:spcAft>
          <a:spcPct val="0"/>
        </a:spcAft>
        <a:defRPr sz="2800">
          <a:solidFill>
            <a:schemeClr val="tx2"/>
          </a:solidFill>
          <a:latin typeface="Times New Roman" pitchFamily="18" charset="0"/>
          <a:cs typeface="Arial" pitchFamily="34" charset="0"/>
        </a:defRPr>
      </a:lvl5pPr>
      <a:lvl6pPr marL="457200" algn="l" rtl="0" fontAlgn="base">
        <a:spcBef>
          <a:spcPct val="0"/>
        </a:spcBef>
        <a:spcAft>
          <a:spcPct val="0"/>
        </a:spcAft>
        <a:defRPr sz="2800">
          <a:solidFill>
            <a:schemeClr val="tx2"/>
          </a:solidFill>
          <a:latin typeface="Times New Roman" pitchFamily="18" charset="0"/>
          <a:cs typeface="Arial" pitchFamily="34" charset="0"/>
        </a:defRPr>
      </a:lvl6pPr>
      <a:lvl7pPr marL="914400" algn="l" rtl="0" fontAlgn="base">
        <a:spcBef>
          <a:spcPct val="0"/>
        </a:spcBef>
        <a:spcAft>
          <a:spcPct val="0"/>
        </a:spcAft>
        <a:defRPr sz="2800">
          <a:solidFill>
            <a:schemeClr val="tx2"/>
          </a:solidFill>
          <a:latin typeface="Times New Roman" pitchFamily="18" charset="0"/>
          <a:cs typeface="Arial" pitchFamily="34" charset="0"/>
        </a:defRPr>
      </a:lvl7pPr>
      <a:lvl8pPr marL="1371600" algn="l" rtl="0" fontAlgn="base">
        <a:spcBef>
          <a:spcPct val="0"/>
        </a:spcBef>
        <a:spcAft>
          <a:spcPct val="0"/>
        </a:spcAft>
        <a:defRPr sz="2800">
          <a:solidFill>
            <a:schemeClr val="tx2"/>
          </a:solidFill>
          <a:latin typeface="Times New Roman" pitchFamily="18" charset="0"/>
          <a:cs typeface="Arial" pitchFamily="34" charset="0"/>
        </a:defRPr>
      </a:lvl8pPr>
      <a:lvl9pPr marL="1828800" algn="l" rtl="0" fontAlgn="base">
        <a:spcBef>
          <a:spcPct val="0"/>
        </a:spcBef>
        <a:spcAft>
          <a:spcPct val="0"/>
        </a:spcAft>
        <a:defRPr sz="28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Ø"/>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4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4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4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4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58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fld id="{615132DB-C16C-4A21-9686-68AEDD006C7E}" type="datetime1">
              <a:rPr lang="el-GR"/>
              <a:pPr>
                <a:defRPr/>
              </a:pPr>
              <a:t>7/10/2016</a:t>
            </a:fld>
            <a:endParaRPr lang="el-GR"/>
          </a:p>
        </p:txBody>
      </p:sp>
      <p:sp>
        <p:nvSpPr>
          <p:cNvPr id="1058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l-GR"/>
          </a:p>
        </p:txBody>
      </p:sp>
      <p:sp>
        <p:nvSpPr>
          <p:cNvPr id="1058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solidFill>
                  <a:schemeClr val="tx1"/>
                </a:solidFill>
                <a:latin typeface="Arial" pitchFamily="34" charset="0"/>
                <a:cs typeface="Arial" pitchFamily="34" charset="0"/>
              </a:defRPr>
            </a:lvl1pPr>
          </a:lstStyle>
          <a:p>
            <a:pPr>
              <a:defRPr/>
            </a:pPr>
            <a:fld id="{50BC1B11-6235-47DF-8F4D-9C6F7B92EEE4}"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13.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67.gif"/><Relationship Id="rId4" Type="http://schemas.openxmlformats.org/officeDocument/2006/relationships/image" Target="../media/image66.gif"/></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8.gif"/><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p:spPr>
        <p:txBody>
          <a:bodyPr/>
          <a:lstStyle/>
          <a:p>
            <a:fld id="{CF6DEDCC-A8CA-4CF2-8887-319433898659}" type="slidenum">
              <a:rPr lang="el-GR" smtClean="0"/>
              <a:pPr/>
              <a:t>1</a:t>
            </a:fld>
            <a:endParaRPr lang="el-GR" smtClean="0"/>
          </a:p>
        </p:txBody>
      </p:sp>
      <p:sp>
        <p:nvSpPr>
          <p:cNvPr id="6147" name="Rectangle 2"/>
          <p:cNvSpPr>
            <a:spLocks noGrp="1" noChangeArrowheads="1"/>
          </p:cNvSpPr>
          <p:nvPr>
            <p:ph type="title"/>
          </p:nvPr>
        </p:nvSpPr>
        <p:spPr>
          <a:xfrm>
            <a:off x="323850" y="692150"/>
            <a:ext cx="8496300" cy="1441450"/>
          </a:xfrm>
        </p:spPr>
        <p:txBody>
          <a:bodyPr/>
          <a:lstStyle/>
          <a:p>
            <a:pPr algn="ctr" eaLnBrk="1" hangingPunct="1"/>
            <a:r>
              <a:rPr lang="en-US" altLang="en-GB" sz="3400" b="1" dirty="0" smtClean="0">
                <a:solidFill>
                  <a:srgbClr val="022CFE"/>
                </a:solidFill>
                <a:latin typeface="Calibri" pitchFamily="34" charset="0"/>
              </a:rPr>
              <a:t>Hellenic National Meteorological Service</a:t>
            </a:r>
            <a:br>
              <a:rPr lang="en-US" altLang="en-GB" sz="3400" b="1" dirty="0" smtClean="0">
                <a:solidFill>
                  <a:srgbClr val="022CFE"/>
                </a:solidFill>
                <a:latin typeface="Calibri" pitchFamily="34" charset="0"/>
              </a:rPr>
            </a:br>
            <a:r>
              <a:rPr lang="en-US" altLang="en-GB" sz="3400" b="1" dirty="0" smtClean="0">
                <a:solidFill>
                  <a:srgbClr val="022CFE"/>
                </a:solidFill>
                <a:latin typeface="Calibri" pitchFamily="34" charset="0"/>
              </a:rPr>
              <a:t>(HNMS)</a:t>
            </a:r>
            <a:endParaRPr lang="el-GR" sz="3400" b="1" dirty="0" smtClean="0">
              <a:solidFill>
                <a:srgbClr val="022CFE"/>
              </a:solidFill>
              <a:latin typeface="Calibri" pitchFamily="34" charset="0"/>
            </a:endParaRPr>
          </a:p>
        </p:txBody>
      </p:sp>
      <p:pic>
        <p:nvPicPr>
          <p:cNvPr id="6148" name="Picture 10" descr="emylogogood6"/>
          <p:cNvPicPr>
            <a:picLocks noChangeAspect="1" noChangeArrowheads="1"/>
          </p:cNvPicPr>
          <p:nvPr/>
        </p:nvPicPr>
        <p:blipFill>
          <a:blip r:embed="rId3" cstate="print"/>
          <a:srcRect/>
          <a:stretch>
            <a:fillRect/>
          </a:stretch>
        </p:blipFill>
        <p:spPr bwMode="auto">
          <a:xfrm>
            <a:off x="2627313" y="2060575"/>
            <a:ext cx="3521075" cy="2376488"/>
          </a:xfrm>
          <a:prstGeom prst="rect">
            <a:avLst/>
          </a:prstGeom>
          <a:noFill/>
          <a:ln w="9525">
            <a:noFill/>
            <a:miter lim="800000"/>
            <a:headEnd/>
            <a:tailEnd/>
          </a:ln>
        </p:spPr>
      </p:pic>
      <p:sp>
        <p:nvSpPr>
          <p:cNvPr id="6149" name="7 - Ορθογώνιο"/>
          <p:cNvSpPr>
            <a:spLocks noChangeArrowheads="1"/>
          </p:cNvSpPr>
          <p:nvPr/>
        </p:nvSpPr>
        <p:spPr bwMode="auto">
          <a:xfrm>
            <a:off x="4500563" y="5013325"/>
            <a:ext cx="4032250" cy="1123950"/>
          </a:xfrm>
          <a:prstGeom prst="rect">
            <a:avLst/>
          </a:prstGeom>
          <a:solidFill>
            <a:schemeClr val="bg1"/>
          </a:solidFill>
          <a:ln w="9525" algn="ctr">
            <a:noFill/>
            <a:round/>
            <a:headEnd/>
            <a:tailEnd/>
          </a:ln>
        </p:spPr>
        <p:txBody>
          <a:bodyPr/>
          <a:lstStyle/>
          <a:p>
            <a:pPr marL="342900" indent="-342900">
              <a:spcBef>
                <a:spcPct val="20000"/>
              </a:spcBef>
              <a:buClr>
                <a:schemeClr val="accent2"/>
              </a:buClr>
              <a:buSzPct val="140000"/>
            </a:pPr>
            <a:endParaRPr lang="el-GR" sz="1600" b="1" dirty="0">
              <a:solidFill>
                <a:srgbClr val="022CFE"/>
              </a:solidFill>
              <a:latin typeface="Calibri" pitchFamily="34" charset="0"/>
            </a:endParaRPr>
          </a:p>
          <a:p>
            <a:pPr marL="342900" indent="-342900" algn="ctr">
              <a:spcBef>
                <a:spcPct val="20000"/>
              </a:spcBef>
              <a:buClr>
                <a:schemeClr val="accent2"/>
              </a:buClr>
              <a:buSzPct val="140000"/>
            </a:pPr>
            <a:r>
              <a:rPr lang="en-US" sz="1600" b="1" dirty="0" err="1" smtClean="0">
                <a:solidFill>
                  <a:srgbClr val="022CFE"/>
                </a:solidFill>
                <a:latin typeface="Calibri" pitchFamily="34" charset="0"/>
              </a:rPr>
              <a:t>Angeliki</a:t>
            </a:r>
            <a:r>
              <a:rPr lang="en-US" sz="1600" b="1" dirty="0" smtClean="0">
                <a:solidFill>
                  <a:srgbClr val="022CFE"/>
                </a:solidFill>
                <a:latin typeface="Calibri" pitchFamily="34" charset="0"/>
              </a:rPr>
              <a:t> </a:t>
            </a:r>
            <a:r>
              <a:rPr lang="en-US" sz="1600" b="1" dirty="0" err="1" smtClean="0">
                <a:solidFill>
                  <a:srgbClr val="022CFE"/>
                </a:solidFill>
                <a:latin typeface="Calibri" pitchFamily="34" charset="0"/>
              </a:rPr>
              <a:t>Marinaki</a:t>
            </a:r>
            <a:r>
              <a:rPr lang="en-US" sz="1600" b="1" dirty="0" smtClean="0">
                <a:solidFill>
                  <a:srgbClr val="022CFE"/>
                </a:solidFill>
                <a:latin typeface="Calibri" pitchFamily="34" charset="0"/>
              </a:rPr>
              <a:t> </a:t>
            </a:r>
            <a:endParaRPr lang="en-US" sz="1600" b="1" dirty="0">
              <a:solidFill>
                <a:srgbClr val="022CFE"/>
              </a:solidFill>
              <a:latin typeface="Calibri" pitchFamily="34" charset="0"/>
            </a:endParaRPr>
          </a:p>
          <a:p>
            <a:pPr marL="342900" indent="-342900" algn="ctr">
              <a:spcBef>
                <a:spcPct val="20000"/>
              </a:spcBef>
              <a:buClr>
                <a:schemeClr val="accent2"/>
              </a:buClr>
              <a:buSzPct val="140000"/>
            </a:pPr>
            <a:r>
              <a:rPr lang="en-US" sz="1600" b="1" dirty="0" smtClean="0">
                <a:solidFill>
                  <a:srgbClr val="022CFE"/>
                </a:solidFill>
                <a:latin typeface="Calibri" pitchFamily="34" charset="0"/>
              </a:rPr>
              <a:t>Head of forecasting Section </a:t>
            </a:r>
          </a:p>
          <a:p>
            <a:pPr marL="342900" indent="-342900" algn="ctr">
              <a:spcBef>
                <a:spcPct val="20000"/>
              </a:spcBef>
              <a:buClr>
                <a:schemeClr val="accent2"/>
              </a:buClr>
              <a:buSzPct val="140000"/>
            </a:pPr>
            <a:r>
              <a:rPr lang="en-US" sz="1600" b="1" dirty="0" smtClean="0">
                <a:solidFill>
                  <a:srgbClr val="022CFE"/>
                </a:solidFill>
                <a:latin typeface="Calibri" pitchFamily="34" charset="0"/>
              </a:rPr>
              <a:t>HNMS</a:t>
            </a:r>
            <a:endParaRPr lang="en-US" sz="1600" b="1" dirty="0">
              <a:solidFill>
                <a:srgbClr val="022CFE"/>
              </a:solidFill>
              <a:latin typeface="Calibri" pitchFamily="34" charset="0"/>
            </a:endParaRPr>
          </a:p>
          <a:p>
            <a:pPr marL="342900" indent="-342900">
              <a:spcBef>
                <a:spcPct val="20000"/>
              </a:spcBef>
              <a:buClr>
                <a:schemeClr val="accent2"/>
              </a:buClr>
              <a:buSzPct val="140000"/>
            </a:pPr>
            <a:endParaRPr lang="en-US" sz="1600" b="1" dirty="0">
              <a:solidFill>
                <a:srgbClr val="022CFE"/>
              </a:solidFill>
              <a:latin typeface="Calibri" pitchFamily="34" charset="0"/>
            </a:endParaRPr>
          </a:p>
          <a:p>
            <a:pPr marL="342900" indent="-342900">
              <a:spcBef>
                <a:spcPct val="20000"/>
              </a:spcBef>
              <a:buClr>
                <a:schemeClr val="accent2"/>
              </a:buClr>
              <a:buSzPct val="140000"/>
            </a:pPr>
            <a:endParaRPr lang="en-US" sz="1600" b="1" dirty="0">
              <a:solidFill>
                <a:srgbClr val="022CFE"/>
              </a:solidFill>
              <a:latin typeface="Calibri" pitchFamily="34" charset="0"/>
            </a:endParaRPr>
          </a:p>
          <a:p>
            <a:pPr marL="342900" indent="-342900">
              <a:spcBef>
                <a:spcPct val="20000"/>
              </a:spcBef>
              <a:buClr>
                <a:schemeClr val="accent2"/>
              </a:buClr>
              <a:buSzPct val="140000"/>
            </a:pPr>
            <a:endParaRPr lang="el-GR" sz="1600" b="1" dirty="0">
              <a:solidFill>
                <a:srgbClr val="022CFE"/>
              </a:solidFill>
              <a:latin typeface="Calibri" pitchFamily="34" charset="0"/>
            </a:endParaRPr>
          </a:p>
        </p:txBody>
      </p:sp>
      <p:pic>
        <p:nvPicPr>
          <p:cNvPr id="6150" name="Picture 2" descr="C:\MAKIS\Images\hnms 2.png"/>
          <p:cNvPicPr>
            <a:picLocks noChangeAspect="1" noChangeArrowheads="1"/>
          </p:cNvPicPr>
          <p:nvPr/>
        </p:nvPicPr>
        <p:blipFill>
          <a:blip r:embed="rId4" cstate="print"/>
          <a:srcRect/>
          <a:stretch>
            <a:fillRect/>
          </a:stretch>
        </p:blipFill>
        <p:spPr bwMode="auto">
          <a:xfrm>
            <a:off x="8388350" y="6092825"/>
            <a:ext cx="573088" cy="6492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p:spPr>
        <p:txBody>
          <a:bodyPr/>
          <a:lstStyle/>
          <a:p>
            <a:fld id="{E2A257C7-2516-49CD-97F6-7C3C5B886DC3}" type="slidenum">
              <a:rPr lang="el-GR" smtClean="0"/>
              <a:pPr/>
              <a:t>10</a:t>
            </a:fld>
            <a:endParaRPr lang="el-GR" smtClean="0"/>
          </a:p>
        </p:txBody>
      </p:sp>
      <p:sp>
        <p:nvSpPr>
          <p:cNvPr id="28675" name="Rectangle 2"/>
          <p:cNvSpPr>
            <a:spLocks noGrp="1" noChangeArrowheads="1"/>
          </p:cNvSpPr>
          <p:nvPr>
            <p:ph type="title" idx="4294967295"/>
          </p:nvPr>
        </p:nvSpPr>
        <p:spPr>
          <a:xfrm>
            <a:off x="3276600" y="333375"/>
            <a:ext cx="2930525" cy="762000"/>
          </a:xfrm>
        </p:spPr>
        <p:txBody>
          <a:bodyPr lIns="92075" tIns="46038" rIns="92075" bIns="46038" anchor="b"/>
          <a:lstStyle/>
          <a:p>
            <a:pPr defTabSz="449263"/>
            <a:r>
              <a:rPr lang="en-US" sz="1800" b="1" smtClean="0">
                <a:solidFill>
                  <a:srgbClr val="003399"/>
                </a:solidFill>
                <a:latin typeface="Calibri" pitchFamily="34" charset="0"/>
              </a:rPr>
              <a:t>TOURISM &amp; RECREATION</a:t>
            </a:r>
            <a:r>
              <a:rPr lang="el-GR" sz="1800" b="1" smtClean="0">
                <a:solidFill>
                  <a:srgbClr val="003399"/>
                </a:solidFill>
                <a:latin typeface="Calibri" pitchFamily="34" charset="0"/>
              </a:rPr>
              <a:t> </a:t>
            </a:r>
            <a:endParaRPr lang="en-GB" sz="1800" b="1" smtClean="0">
              <a:solidFill>
                <a:srgbClr val="003399"/>
              </a:solidFill>
              <a:latin typeface="Calibri" pitchFamily="34" charset="0"/>
            </a:endParaRPr>
          </a:p>
        </p:txBody>
      </p:sp>
      <p:pic>
        <p:nvPicPr>
          <p:cNvPr id="28676" name="Picture 2" descr="D:\New Folder\emylogogood6.jpg"/>
          <p:cNvPicPr>
            <a:picLocks noChangeAspect="1" noChangeArrowheads="1"/>
          </p:cNvPicPr>
          <p:nvPr/>
        </p:nvPicPr>
        <p:blipFill>
          <a:blip r:embed="rId3" cstate="print"/>
          <a:srcRect/>
          <a:stretch>
            <a:fillRect/>
          </a:stretch>
        </p:blipFill>
        <p:spPr bwMode="auto">
          <a:xfrm>
            <a:off x="0" y="0"/>
            <a:ext cx="838200" cy="625475"/>
          </a:xfrm>
          <a:prstGeom prst="rect">
            <a:avLst/>
          </a:prstGeom>
          <a:noFill/>
          <a:ln w="9525">
            <a:noFill/>
            <a:miter lim="800000"/>
            <a:headEnd/>
            <a:tailEnd/>
          </a:ln>
        </p:spPr>
      </p:pic>
      <p:cxnSp>
        <p:nvCxnSpPr>
          <p:cNvPr id="10" name="9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pic>
        <p:nvPicPr>
          <p:cNvPr id="28678" name="Picture 11" descr="header-rotator-klima"/>
          <p:cNvPicPr>
            <a:picLocks noChangeArrowheads="1"/>
          </p:cNvPicPr>
          <p:nvPr/>
        </p:nvPicPr>
        <p:blipFill>
          <a:blip r:embed="rId4" cstate="print"/>
          <a:srcRect/>
          <a:stretch>
            <a:fillRect/>
          </a:stretch>
        </p:blipFill>
        <p:spPr bwMode="auto">
          <a:xfrm>
            <a:off x="4695825" y="3716338"/>
            <a:ext cx="3476625" cy="2349500"/>
          </a:xfrm>
          <a:prstGeom prst="rect">
            <a:avLst/>
          </a:prstGeom>
          <a:noFill/>
          <a:ln w="9525">
            <a:noFill/>
            <a:miter lim="800000"/>
            <a:headEnd/>
            <a:tailEnd/>
          </a:ln>
        </p:spPr>
      </p:pic>
      <p:pic>
        <p:nvPicPr>
          <p:cNvPr id="28679" name="Picture 15" descr="76807728_XS"/>
          <p:cNvPicPr>
            <a:picLocks noChangeArrowheads="1"/>
          </p:cNvPicPr>
          <p:nvPr/>
        </p:nvPicPr>
        <p:blipFill>
          <a:blip r:embed="rId5" cstate="print"/>
          <a:srcRect/>
          <a:stretch>
            <a:fillRect/>
          </a:stretch>
        </p:blipFill>
        <p:spPr bwMode="auto">
          <a:xfrm>
            <a:off x="755650" y="1268413"/>
            <a:ext cx="3476625" cy="2349500"/>
          </a:xfrm>
          <a:prstGeom prst="rect">
            <a:avLst/>
          </a:prstGeom>
          <a:noFill/>
          <a:ln w="9525">
            <a:noFill/>
            <a:miter lim="800000"/>
            <a:headEnd/>
            <a:tailEnd/>
          </a:ln>
        </p:spPr>
      </p:pic>
      <p:pic>
        <p:nvPicPr>
          <p:cNvPr id="28680" name="Picture 17" descr="greece-zante-navagio"/>
          <p:cNvPicPr>
            <a:picLocks noChangeArrowheads="1"/>
          </p:cNvPicPr>
          <p:nvPr/>
        </p:nvPicPr>
        <p:blipFill>
          <a:blip r:embed="rId6" cstate="print"/>
          <a:srcRect/>
          <a:stretch>
            <a:fillRect/>
          </a:stretch>
        </p:blipFill>
        <p:spPr bwMode="auto">
          <a:xfrm>
            <a:off x="735013" y="3716338"/>
            <a:ext cx="3476625" cy="2349500"/>
          </a:xfrm>
          <a:prstGeom prst="rect">
            <a:avLst/>
          </a:prstGeom>
          <a:noFill/>
          <a:ln w="9525">
            <a:noFill/>
            <a:miter lim="800000"/>
            <a:headEnd/>
            <a:tailEnd/>
          </a:ln>
        </p:spPr>
      </p:pic>
      <p:pic>
        <p:nvPicPr>
          <p:cNvPr id="28681" name="Picture 19" descr="islandhopping_1"/>
          <p:cNvPicPr>
            <a:picLocks noChangeArrowheads="1"/>
          </p:cNvPicPr>
          <p:nvPr/>
        </p:nvPicPr>
        <p:blipFill>
          <a:blip r:embed="rId7" cstate="print"/>
          <a:srcRect/>
          <a:stretch>
            <a:fillRect/>
          </a:stretch>
        </p:blipFill>
        <p:spPr bwMode="auto">
          <a:xfrm>
            <a:off x="4695825" y="1268413"/>
            <a:ext cx="3476625" cy="2349500"/>
          </a:xfrm>
          <a:prstGeom prst="rect">
            <a:avLst/>
          </a:prstGeom>
          <a:noFill/>
          <a:ln w="9525">
            <a:noFill/>
            <a:miter lim="800000"/>
            <a:headEnd/>
            <a:tailEnd/>
          </a:ln>
        </p:spPr>
      </p:pic>
      <p:sp>
        <p:nvSpPr>
          <p:cNvPr id="28682" name="AutoShape 21" descr="Image result for photos santorini"/>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sp>
        <p:nvSpPr>
          <p:cNvPr id="28683" name="AutoShape 23" descr="Image result for photos santorini"/>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sp>
        <p:nvSpPr>
          <p:cNvPr id="28684" name="AutoShape 25" descr="Image result for photos santorini"/>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sp>
        <p:nvSpPr>
          <p:cNvPr id="28685" name="AutoShape 27" descr="Image result for photos santorini"/>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sp>
        <p:nvSpPr>
          <p:cNvPr id="28686"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spTree>
  </p:cSld>
  <p:clrMapOvr>
    <a:masterClrMapping/>
  </p:clrMapOvr>
  <p:transition spd="med" advTm="4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p:spPr>
        <p:txBody>
          <a:bodyPr/>
          <a:lstStyle/>
          <a:p>
            <a:fld id="{BCF52C59-D096-4645-8F99-CA9100E3EF94}" type="slidenum">
              <a:rPr lang="el-GR" smtClean="0"/>
              <a:pPr/>
              <a:t>11</a:t>
            </a:fld>
            <a:endParaRPr lang="el-GR" smtClean="0"/>
          </a:p>
        </p:txBody>
      </p:sp>
      <p:sp>
        <p:nvSpPr>
          <p:cNvPr id="30723" name="Rectangle 1028"/>
          <p:cNvSpPr>
            <a:spLocks noChangeArrowheads="1"/>
          </p:cNvSpPr>
          <p:nvPr/>
        </p:nvSpPr>
        <p:spPr bwMode="auto">
          <a:xfrm>
            <a:off x="3381375" y="2781300"/>
            <a:ext cx="9144000" cy="0"/>
          </a:xfrm>
          <a:prstGeom prst="rect">
            <a:avLst/>
          </a:prstGeom>
          <a:noFill/>
          <a:ln w="9525">
            <a:noFill/>
            <a:miter lim="800000"/>
            <a:headEnd/>
            <a:tailEnd/>
          </a:ln>
        </p:spPr>
        <p:txBody>
          <a:bodyPr>
            <a:spAutoFit/>
          </a:bodyPr>
          <a:lstStyle/>
          <a:p>
            <a:pPr algn="ctr" eaLnBrk="0" hangingPunct="0">
              <a:buClr>
                <a:srgbClr val="000000"/>
              </a:buClr>
              <a:buSzPct val="100000"/>
              <a:buFont typeface="Times New Roman" pitchFamily="18" charset="0"/>
              <a:buNone/>
            </a:pPr>
            <a:endParaRPr lang="el-GR" sz="1800">
              <a:solidFill>
                <a:schemeClr val="bg1"/>
              </a:solidFill>
            </a:endParaRPr>
          </a:p>
        </p:txBody>
      </p:sp>
      <p:sp>
        <p:nvSpPr>
          <p:cNvPr id="30724" name="Rectangle 1031"/>
          <p:cNvSpPr>
            <a:spLocks noChangeArrowheads="1"/>
          </p:cNvSpPr>
          <p:nvPr/>
        </p:nvSpPr>
        <p:spPr bwMode="auto">
          <a:xfrm>
            <a:off x="3143250" y="1309688"/>
            <a:ext cx="9144000" cy="0"/>
          </a:xfrm>
          <a:prstGeom prst="rect">
            <a:avLst/>
          </a:prstGeom>
          <a:noFill/>
          <a:ln w="9525">
            <a:noFill/>
            <a:miter lim="800000"/>
            <a:headEnd/>
            <a:tailEnd/>
          </a:ln>
        </p:spPr>
        <p:txBody>
          <a:bodyPr>
            <a:spAutoFit/>
          </a:bodyPr>
          <a:lstStyle/>
          <a:p>
            <a:pPr algn="ctr" eaLnBrk="0" hangingPunct="0">
              <a:buClr>
                <a:srgbClr val="000000"/>
              </a:buClr>
              <a:buSzPct val="100000"/>
              <a:buFont typeface="Times New Roman" pitchFamily="18" charset="0"/>
              <a:buNone/>
            </a:pPr>
            <a:endParaRPr lang="el-GR" sz="1800">
              <a:solidFill>
                <a:schemeClr val="bg1"/>
              </a:solidFill>
            </a:endParaRPr>
          </a:p>
        </p:txBody>
      </p:sp>
      <p:sp>
        <p:nvSpPr>
          <p:cNvPr id="30725" name="Rectangle 1033"/>
          <p:cNvSpPr>
            <a:spLocks noChangeArrowheads="1"/>
          </p:cNvSpPr>
          <p:nvPr/>
        </p:nvSpPr>
        <p:spPr bwMode="auto">
          <a:xfrm>
            <a:off x="0" y="476250"/>
            <a:ext cx="9144000" cy="0"/>
          </a:xfrm>
          <a:prstGeom prst="rect">
            <a:avLst/>
          </a:prstGeom>
          <a:noFill/>
          <a:ln w="9525">
            <a:noFill/>
            <a:miter lim="800000"/>
            <a:headEnd/>
            <a:tailEnd/>
          </a:ln>
        </p:spPr>
        <p:txBody>
          <a:bodyPr>
            <a:spAutoFit/>
          </a:bodyPr>
          <a:lstStyle/>
          <a:p>
            <a:pPr algn="ctr" eaLnBrk="0" hangingPunct="0">
              <a:buClr>
                <a:srgbClr val="000000"/>
              </a:buClr>
              <a:buSzPct val="100000"/>
              <a:buFont typeface="Times New Roman" pitchFamily="18" charset="0"/>
              <a:buNone/>
            </a:pPr>
            <a:endParaRPr lang="el-GR" sz="1800">
              <a:solidFill>
                <a:schemeClr val="bg1"/>
              </a:solidFill>
            </a:endParaRPr>
          </a:p>
        </p:txBody>
      </p:sp>
      <p:sp>
        <p:nvSpPr>
          <p:cNvPr id="30726" name="Rectangle 6"/>
          <p:cNvSpPr>
            <a:spLocks noGrp="1" noChangeArrowheads="1"/>
          </p:cNvSpPr>
          <p:nvPr>
            <p:ph type="title" idx="4294967295"/>
          </p:nvPr>
        </p:nvSpPr>
        <p:spPr>
          <a:xfrm>
            <a:off x="1524000" y="609600"/>
            <a:ext cx="6337300" cy="509588"/>
          </a:xfrm>
        </p:spPr>
        <p:txBody>
          <a:bodyPr lIns="92075" tIns="46038" rIns="92075" bIns="46038" anchor="b" anchorCtr="1"/>
          <a:lstStyle/>
          <a:p>
            <a:pPr defTabSz="449263"/>
            <a:r>
              <a:rPr lang="en-US" sz="1800" b="1" smtClean="0">
                <a:solidFill>
                  <a:srgbClr val="0000CC"/>
                </a:solidFill>
                <a:latin typeface="Calibri" pitchFamily="34" charset="0"/>
              </a:rPr>
              <a:t>CULTURAL EVENTS</a:t>
            </a:r>
            <a:endParaRPr lang="en-GB" sz="1800" b="1" smtClean="0">
              <a:solidFill>
                <a:srgbClr val="0000CC"/>
              </a:solidFill>
              <a:latin typeface="Calibri" pitchFamily="34" charset="0"/>
            </a:endParaRPr>
          </a:p>
        </p:txBody>
      </p:sp>
      <p:pic>
        <p:nvPicPr>
          <p:cNvPr id="30727" name="Picture 2" descr="D:\New Folder\emylogogood6.jpg"/>
          <p:cNvPicPr>
            <a:picLocks noChangeAspect="1" noChangeArrowheads="1"/>
          </p:cNvPicPr>
          <p:nvPr/>
        </p:nvPicPr>
        <p:blipFill>
          <a:blip r:embed="rId3" cstate="print"/>
          <a:srcRect/>
          <a:stretch>
            <a:fillRect/>
          </a:stretch>
        </p:blipFill>
        <p:spPr bwMode="auto">
          <a:xfrm>
            <a:off x="0" y="0"/>
            <a:ext cx="838200" cy="625475"/>
          </a:xfrm>
          <a:prstGeom prst="rect">
            <a:avLst/>
          </a:prstGeom>
          <a:noFill/>
          <a:ln w="9525">
            <a:noFill/>
            <a:miter lim="800000"/>
            <a:headEnd/>
            <a:tailEnd/>
          </a:ln>
        </p:spPr>
      </p:pic>
      <p:cxnSp>
        <p:nvCxnSpPr>
          <p:cNvPr id="13" name="12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pic>
        <p:nvPicPr>
          <p:cNvPr id="30729" name="Picture 15" descr="herodion-performance"/>
          <p:cNvPicPr>
            <a:picLocks noChangeArrowheads="1"/>
          </p:cNvPicPr>
          <p:nvPr/>
        </p:nvPicPr>
        <p:blipFill>
          <a:blip r:embed="rId4" cstate="print"/>
          <a:srcRect/>
          <a:stretch>
            <a:fillRect/>
          </a:stretch>
        </p:blipFill>
        <p:spPr bwMode="auto">
          <a:xfrm>
            <a:off x="4573588" y="3716338"/>
            <a:ext cx="3476625" cy="2349500"/>
          </a:xfrm>
          <a:prstGeom prst="rect">
            <a:avLst/>
          </a:prstGeom>
          <a:noFill/>
          <a:ln w="9525">
            <a:noFill/>
            <a:miter lim="800000"/>
            <a:headEnd/>
            <a:tailEnd/>
          </a:ln>
        </p:spPr>
      </p:pic>
      <p:pic>
        <p:nvPicPr>
          <p:cNvPr id="30730" name="Picture 19" descr="Parthenon-in-the-Acropolis-Athens-Greece"/>
          <p:cNvPicPr>
            <a:picLocks noChangeAspect="1" noChangeArrowheads="1"/>
          </p:cNvPicPr>
          <p:nvPr/>
        </p:nvPicPr>
        <p:blipFill>
          <a:blip r:embed="rId5" cstate="print"/>
          <a:srcRect b="39128"/>
          <a:stretch>
            <a:fillRect/>
          </a:stretch>
        </p:blipFill>
        <p:spPr bwMode="auto">
          <a:xfrm>
            <a:off x="1476375" y="1196975"/>
            <a:ext cx="5991225" cy="2417763"/>
          </a:xfrm>
          <a:prstGeom prst="rect">
            <a:avLst/>
          </a:prstGeom>
          <a:noFill/>
          <a:ln w="9525">
            <a:noFill/>
            <a:miter lim="800000"/>
            <a:headEnd/>
            <a:tailEnd/>
          </a:ln>
        </p:spPr>
      </p:pic>
      <p:pic>
        <p:nvPicPr>
          <p:cNvPr id="30731" name="Picture 21" descr="olympic-stadium-athens-2004"/>
          <p:cNvPicPr>
            <a:picLocks noChangeArrowheads="1"/>
          </p:cNvPicPr>
          <p:nvPr/>
        </p:nvPicPr>
        <p:blipFill>
          <a:blip r:embed="rId6" cstate="print"/>
          <a:srcRect/>
          <a:stretch>
            <a:fillRect/>
          </a:stretch>
        </p:blipFill>
        <p:spPr bwMode="auto">
          <a:xfrm>
            <a:off x="879475" y="3716338"/>
            <a:ext cx="3476625" cy="2349500"/>
          </a:xfrm>
          <a:prstGeom prst="rect">
            <a:avLst/>
          </a:prstGeom>
          <a:noFill/>
          <a:ln w="9525">
            <a:noFill/>
            <a:miter lim="800000"/>
            <a:headEnd/>
            <a:tailEnd/>
          </a:ln>
        </p:spPr>
      </p:pic>
      <p:sp>
        <p:nvSpPr>
          <p:cNvPr id="30732"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spTree>
  </p:cSld>
  <p:clrMapOvr>
    <a:masterClrMapping/>
  </p:clrMapOvr>
  <p:transition spd="med" advTm="3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p:spPr>
        <p:txBody>
          <a:bodyPr/>
          <a:lstStyle/>
          <a:p>
            <a:fld id="{F6B78B58-62BD-49B7-B17E-9FE0D20E383F}" type="slidenum">
              <a:rPr lang="el-GR" smtClean="0"/>
              <a:pPr/>
              <a:t>12</a:t>
            </a:fld>
            <a:endParaRPr lang="el-GR" smtClean="0"/>
          </a:p>
        </p:txBody>
      </p:sp>
      <p:pic>
        <p:nvPicPr>
          <p:cNvPr id="29699" name="Picture 4" descr="06169_23"/>
          <p:cNvPicPr>
            <a:picLocks noChangeArrowheads="1"/>
          </p:cNvPicPr>
          <p:nvPr/>
        </p:nvPicPr>
        <p:blipFill>
          <a:blip r:embed="rId3" cstate="print"/>
          <a:srcRect/>
          <a:stretch>
            <a:fillRect/>
          </a:stretch>
        </p:blipFill>
        <p:spPr bwMode="auto">
          <a:xfrm>
            <a:off x="4572000" y="3743325"/>
            <a:ext cx="3476625" cy="2349500"/>
          </a:xfrm>
          <a:prstGeom prst="rect">
            <a:avLst/>
          </a:prstGeom>
          <a:noFill/>
          <a:ln w="9525">
            <a:noFill/>
            <a:miter lim="800000"/>
            <a:headEnd/>
            <a:tailEnd/>
          </a:ln>
        </p:spPr>
      </p:pic>
      <p:pic>
        <p:nvPicPr>
          <p:cNvPr id="29700" name="Picture 7" descr="NGM1997_10p14-5"/>
          <p:cNvPicPr>
            <a:picLocks noChangeArrowheads="1"/>
          </p:cNvPicPr>
          <p:nvPr/>
        </p:nvPicPr>
        <p:blipFill>
          <a:blip r:embed="rId4" cstate="print"/>
          <a:srcRect/>
          <a:stretch>
            <a:fillRect/>
          </a:stretch>
        </p:blipFill>
        <p:spPr bwMode="auto">
          <a:xfrm>
            <a:off x="735013" y="1268413"/>
            <a:ext cx="3476625" cy="2349500"/>
          </a:xfrm>
          <a:prstGeom prst="rect">
            <a:avLst/>
          </a:prstGeom>
          <a:noFill/>
          <a:ln w="9525">
            <a:noFill/>
            <a:miter lim="800000"/>
            <a:headEnd/>
            <a:tailEnd/>
          </a:ln>
        </p:spPr>
      </p:pic>
      <p:sp>
        <p:nvSpPr>
          <p:cNvPr id="29701" name="Rectangle 2"/>
          <p:cNvSpPr>
            <a:spLocks noGrp="1" noChangeArrowheads="1"/>
          </p:cNvSpPr>
          <p:nvPr>
            <p:ph type="title" idx="4294967295"/>
          </p:nvPr>
        </p:nvSpPr>
        <p:spPr>
          <a:xfrm>
            <a:off x="3949700" y="549275"/>
            <a:ext cx="1558925" cy="509588"/>
          </a:xfrm>
        </p:spPr>
        <p:txBody>
          <a:bodyPr lIns="92075" tIns="46038" rIns="92075" bIns="46038" anchor="b"/>
          <a:lstStyle/>
          <a:p>
            <a:pPr defTabSz="449263"/>
            <a:r>
              <a:rPr lang="en-US" sz="1800" b="1" dirty="0" smtClean="0">
                <a:solidFill>
                  <a:srgbClr val="0000CC"/>
                </a:solidFill>
                <a:latin typeface="Calibri" pitchFamily="34" charset="0"/>
              </a:rPr>
              <a:t>SPORTS</a:t>
            </a:r>
            <a:endParaRPr lang="en-GB" sz="1800" b="1" dirty="0" smtClean="0">
              <a:solidFill>
                <a:srgbClr val="0000CC"/>
              </a:solidFill>
              <a:latin typeface="Calibri" pitchFamily="34" charset="0"/>
            </a:endParaRPr>
          </a:p>
        </p:txBody>
      </p:sp>
      <p:pic>
        <p:nvPicPr>
          <p:cNvPr id="29702" name="Picture 2" descr="D:\New Folder\emylogogood6.jpg"/>
          <p:cNvPicPr>
            <a:picLocks noChangeAspect="1" noChangeArrowheads="1"/>
          </p:cNvPicPr>
          <p:nvPr/>
        </p:nvPicPr>
        <p:blipFill>
          <a:blip r:embed="rId5" cstate="print"/>
          <a:srcRect/>
          <a:stretch>
            <a:fillRect/>
          </a:stretch>
        </p:blipFill>
        <p:spPr bwMode="auto">
          <a:xfrm>
            <a:off x="0" y="0"/>
            <a:ext cx="838200" cy="625475"/>
          </a:xfrm>
          <a:prstGeom prst="rect">
            <a:avLst/>
          </a:prstGeom>
          <a:noFill/>
          <a:ln w="9525">
            <a:noFill/>
            <a:miter lim="800000"/>
            <a:headEnd/>
            <a:tailEnd/>
          </a:ln>
        </p:spPr>
      </p:pic>
      <p:cxnSp>
        <p:nvCxnSpPr>
          <p:cNvPr id="10" name="9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pic>
        <p:nvPicPr>
          <p:cNvPr id="29704" name="Picture 11" descr="Samaria-gorge-panoramio-1024x683"/>
          <p:cNvPicPr>
            <a:picLocks noChangeArrowheads="1"/>
          </p:cNvPicPr>
          <p:nvPr/>
        </p:nvPicPr>
        <p:blipFill>
          <a:blip r:embed="rId6" cstate="print"/>
          <a:srcRect/>
          <a:stretch>
            <a:fillRect/>
          </a:stretch>
        </p:blipFill>
        <p:spPr bwMode="auto">
          <a:xfrm>
            <a:off x="4572000" y="1268413"/>
            <a:ext cx="3476625" cy="2349500"/>
          </a:xfrm>
          <a:prstGeom prst="rect">
            <a:avLst/>
          </a:prstGeom>
          <a:noFill/>
          <a:ln w="9525">
            <a:noFill/>
            <a:miter lim="800000"/>
            <a:headEnd/>
            <a:tailEnd/>
          </a:ln>
        </p:spPr>
      </p:pic>
      <p:pic>
        <p:nvPicPr>
          <p:cNvPr id="29705" name="Picture 13" descr="kalymnos16"/>
          <p:cNvPicPr>
            <a:picLocks noChangeArrowheads="1"/>
          </p:cNvPicPr>
          <p:nvPr/>
        </p:nvPicPr>
        <p:blipFill>
          <a:blip r:embed="rId7" cstate="print"/>
          <a:srcRect/>
          <a:stretch>
            <a:fillRect/>
          </a:stretch>
        </p:blipFill>
        <p:spPr bwMode="auto">
          <a:xfrm>
            <a:off x="755650" y="3787775"/>
            <a:ext cx="3476625" cy="2349500"/>
          </a:xfrm>
          <a:prstGeom prst="rect">
            <a:avLst/>
          </a:prstGeom>
          <a:noFill/>
          <a:ln w="9525">
            <a:noFill/>
            <a:miter lim="800000"/>
            <a:headEnd/>
            <a:tailEnd/>
          </a:ln>
        </p:spPr>
      </p:pic>
      <p:sp>
        <p:nvSpPr>
          <p:cNvPr id="29706"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spTree>
  </p:cSld>
  <p:clrMapOvr>
    <a:masterClrMapping/>
  </p:clrMapOvr>
  <p:transition spd="med" advTm="3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p:spPr>
        <p:txBody>
          <a:bodyPr/>
          <a:lstStyle/>
          <a:p>
            <a:fld id="{F6B78B58-62BD-49B7-B17E-9FE0D20E383F}" type="slidenum">
              <a:rPr lang="el-GR" smtClean="0"/>
              <a:pPr/>
              <a:t>13</a:t>
            </a:fld>
            <a:endParaRPr lang="el-GR" smtClean="0"/>
          </a:p>
        </p:txBody>
      </p:sp>
      <p:sp>
        <p:nvSpPr>
          <p:cNvPr id="29701" name="Rectangle 2"/>
          <p:cNvSpPr>
            <a:spLocks noGrp="1" noChangeArrowheads="1"/>
          </p:cNvSpPr>
          <p:nvPr>
            <p:ph type="title" idx="4294967295"/>
          </p:nvPr>
        </p:nvSpPr>
        <p:spPr>
          <a:xfrm>
            <a:off x="3301628" y="549275"/>
            <a:ext cx="2350492" cy="509588"/>
          </a:xfrm>
        </p:spPr>
        <p:txBody>
          <a:bodyPr lIns="92075" tIns="46038" rIns="92075" bIns="46038" anchor="b"/>
          <a:lstStyle/>
          <a:p>
            <a:pPr defTabSz="449263"/>
            <a:r>
              <a:rPr lang="en-US" sz="1800" b="1" dirty="0" smtClean="0">
                <a:solidFill>
                  <a:srgbClr val="0000CC"/>
                </a:solidFill>
                <a:latin typeface="Calibri" pitchFamily="34" charset="0"/>
              </a:rPr>
              <a:t>2004 OLYMPIC GAMES</a:t>
            </a:r>
            <a:endParaRPr lang="en-GB" sz="1800" b="1" dirty="0" smtClean="0">
              <a:solidFill>
                <a:srgbClr val="0000CC"/>
              </a:solidFill>
              <a:latin typeface="Calibri" pitchFamily="34" charset="0"/>
            </a:endParaRPr>
          </a:p>
        </p:txBody>
      </p:sp>
      <p:pic>
        <p:nvPicPr>
          <p:cNvPr id="29702" name="Picture 2" descr="D:\New Folder\emylogogood6.jpg"/>
          <p:cNvPicPr>
            <a:picLocks noChangeAspect="1" noChangeArrowheads="1"/>
          </p:cNvPicPr>
          <p:nvPr/>
        </p:nvPicPr>
        <p:blipFill>
          <a:blip r:embed="rId3" cstate="print"/>
          <a:srcRect/>
          <a:stretch>
            <a:fillRect/>
          </a:stretch>
        </p:blipFill>
        <p:spPr bwMode="auto">
          <a:xfrm>
            <a:off x="0" y="0"/>
            <a:ext cx="838200" cy="625475"/>
          </a:xfrm>
          <a:prstGeom prst="rect">
            <a:avLst/>
          </a:prstGeom>
          <a:noFill/>
          <a:ln w="9525">
            <a:noFill/>
            <a:miter lim="800000"/>
            <a:headEnd/>
            <a:tailEnd/>
          </a:ln>
        </p:spPr>
      </p:pic>
      <p:cxnSp>
        <p:nvCxnSpPr>
          <p:cNvPr id="10" name="9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9706"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pic>
        <p:nvPicPr>
          <p:cNvPr id="2054" name="Picture 6" descr="http://idsgn.org/images/and-the-gold-goes-to/2004.png"/>
          <p:cNvPicPr>
            <a:picLocks noChangeAspect="1" noChangeArrowheads="1"/>
          </p:cNvPicPr>
          <p:nvPr/>
        </p:nvPicPr>
        <p:blipFill>
          <a:blip r:embed="rId4" cstate="print"/>
          <a:srcRect l="59500" r="9805" b="30039"/>
          <a:stretch>
            <a:fillRect/>
          </a:stretch>
        </p:blipFill>
        <p:spPr bwMode="auto">
          <a:xfrm>
            <a:off x="1259632" y="980728"/>
            <a:ext cx="2124000" cy="2614156"/>
          </a:xfrm>
          <a:prstGeom prst="rect">
            <a:avLst/>
          </a:prstGeom>
          <a:noFill/>
        </p:spPr>
      </p:pic>
      <p:pic>
        <p:nvPicPr>
          <p:cNvPr id="2056" name="Picture 8" descr="http://en.protothema.gr/wp-content/uploads/2014/08/THEN.jpg"/>
          <p:cNvPicPr>
            <a:picLocks noChangeArrowheads="1"/>
          </p:cNvPicPr>
          <p:nvPr/>
        </p:nvPicPr>
        <p:blipFill>
          <a:blip r:embed="rId5" cstate="print"/>
          <a:srcRect/>
          <a:stretch>
            <a:fillRect/>
          </a:stretch>
        </p:blipFill>
        <p:spPr bwMode="auto">
          <a:xfrm>
            <a:off x="662352" y="3742496"/>
            <a:ext cx="3477600" cy="2350800"/>
          </a:xfrm>
          <a:prstGeom prst="rect">
            <a:avLst/>
          </a:prstGeom>
          <a:noFill/>
        </p:spPr>
      </p:pic>
      <p:pic>
        <p:nvPicPr>
          <p:cNvPr id="2058" name="Picture 10" descr="http://news.bbcimg.co.uk/media/images/59827000/jpg/_59827758_devers_getty.jpg"/>
          <p:cNvPicPr>
            <a:picLocks noChangeArrowheads="1"/>
          </p:cNvPicPr>
          <p:nvPr/>
        </p:nvPicPr>
        <p:blipFill>
          <a:blip r:embed="rId6" cstate="print"/>
          <a:srcRect/>
          <a:stretch>
            <a:fillRect/>
          </a:stretch>
        </p:blipFill>
        <p:spPr bwMode="auto">
          <a:xfrm>
            <a:off x="4478776" y="3717032"/>
            <a:ext cx="3477600" cy="2350800"/>
          </a:xfrm>
          <a:prstGeom prst="rect">
            <a:avLst/>
          </a:prstGeom>
          <a:noFill/>
        </p:spPr>
      </p:pic>
      <p:pic>
        <p:nvPicPr>
          <p:cNvPr id="2060" name="Picture 12" descr="http://olympic-museum.de/mascot/mascot04_7.jpg"/>
          <p:cNvPicPr>
            <a:picLocks noChangeAspect="1" noChangeArrowheads="1"/>
          </p:cNvPicPr>
          <p:nvPr/>
        </p:nvPicPr>
        <p:blipFill>
          <a:blip r:embed="rId7" cstate="print"/>
          <a:srcRect/>
          <a:stretch>
            <a:fillRect/>
          </a:stretch>
        </p:blipFill>
        <p:spPr bwMode="auto">
          <a:xfrm>
            <a:off x="5021163" y="1196752"/>
            <a:ext cx="2143125" cy="2143125"/>
          </a:xfrm>
          <a:prstGeom prst="rect">
            <a:avLst/>
          </a:prstGeom>
          <a:noFill/>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2"/>
          </p:nvPr>
        </p:nvSpPr>
        <p:spPr>
          <a:noFill/>
        </p:spPr>
        <p:txBody>
          <a:bodyPr/>
          <a:lstStyle/>
          <a:p>
            <a:fld id="{AA18E238-CD9B-4071-8F27-AC274DB4BDFD}" type="slidenum">
              <a:rPr lang="el-GR" smtClean="0"/>
              <a:pPr/>
              <a:t>14</a:t>
            </a:fld>
            <a:endParaRPr lang="el-GR" smtClean="0"/>
          </a:p>
        </p:txBody>
      </p:sp>
      <p:pic>
        <p:nvPicPr>
          <p:cNvPr id="33796"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33797"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33799" name="Rounded Rectangle 12"/>
          <p:cNvSpPr>
            <a:spLocks noChangeArrowheads="1"/>
          </p:cNvSpPr>
          <p:nvPr/>
        </p:nvSpPr>
        <p:spPr bwMode="auto">
          <a:xfrm>
            <a:off x="1042988" y="1341438"/>
            <a:ext cx="1441450" cy="2232025"/>
          </a:xfrm>
          <a:prstGeom prst="roundRect">
            <a:avLst>
              <a:gd name="adj" fmla="val 16667"/>
            </a:avLst>
          </a:prstGeom>
          <a:noFill/>
          <a:ln w="9525" algn="ctr">
            <a:noFill/>
            <a:round/>
            <a:headEnd/>
            <a:tailEnd/>
          </a:ln>
        </p:spPr>
        <p:txBody>
          <a:bodyPr/>
          <a:lstStyle/>
          <a:p>
            <a:pPr marL="1958975" lvl="4" indent="-228600">
              <a:spcBef>
                <a:spcPct val="20000"/>
              </a:spcBef>
              <a:buClr>
                <a:schemeClr val="accent2"/>
              </a:buClr>
              <a:buSzPct val="140000"/>
              <a:buFontTx/>
              <a:buChar char="•"/>
            </a:pPr>
            <a:endParaRPr lang="el-GR" sz="2800"/>
          </a:p>
        </p:txBody>
      </p:sp>
      <p:sp>
        <p:nvSpPr>
          <p:cNvPr id="33800" name="Rectangle 14"/>
          <p:cNvSpPr>
            <a:spLocks noChangeArrowheads="1"/>
          </p:cNvSpPr>
          <p:nvPr/>
        </p:nvSpPr>
        <p:spPr bwMode="auto">
          <a:xfrm>
            <a:off x="7953375" y="0"/>
            <a:ext cx="1219200"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Divisions</a:t>
            </a:r>
            <a:endParaRPr lang="el-GR" b="1">
              <a:solidFill>
                <a:schemeClr val="bg1"/>
              </a:solidFill>
              <a:latin typeface="Calibri" pitchFamily="34" charset="0"/>
            </a:endParaRPr>
          </a:p>
        </p:txBody>
      </p:sp>
      <p:grpSp>
        <p:nvGrpSpPr>
          <p:cNvPr id="10" name="Group 9"/>
          <p:cNvGrpSpPr/>
          <p:nvPr/>
        </p:nvGrpSpPr>
        <p:grpSpPr>
          <a:xfrm>
            <a:off x="198438" y="1038324"/>
            <a:ext cx="8763000" cy="4406900"/>
            <a:chOff x="228600" y="1301750"/>
            <a:chExt cx="8763000" cy="4406900"/>
          </a:xfrm>
        </p:grpSpPr>
        <p:sp>
          <p:nvSpPr>
            <p:cNvPr id="11" name="Rectangle 3"/>
            <p:cNvSpPr>
              <a:spLocks noChangeArrowheads="1"/>
            </p:cNvSpPr>
            <p:nvPr/>
          </p:nvSpPr>
          <p:spPr bwMode="auto">
            <a:xfrm>
              <a:off x="3511550" y="1301750"/>
              <a:ext cx="16637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defRPr/>
              </a:pPr>
              <a:r>
                <a:rPr lang="en-GB" sz="1500" b="1" dirty="0" smtClean="0">
                  <a:solidFill>
                    <a:srgbClr val="0000FF"/>
                  </a:solidFill>
                  <a:effectLst>
                    <a:outerShdw blurRad="38100" dist="38100" dir="2700000" algn="tl">
                      <a:srgbClr val="000000">
                        <a:alpha val="43137"/>
                      </a:srgbClr>
                    </a:outerShdw>
                  </a:effectLst>
                  <a:latin typeface="Calibri" pitchFamily="34" charset="0"/>
                </a:rPr>
                <a:t>DIRECTOR</a:t>
              </a:r>
              <a:endParaRPr lang="en-GB" sz="1500" b="1" dirty="0">
                <a:solidFill>
                  <a:srgbClr val="0000FF"/>
                </a:solidFill>
                <a:effectLst>
                  <a:outerShdw blurRad="38100" dist="38100" dir="2700000" algn="tl">
                    <a:srgbClr val="000000">
                      <a:alpha val="43137"/>
                    </a:srgbClr>
                  </a:outerShdw>
                </a:effectLst>
                <a:latin typeface="Calibri" pitchFamily="34" charset="0"/>
              </a:endParaRPr>
            </a:p>
          </p:txBody>
        </p:sp>
        <p:sp>
          <p:nvSpPr>
            <p:cNvPr id="12" name="Rectangle 4"/>
            <p:cNvSpPr>
              <a:spLocks noChangeArrowheads="1"/>
            </p:cNvSpPr>
            <p:nvPr/>
          </p:nvSpPr>
          <p:spPr bwMode="auto">
            <a:xfrm>
              <a:off x="3429000" y="4051300"/>
              <a:ext cx="18288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DEPUTY DIRECTOR</a:t>
              </a:r>
              <a:endParaRPr lang="en-GB" sz="1400" b="1" dirty="0">
                <a:solidFill>
                  <a:srgbClr val="0000FF"/>
                </a:solidFill>
                <a:latin typeface="Calibri" pitchFamily="34" charset="0"/>
              </a:endParaRPr>
            </a:p>
          </p:txBody>
        </p:sp>
        <p:sp>
          <p:nvSpPr>
            <p:cNvPr id="13" name="Rectangle 5"/>
            <p:cNvSpPr>
              <a:spLocks noChangeArrowheads="1"/>
            </p:cNvSpPr>
            <p:nvPr/>
          </p:nvSpPr>
          <p:spPr bwMode="auto">
            <a:xfrm>
              <a:off x="539750" y="1682750"/>
              <a:ext cx="27305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DIRECTOR OFFICE</a:t>
              </a:r>
              <a:endParaRPr lang="en-GB" sz="1400" b="1" dirty="0">
                <a:solidFill>
                  <a:srgbClr val="0000FF"/>
                </a:solidFill>
                <a:latin typeface="Calibri" pitchFamily="34" charset="0"/>
              </a:endParaRPr>
            </a:p>
          </p:txBody>
        </p:sp>
        <p:sp>
          <p:nvSpPr>
            <p:cNvPr id="14" name="Line 6"/>
            <p:cNvSpPr>
              <a:spLocks noChangeShapeType="1"/>
            </p:cNvSpPr>
            <p:nvPr/>
          </p:nvSpPr>
          <p:spPr bwMode="auto">
            <a:xfrm>
              <a:off x="914400" y="4495800"/>
              <a:ext cx="7239000" cy="0"/>
            </a:xfrm>
            <a:prstGeom prst="line">
              <a:avLst/>
            </a:prstGeom>
            <a:noFill/>
            <a:ln w="12700">
              <a:solidFill>
                <a:schemeClr val="tx1"/>
              </a:solidFill>
              <a:round/>
              <a:headEnd/>
              <a:tailEnd/>
            </a:ln>
          </p:spPr>
          <p:txBody>
            <a:bodyPr/>
            <a:lstStyle/>
            <a:p>
              <a:endParaRPr lang="el-GR"/>
            </a:p>
          </p:txBody>
        </p:sp>
        <p:sp>
          <p:nvSpPr>
            <p:cNvPr id="15" name="Rectangle 7"/>
            <p:cNvSpPr>
              <a:spLocks noChangeArrowheads="1"/>
            </p:cNvSpPr>
            <p:nvPr/>
          </p:nvSpPr>
          <p:spPr bwMode="auto">
            <a:xfrm>
              <a:off x="228600" y="4654550"/>
              <a:ext cx="1447800" cy="1054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Operational</a:t>
              </a: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 Support</a:t>
              </a: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Meteorological </a:t>
              </a: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Observations</a:t>
              </a:r>
            </a:p>
          </p:txBody>
        </p:sp>
        <p:sp>
          <p:nvSpPr>
            <p:cNvPr id="16" name="Rectangle 8"/>
            <p:cNvSpPr>
              <a:spLocks noChangeArrowheads="1"/>
            </p:cNvSpPr>
            <p:nvPr/>
          </p:nvSpPr>
          <p:spPr bwMode="auto">
            <a:xfrm>
              <a:off x="1758950" y="4654550"/>
              <a:ext cx="1441450" cy="1054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Research &amp;</a:t>
              </a: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Forecasting</a:t>
              </a:r>
            </a:p>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p:txBody>
        </p:sp>
        <p:sp>
          <p:nvSpPr>
            <p:cNvPr id="17" name="Rectangle 9"/>
            <p:cNvSpPr>
              <a:spLocks noChangeArrowheads="1"/>
            </p:cNvSpPr>
            <p:nvPr/>
          </p:nvSpPr>
          <p:spPr bwMode="auto">
            <a:xfrm>
              <a:off x="3289300" y="4654550"/>
              <a:ext cx="1358900" cy="1054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a:p>
              <a:pPr algn="ctr" eaLnBrk="0" hangingPunct="0">
                <a:buClr>
                  <a:srgbClr val="000000"/>
                </a:buClr>
                <a:buSzPct val="100000"/>
                <a:buFont typeface="Times New Roman" pitchFamily="18" charset="0"/>
                <a:buNone/>
              </a:pPr>
              <a:r>
                <a:rPr lang="en-GB" sz="1400" b="1" dirty="0" err="1" smtClean="0">
                  <a:solidFill>
                    <a:srgbClr val="0000FF"/>
                  </a:solidFill>
                  <a:latin typeface="Calibri" pitchFamily="34" charset="0"/>
                </a:rPr>
                <a:t>Climatological</a:t>
              </a:r>
              <a:r>
                <a:rPr lang="en-GB" sz="1400" b="1" dirty="0" smtClean="0">
                  <a:solidFill>
                    <a:srgbClr val="0000FF"/>
                  </a:solidFill>
                  <a:latin typeface="Calibri" pitchFamily="34" charset="0"/>
                </a:rPr>
                <a:t> </a:t>
              </a: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Applications</a:t>
              </a:r>
            </a:p>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p:txBody>
        </p:sp>
        <p:sp>
          <p:nvSpPr>
            <p:cNvPr id="18" name="Rectangle 10"/>
            <p:cNvSpPr>
              <a:spLocks noChangeArrowheads="1"/>
            </p:cNvSpPr>
            <p:nvPr/>
          </p:nvSpPr>
          <p:spPr bwMode="auto">
            <a:xfrm>
              <a:off x="4724400" y="4654550"/>
              <a:ext cx="1371600" cy="1054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Communications</a:t>
              </a: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Informatics</a:t>
              </a:r>
            </a:p>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p:txBody>
        </p:sp>
        <p:sp>
          <p:nvSpPr>
            <p:cNvPr id="19" name="Rectangle 11"/>
            <p:cNvSpPr>
              <a:spLocks noChangeArrowheads="1"/>
            </p:cNvSpPr>
            <p:nvPr/>
          </p:nvSpPr>
          <p:spPr bwMode="auto">
            <a:xfrm>
              <a:off x="6172200" y="4654550"/>
              <a:ext cx="1371600" cy="1054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Service Provision</a:t>
              </a:r>
            </a:p>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p:txBody>
        </p:sp>
        <p:sp>
          <p:nvSpPr>
            <p:cNvPr id="20" name="Rectangle 12"/>
            <p:cNvSpPr>
              <a:spLocks noChangeArrowheads="1"/>
            </p:cNvSpPr>
            <p:nvPr/>
          </p:nvSpPr>
          <p:spPr bwMode="auto">
            <a:xfrm>
              <a:off x="7620000" y="4654550"/>
              <a:ext cx="1371600" cy="1054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Support</a:t>
              </a:r>
              <a:endParaRPr lang="en-GB" sz="1400" b="1" dirty="0">
                <a:solidFill>
                  <a:srgbClr val="0000FF"/>
                </a:solidFill>
                <a:latin typeface="Calibri" pitchFamily="34" charset="0"/>
              </a:endParaRPr>
            </a:p>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a:p>
              <a:pPr algn="ctr" eaLnBrk="0" hangingPunct="0">
                <a:buClr>
                  <a:srgbClr val="000000"/>
                </a:buClr>
                <a:buSzPct val="100000"/>
                <a:buFont typeface="Times New Roman" pitchFamily="18" charset="0"/>
                <a:buNone/>
              </a:pPr>
              <a:endParaRPr lang="en-GB" sz="1400" b="1" dirty="0">
                <a:solidFill>
                  <a:srgbClr val="0000FF"/>
                </a:solidFill>
                <a:latin typeface="Calibri" pitchFamily="34" charset="0"/>
              </a:endParaRPr>
            </a:p>
          </p:txBody>
        </p:sp>
        <p:sp>
          <p:nvSpPr>
            <p:cNvPr id="21" name="Line 13"/>
            <p:cNvSpPr>
              <a:spLocks noChangeShapeType="1"/>
            </p:cNvSpPr>
            <p:nvPr/>
          </p:nvSpPr>
          <p:spPr bwMode="auto">
            <a:xfrm flipV="1">
              <a:off x="914400" y="4495800"/>
              <a:ext cx="0" cy="152400"/>
            </a:xfrm>
            <a:prstGeom prst="line">
              <a:avLst/>
            </a:prstGeom>
            <a:noFill/>
            <a:ln w="12700">
              <a:solidFill>
                <a:schemeClr val="tx1"/>
              </a:solidFill>
              <a:round/>
              <a:headEnd/>
              <a:tailEnd/>
            </a:ln>
          </p:spPr>
          <p:txBody>
            <a:bodyPr/>
            <a:lstStyle/>
            <a:p>
              <a:endParaRPr lang="el-GR"/>
            </a:p>
          </p:txBody>
        </p:sp>
        <p:sp>
          <p:nvSpPr>
            <p:cNvPr id="22" name="Line 14"/>
            <p:cNvSpPr>
              <a:spLocks noChangeShapeType="1"/>
            </p:cNvSpPr>
            <p:nvPr/>
          </p:nvSpPr>
          <p:spPr bwMode="auto">
            <a:xfrm flipV="1">
              <a:off x="2362200" y="4495800"/>
              <a:ext cx="0" cy="152400"/>
            </a:xfrm>
            <a:prstGeom prst="line">
              <a:avLst/>
            </a:prstGeom>
            <a:noFill/>
            <a:ln w="12700">
              <a:solidFill>
                <a:schemeClr val="tx1"/>
              </a:solidFill>
              <a:round/>
              <a:headEnd/>
              <a:tailEnd/>
            </a:ln>
          </p:spPr>
          <p:txBody>
            <a:bodyPr/>
            <a:lstStyle/>
            <a:p>
              <a:endParaRPr lang="el-GR"/>
            </a:p>
          </p:txBody>
        </p:sp>
        <p:sp>
          <p:nvSpPr>
            <p:cNvPr id="23" name="Line 15"/>
            <p:cNvSpPr>
              <a:spLocks noChangeShapeType="1"/>
            </p:cNvSpPr>
            <p:nvPr/>
          </p:nvSpPr>
          <p:spPr bwMode="auto">
            <a:xfrm flipV="1">
              <a:off x="3810000" y="4495800"/>
              <a:ext cx="0" cy="152400"/>
            </a:xfrm>
            <a:prstGeom prst="line">
              <a:avLst/>
            </a:prstGeom>
            <a:noFill/>
            <a:ln w="12700">
              <a:solidFill>
                <a:schemeClr val="tx1"/>
              </a:solidFill>
              <a:round/>
              <a:headEnd/>
              <a:tailEnd/>
            </a:ln>
          </p:spPr>
          <p:txBody>
            <a:bodyPr/>
            <a:lstStyle/>
            <a:p>
              <a:endParaRPr lang="el-GR"/>
            </a:p>
          </p:txBody>
        </p:sp>
        <p:sp>
          <p:nvSpPr>
            <p:cNvPr id="24" name="Line 16"/>
            <p:cNvSpPr>
              <a:spLocks noChangeShapeType="1"/>
            </p:cNvSpPr>
            <p:nvPr/>
          </p:nvSpPr>
          <p:spPr bwMode="auto">
            <a:xfrm flipV="1">
              <a:off x="5257800" y="4495800"/>
              <a:ext cx="0" cy="152400"/>
            </a:xfrm>
            <a:prstGeom prst="line">
              <a:avLst/>
            </a:prstGeom>
            <a:noFill/>
            <a:ln w="12700">
              <a:solidFill>
                <a:schemeClr val="tx1"/>
              </a:solidFill>
              <a:round/>
              <a:headEnd/>
              <a:tailEnd/>
            </a:ln>
          </p:spPr>
          <p:txBody>
            <a:bodyPr/>
            <a:lstStyle/>
            <a:p>
              <a:endParaRPr lang="el-GR"/>
            </a:p>
          </p:txBody>
        </p:sp>
        <p:sp>
          <p:nvSpPr>
            <p:cNvPr id="25" name="Line 17"/>
            <p:cNvSpPr>
              <a:spLocks noChangeShapeType="1"/>
            </p:cNvSpPr>
            <p:nvPr/>
          </p:nvSpPr>
          <p:spPr bwMode="auto">
            <a:xfrm flipV="1">
              <a:off x="6705600" y="4495800"/>
              <a:ext cx="0" cy="152400"/>
            </a:xfrm>
            <a:prstGeom prst="line">
              <a:avLst/>
            </a:prstGeom>
            <a:noFill/>
            <a:ln w="12700">
              <a:solidFill>
                <a:schemeClr val="tx1"/>
              </a:solidFill>
              <a:round/>
              <a:headEnd/>
              <a:tailEnd/>
            </a:ln>
          </p:spPr>
          <p:txBody>
            <a:bodyPr/>
            <a:lstStyle/>
            <a:p>
              <a:endParaRPr lang="el-GR"/>
            </a:p>
          </p:txBody>
        </p:sp>
        <p:sp>
          <p:nvSpPr>
            <p:cNvPr id="26" name="Line 18"/>
            <p:cNvSpPr>
              <a:spLocks noChangeShapeType="1"/>
            </p:cNvSpPr>
            <p:nvPr/>
          </p:nvSpPr>
          <p:spPr bwMode="auto">
            <a:xfrm flipV="1">
              <a:off x="4343400" y="1600200"/>
              <a:ext cx="0" cy="2438400"/>
            </a:xfrm>
            <a:prstGeom prst="line">
              <a:avLst/>
            </a:prstGeom>
            <a:noFill/>
            <a:ln w="12700">
              <a:solidFill>
                <a:schemeClr val="tx1"/>
              </a:solidFill>
              <a:round/>
              <a:headEnd/>
              <a:tailEnd/>
            </a:ln>
          </p:spPr>
          <p:txBody>
            <a:bodyPr/>
            <a:lstStyle/>
            <a:p>
              <a:endParaRPr lang="el-GR" sz="1400">
                <a:latin typeface="Calibri" pitchFamily="34" charset="0"/>
              </a:endParaRPr>
            </a:p>
          </p:txBody>
        </p:sp>
        <p:sp>
          <p:nvSpPr>
            <p:cNvPr id="27" name="Line 19"/>
            <p:cNvSpPr>
              <a:spLocks noChangeShapeType="1"/>
            </p:cNvSpPr>
            <p:nvPr/>
          </p:nvSpPr>
          <p:spPr bwMode="auto">
            <a:xfrm>
              <a:off x="3276600" y="1828800"/>
              <a:ext cx="2209800" cy="0"/>
            </a:xfrm>
            <a:prstGeom prst="line">
              <a:avLst/>
            </a:prstGeom>
            <a:noFill/>
            <a:ln w="12700">
              <a:solidFill>
                <a:schemeClr val="tx1"/>
              </a:solidFill>
              <a:round/>
              <a:headEnd/>
              <a:tailEnd/>
            </a:ln>
          </p:spPr>
          <p:txBody>
            <a:bodyPr/>
            <a:lstStyle/>
            <a:p>
              <a:endParaRPr lang="el-GR" sz="1400">
                <a:latin typeface="Calibri" pitchFamily="34" charset="0"/>
              </a:endParaRPr>
            </a:p>
          </p:txBody>
        </p:sp>
        <p:sp>
          <p:nvSpPr>
            <p:cNvPr id="28" name="Rectangle 20"/>
            <p:cNvSpPr>
              <a:spLocks noChangeArrowheads="1"/>
            </p:cNvSpPr>
            <p:nvPr/>
          </p:nvSpPr>
          <p:spPr bwMode="auto">
            <a:xfrm>
              <a:off x="539750" y="3365500"/>
              <a:ext cx="27305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LOGISTICS</a:t>
              </a:r>
              <a:endParaRPr lang="en-GB" sz="1400" b="1" dirty="0">
                <a:solidFill>
                  <a:srgbClr val="0000FF"/>
                </a:solidFill>
                <a:latin typeface="Calibri" pitchFamily="34" charset="0"/>
              </a:endParaRPr>
            </a:p>
          </p:txBody>
        </p:sp>
        <p:sp>
          <p:nvSpPr>
            <p:cNvPr id="29" name="Rectangle 21"/>
            <p:cNvSpPr>
              <a:spLocks noChangeArrowheads="1"/>
            </p:cNvSpPr>
            <p:nvPr/>
          </p:nvSpPr>
          <p:spPr bwMode="auto">
            <a:xfrm>
              <a:off x="539750" y="2984500"/>
              <a:ext cx="27305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2000" b="1" dirty="0" smtClean="0">
                  <a:solidFill>
                    <a:srgbClr val="0000FF"/>
                  </a:solidFill>
                  <a:latin typeface="Calibri" pitchFamily="34" charset="0"/>
                </a:rPr>
                <a:t>MET SCHOOL</a:t>
              </a:r>
              <a:endParaRPr lang="en-GB" sz="2000" b="1" dirty="0">
                <a:solidFill>
                  <a:srgbClr val="0000FF"/>
                </a:solidFill>
                <a:latin typeface="Calibri" pitchFamily="34" charset="0"/>
              </a:endParaRPr>
            </a:p>
          </p:txBody>
        </p:sp>
        <p:sp>
          <p:nvSpPr>
            <p:cNvPr id="30" name="Rectangle 22"/>
            <p:cNvSpPr>
              <a:spLocks noChangeArrowheads="1"/>
            </p:cNvSpPr>
            <p:nvPr/>
          </p:nvSpPr>
          <p:spPr bwMode="auto">
            <a:xfrm>
              <a:off x="539750" y="2603500"/>
              <a:ext cx="27305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SECRETARIATE</a:t>
              </a:r>
              <a:endParaRPr lang="en-GB" sz="1400" b="1" dirty="0">
                <a:solidFill>
                  <a:srgbClr val="0000FF"/>
                </a:solidFill>
                <a:latin typeface="Calibri" pitchFamily="34" charset="0"/>
              </a:endParaRPr>
            </a:p>
          </p:txBody>
        </p:sp>
        <p:sp>
          <p:nvSpPr>
            <p:cNvPr id="31" name="Rectangle 23"/>
            <p:cNvSpPr>
              <a:spLocks noChangeArrowheads="1"/>
            </p:cNvSpPr>
            <p:nvPr/>
          </p:nvSpPr>
          <p:spPr bwMode="auto">
            <a:xfrm>
              <a:off x="539750" y="2057400"/>
              <a:ext cx="27305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LEGAL ADVISOR’S OFFICE</a:t>
              </a:r>
              <a:endParaRPr lang="en-GB" sz="1400" b="1" dirty="0">
                <a:solidFill>
                  <a:srgbClr val="0000FF"/>
                </a:solidFill>
                <a:latin typeface="Calibri" pitchFamily="34" charset="0"/>
              </a:endParaRPr>
            </a:p>
          </p:txBody>
        </p:sp>
        <p:sp>
          <p:nvSpPr>
            <p:cNvPr id="32" name="Rectangle 24"/>
            <p:cNvSpPr>
              <a:spLocks noChangeArrowheads="1"/>
            </p:cNvSpPr>
            <p:nvPr/>
          </p:nvSpPr>
          <p:spPr bwMode="auto">
            <a:xfrm>
              <a:off x="5492750" y="3746500"/>
              <a:ext cx="2730500" cy="292100"/>
            </a:xfrm>
            <a:prstGeom prst="rect">
              <a:avLst/>
            </a:prstGeom>
            <a:solidFill>
              <a:srgbClr val="99CCFF">
                <a:alpha val="0"/>
              </a:srgbClr>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MET </a:t>
              </a:r>
              <a:r>
                <a:rPr lang="en-GB" sz="1400" b="1" dirty="0">
                  <a:solidFill>
                    <a:srgbClr val="0000FF"/>
                  </a:solidFill>
                  <a:latin typeface="Calibri" pitchFamily="34" charset="0"/>
                </a:rPr>
                <a:t>S</a:t>
              </a:r>
              <a:r>
                <a:rPr lang="en-GB" sz="1400" b="1" dirty="0" smtClean="0">
                  <a:solidFill>
                    <a:srgbClr val="0000FF"/>
                  </a:solidFill>
                  <a:latin typeface="Calibri" pitchFamily="34" charset="0"/>
                </a:rPr>
                <a:t>TATIONS NETWORK </a:t>
              </a:r>
              <a:endParaRPr lang="en-GB" sz="1400" b="1" dirty="0">
                <a:solidFill>
                  <a:srgbClr val="0000FF"/>
                </a:solidFill>
                <a:latin typeface="Calibri" pitchFamily="34" charset="0"/>
              </a:endParaRPr>
            </a:p>
          </p:txBody>
        </p:sp>
        <p:sp>
          <p:nvSpPr>
            <p:cNvPr id="33" name="Rectangle 25"/>
            <p:cNvSpPr>
              <a:spLocks noChangeArrowheads="1"/>
            </p:cNvSpPr>
            <p:nvPr/>
          </p:nvSpPr>
          <p:spPr bwMode="auto">
            <a:xfrm>
              <a:off x="5492750" y="3365500"/>
              <a:ext cx="2730500" cy="292100"/>
            </a:xfrm>
            <a:prstGeom prst="rect">
              <a:avLst/>
            </a:prstGeom>
            <a:solidFill>
              <a:srgbClr val="99CCFF">
                <a:alpha val="0"/>
              </a:srgbClr>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MET OFFICES  AIRPORT/PORT   </a:t>
              </a:r>
              <a:endParaRPr lang="en-GB" sz="1400" b="1" dirty="0">
                <a:solidFill>
                  <a:srgbClr val="0000FF"/>
                </a:solidFill>
                <a:latin typeface="Calibri" pitchFamily="34" charset="0"/>
              </a:endParaRPr>
            </a:p>
          </p:txBody>
        </p:sp>
        <p:sp>
          <p:nvSpPr>
            <p:cNvPr id="34" name="Rectangle 26"/>
            <p:cNvSpPr>
              <a:spLocks noChangeArrowheads="1"/>
            </p:cNvSpPr>
            <p:nvPr/>
          </p:nvSpPr>
          <p:spPr bwMode="auto">
            <a:xfrm>
              <a:off x="5492750" y="2984500"/>
              <a:ext cx="27305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MARINE </a:t>
              </a:r>
              <a:r>
                <a:rPr lang="en-US" sz="1400" b="1" dirty="0" smtClean="0">
                  <a:solidFill>
                    <a:srgbClr val="0000FF"/>
                  </a:solidFill>
                  <a:latin typeface="Calibri" pitchFamily="34" charset="0"/>
                </a:rPr>
                <a:t>MET CENTRE</a:t>
              </a:r>
              <a:endParaRPr lang="en-GB" sz="1400" b="1" dirty="0">
                <a:solidFill>
                  <a:srgbClr val="0000FF"/>
                </a:solidFill>
                <a:latin typeface="Calibri" pitchFamily="34" charset="0"/>
              </a:endParaRPr>
            </a:p>
          </p:txBody>
        </p:sp>
        <p:sp>
          <p:nvSpPr>
            <p:cNvPr id="35" name="Rectangle 27"/>
            <p:cNvSpPr>
              <a:spLocks noChangeArrowheads="1"/>
            </p:cNvSpPr>
            <p:nvPr/>
          </p:nvSpPr>
          <p:spPr bwMode="auto">
            <a:xfrm>
              <a:off x="5492750" y="2603500"/>
              <a:ext cx="27305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US" sz="1800" b="1" dirty="0" smtClean="0">
                  <a:solidFill>
                    <a:srgbClr val="0000FF"/>
                  </a:solidFill>
                  <a:latin typeface="Calibri" pitchFamily="34" charset="0"/>
                </a:rPr>
                <a:t>NATIONAL MET CENTRE</a:t>
              </a:r>
              <a:endParaRPr lang="en-GB" sz="1800" b="1" dirty="0">
                <a:solidFill>
                  <a:srgbClr val="0000FF"/>
                </a:solidFill>
                <a:latin typeface="Calibri" pitchFamily="34" charset="0"/>
              </a:endParaRPr>
            </a:p>
          </p:txBody>
        </p:sp>
        <p:sp>
          <p:nvSpPr>
            <p:cNvPr id="36" name="Rectangle 28"/>
            <p:cNvSpPr>
              <a:spLocks noChangeArrowheads="1"/>
            </p:cNvSpPr>
            <p:nvPr/>
          </p:nvSpPr>
          <p:spPr bwMode="auto">
            <a:xfrm>
              <a:off x="5492750" y="2063750"/>
              <a:ext cx="2730500" cy="45085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dirty="0" smtClean="0">
                  <a:solidFill>
                    <a:srgbClr val="0000FF"/>
                  </a:solidFill>
                  <a:latin typeface="Calibri" pitchFamily="34" charset="0"/>
                </a:rPr>
                <a:t>SECTION OF </a:t>
              </a:r>
              <a:r>
                <a:rPr lang="en-GB" sz="1400" b="1" dirty="0">
                  <a:solidFill>
                    <a:srgbClr val="0000FF"/>
                  </a:solidFill>
                  <a:latin typeface="Calibri" pitchFamily="34" charset="0"/>
                </a:rPr>
                <a:t>INTERNATIONAL</a:t>
              </a:r>
            </a:p>
            <a:p>
              <a:pPr algn="ctr" eaLnBrk="0" hangingPunct="0">
                <a:buClr>
                  <a:srgbClr val="000000"/>
                </a:buClr>
                <a:buSzPct val="100000"/>
                <a:buFont typeface="Times New Roman" pitchFamily="18" charset="0"/>
                <a:buNone/>
              </a:pPr>
              <a:r>
                <a:rPr lang="en-GB" sz="1400" b="1" dirty="0">
                  <a:solidFill>
                    <a:srgbClr val="0000FF"/>
                  </a:solidFill>
                  <a:latin typeface="Calibri" pitchFamily="34" charset="0"/>
                </a:rPr>
                <a:t> RELATIONS AND ORGANIZATIONS</a:t>
              </a:r>
            </a:p>
          </p:txBody>
        </p:sp>
        <p:sp>
          <p:nvSpPr>
            <p:cNvPr id="37" name="Rectangle 29"/>
            <p:cNvSpPr>
              <a:spLocks noChangeArrowheads="1"/>
            </p:cNvSpPr>
            <p:nvPr/>
          </p:nvSpPr>
          <p:spPr bwMode="auto">
            <a:xfrm>
              <a:off x="5492750" y="1689100"/>
              <a:ext cx="2730500" cy="292100"/>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buClr>
                  <a:srgbClr val="000000"/>
                </a:buClr>
                <a:buSzPct val="100000"/>
                <a:buFont typeface="Times New Roman" pitchFamily="18" charset="0"/>
                <a:buNone/>
              </a:pPr>
              <a:r>
                <a:rPr lang="en-GB" sz="1400" b="1">
                  <a:solidFill>
                    <a:srgbClr val="0000FF"/>
                  </a:solidFill>
                  <a:latin typeface="Calibri" pitchFamily="34" charset="0"/>
                </a:rPr>
                <a:t>SECTION OF INSPECTION</a:t>
              </a:r>
            </a:p>
          </p:txBody>
        </p:sp>
        <p:sp>
          <p:nvSpPr>
            <p:cNvPr id="38" name="Line 30"/>
            <p:cNvSpPr>
              <a:spLocks noChangeShapeType="1"/>
            </p:cNvSpPr>
            <p:nvPr/>
          </p:nvSpPr>
          <p:spPr bwMode="auto">
            <a:xfrm>
              <a:off x="3276600" y="3505200"/>
              <a:ext cx="2209800" cy="0"/>
            </a:xfrm>
            <a:prstGeom prst="line">
              <a:avLst/>
            </a:prstGeom>
            <a:noFill/>
            <a:ln w="12700">
              <a:solidFill>
                <a:schemeClr val="tx1"/>
              </a:solidFill>
              <a:round/>
              <a:headEnd/>
              <a:tailEnd/>
            </a:ln>
          </p:spPr>
          <p:txBody>
            <a:bodyPr/>
            <a:lstStyle/>
            <a:p>
              <a:endParaRPr lang="el-GR" sz="1400">
                <a:latin typeface="Calibri" pitchFamily="34" charset="0"/>
              </a:endParaRPr>
            </a:p>
          </p:txBody>
        </p:sp>
        <p:sp>
          <p:nvSpPr>
            <p:cNvPr id="39" name="Line 31"/>
            <p:cNvSpPr>
              <a:spLocks noChangeShapeType="1"/>
            </p:cNvSpPr>
            <p:nvPr/>
          </p:nvSpPr>
          <p:spPr bwMode="auto">
            <a:xfrm>
              <a:off x="4343400" y="3886200"/>
              <a:ext cx="1143000" cy="0"/>
            </a:xfrm>
            <a:prstGeom prst="line">
              <a:avLst/>
            </a:prstGeom>
            <a:noFill/>
            <a:ln w="12700">
              <a:solidFill>
                <a:schemeClr val="tx1"/>
              </a:solidFill>
              <a:round/>
              <a:headEnd/>
              <a:tailEnd/>
            </a:ln>
          </p:spPr>
          <p:txBody>
            <a:bodyPr/>
            <a:lstStyle/>
            <a:p>
              <a:endParaRPr lang="el-GR" sz="1400">
                <a:latin typeface="Calibri" pitchFamily="34" charset="0"/>
              </a:endParaRPr>
            </a:p>
          </p:txBody>
        </p:sp>
        <p:sp>
          <p:nvSpPr>
            <p:cNvPr id="40" name="Line 32"/>
            <p:cNvSpPr>
              <a:spLocks noChangeShapeType="1"/>
            </p:cNvSpPr>
            <p:nvPr/>
          </p:nvSpPr>
          <p:spPr bwMode="auto">
            <a:xfrm>
              <a:off x="3276600" y="2209800"/>
              <a:ext cx="2209800" cy="0"/>
            </a:xfrm>
            <a:prstGeom prst="line">
              <a:avLst/>
            </a:prstGeom>
            <a:noFill/>
            <a:ln w="12700">
              <a:solidFill>
                <a:schemeClr val="tx1"/>
              </a:solidFill>
              <a:round/>
              <a:headEnd/>
              <a:tailEnd/>
            </a:ln>
          </p:spPr>
          <p:txBody>
            <a:bodyPr/>
            <a:lstStyle/>
            <a:p>
              <a:endParaRPr lang="el-GR" sz="1400">
                <a:latin typeface="Calibri" pitchFamily="34" charset="0"/>
              </a:endParaRPr>
            </a:p>
          </p:txBody>
        </p:sp>
        <p:sp>
          <p:nvSpPr>
            <p:cNvPr id="41" name="Line 33"/>
            <p:cNvSpPr>
              <a:spLocks noChangeShapeType="1"/>
            </p:cNvSpPr>
            <p:nvPr/>
          </p:nvSpPr>
          <p:spPr bwMode="auto">
            <a:xfrm>
              <a:off x="3276600" y="2743200"/>
              <a:ext cx="2209800" cy="0"/>
            </a:xfrm>
            <a:prstGeom prst="line">
              <a:avLst/>
            </a:prstGeom>
            <a:noFill/>
            <a:ln w="12700">
              <a:solidFill>
                <a:schemeClr val="tx1"/>
              </a:solidFill>
              <a:round/>
              <a:headEnd/>
              <a:tailEnd/>
            </a:ln>
          </p:spPr>
          <p:txBody>
            <a:bodyPr/>
            <a:lstStyle/>
            <a:p>
              <a:endParaRPr lang="el-GR" sz="1400">
                <a:latin typeface="Calibri" pitchFamily="34" charset="0"/>
              </a:endParaRPr>
            </a:p>
          </p:txBody>
        </p:sp>
        <p:sp>
          <p:nvSpPr>
            <p:cNvPr id="42" name="Line 34"/>
            <p:cNvSpPr>
              <a:spLocks noChangeShapeType="1"/>
            </p:cNvSpPr>
            <p:nvPr/>
          </p:nvSpPr>
          <p:spPr bwMode="auto">
            <a:xfrm>
              <a:off x="3276600" y="3124200"/>
              <a:ext cx="2209800" cy="0"/>
            </a:xfrm>
            <a:prstGeom prst="line">
              <a:avLst/>
            </a:prstGeom>
            <a:noFill/>
            <a:ln w="12700">
              <a:solidFill>
                <a:schemeClr val="tx1"/>
              </a:solidFill>
              <a:round/>
              <a:headEnd/>
              <a:tailEnd/>
            </a:ln>
          </p:spPr>
          <p:txBody>
            <a:bodyPr/>
            <a:lstStyle/>
            <a:p>
              <a:endParaRPr lang="el-GR" sz="1400">
                <a:latin typeface="Calibri" pitchFamily="34" charset="0"/>
              </a:endParaRPr>
            </a:p>
          </p:txBody>
        </p:sp>
        <p:sp>
          <p:nvSpPr>
            <p:cNvPr id="43" name="Line 35"/>
            <p:cNvSpPr>
              <a:spLocks noChangeShapeType="1"/>
            </p:cNvSpPr>
            <p:nvPr/>
          </p:nvSpPr>
          <p:spPr bwMode="auto">
            <a:xfrm>
              <a:off x="4343400" y="4267200"/>
              <a:ext cx="0" cy="228600"/>
            </a:xfrm>
            <a:prstGeom prst="line">
              <a:avLst/>
            </a:prstGeom>
            <a:noFill/>
            <a:ln w="12700">
              <a:solidFill>
                <a:schemeClr val="tx1"/>
              </a:solidFill>
              <a:round/>
              <a:headEnd/>
              <a:tailEnd/>
            </a:ln>
          </p:spPr>
          <p:txBody>
            <a:bodyPr/>
            <a:lstStyle/>
            <a:p>
              <a:endParaRPr lang="el-GR"/>
            </a:p>
          </p:txBody>
        </p:sp>
        <p:sp>
          <p:nvSpPr>
            <p:cNvPr id="44" name="Line 36"/>
            <p:cNvSpPr>
              <a:spLocks noChangeShapeType="1"/>
            </p:cNvSpPr>
            <p:nvPr/>
          </p:nvSpPr>
          <p:spPr bwMode="auto">
            <a:xfrm flipV="1">
              <a:off x="8153400" y="4495800"/>
              <a:ext cx="0" cy="152400"/>
            </a:xfrm>
            <a:prstGeom prst="line">
              <a:avLst/>
            </a:prstGeom>
            <a:noFill/>
            <a:ln w="12700">
              <a:solidFill>
                <a:schemeClr val="tx1"/>
              </a:solidFill>
              <a:round/>
              <a:headEnd/>
              <a:tailEnd/>
            </a:ln>
          </p:spPr>
          <p:txBody>
            <a:bodyPr/>
            <a:lstStyle/>
            <a:p>
              <a:endParaRPr lang="el-GR"/>
            </a:p>
          </p:txBody>
        </p:sp>
      </p:gr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p:spPr>
        <p:txBody>
          <a:bodyPr/>
          <a:lstStyle/>
          <a:p>
            <a:fld id="{11D5580F-1BEA-4061-80D9-B2BFCD6FD61B}" type="slidenum">
              <a:rPr lang="el-GR" smtClean="0"/>
              <a:pPr/>
              <a:t>15</a:t>
            </a:fld>
            <a:endParaRPr lang="el-GR" smtClean="0"/>
          </a:p>
        </p:txBody>
      </p:sp>
      <p:sp>
        <p:nvSpPr>
          <p:cNvPr id="35843"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35844"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35845"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35846"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graphicFrame>
        <p:nvGraphicFramePr>
          <p:cNvPr id="53293" name="Group 45"/>
          <p:cNvGraphicFramePr>
            <a:graphicFrameLocks noGrp="1"/>
          </p:cNvGraphicFramePr>
          <p:nvPr>
            <p:extLst>
              <p:ext uri="{D42A27DB-BD31-4B8C-83A1-F6EECF244321}">
                <p14:modId xmlns:p14="http://schemas.microsoft.com/office/powerpoint/2010/main" val="455931069"/>
              </p:ext>
            </p:extLst>
          </p:nvPr>
        </p:nvGraphicFramePr>
        <p:xfrm>
          <a:off x="285750" y="981075"/>
          <a:ext cx="8643938" cy="4919062"/>
        </p:xfrm>
        <a:graphic>
          <a:graphicData uri="http://schemas.openxmlformats.org/drawingml/2006/table">
            <a:tbl>
              <a:tblPr/>
              <a:tblGrid>
                <a:gridCol w="4286250"/>
                <a:gridCol w="4357688"/>
              </a:tblGrid>
              <a:tr h="557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ea typeface="MS PGothic" pitchFamily="34" charset="-128"/>
                        </a:rPr>
                        <a:t>Description</a:t>
                      </a:r>
                      <a:endParaRPr kumimoji="0" lang="el-GR" sz="2000" b="1" i="0" u="none" strike="noStrike" cap="none" normalizeH="0" baseline="0" dirty="0" smtClean="0">
                        <a:ln>
                          <a:noFill/>
                        </a:ln>
                        <a:solidFill>
                          <a:schemeClr val="bg1"/>
                        </a:solidFill>
                        <a:effectLst/>
                        <a:latin typeface="Arial" pitchFamily="34" charset="0"/>
                        <a:ea typeface="MS PGothic" pitchFamily="34" charset="-128"/>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pitchFamily="34" charset="0"/>
                          <a:ea typeface="MS PGothic" pitchFamily="34" charset="-128"/>
                        </a:rPr>
                        <a:t>Total</a:t>
                      </a:r>
                      <a:endParaRPr kumimoji="0" lang="el-GR" sz="2000" b="1" i="0" u="none" strike="noStrike" cap="none" normalizeH="0" baseline="0" smtClean="0">
                        <a:ln>
                          <a:noFill/>
                        </a:ln>
                        <a:solidFill>
                          <a:schemeClr val="bg1"/>
                        </a:solidFill>
                        <a:effectLst/>
                        <a:latin typeface="Arial" pitchFamily="34" charset="0"/>
                        <a:ea typeface="MS PGothic" pitchFamily="34"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alpha val="69019"/>
                      </a:srgbClr>
                    </a:solidFill>
                  </a:tcPr>
                </a:tc>
              </a:tr>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3399"/>
                          </a:solidFill>
                          <a:effectLst/>
                          <a:latin typeface="Calibri" pitchFamily="34" charset="0"/>
                          <a:ea typeface="MS PGothic" pitchFamily="34" charset="-128"/>
                        </a:rPr>
                        <a:t>Regional Meteorological Centers </a:t>
                      </a:r>
                      <a:endParaRPr kumimoji="0" lang="el-GR" sz="2000" b="0" i="0" u="none" strike="noStrike" cap="none" normalizeH="0" baseline="0" dirty="0" smtClean="0">
                        <a:ln>
                          <a:noFill/>
                        </a:ln>
                        <a:solidFill>
                          <a:srgbClr val="003399"/>
                        </a:solidFill>
                        <a:effectLst/>
                        <a:latin typeface="Calibri" pitchFamily="34" charset="0"/>
                        <a:ea typeface="MS PGothic" pitchFamily="34" charset="-128"/>
                      </a:endParaRP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smtClean="0">
                          <a:ln>
                            <a:noFill/>
                          </a:ln>
                          <a:solidFill>
                            <a:srgbClr val="003399"/>
                          </a:solidFill>
                          <a:effectLst/>
                          <a:latin typeface="Calibri" pitchFamily="34" charset="0"/>
                          <a:ea typeface="MS PGothic" pitchFamily="34" charset="-128"/>
                        </a:rPr>
                        <a:t>2</a:t>
                      </a:r>
                      <a:endParaRPr kumimoji="0" lang="en-US" sz="2000" b="1" i="0" u="none" strike="noStrike" cap="none" normalizeH="0" baseline="0" smtClean="0">
                        <a:ln>
                          <a:noFill/>
                        </a:ln>
                        <a:solidFill>
                          <a:srgbClr val="003399"/>
                        </a:solidFill>
                        <a:effectLst/>
                        <a:latin typeface="Calibri" pitchFamily="34" charset="0"/>
                        <a:ea typeface="MS PGothic" pitchFamily="34"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r>
              <a:tr h="48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3399"/>
                          </a:solidFill>
                          <a:effectLst/>
                          <a:latin typeface="Calibri" pitchFamily="34" charset="0"/>
                          <a:ea typeface="MS PGothic" pitchFamily="34" charset="-128"/>
                        </a:rPr>
                        <a:t>Meteorological Offices </a:t>
                      </a:r>
                      <a:endParaRPr kumimoji="0" lang="el-GR" sz="2000" b="0" i="0" u="none" strike="noStrike" cap="none" normalizeH="0" baseline="0" smtClean="0">
                        <a:ln>
                          <a:noFill/>
                        </a:ln>
                        <a:solidFill>
                          <a:srgbClr val="003399"/>
                        </a:solidFill>
                        <a:effectLst/>
                        <a:latin typeface="Calibri" pitchFamily="34" charset="0"/>
                        <a:ea typeface="MS PGothic" pitchFamily="34" charset="-128"/>
                      </a:endParaRP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smtClean="0">
                          <a:ln>
                            <a:noFill/>
                          </a:ln>
                          <a:solidFill>
                            <a:srgbClr val="003399"/>
                          </a:solidFill>
                          <a:effectLst/>
                          <a:latin typeface="Calibri" pitchFamily="34" charset="0"/>
                          <a:ea typeface="MS PGothic" pitchFamily="34" charset="-128"/>
                        </a:rPr>
                        <a:t>21</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r>
              <a:tr h="777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3399"/>
                          </a:solidFill>
                          <a:effectLst/>
                          <a:latin typeface="Calibri" pitchFamily="34" charset="0"/>
                          <a:ea typeface="MS PGothic" pitchFamily="34" charset="-128"/>
                        </a:rPr>
                        <a:t>Meteorological Stations </a:t>
                      </a:r>
                      <a:r>
                        <a:rPr kumimoji="0" lang="el-GR" sz="2000" b="0" i="0" u="none" strike="noStrike" cap="none" normalizeH="0" baseline="0" smtClean="0">
                          <a:ln>
                            <a:noFill/>
                          </a:ln>
                          <a:solidFill>
                            <a:srgbClr val="003399"/>
                          </a:solidFill>
                          <a:effectLst/>
                          <a:latin typeface="Calibri" pitchFamily="34" charset="0"/>
                          <a:ea typeface="MS PGothic" pitchFamily="34" charset="-128"/>
                        </a:rPr>
                        <a:t>(</a:t>
                      </a:r>
                      <a:r>
                        <a:rPr kumimoji="0" lang="en-US" sz="2000" b="0" i="0" u="none" strike="noStrike" cap="none" normalizeH="0" baseline="0" smtClean="0">
                          <a:ln>
                            <a:noFill/>
                          </a:ln>
                          <a:solidFill>
                            <a:srgbClr val="003399"/>
                          </a:solidFill>
                          <a:effectLst/>
                          <a:latin typeface="Calibri" pitchFamily="34" charset="0"/>
                          <a:ea typeface="MS PGothic" pitchFamily="34" charset="-128"/>
                        </a:rPr>
                        <a:t>Manned</a:t>
                      </a:r>
                      <a:r>
                        <a:rPr kumimoji="0" lang="el-GR" sz="2000" b="0" i="0" u="none" strike="noStrike" cap="none" normalizeH="0" baseline="0" smtClean="0">
                          <a:ln>
                            <a:noFill/>
                          </a:ln>
                          <a:solidFill>
                            <a:srgbClr val="003399"/>
                          </a:solidFill>
                          <a:effectLst/>
                          <a:latin typeface="Calibri" pitchFamily="34" charset="0"/>
                          <a:ea typeface="MS PGothic" pitchFamily="34" charset="-128"/>
                        </a:rPr>
                        <a:t>)</a:t>
                      </a: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3399"/>
                          </a:solidFill>
                          <a:effectLst/>
                          <a:latin typeface="Calibri" pitchFamily="34" charset="0"/>
                          <a:ea typeface="MS PGothic" pitchFamily="34" charset="-128"/>
                        </a:rPr>
                        <a:t>6</a:t>
                      </a:r>
                      <a:r>
                        <a:rPr kumimoji="0" lang="en-US" sz="2000" b="1" i="0" u="none" strike="noStrike" cap="none" normalizeH="0" baseline="0" dirty="0" smtClean="0">
                          <a:ln>
                            <a:noFill/>
                          </a:ln>
                          <a:solidFill>
                            <a:srgbClr val="003399"/>
                          </a:solidFill>
                          <a:effectLst/>
                          <a:latin typeface="Calibri" pitchFamily="34" charset="0"/>
                          <a:ea typeface="MS PGothic" pitchFamily="34" charset="-128"/>
                        </a:rPr>
                        <a:t>2</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rgbClr val="003399"/>
                          </a:solidFill>
                          <a:effectLst/>
                          <a:latin typeface="Calibri" pitchFamily="34" charset="0"/>
                          <a:ea typeface="MS PGothic" pitchFamily="34" charset="-128"/>
                        </a:rPr>
                        <a:t>(1</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2</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 </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cities</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+ 50</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 airports </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(28 </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CAA</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 22 </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HAF</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r>
              <a:tr h="757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3399"/>
                          </a:solidFill>
                          <a:effectLst/>
                          <a:latin typeface="Calibri" pitchFamily="34" charset="0"/>
                          <a:ea typeface="MS PGothic" pitchFamily="34" charset="-128"/>
                        </a:rPr>
                        <a:t>Meteorological Stations </a:t>
                      </a:r>
                      <a:r>
                        <a:rPr kumimoji="0" lang="el-GR" sz="2000" b="0" i="0" u="none" strike="noStrike" cap="none" normalizeH="0" baseline="0" smtClean="0">
                          <a:ln>
                            <a:noFill/>
                          </a:ln>
                          <a:solidFill>
                            <a:srgbClr val="003399"/>
                          </a:solidFill>
                          <a:effectLst/>
                          <a:latin typeface="Calibri" pitchFamily="34" charset="0"/>
                          <a:ea typeface="MS PGothic" pitchFamily="34" charset="-128"/>
                        </a:rPr>
                        <a:t>(</a:t>
                      </a:r>
                      <a:r>
                        <a:rPr kumimoji="0" lang="en-US" sz="2000" b="0" i="0" u="none" strike="noStrike" cap="none" normalizeH="0" baseline="0" smtClean="0">
                          <a:ln>
                            <a:noFill/>
                          </a:ln>
                          <a:solidFill>
                            <a:srgbClr val="003399"/>
                          </a:solidFill>
                          <a:effectLst/>
                          <a:latin typeface="Calibri" pitchFamily="34" charset="0"/>
                          <a:ea typeface="MS PGothic" pitchFamily="34" charset="-128"/>
                        </a:rPr>
                        <a:t>At-Semi</a:t>
                      </a:r>
                      <a:r>
                        <a:rPr kumimoji="0" lang="el-GR" sz="2000" b="0" i="0" u="none" strike="noStrike" cap="none" normalizeH="0" baseline="0" smtClean="0">
                          <a:ln>
                            <a:noFill/>
                          </a:ln>
                          <a:solidFill>
                            <a:srgbClr val="003399"/>
                          </a:solidFill>
                          <a:effectLst/>
                          <a:latin typeface="Calibri" pitchFamily="34" charset="0"/>
                          <a:ea typeface="MS PGothic" pitchFamily="34" charset="-128"/>
                        </a:rPr>
                        <a:t>)</a:t>
                      </a: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3399"/>
                          </a:solidFill>
                          <a:effectLst/>
                          <a:latin typeface="Calibri" pitchFamily="34" charset="0"/>
                          <a:ea typeface="MS PGothic" pitchFamily="34" charset="-128"/>
                        </a:rPr>
                        <a:t>8</a:t>
                      </a:r>
                      <a:r>
                        <a:rPr kumimoji="0" lang="en-US" sz="2000" b="1" i="0" u="none" strike="noStrike" cap="none" normalizeH="0" baseline="0" dirty="0" smtClean="0">
                          <a:ln>
                            <a:noFill/>
                          </a:ln>
                          <a:solidFill>
                            <a:srgbClr val="003399"/>
                          </a:solidFill>
                          <a:effectLst/>
                          <a:latin typeface="Calibri" pitchFamily="34" charset="0"/>
                          <a:ea typeface="MS PGothic" pitchFamily="34" charset="-128"/>
                        </a:rPr>
                        <a:t>2</a:t>
                      </a:r>
                      <a:endParaRPr kumimoji="0" lang="el-GR" sz="2000" b="1" i="0" u="none" strike="noStrike" cap="none" normalizeH="0" baseline="0" dirty="0" smtClean="0">
                        <a:ln>
                          <a:noFill/>
                        </a:ln>
                        <a:solidFill>
                          <a:srgbClr val="003399"/>
                        </a:solidFill>
                        <a:effectLst/>
                        <a:latin typeface="Calibri" pitchFamily="34" charset="0"/>
                        <a:ea typeface="MS PGothic"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rgbClr val="003399"/>
                          </a:solidFill>
                          <a:effectLst/>
                          <a:latin typeface="Calibri" pitchFamily="34" charset="0"/>
                          <a:ea typeface="MS PGothic" pitchFamily="34" charset="-128"/>
                        </a:rPr>
                        <a:t> (</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49</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 </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at </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+ 3</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3</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 </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semi</a:t>
                      </a:r>
                      <a:r>
                        <a:rPr kumimoji="0" lang="el-GR" sz="2000" b="0" i="0" u="none" strike="noStrike" cap="none" normalizeH="0" baseline="0" dirty="0" smtClean="0">
                          <a:ln>
                            <a:noFill/>
                          </a:ln>
                          <a:solidFill>
                            <a:srgbClr val="003399"/>
                          </a:solidFill>
                          <a:effectLst/>
                          <a:latin typeface="Calibri" pitchFamily="34" charset="0"/>
                          <a:ea typeface="MS PGothic" pitchFamily="34" charset="-128"/>
                        </a:rPr>
                        <a:t>)</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r>
              <a:tr h="484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3399"/>
                          </a:solidFill>
                          <a:effectLst/>
                          <a:latin typeface="Calibri" pitchFamily="34" charset="0"/>
                          <a:ea typeface="MS PGothic" pitchFamily="34" charset="-128"/>
                        </a:rPr>
                        <a:t>Upper Air Stations </a:t>
                      </a:r>
                      <a:endParaRPr kumimoji="0" lang="el-GR" sz="2000" b="0" i="0" u="none" strike="noStrike" cap="none" normalizeH="0" baseline="0" smtClean="0">
                        <a:ln>
                          <a:noFill/>
                        </a:ln>
                        <a:solidFill>
                          <a:srgbClr val="003399"/>
                        </a:solidFill>
                        <a:effectLst/>
                        <a:latin typeface="Calibri" pitchFamily="34" charset="0"/>
                        <a:ea typeface="MS PGothic" pitchFamily="34" charset="-128"/>
                      </a:endParaRP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3399"/>
                          </a:solidFill>
                          <a:effectLst/>
                          <a:latin typeface="Calibri" pitchFamily="34" charset="0"/>
                          <a:ea typeface="MS PGothic" pitchFamily="34" charset="-128"/>
                        </a:rPr>
                        <a:t>3</a:t>
                      </a:r>
                      <a:endParaRPr kumimoji="0" lang="el-GR" sz="2000" b="1" i="0" u="none" strike="noStrike" cap="none" normalizeH="0" baseline="0" smtClean="0">
                        <a:ln>
                          <a:noFill/>
                        </a:ln>
                        <a:solidFill>
                          <a:srgbClr val="003399"/>
                        </a:solidFill>
                        <a:effectLst/>
                        <a:latin typeface="Calibri" pitchFamily="34" charset="0"/>
                        <a:ea typeface="MS PGothic" pitchFamily="34"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r>
              <a:tr h="484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3399"/>
                          </a:solidFill>
                          <a:effectLst/>
                          <a:latin typeface="Calibri" pitchFamily="34" charset="0"/>
                          <a:ea typeface="MS PGothic" pitchFamily="34" charset="-128"/>
                        </a:rPr>
                        <a:t>Network of Meteorological RADARS</a:t>
                      </a:r>
                      <a:endParaRPr kumimoji="0" lang="el-GR" sz="2000" b="0" i="0" u="none" strike="noStrike" cap="none" normalizeH="0" baseline="0" smtClean="0">
                        <a:ln>
                          <a:noFill/>
                        </a:ln>
                        <a:solidFill>
                          <a:srgbClr val="003399"/>
                        </a:solidFill>
                        <a:effectLst/>
                        <a:latin typeface="Calibri" pitchFamily="34" charset="0"/>
                        <a:ea typeface="MS PGothic" pitchFamily="34" charset="-128"/>
                      </a:endParaRP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3399"/>
                          </a:solidFill>
                          <a:effectLst/>
                          <a:latin typeface="Calibri" pitchFamily="34" charset="0"/>
                          <a:ea typeface="MS PGothic" pitchFamily="34" charset="-128"/>
                        </a:rPr>
                        <a:t>8 </a:t>
                      </a:r>
                      <a:r>
                        <a:rPr kumimoji="0" lang="en-US" sz="2000" b="0" i="0" u="none" strike="noStrike" cap="none" normalizeH="0" baseline="0" dirty="0" smtClean="0">
                          <a:ln>
                            <a:noFill/>
                          </a:ln>
                          <a:solidFill>
                            <a:srgbClr val="003399"/>
                          </a:solidFill>
                          <a:effectLst/>
                          <a:latin typeface="Calibri" pitchFamily="34" charset="0"/>
                          <a:ea typeface="MS PGothic" pitchFamily="34" charset="-128"/>
                        </a:rPr>
                        <a:t>(4 active)</a:t>
                      </a:r>
                      <a:endParaRPr kumimoji="0" lang="el-GR" sz="2000" b="0" i="0" u="none" strike="noStrike" cap="none" normalizeH="0" baseline="0" dirty="0" smtClean="0">
                        <a:ln>
                          <a:noFill/>
                        </a:ln>
                        <a:solidFill>
                          <a:srgbClr val="003399"/>
                        </a:solidFill>
                        <a:effectLst/>
                        <a:latin typeface="Calibri" pitchFamily="34" charset="0"/>
                        <a:ea typeface="MS PGothic" pitchFamily="34"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r>
              <a:tr h="4873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3399"/>
                          </a:solidFill>
                          <a:effectLst/>
                          <a:latin typeface="Calibri" pitchFamily="34" charset="0"/>
                          <a:ea typeface="MS PGothic" pitchFamily="34" charset="-128"/>
                        </a:rPr>
                        <a:t>Lightning  Detection Network</a:t>
                      </a:r>
                      <a:endParaRPr kumimoji="0" lang="el-GR" sz="2000" b="0" i="0" u="none" strike="noStrike" cap="none" normalizeH="0" baseline="0" smtClean="0">
                        <a:ln>
                          <a:noFill/>
                        </a:ln>
                        <a:solidFill>
                          <a:srgbClr val="003399"/>
                        </a:solidFill>
                        <a:effectLst/>
                        <a:latin typeface="Calibri" pitchFamily="34" charset="0"/>
                        <a:ea typeface="MS PGothic" pitchFamily="34" charset="-128"/>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smtClean="0">
                          <a:ln>
                            <a:noFill/>
                          </a:ln>
                          <a:solidFill>
                            <a:srgbClr val="003399"/>
                          </a:solidFill>
                          <a:effectLst/>
                          <a:latin typeface="Calibri" pitchFamily="34" charset="0"/>
                          <a:ea typeface="MS PGothic" pitchFamily="34" charset="-128"/>
                        </a:rPr>
                        <a:t>8</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r>
              <a:tr h="37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3399"/>
                          </a:solidFill>
                          <a:effectLst/>
                          <a:latin typeface="Calibri" pitchFamily="34" charset="0"/>
                          <a:ea typeface="MS PGothic" pitchFamily="34" charset="-128"/>
                        </a:rPr>
                        <a:t>Supercomputer System</a:t>
                      </a:r>
                      <a:endParaRPr kumimoji="0" lang="el-GR" sz="2000" b="0" i="0" u="none" strike="noStrike" cap="none" normalizeH="0" baseline="0" smtClean="0">
                        <a:ln>
                          <a:noFill/>
                        </a:ln>
                        <a:solidFill>
                          <a:srgbClr val="003399"/>
                        </a:solidFill>
                        <a:effectLst/>
                        <a:latin typeface="Calibri" pitchFamily="34" charset="0"/>
                        <a:ea typeface="MS PGothic" pitchFamily="34" charset="-128"/>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3399"/>
                          </a:solidFill>
                          <a:effectLst/>
                          <a:latin typeface="Calibri" pitchFamily="34" charset="0"/>
                          <a:ea typeface="MS PGothic" pitchFamily="34" charset="-128"/>
                        </a:rPr>
                        <a:t>1</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AEDEF">
                        <a:alpha val="69019"/>
                      </a:srgbClr>
                    </a:solidFill>
                  </a:tcPr>
                </a:tc>
              </a:tr>
            </a:tbl>
          </a:graphicData>
        </a:graphic>
      </p:graphicFrame>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sldNum" sz="quarter" idx="12"/>
          </p:nvPr>
        </p:nvSpPr>
        <p:spPr>
          <a:noFill/>
        </p:spPr>
        <p:txBody>
          <a:bodyPr/>
          <a:lstStyle/>
          <a:p>
            <a:fld id="{CC408DA6-12A9-4964-BC74-4D4A01F2A4E1}" type="slidenum">
              <a:rPr lang="el-GR" smtClean="0"/>
              <a:pPr/>
              <a:t>16</a:t>
            </a:fld>
            <a:endParaRPr lang="el-GR" smtClean="0"/>
          </a:p>
        </p:txBody>
      </p:sp>
      <p:pic>
        <p:nvPicPr>
          <p:cNvPr id="36867"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36868"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36869"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sp>
        <p:nvSpPr>
          <p:cNvPr id="36871" name="TextBox 8"/>
          <p:cNvSpPr txBox="1">
            <a:spLocks noChangeArrowheads="1"/>
          </p:cNvSpPr>
          <p:nvPr/>
        </p:nvSpPr>
        <p:spPr bwMode="auto">
          <a:xfrm>
            <a:off x="1258888" y="620713"/>
            <a:ext cx="6357937" cy="446087"/>
          </a:xfrm>
          <a:prstGeom prst="rect">
            <a:avLst/>
          </a:prstGeom>
          <a:noFill/>
          <a:ln w="9525">
            <a:noFill/>
            <a:miter lim="800000"/>
            <a:headEnd/>
            <a:tailEnd/>
          </a:ln>
        </p:spPr>
        <p:txBody>
          <a:bodyPr>
            <a:spAutoFit/>
          </a:bodyPr>
          <a:lstStyle/>
          <a:p>
            <a:pPr algn="ctr"/>
            <a:r>
              <a:rPr lang="en-US" sz="2300">
                <a:solidFill>
                  <a:srgbClr val="003399"/>
                </a:solidFill>
                <a:latin typeface="Calibri" pitchFamily="34" charset="0"/>
              </a:rPr>
              <a:t>Regional</a:t>
            </a:r>
            <a:r>
              <a:rPr lang="en-US" sz="2300">
                <a:latin typeface="Calibri" pitchFamily="34" charset="0"/>
              </a:rPr>
              <a:t> </a:t>
            </a:r>
            <a:r>
              <a:rPr lang="en-US" sz="2300">
                <a:solidFill>
                  <a:srgbClr val="003399"/>
                </a:solidFill>
                <a:latin typeface="Calibri" pitchFamily="34" charset="0"/>
              </a:rPr>
              <a:t>Meteorological Offices (2)</a:t>
            </a:r>
            <a:endParaRPr lang="el-GR" sz="2300">
              <a:solidFill>
                <a:srgbClr val="003399"/>
              </a:solidFill>
              <a:latin typeface="Calibri" pitchFamily="34" charset="0"/>
            </a:endParaRPr>
          </a:p>
        </p:txBody>
      </p:sp>
      <p:grpSp>
        <p:nvGrpSpPr>
          <p:cNvPr id="36872" name="Group 240"/>
          <p:cNvGrpSpPr>
            <a:grpSpLocks/>
          </p:cNvGrpSpPr>
          <p:nvPr/>
        </p:nvGrpSpPr>
        <p:grpSpPr bwMode="auto">
          <a:xfrm>
            <a:off x="1187450" y="1125538"/>
            <a:ext cx="6985000" cy="4967287"/>
            <a:chOff x="748" y="709"/>
            <a:chExt cx="4400" cy="3129"/>
          </a:xfrm>
        </p:grpSpPr>
        <p:sp>
          <p:nvSpPr>
            <p:cNvPr id="36873" name="Rectangle 121"/>
            <p:cNvSpPr>
              <a:spLocks noChangeArrowheads="1"/>
            </p:cNvSpPr>
            <p:nvPr/>
          </p:nvSpPr>
          <p:spPr bwMode="auto">
            <a:xfrm>
              <a:off x="748" y="799"/>
              <a:ext cx="4400" cy="3039"/>
            </a:xfrm>
            <a:prstGeom prst="rect">
              <a:avLst/>
            </a:prstGeom>
            <a:solidFill>
              <a:srgbClr val="174CB5"/>
            </a:solidFill>
            <a:ln w="9525">
              <a:solidFill>
                <a:schemeClr val="tx1"/>
              </a:solidFill>
              <a:miter lim="800000"/>
              <a:headEnd/>
              <a:tailEnd/>
            </a:ln>
          </p:spPr>
          <p:txBody>
            <a:bodyPr wrap="none" anchor="ctr"/>
            <a:lstStyle/>
            <a:p>
              <a:endParaRPr lang="el-GR"/>
            </a:p>
          </p:txBody>
        </p:sp>
        <p:pic>
          <p:nvPicPr>
            <p:cNvPr id="36874" name="Picture 1"/>
            <p:cNvPicPr>
              <a:picLocks noChangeAspect="1" noChangeArrowheads="1"/>
            </p:cNvPicPr>
            <p:nvPr/>
          </p:nvPicPr>
          <p:blipFill>
            <a:blip r:embed="rId4" cstate="print"/>
            <a:srcRect/>
            <a:stretch>
              <a:fillRect/>
            </a:stretch>
          </p:blipFill>
          <p:spPr bwMode="auto">
            <a:xfrm>
              <a:off x="1141" y="709"/>
              <a:ext cx="3792" cy="2902"/>
            </a:xfrm>
            <a:prstGeom prst="rect">
              <a:avLst/>
            </a:prstGeom>
            <a:noFill/>
            <a:ln w="9525">
              <a:noFill/>
              <a:round/>
              <a:headEnd/>
              <a:tailEnd/>
            </a:ln>
          </p:spPr>
        </p:pic>
        <p:grpSp>
          <p:nvGrpSpPr>
            <p:cNvPr id="36875" name="Group 239"/>
            <p:cNvGrpSpPr>
              <a:grpSpLocks/>
            </p:cNvGrpSpPr>
            <p:nvPr/>
          </p:nvGrpSpPr>
          <p:grpSpPr bwMode="auto">
            <a:xfrm>
              <a:off x="1701" y="1117"/>
              <a:ext cx="2857" cy="1224"/>
              <a:chOff x="1701" y="1117"/>
              <a:chExt cx="2857" cy="1224"/>
            </a:xfrm>
          </p:grpSpPr>
          <p:sp>
            <p:nvSpPr>
              <p:cNvPr id="153822" name="AutoShape 222"/>
              <p:cNvSpPr>
                <a:spLocks noChangeArrowheads="1"/>
              </p:cNvSpPr>
              <p:nvPr/>
            </p:nvSpPr>
            <p:spPr bwMode="auto">
              <a:xfrm>
                <a:off x="2381" y="1525"/>
                <a:ext cx="181" cy="136"/>
              </a:xfrm>
              <a:prstGeom prst="star5">
                <a:avLst/>
              </a:prstGeom>
              <a:solidFill>
                <a:srgbClr val="FFFF00"/>
              </a:solidFill>
              <a:ln w="9525">
                <a:solidFill>
                  <a:schemeClr val="tx1"/>
                </a:solidFill>
                <a:miter lim="800000"/>
                <a:headEnd/>
                <a:tailEnd/>
              </a:ln>
              <a:effectLst/>
            </p:spPr>
            <p:txBody>
              <a:bodyPr wrap="none" anchor="ctr"/>
              <a:lstStyle/>
              <a:p>
                <a:pPr>
                  <a:defRPr/>
                </a:pPr>
                <a:endParaRPr lang="el-GR"/>
              </a:p>
            </p:txBody>
          </p:sp>
          <p:grpSp>
            <p:nvGrpSpPr>
              <p:cNvPr id="36877" name="Group 225"/>
              <p:cNvGrpSpPr>
                <a:grpSpLocks/>
              </p:cNvGrpSpPr>
              <p:nvPr/>
            </p:nvGrpSpPr>
            <p:grpSpPr bwMode="auto">
              <a:xfrm>
                <a:off x="2744" y="1117"/>
                <a:ext cx="1044" cy="317"/>
                <a:chOff x="3334" y="1026"/>
                <a:chExt cx="1044" cy="363"/>
              </a:xfrm>
            </p:grpSpPr>
            <p:sp>
              <p:nvSpPr>
                <p:cNvPr id="36886" name="Rectangle 224"/>
                <p:cNvSpPr>
                  <a:spLocks noChangeArrowheads="1"/>
                </p:cNvSpPr>
                <p:nvPr/>
              </p:nvSpPr>
              <p:spPr bwMode="auto">
                <a:xfrm>
                  <a:off x="3334" y="1026"/>
                  <a:ext cx="1044" cy="363"/>
                </a:xfrm>
                <a:prstGeom prst="rect">
                  <a:avLst/>
                </a:prstGeom>
                <a:solidFill>
                  <a:srgbClr val="FFFF00"/>
                </a:solidFill>
                <a:ln w="9525">
                  <a:solidFill>
                    <a:schemeClr val="tx1"/>
                  </a:solidFill>
                  <a:miter lim="800000"/>
                  <a:headEnd/>
                  <a:tailEnd/>
                </a:ln>
              </p:spPr>
              <p:txBody>
                <a:bodyPr wrap="none" anchor="ctr"/>
                <a:lstStyle/>
                <a:p>
                  <a:endParaRPr lang="el-GR"/>
                </a:p>
              </p:txBody>
            </p:sp>
            <p:sp>
              <p:nvSpPr>
                <p:cNvPr id="36887" name="10 - TextBox"/>
                <p:cNvSpPr txBox="1">
                  <a:spLocks noChangeArrowheads="1"/>
                </p:cNvSpPr>
                <p:nvPr/>
              </p:nvSpPr>
              <p:spPr bwMode="auto">
                <a:xfrm>
                  <a:off x="3403" y="1071"/>
                  <a:ext cx="849" cy="264"/>
                </a:xfrm>
                <a:prstGeom prst="rect">
                  <a:avLst/>
                </a:prstGeom>
                <a:noFill/>
                <a:ln w="9525">
                  <a:noFill/>
                  <a:miter lim="800000"/>
                  <a:headEnd/>
                  <a:tailEnd/>
                </a:ln>
              </p:spPr>
              <p:txBody>
                <a:bodyPr wrap="none">
                  <a:spAutoFit/>
                </a:bodyPr>
                <a:lstStyle/>
                <a:p>
                  <a:pPr algn="ctr">
                    <a:buClr>
                      <a:srgbClr val="000000"/>
                    </a:buClr>
                    <a:buSzPct val="100000"/>
                    <a:buFont typeface="Times New Roman" pitchFamily="18" charset="0"/>
                    <a:buNone/>
                  </a:pPr>
                  <a:r>
                    <a:rPr lang="en-US" sz="1800" b="1">
                      <a:solidFill>
                        <a:srgbClr val="003399"/>
                      </a:solidFill>
                      <a:latin typeface="Calibri" pitchFamily="34" charset="0"/>
                    </a:rPr>
                    <a:t>Thessaloniki</a:t>
                  </a:r>
                  <a:endParaRPr lang="el-GR" sz="1800" b="1">
                    <a:solidFill>
                      <a:srgbClr val="003399"/>
                    </a:solidFill>
                    <a:latin typeface="Calibri" pitchFamily="34" charset="0"/>
                  </a:endParaRPr>
                </a:p>
              </p:txBody>
            </p:sp>
          </p:grpSp>
          <p:grpSp>
            <p:nvGrpSpPr>
              <p:cNvPr id="36878" name="Group 232"/>
              <p:cNvGrpSpPr>
                <a:grpSpLocks/>
              </p:cNvGrpSpPr>
              <p:nvPr/>
            </p:nvGrpSpPr>
            <p:grpSpPr bwMode="auto">
              <a:xfrm>
                <a:off x="1701" y="1434"/>
                <a:ext cx="680" cy="272"/>
                <a:chOff x="2971" y="1661"/>
                <a:chExt cx="680" cy="272"/>
              </a:xfrm>
            </p:grpSpPr>
            <p:sp>
              <p:nvSpPr>
                <p:cNvPr id="36884" name="Rectangle 227"/>
                <p:cNvSpPr>
                  <a:spLocks noChangeArrowheads="1"/>
                </p:cNvSpPr>
                <p:nvPr/>
              </p:nvSpPr>
              <p:spPr bwMode="auto">
                <a:xfrm>
                  <a:off x="2971" y="1661"/>
                  <a:ext cx="680" cy="272"/>
                </a:xfrm>
                <a:prstGeom prst="rect">
                  <a:avLst/>
                </a:prstGeom>
                <a:solidFill>
                  <a:srgbClr val="FFFF00"/>
                </a:solidFill>
                <a:ln w="9525">
                  <a:solidFill>
                    <a:schemeClr val="tx1"/>
                  </a:solidFill>
                  <a:miter lim="800000"/>
                  <a:headEnd/>
                  <a:tailEnd/>
                </a:ln>
              </p:spPr>
              <p:txBody>
                <a:bodyPr wrap="none" anchor="ctr"/>
                <a:lstStyle/>
                <a:p>
                  <a:endParaRPr lang="el-GR"/>
                </a:p>
              </p:txBody>
            </p:sp>
            <p:sp>
              <p:nvSpPr>
                <p:cNvPr id="36885" name="10 - TextBox"/>
                <p:cNvSpPr txBox="1">
                  <a:spLocks noChangeArrowheads="1"/>
                </p:cNvSpPr>
                <p:nvPr/>
              </p:nvSpPr>
              <p:spPr bwMode="auto">
                <a:xfrm>
                  <a:off x="3021" y="1695"/>
                  <a:ext cx="519" cy="231"/>
                </a:xfrm>
                <a:prstGeom prst="rect">
                  <a:avLst/>
                </a:prstGeom>
                <a:noFill/>
                <a:ln w="9525">
                  <a:noFill/>
                  <a:miter lim="800000"/>
                  <a:headEnd/>
                  <a:tailEnd/>
                </a:ln>
              </p:spPr>
              <p:txBody>
                <a:bodyPr wrap="none">
                  <a:spAutoFit/>
                </a:bodyPr>
                <a:lstStyle/>
                <a:p>
                  <a:pPr algn="ctr">
                    <a:buClr>
                      <a:srgbClr val="000000"/>
                    </a:buClr>
                    <a:buSzPct val="100000"/>
                    <a:buFont typeface="Times New Roman" pitchFamily="18" charset="0"/>
                    <a:buNone/>
                  </a:pPr>
                  <a:r>
                    <a:rPr lang="en-US" sz="1800" b="1">
                      <a:solidFill>
                        <a:srgbClr val="003399"/>
                      </a:solidFill>
                      <a:latin typeface="Calibri" pitchFamily="34" charset="0"/>
                    </a:rPr>
                    <a:t>Larissa</a:t>
                  </a:r>
                  <a:endParaRPr lang="el-GR" sz="1800" b="1">
                    <a:solidFill>
                      <a:srgbClr val="003399"/>
                    </a:solidFill>
                    <a:latin typeface="Calibri" pitchFamily="34" charset="0"/>
                  </a:endParaRPr>
                </a:p>
              </p:txBody>
            </p:sp>
          </p:grpSp>
          <p:grpSp>
            <p:nvGrpSpPr>
              <p:cNvPr id="36879" name="Group 237"/>
              <p:cNvGrpSpPr>
                <a:grpSpLocks/>
              </p:cNvGrpSpPr>
              <p:nvPr/>
            </p:nvGrpSpPr>
            <p:grpSpPr bwMode="auto">
              <a:xfrm>
                <a:off x="3061" y="1842"/>
                <a:ext cx="1497" cy="272"/>
                <a:chOff x="3061" y="1842"/>
                <a:chExt cx="1497" cy="272"/>
              </a:xfrm>
            </p:grpSpPr>
            <p:sp>
              <p:nvSpPr>
                <p:cNvPr id="36882" name="Rectangle 234"/>
                <p:cNvSpPr>
                  <a:spLocks noChangeArrowheads="1"/>
                </p:cNvSpPr>
                <p:nvPr/>
              </p:nvSpPr>
              <p:spPr bwMode="auto">
                <a:xfrm>
                  <a:off x="3061" y="1842"/>
                  <a:ext cx="1497" cy="272"/>
                </a:xfrm>
                <a:prstGeom prst="rect">
                  <a:avLst/>
                </a:prstGeom>
                <a:solidFill>
                  <a:srgbClr val="FFFF00"/>
                </a:solidFill>
                <a:ln w="9525">
                  <a:solidFill>
                    <a:schemeClr val="tx1"/>
                  </a:solidFill>
                  <a:miter lim="800000"/>
                  <a:headEnd/>
                  <a:tailEnd/>
                </a:ln>
              </p:spPr>
              <p:txBody>
                <a:bodyPr wrap="none" anchor="ctr"/>
                <a:lstStyle/>
                <a:p>
                  <a:endParaRPr lang="el-GR"/>
                </a:p>
              </p:txBody>
            </p:sp>
            <p:sp>
              <p:nvSpPr>
                <p:cNvPr id="36883" name="10 - TextBox"/>
                <p:cNvSpPr txBox="1">
                  <a:spLocks noChangeArrowheads="1"/>
                </p:cNvSpPr>
                <p:nvPr/>
              </p:nvSpPr>
              <p:spPr bwMode="auto">
                <a:xfrm>
                  <a:off x="3120" y="1842"/>
                  <a:ext cx="1346" cy="231"/>
                </a:xfrm>
                <a:prstGeom prst="rect">
                  <a:avLst/>
                </a:prstGeom>
                <a:noFill/>
                <a:ln w="9525">
                  <a:noFill/>
                  <a:miter lim="800000"/>
                  <a:headEnd/>
                  <a:tailEnd/>
                </a:ln>
              </p:spPr>
              <p:txBody>
                <a:bodyPr wrap="none">
                  <a:spAutoFit/>
                </a:bodyPr>
                <a:lstStyle/>
                <a:p>
                  <a:pPr algn="ctr">
                    <a:buClr>
                      <a:srgbClr val="000000"/>
                    </a:buClr>
                    <a:buSzPct val="100000"/>
                    <a:buFont typeface="Times New Roman" pitchFamily="18" charset="0"/>
                    <a:buNone/>
                  </a:pPr>
                  <a:r>
                    <a:rPr lang="en-US" sz="1800" b="1">
                      <a:solidFill>
                        <a:srgbClr val="003399"/>
                      </a:solidFill>
                      <a:latin typeface="Calibri" pitchFamily="34" charset="0"/>
                    </a:rPr>
                    <a:t>HNMS Headquarters</a:t>
                  </a:r>
                  <a:endParaRPr lang="el-GR" sz="1800" b="1">
                    <a:solidFill>
                      <a:srgbClr val="003399"/>
                    </a:solidFill>
                    <a:latin typeface="Calibri" pitchFamily="34" charset="0"/>
                  </a:endParaRPr>
                </a:p>
              </p:txBody>
            </p:sp>
          </p:grpSp>
          <p:sp>
            <p:nvSpPr>
              <p:cNvPr id="153836" name="AutoShape 236"/>
              <p:cNvSpPr>
                <a:spLocks noChangeArrowheads="1"/>
              </p:cNvSpPr>
              <p:nvPr/>
            </p:nvSpPr>
            <p:spPr bwMode="auto">
              <a:xfrm>
                <a:off x="2472" y="1207"/>
                <a:ext cx="181" cy="136"/>
              </a:xfrm>
              <a:prstGeom prst="star5">
                <a:avLst/>
              </a:prstGeom>
              <a:solidFill>
                <a:srgbClr val="FFFF00"/>
              </a:solidFill>
              <a:ln w="9525">
                <a:solidFill>
                  <a:schemeClr val="tx1"/>
                </a:solidFill>
                <a:miter lim="800000"/>
                <a:headEnd/>
                <a:tailEnd/>
              </a:ln>
              <a:effectLst/>
            </p:spPr>
            <p:txBody>
              <a:bodyPr wrap="none" anchor="ctr"/>
              <a:lstStyle/>
              <a:p>
                <a:pPr>
                  <a:defRPr/>
                </a:pPr>
                <a:endParaRPr lang="el-GR"/>
              </a:p>
            </p:txBody>
          </p:sp>
          <p:sp>
            <p:nvSpPr>
              <p:cNvPr id="153838" name="AutoShape 238"/>
              <p:cNvSpPr>
                <a:spLocks noChangeArrowheads="1"/>
              </p:cNvSpPr>
              <p:nvPr/>
            </p:nvSpPr>
            <p:spPr bwMode="auto">
              <a:xfrm>
                <a:off x="2880" y="2205"/>
                <a:ext cx="181" cy="136"/>
              </a:xfrm>
              <a:prstGeom prst="star5">
                <a:avLst/>
              </a:prstGeom>
              <a:solidFill>
                <a:srgbClr val="FFFF00"/>
              </a:solidFill>
              <a:ln w="9525">
                <a:solidFill>
                  <a:schemeClr val="tx1"/>
                </a:solidFill>
                <a:miter lim="800000"/>
                <a:headEnd/>
                <a:tailEnd/>
              </a:ln>
              <a:effectLst/>
            </p:spPr>
            <p:txBody>
              <a:bodyPr wrap="none" anchor="ctr"/>
              <a:lstStyle/>
              <a:p>
                <a:pPr>
                  <a:defRPr/>
                </a:pPr>
                <a:endParaRPr lang="el-GR"/>
              </a:p>
            </p:txBody>
          </p:sp>
        </p:grpSp>
      </p:gr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p:spPr>
        <p:txBody>
          <a:bodyPr/>
          <a:lstStyle/>
          <a:p>
            <a:fld id="{7AF99346-3E4C-4442-A554-C34D9208E6D8}" type="slidenum">
              <a:rPr lang="el-GR" smtClean="0"/>
              <a:pPr/>
              <a:t>17</a:t>
            </a:fld>
            <a:endParaRPr lang="el-GR" smtClean="0"/>
          </a:p>
        </p:txBody>
      </p:sp>
      <p:sp>
        <p:nvSpPr>
          <p:cNvPr id="37891"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37892"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37893"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37894"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grpSp>
        <p:nvGrpSpPr>
          <p:cNvPr id="37896" name="112 - Ομάδα"/>
          <p:cNvGrpSpPr>
            <a:grpSpLocks/>
          </p:cNvGrpSpPr>
          <p:nvPr/>
        </p:nvGrpSpPr>
        <p:grpSpPr bwMode="auto">
          <a:xfrm>
            <a:off x="1357313" y="1343025"/>
            <a:ext cx="6372000" cy="4678363"/>
            <a:chOff x="1357290" y="1464874"/>
            <a:chExt cx="6286544" cy="4678770"/>
          </a:xfrm>
        </p:grpSpPr>
        <p:pic>
          <p:nvPicPr>
            <p:cNvPr id="37907" name="Picture 2" descr="C:\Users\makis\Desktop\1.jpg"/>
            <p:cNvPicPr>
              <a:picLocks noChangeAspect="1" noChangeArrowheads="1"/>
            </p:cNvPicPr>
            <p:nvPr/>
          </p:nvPicPr>
          <p:blipFill>
            <a:blip r:embed="rId4" cstate="print"/>
            <a:srcRect r="25755" b="6427"/>
            <a:stretch>
              <a:fillRect/>
            </a:stretch>
          </p:blipFill>
          <p:spPr bwMode="auto">
            <a:xfrm>
              <a:off x="1357290" y="1464874"/>
              <a:ext cx="6286544" cy="4678770"/>
            </a:xfrm>
            <a:prstGeom prst="rect">
              <a:avLst/>
            </a:prstGeom>
            <a:noFill/>
            <a:ln w="9525">
              <a:noFill/>
              <a:miter lim="800000"/>
              <a:headEnd/>
              <a:tailEnd/>
            </a:ln>
          </p:spPr>
        </p:pic>
        <p:sp>
          <p:nvSpPr>
            <p:cNvPr id="13" name="114 - Αστέρι 5 ακτινών"/>
            <p:cNvSpPr/>
            <p:nvPr/>
          </p:nvSpPr>
          <p:spPr bwMode="auto">
            <a:xfrm>
              <a:off x="3714743" y="1928464"/>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14" name="115 - Αστέρι 5 ακτινών"/>
            <p:cNvSpPr/>
            <p:nvPr/>
          </p:nvSpPr>
          <p:spPr bwMode="auto">
            <a:xfrm>
              <a:off x="3867145" y="2080878"/>
              <a:ext cx="142876" cy="142887"/>
            </a:xfrm>
            <a:prstGeom prst="star5">
              <a:avLst>
                <a:gd name="adj" fmla="val 0"/>
                <a:gd name="hf" fmla="val 105146"/>
                <a:gd name="vf" fmla="val 110557"/>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16" name="116 - Αστέρι 5 ακτινών"/>
            <p:cNvSpPr/>
            <p:nvPr/>
          </p:nvSpPr>
          <p:spPr bwMode="auto">
            <a:xfrm>
              <a:off x="4571999" y="242857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18" name="117 - Αστέρι 5 ακτινών"/>
            <p:cNvSpPr/>
            <p:nvPr/>
          </p:nvSpPr>
          <p:spPr bwMode="auto">
            <a:xfrm>
              <a:off x="4071934" y="264290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19" name="118 - Αστέρι 5 ακτινών"/>
            <p:cNvSpPr/>
            <p:nvPr/>
          </p:nvSpPr>
          <p:spPr bwMode="auto">
            <a:xfrm>
              <a:off x="4071934" y="2357127"/>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20" name="119 - Αστέρι 5 ακτινών"/>
            <p:cNvSpPr/>
            <p:nvPr/>
          </p:nvSpPr>
          <p:spPr bwMode="auto">
            <a:xfrm>
              <a:off x="3929058" y="2142796"/>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21" name="120 - Αστέρι 5 ακτινών"/>
            <p:cNvSpPr/>
            <p:nvPr/>
          </p:nvSpPr>
          <p:spPr bwMode="auto">
            <a:xfrm>
              <a:off x="4786314" y="185702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22" name="121 - Αστέρι 5 ακτινών"/>
            <p:cNvSpPr/>
            <p:nvPr/>
          </p:nvSpPr>
          <p:spPr bwMode="auto">
            <a:xfrm>
              <a:off x="5143503" y="228568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23" name="122 - Αστέρι 5 ακτινών"/>
            <p:cNvSpPr/>
            <p:nvPr/>
          </p:nvSpPr>
          <p:spPr bwMode="auto">
            <a:xfrm>
              <a:off x="4857751" y="285723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24" name="123 - Αστέρι 5 ακτινών"/>
            <p:cNvSpPr/>
            <p:nvPr/>
          </p:nvSpPr>
          <p:spPr bwMode="auto">
            <a:xfrm>
              <a:off x="5500694" y="1785577"/>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25" name="124 - Αστέρι 5 ακτινών"/>
            <p:cNvSpPr/>
            <p:nvPr/>
          </p:nvSpPr>
          <p:spPr bwMode="auto">
            <a:xfrm>
              <a:off x="5500694" y="1499802"/>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26" name="125 - Αστέρι 5 ακτινών"/>
            <p:cNvSpPr/>
            <p:nvPr/>
          </p:nvSpPr>
          <p:spPr bwMode="auto">
            <a:xfrm>
              <a:off x="3428991" y="264290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27" name="126 - Αστέρι 5 ακτινών"/>
            <p:cNvSpPr/>
            <p:nvPr/>
          </p:nvSpPr>
          <p:spPr bwMode="auto">
            <a:xfrm>
              <a:off x="3786182" y="2142796"/>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28" name="127 - Αστέρι 5 ακτινών"/>
            <p:cNvSpPr/>
            <p:nvPr/>
          </p:nvSpPr>
          <p:spPr bwMode="auto">
            <a:xfrm>
              <a:off x="3000363" y="257145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29" name="128 - Αστέρι 5 ακτινών"/>
            <p:cNvSpPr/>
            <p:nvPr/>
          </p:nvSpPr>
          <p:spPr bwMode="auto">
            <a:xfrm>
              <a:off x="3071802" y="2214239"/>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0" name="129 - Αστέρι 5 ακτινών"/>
            <p:cNvSpPr/>
            <p:nvPr/>
          </p:nvSpPr>
          <p:spPr bwMode="auto">
            <a:xfrm>
              <a:off x="2071670" y="264290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1" name="130 - Αστέρι 5 ακτινών"/>
            <p:cNvSpPr/>
            <p:nvPr/>
          </p:nvSpPr>
          <p:spPr bwMode="auto">
            <a:xfrm>
              <a:off x="2500298" y="285723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2" name="131 - Αστέρι 5 ακτινών"/>
            <p:cNvSpPr/>
            <p:nvPr/>
          </p:nvSpPr>
          <p:spPr bwMode="auto">
            <a:xfrm>
              <a:off x="2428859" y="3071564"/>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3" name="132 - Αστέρι 5 ακτινών"/>
            <p:cNvSpPr/>
            <p:nvPr/>
          </p:nvSpPr>
          <p:spPr bwMode="auto">
            <a:xfrm>
              <a:off x="2643174" y="3500226"/>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34" name="133 - Αστέρι 5 ακτινών"/>
            <p:cNvSpPr/>
            <p:nvPr/>
          </p:nvSpPr>
          <p:spPr bwMode="auto">
            <a:xfrm>
              <a:off x="2643174" y="392888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5" name="134 - Αστέρι 5 ακτινών"/>
            <p:cNvSpPr/>
            <p:nvPr/>
          </p:nvSpPr>
          <p:spPr bwMode="auto">
            <a:xfrm>
              <a:off x="2786050" y="435755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6" name="135 - Αστέρι 5 ακτινών"/>
            <p:cNvSpPr/>
            <p:nvPr/>
          </p:nvSpPr>
          <p:spPr bwMode="auto">
            <a:xfrm>
              <a:off x="2928926" y="392888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7" name="136 - Αστέρι 5 ακτινών"/>
            <p:cNvSpPr/>
            <p:nvPr/>
          </p:nvSpPr>
          <p:spPr bwMode="auto">
            <a:xfrm>
              <a:off x="3071802" y="364311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8" name="137 - Αστέρι 5 ακτινών"/>
            <p:cNvSpPr/>
            <p:nvPr/>
          </p:nvSpPr>
          <p:spPr bwMode="auto">
            <a:xfrm>
              <a:off x="3286115" y="4428995"/>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9" name="138 - Αστέρι 5 ακτινών"/>
            <p:cNvSpPr/>
            <p:nvPr/>
          </p:nvSpPr>
          <p:spPr bwMode="auto">
            <a:xfrm>
              <a:off x="3214678" y="378600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0" name="139 - Αστέρι 5 ακτινών"/>
            <p:cNvSpPr/>
            <p:nvPr/>
          </p:nvSpPr>
          <p:spPr bwMode="auto">
            <a:xfrm>
              <a:off x="3428991" y="300012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1" name="140 - Αστέρι 5 ακτινών"/>
            <p:cNvSpPr/>
            <p:nvPr/>
          </p:nvSpPr>
          <p:spPr bwMode="auto">
            <a:xfrm>
              <a:off x="5143503" y="3571670"/>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2" name="141 - Αστέρι 5 ακτινών"/>
            <p:cNvSpPr/>
            <p:nvPr/>
          </p:nvSpPr>
          <p:spPr bwMode="auto">
            <a:xfrm>
              <a:off x="3286115" y="3285895"/>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3" name="142 - Αστέρι 5 ακτινών"/>
            <p:cNvSpPr/>
            <p:nvPr/>
          </p:nvSpPr>
          <p:spPr bwMode="auto">
            <a:xfrm>
              <a:off x="3214678" y="364311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4" name="143 - Αστέρι 5 ακτινών"/>
            <p:cNvSpPr/>
            <p:nvPr/>
          </p:nvSpPr>
          <p:spPr bwMode="auto">
            <a:xfrm>
              <a:off x="3428991" y="371455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5" name="144 - Αστέρι 5 ακτινών"/>
            <p:cNvSpPr/>
            <p:nvPr/>
          </p:nvSpPr>
          <p:spPr bwMode="auto">
            <a:xfrm>
              <a:off x="3786182" y="3857445"/>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6" name="145 - Αστέρι 5 ακτινών"/>
            <p:cNvSpPr/>
            <p:nvPr/>
          </p:nvSpPr>
          <p:spPr bwMode="auto">
            <a:xfrm>
              <a:off x="3643306" y="392888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7" name="146 - Αστέρι 5 ακτινών"/>
            <p:cNvSpPr/>
            <p:nvPr/>
          </p:nvSpPr>
          <p:spPr bwMode="auto">
            <a:xfrm>
              <a:off x="3428991" y="392888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8" name="147 - Αστέρι 5 ακτινών"/>
            <p:cNvSpPr/>
            <p:nvPr/>
          </p:nvSpPr>
          <p:spPr bwMode="auto">
            <a:xfrm>
              <a:off x="3786182" y="450043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49" name="148 - Αστέρι 5 ακτινών"/>
            <p:cNvSpPr/>
            <p:nvPr/>
          </p:nvSpPr>
          <p:spPr bwMode="auto">
            <a:xfrm>
              <a:off x="3857619" y="5000545"/>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50" name="149 - Αστέρι 5 ακτινών"/>
            <p:cNvSpPr/>
            <p:nvPr/>
          </p:nvSpPr>
          <p:spPr bwMode="auto">
            <a:xfrm>
              <a:off x="4071934" y="4643325"/>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51" name="150 - Αστέρι 5 ακτινών"/>
            <p:cNvSpPr/>
            <p:nvPr/>
          </p:nvSpPr>
          <p:spPr bwMode="auto">
            <a:xfrm>
              <a:off x="3929058" y="4428995"/>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52" name="151 - Αστέρι 5 ακτινών"/>
            <p:cNvSpPr/>
            <p:nvPr/>
          </p:nvSpPr>
          <p:spPr bwMode="auto">
            <a:xfrm>
              <a:off x="4571999" y="4286107"/>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53" name="152 - Αστέρι 5 ακτινών"/>
            <p:cNvSpPr/>
            <p:nvPr/>
          </p:nvSpPr>
          <p:spPr bwMode="auto">
            <a:xfrm>
              <a:off x="3857619" y="300012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54" name="153 - Αστέρι 5 ακτινών"/>
            <p:cNvSpPr/>
            <p:nvPr/>
          </p:nvSpPr>
          <p:spPr bwMode="auto">
            <a:xfrm>
              <a:off x="3929058" y="3285895"/>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55" name="154 - Αστέρι 5 ακτινών"/>
            <p:cNvSpPr/>
            <p:nvPr/>
          </p:nvSpPr>
          <p:spPr bwMode="auto">
            <a:xfrm>
              <a:off x="3857619" y="342878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56" name="155 - Αστέρι 5 ακτινών"/>
            <p:cNvSpPr/>
            <p:nvPr/>
          </p:nvSpPr>
          <p:spPr bwMode="auto">
            <a:xfrm>
              <a:off x="3714743" y="342878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57" name="156 - Αστέρι 5 ακτινών"/>
            <p:cNvSpPr/>
            <p:nvPr/>
          </p:nvSpPr>
          <p:spPr bwMode="auto">
            <a:xfrm>
              <a:off x="3643306" y="3571670"/>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58" name="157 - Αστέρι 5 ακτινών"/>
            <p:cNvSpPr/>
            <p:nvPr/>
          </p:nvSpPr>
          <p:spPr bwMode="auto">
            <a:xfrm>
              <a:off x="3643306" y="371455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59" name="158 - Αστέρι 5 ακτινών"/>
            <p:cNvSpPr/>
            <p:nvPr/>
          </p:nvSpPr>
          <p:spPr bwMode="auto">
            <a:xfrm>
              <a:off x="4500562" y="5714982"/>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0" name="159 - Αστέρι 5 ακτινών"/>
            <p:cNvSpPr/>
            <p:nvPr/>
          </p:nvSpPr>
          <p:spPr bwMode="auto">
            <a:xfrm>
              <a:off x="4000495" y="535776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1" name="160 - Αστέρι 5 ακτινών"/>
            <p:cNvSpPr/>
            <p:nvPr/>
          </p:nvSpPr>
          <p:spPr bwMode="auto">
            <a:xfrm>
              <a:off x="4143371" y="5500650"/>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2" name="161 - Αστέρι 5 ακτινών"/>
            <p:cNvSpPr/>
            <p:nvPr/>
          </p:nvSpPr>
          <p:spPr bwMode="auto">
            <a:xfrm>
              <a:off x="4143371" y="5714982"/>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3" name="162 - Αστέρι 5 ακτινών"/>
            <p:cNvSpPr/>
            <p:nvPr/>
          </p:nvSpPr>
          <p:spPr bwMode="auto">
            <a:xfrm>
              <a:off x="4429123" y="6000757"/>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4" name="163 - Αστέρι 5 ακτινών"/>
            <p:cNvSpPr/>
            <p:nvPr/>
          </p:nvSpPr>
          <p:spPr bwMode="auto">
            <a:xfrm>
              <a:off x="4786314" y="5857869"/>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5" name="164 - Αστέρι 5 ακτινών"/>
            <p:cNvSpPr/>
            <p:nvPr/>
          </p:nvSpPr>
          <p:spPr bwMode="auto">
            <a:xfrm>
              <a:off x="4714875" y="5714982"/>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6" name="165 - Αστέρι 5 ακτινών"/>
            <p:cNvSpPr/>
            <p:nvPr/>
          </p:nvSpPr>
          <p:spPr bwMode="auto">
            <a:xfrm>
              <a:off x="5500694" y="5857869"/>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7" name="166 - Αστέρι 5 ακτινών"/>
            <p:cNvSpPr/>
            <p:nvPr/>
          </p:nvSpPr>
          <p:spPr bwMode="auto">
            <a:xfrm>
              <a:off x="5929322" y="5643537"/>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68" name="167 - Αστέρι 5 ακτινών"/>
            <p:cNvSpPr/>
            <p:nvPr/>
          </p:nvSpPr>
          <p:spPr bwMode="auto">
            <a:xfrm>
              <a:off x="4643438" y="450043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69" name="168 - Αστέρι 5 ακτινών"/>
            <p:cNvSpPr/>
            <p:nvPr/>
          </p:nvSpPr>
          <p:spPr bwMode="auto">
            <a:xfrm>
              <a:off x="4643438" y="478621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70" name="169 - Αστέρι 5 ακτινών"/>
            <p:cNvSpPr/>
            <p:nvPr/>
          </p:nvSpPr>
          <p:spPr bwMode="auto">
            <a:xfrm>
              <a:off x="5072066" y="4714770"/>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71" name="170 - Αστέρι 5 ακτινών"/>
            <p:cNvSpPr/>
            <p:nvPr/>
          </p:nvSpPr>
          <p:spPr bwMode="auto">
            <a:xfrm>
              <a:off x="4857751" y="4857657"/>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72" name="171 - Αστέρι 5 ακτινών"/>
            <p:cNvSpPr/>
            <p:nvPr/>
          </p:nvSpPr>
          <p:spPr bwMode="auto">
            <a:xfrm>
              <a:off x="5715007" y="435755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73" name="172 - Αστέρι 5 ακτινών"/>
            <p:cNvSpPr/>
            <p:nvPr/>
          </p:nvSpPr>
          <p:spPr bwMode="auto">
            <a:xfrm>
              <a:off x="5929322" y="4571882"/>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74" name="173 - Αστέρι 5 ακτινών"/>
            <p:cNvSpPr/>
            <p:nvPr/>
          </p:nvSpPr>
          <p:spPr bwMode="auto">
            <a:xfrm>
              <a:off x="6143635" y="4929100"/>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75" name="174 - Αστέρι 5 ακτινών"/>
            <p:cNvSpPr/>
            <p:nvPr/>
          </p:nvSpPr>
          <p:spPr bwMode="auto">
            <a:xfrm>
              <a:off x="4143371" y="4286107"/>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76" name="175 - Αστέρι 5 ακτινών"/>
            <p:cNvSpPr/>
            <p:nvPr/>
          </p:nvSpPr>
          <p:spPr bwMode="auto">
            <a:xfrm>
              <a:off x="5429255" y="4643325"/>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77" name="176 - Αστέρι 5 ακτινών"/>
            <p:cNvSpPr/>
            <p:nvPr/>
          </p:nvSpPr>
          <p:spPr bwMode="auto">
            <a:xfrm>
              <a:off x="5000627" y="421466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78" name="177 - Αστέρι 5 ακτινών"/>
            <p:cNvSpPr/>
            <p:nvPr/>
          </p:nvSpPr>
          <p:spPr bwMode="auto">
            <a:xfrm>
              <a:off x="4857751" y="4000333"/>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79" name="178 - Αστέρι 5 ακτινών"/>
            <p:cNvSpPr/>
            <p:nvPr/>
          </p:nvSpPr>
          <p:spPr bwMode="auto">
            <a:xfrm>
              <a:off x="4571999" y="3928888"/>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80" name="179 - Αστέρι 5 ακτινών"/>
            <p:cNvSpPr/>
            <p:nvPr/>
          </p:nvSpPr>
          <p:spPr bwMode="auto">
            <a:xfrm>
              <a:off x="4429123" y="3500226"/>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dirty="0"/>
            </a:p>
          </p:txBody>
        </p:sp>
        <p:sp>
          <p:nvSpPr>
            <p:cNvPr id="81" name="180 - Αστέρι 5 ακτινών"/>
            <p:cNvSpPr/>
            <p:nvPr/>
          </p:nvSpPr>
          <p:spPr bwMode="auto">
            <a:xfrm>
              <a:off x="4214810" y="3786001"/>
              <a:ext cx="142876" cy="1428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2800"/>
            </a:p>
          </p:txBody>
        </p:sp>
        <p:sp>
          <p:nvSpPr>
            <p:cNvPr id="37975" name="181 - Έλλειψη"/>
            <p:cNvSpPr>
              <a:spLocks noChangeArrowheads="1"/>
            </p:cNvSpPr>
            <p:nvPr/>
          </p:nvSpPr>
          <p:spPr bwMode="auto">
            <a:xfrm>
              <a:off x="5072066" y="1857364"/>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76" name="182 - Έλλειψη"/>
            <p:cNvSpPr>
              <a:spLocks noChangeArrowheads="1"/>
            </p:cNvSpPr>
            <p:nvPr/>
          </p:nvSpPr>
          <p:spPr bwMode="auto">
            <a:xfrm>
              <a:off x="5357818" y="2000240"/>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77" name="183 - Έλλειψη"/>
            <p:cNvSpPr>
              <a:spLocks noChangeArrowheads="1"/>
            </p:cNvSpPr>
            <p:nvPr/>
          </p:nvSpPr>
          <p:spPr bwMode="auto">
            <a:xfrm>
              <a:off x="3571868" y="2143116"/>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78" name="184 - Έλλειψη"/>
            <p:cNvSpPr>
              <a:spLocks noChangeArrowheads="1"/>
            </p:cNvSpPr>
            <p:nvPr/>
          </p:nvSpPr>
          <p:spPr bwMode="auto">
            <a:xfrm>
              <a:off x="4357686" y="1714488"/>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79" name="185 - Έλλειψη"/>
            <p:cNvSpPr>
              <a:spLocks noChangeArrowheads="1"/>
            </p:cNvSpPr>
            <p:nvPr/>
          </p:nvSpPr>
          <p:spPr bwMode="auto">
            <a:xfrm>
              <a:off x="4714876" y="2000240"/>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0" name="186 - Έλλειψη"/>
            <p:cNvSpPr>
              <a:spLocks noChangeArrowheads="1"/>
            </p:cNvSpPr>
            <p:nvPr/>
          </p:nvSpPr>
          <p:spPr bwMode="auto">
            <a:xfrm>
              <a:off x="5500694" y="3714752"/>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1" name="187 - Έλλειψη"/>
            <p:cNvSpPr>
              <a:spLocks noChangeArrowheads="1"/>
            </p:cNvSpPr>
            <p:nvPr/>
          </p:nvSpPr>
          <p:spPr bwMode="auto">
            <a:xfrm>
              <a:off x="5715008" y="3214686"/>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2" name="188 - Έλλειψη"/>
            <p:cNvSpPr>
              <a:spLocks noChangeArrowheads="1"/>
            </p:cNvSpPr>
            <p:nvPr/>
          </p:nvSpPr>
          <p:spPr bwMode="auto">
            <a:xfrm>
              <a:off x="5929322" y="4143380"/>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3" name="189 - Έλλειψη"/>
            <p:cNvSpPr>
              <a:spLocks noChangeArrowheads="1"/>
            </p:cNvSpPr>
            <p:nvPr/>
          </p:nvSpPr>
          <p:spPr bwMode="auto">
            <a:xfrm>
              <a:off x="6000760" y="4714884"/>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4" name="190 - Έλλειψη"/>
            <p:cNvSpPr>
              <a:spLocks noChangeArrowheads="1"/>
            </p:cNvSpPr>
            <p:nvPr/>
          </p:nvSpPr>
          <p:spPr bwMode="auto">
            <a:xfrm>
              <a:off x="6572264" y="4929198"/>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5" name="191 - Έλλειψη"/>
            <p:cNvSpPr>
              <a:spLocks noChangeArrowheads="1"/>
            </p:cNvSpPr>
            <p:nvPr/>
          </p:nvSpPr>
          <p:spPr bwMode="auto">
            <a:xfrm>
              <a:off x="3286116" y="2857496"/>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6" name="192 - Έλλειψη"/>
            <p:cNvSpPr>
              <a:spLocks noChangeArrowheads="1"/>
            </p:cNvSpPr>
            <p:nvPr/>
          </p:nvSpPr>
          <p:spPr bwMode="auto">
            <a:xfrm>
              <a:off x="3643306" y="2571744"/>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7" name="193 - Έλλειψη"/>
            <p:cNvSpPr>
              <a:spLocks noChangeArrowheads="1"/>
            </p:cNvSpPr>
            <p:nvPr/>
          </p:nvSpPr>
          <p:spPr bwMode="auto">
            <a:xfrm>
              <a:off x="3714744" y="2928934"/>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8" name="194 - Έλλειψη"/>
            <p:cNvSpPr>
              <a:spLocks noChangeArrowheads="1"/>
            </p:cNvSpPr>
            <p:nvPr/>
          </p:nvSpPr>
          <p:spPr bwMode="auto">
            <a:xfrm>
              <a:off x="3571868" y="3071810"/>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89" name="195 - Έλλειψη"/>
            <p:cNvSpPr>
              <a:spLocks noChangeArrowheads="1"/>
            </p:cNvSpPr>
            <p:nvPr/>
          </p:nvSpPr>
          <p:spPr bwMode="auto">
            <a:xfrm>
              <a:off x="2857488" y="3143248"/>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0" name="196 - Έλλειψη"/>
            <p:cNvSpPr>
              <a:spLocks noChangeArrowheads="1"/>
            </p:cNvSpPr>
            <p:nvPr/>
          </p:nvSpPr>
          <p:spPr bwMode="auto">
            <a:xfrm>
              <a:off x="3000364" y="3500438"/>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1" name="197 - Έλλειψη"/>
            <p:cNvSpPr>
              <a:spLocks noChangeArrowheads="1"/>
            </p:cNvSpPr>
            <p:nvPr/>
          </p:nvSpPr>
          <p:spPr bwMode="auto">
            <a:xfrm>
              <a:off x="3857620" y="3643314"/>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2" name="198 - Έλλειψη"/>
            <p:cNvSpPr>
              <a:spLocks noChangeArrowheads="1"/>
            </p:cNvSpPr>
            <p:nvPr/>
          </p:nvSpPr>
          <p:spPr bwMode="auto">
            <a:xfrm>
              <a:off x="4143372" y="3143248"/>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3" name="199 - Έλλειψη"/>
            <p:cNvSpPr>
              <a:spLocks noChangeArrowheads="1"/>
            </p:cNvSpPr>
            <p:nvPr/>
          </p:nvSpPr>
          <p:spPr bwMode="auto">
            <a:xfrm>
              <a:off x="3071802" y="4143380"/>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4" name="200 - Έλλειψη"/>
            <p:cNvSpPr>
              <a:spLocks noChangeArrowheads="1"/>
            </p:cNvSpPr>
            <p:nvPr/>
          </p:nvSpPr>
          <p:spPr bwMode="auto">
            <a:xfrm>
              <a:off x="3571868" y="4500570"/>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5" name="201 - Έλλειψη"/>
            <p:cNvSpPr>
              <a:spLocks noChangeArrowheads="1"/>
            </p:cNvSpPr>
            <p:nvPr/>
          </p:nvSpPr>
          <p:spPr bwMode="auto">
            <a:xfrm>
              <a:off x="2285984" y="2786058"/>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6" name="202 - Έλλειψη"/>
            <p:cNvSpPr>
              <a:spLocks noChangeArrowheads="1"/>
            </p:cNvSpPr>
            <p:nvPr/>
          </p:nvSpPr>
          <p:spPr bwMode="auto">
            <a:xfrm>
              <a:off x="4000496" y="3929066"/>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7" name="203 - Έλλειψη"/>
            <p:cNvSpPr>
              <a:spLocks noChangeArrowheads="1"/>
            </p:cNvSpPr>
            <p:nvPr/>
          </p:nvSpPr>
          <p:spPr bwMode="auto">
            <a:xfrm>
              <a:off x="3643306" y="4071942"/>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8" name="204 - Έλλειψη"/>
            <p:cNvSpPr>
              <a:spLocks noChangeArrowheads="1"/>
            </p:cNvSpPr>
            <p:nvPr/>
          </p:nvSpPr>
          <p:spPr bwMode="auto">
            <a:xfrm>
              <a:off x="3786182" y="4000504"/>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7999" name="205 - Έλλειψη"/>
            <p:cNvSpPr>
              <a:spLocks noChangeArrowheads="1"/>
            </p:cNvSpPr>
            <p:nvPr/>
          </p:nvSpPr>
          <p:spPr bwMode="auto">
            <a:xfrm>
              <a:off x="5143504" y="4572008"/>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8000" name="206 - Έλλειψη"/>
            <p:cNvSpPr>
              <a:spLocks noChangeArrowheads="1"/>
            </p:cNvSpPr>
            <p:nvPr/>
          </p:nvSpPr>
          <p:spPr bwMode="auto">
            <a:xfrm>
              <a:off x="5072066" y="4286256"/>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8001" name="207 - Έλλειψη"/>
            <p:cNvSpPr>
              <a:spLocks noChangeArrowheads="1"/>
            </p:cNvSpPr>
            <p:nvPr/>
          </p:nvSpPr>
          <p:spPr bwMode="auto">
            <a:xfrm>
              <a:off x="5000628" y="5715016"/>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8002" name="208 - Έλλειψη"/>
            <p:cNvSpPr>
              <a:spLocks noChangeArrowheads="1"/>
            </p:cNvSpPr>
            <p:nvPr/>
          </p:nvSpPr>
          <p:spPr bwMode="auto">
            <a:xfrm>
              <a:off x="4429124" y="5572140"/>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8003" name="209 - Έλλειψη"/>
            <p:cNvSpPr>
              <a:spLocks noChangeArrowheads="1"/>
            </p:cNvSpPr>
            <p:nvPr/>
          </p:nvSpPr>
          <p:spPr bwMode="auto">
            <a:xfrm>
              <a:off x="4929190" y="5857892"/>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sp>
          <p:nvSpPr>
            <p:cNvPr id="38004" name="210 - Έλλειψη"/>
            <p:cNvSpPr>
              <a:spLocks noChangeArrowheads="1"/>
            </p:cNvSpPr>
            <p:nvPr/>
          </p:nvSpPr>
          <p:spPr bwMode="auto">
            <a:xfrm>
              <a:off x="5286380" y="5929330"/>
              <a:ext cx="142876" cy="142876"/>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2800"/>
            </a:p>
          </p:txBody>
        </p:sp>
      </p:grpSp>
      <p:grpSp>
        <p:nvGrpSpPr>
          <p:cNvPr id="37897" name="Group 120"/>
          <p:cNvGrpSpPr>
            <a:grpSpLocks/>
          </p:cNvGrpSpPr>
          <p:nvPr/>
        </p:nvGrpSpPr>
        <p:grpSpPr bwMode="auto">
          <a:xfrm>
            <a:off x="1403350" y="4652963"/>
            <a:ext cx="2489200" cy="1563687"/>
            <a:chOff x="1403648" y="4653136"/>
            <a:chExt cx="2489276" cy="1563342"/>
          </a:xfrm>
        </p:grpSpPr>
        <p:grpSp>
          <p:nvGrpSpPr>
            <p:cNvPr id="37899" name="Group 112"/>
            <p:cNvGrpSpPr>
              <a:grpSpLocks/>
            </p:cNvGrpSpPr>
            <p:nvPr/>
          </p:nvGrpSpPr>
          <p:grpSpPr bwMode="auto">
            <a:xfrm>
              <a:off x="1403648" y="5085184"/>
              <a:ext cx="2489276" cy="1131294"/>
              <a:chOff x="1403648" y="5230813"/>
              <a:chExt cx="2489276" cy="1131294"/>
            </a:xfrm>
          </p:grpSpPr>
          <p:sp>
            <p:nvSpPr>
              <p:cNvPr id="114" name="105 - Αστέρι 5 ακτινών"/>
              <p:cNvSpPr/>
              <p:nvPr/>
            </p:nvSpPr>
            <p:spPr bwMode="auto">
              <a:xfrm>
                <a:off x="1403648" y="5230470"/>
                <a:ext cx="285759" cy="285687"/>
              </a:xfrm>
              <a:prstGeom prst="star5">
                <a:avLst/>
              </a:prstGeom>
              <a:solidFill>
                <a:srgbClr val="FFFF00"/>
              </a:solidFill>
              <a:ln w="9525" cap="flat" cmpd="sng" algn="ctr">
                <a:noFill/>
                <a:prstDash val="solid"/>
                <a:round/>
                <a:headEnd type="none" w="med" len="med"/>
                <a:tailEnd type="none" w="med" len="med"/>
              </a:ln>
              <a:effectLst/>
            </p:spPr>
            <p:txBody>
              <a:bodyPr/>
              <a:lstStyle/>
              <a:p>
                <a:pPr marL="342900" indent="-342900">
                  <a:spcBef>
                    <a:spcPct val="20000"/>
                  </a:spcBef>
                  <a:buClr>
                    <a:schemeClr val="accent2"/>
                  </a:buClr>
                  <a:buSzPct val="140000"/>
                  <a:buFontTx/>
                  <a:buChar char="•"/>
                  <a:defRPr/>
                </a:pPr>
                <a:endParaRPr lang="el-GR" sz="1400"/>
              </a:p>
            </p:txBody>
          </p:sp>
          <p:sp>
            <p:nvSpPr>
              <p:cNvPr id="115" name="106 - TextBox"/>
              <p:cNvSpPr txBox="1"/>
              <p:nvPr/>
            </p:nvSpPr>
            <p:spPr>
              <a:xfrm>
                <a:off x="1690995" y="5251103"/>
                <a:ext cx="808062" cy="292035"/>
              </a:xfrm>
              <a:prstGeom prst="rect">
                <a:avLst/>
              </a:prstGeom>
              <a:noFill/>
            </p:spPr>
            <p:txBody>
              <a:bodyPr wrap="none">
                <a:spAutoFit/>
              </a:bodyPr>
              <a:lstStyle/>
              <a:p>
                <a:pPr>
                  <a:spcBef>
                    <a:spcPct val="20000"/>
                  </a:spcBef>
                  <a:buClr>
                    <a:schemeClr val="accent2"/>
                  </a:buClr>
                  <a:buSzPct val="140000"/>
                  <a:defRPr/>
                </a:pPr>
                <a:r>
                  <a:rPr lang="en-US" sz="1300" b="1" kern="0" dirty="0">
                    <a:solidFill>
                      <a:schemeClr val="bg1"/>
                    </a:solidFill>
                    <a:latin typeface="Calibri" pitchFamily="34" charset="0"/>
                    <a:cs typeface="+mn-cs"/>
                  </a:rPr>
                  <a:t>At </a:t>
                </a:r>
                <a:r>
                  <a:rPr lang="el-GR" sz="1300" b="1" kern="0" dirty="0">
                    <a:solidFill>
                      <a:schemeClr val="bg1"/>
                    </a:solidFill>
                    <a:latin typeface="Calibri" pitchFamily="34" charset="0"/>
                    <a:cs typeface="+mn-cs"/>
                  </a:rPr>
                  <a:t>- </a:t>
                </a:r>
                <a:r>
                  <a:rPr lang="en-US" sz="1300" b="1" kern="0" dirty="0">
                    <a:solidFill>
                      <a:schemeClr val="bg1"/>
                    </a:solidFill>
                    <a:latin typeface="Calibri" pitchFamily="34" charset="0"/>
                    <a:cs typeface="+mn-cs"/>
                  </a:rPr>
                  <a:t>Semi</a:t>
                </a:r>
                <a:endParaRPr lang="el-GR" sz="1300" b="1" kern="0" dirty="0">
                  <a:solidFill>
                    <a:schemeClr val="bg1"/>
                  </a:solidFill>
                  <a:latin typeface="Calibri" pitchFamily="34" charset="0"/>
                  <a:cs typeface="+mn-cs"/>
                </a:endParaRPr>
              </a:p>
            </p:txBody>
          </p:sp>
          <p:sp>
            <p:nvSpPr>
              <p:cNvPr id="37905" name="107 - Έλλειψη"/>
              <p:cNvSpPr>
                <a:spLocks noChangeArrowheads="1"/>
              </p:cNvSpPr>
              <p:nvPr/>
            </p:nvSpPr>
            <p:spPr bwMode="auto">
              <a:xfrm>
                <a:off x="1403648" y="5662861"/>
                <a:ext cx="215900" cy="212400"/>
              </a:xfrm>
              <a:prstGeom prst="ellipse">
                <a:avLst/>
              </a:prstGeom>
              <a:solidFill>
                <a:srgbClr val="00B0F0"/>
              </a:solidFill>
              <a:ln w="9525" algn="ctr">
                <a:noFill/>
                <a:round/>
                <a:headEnd/>
                <a:tailEnd/>
              </a:ln>
            </p:spPr>
            <p:txBody>
              <a:bodyPr/>
              <a:lstStyle/>
              <a:p>
                <a:pPr marL="342900" indent="-342900">
                  <a:spcBef>
                    <a:spcPct val="20000"/>
                  </a:spcBef>
                  <a:buClr>
                    <a:schemeClr val="accent2"/>
                  </a:buClr>
                  <a:buSzPct val="140000"/>
                  <a:buFontTx/>
                  <a:buChar char="•"/>
                </a:pPr>
                <a:endParaRPr lang="el-GR" sz="1400"/>
              </a:p>
            </p:txBody>
          </p:sp>
          <p:sp>
            <p:nvSpPr>
              <p:cNvPr id="117" name="108 - TextBox"/>
              <p:cNvSpPr txBox="1"/>
              <p:nvPr/>
            </p:nvSpPr>
            <p:spPr>
              <a:xfrm>
                <a:off x="1690995" y="5589166"/>
                <a:ext cx="2201929" cy="772941"/>
              </a:xfrm>
              <a:prstGeom prst="rect">
                <a:avLst/>
              </a:prstGeom>
              <a:noFill/>
            </p:spPr>
            <p:txBody>
              <a:bodyPr wrap="none">
                <a:spAutoFit/>
              </a:bodyPr>
              <a:lstStyle/>
              <a:p>
                <a:pPr>
                  <a:spcBef>
                    <a:spcPct val="20000"/>
                  </a:spcBef>
                  <a:buClr>
                    <a:schemeClr val="accent2"/>
                  </a:buClr>
                  <a:buSzPct val="140000"/>
                  <a:defRPr/>
                </a:pPr>
                <a:r>
                  <a:rPr lang="en-US" sz="1300" b="1" kern="0" dirty="0">
                    <a:solidFill>
                      <a:schemeClr val="bg1"/>
                    </a:solidFill>
                    <a:latin typeface="Calibri" pitchFamily="34" charset="0"/>
                    <a:cs typeface="+mn-cs"/>
                  </a:rPr>
                  <a:t>National Strategic Reference</a:t>
                </a:r>
              </a:p>
              <a:p>
                <a:pPr>
                  <a:spcBef>
                    <a:spcPct val="20000"/>
                  </a:spcBef>
                  <a:buClr>
                    <a:schemeClr val="accent2"/>
                  </a:buClr>
                  <a:buSzPct val="140000"/>
                  <a:defRPr/>
                </a:pPr>
                <a:r>
                  <a:rPr lang="en-US" sz="1300" b="1" kern="0" dirty="0">
                    <a:solidFill>
                      <a:schemeClr val="bg1"/>
                    </a:solidFill>
                    <a:latin typeface="Calibri" pitchFamily="34" charset="0"/>
                    <a:cs typeface="+mn-cs"/>
                  </a:rPr>
                  <a:t>Framework  (NSRF)  </a:t>
                </a:r>
              </a:p>
              <a:p>
                <a:pPr>
                  <a:spcBef>
                    <a:spcPct val="20000"/>
                  </a:spcBef>
                  <a:buClr>
                    <a:schemeClr val="accent2"/>
                  </a:buClr>
                  <a:buSzPct val="140000"/>
                  <a:defRPr/>
                </a:pPr>
                <a:endParaRPr lang="el-GR" sz="1300" b="1" kern="0" dirty="0">
                  <a:solidFill>
                    <a:schemeClr val="bg1"/>
                  </a:solidFill>
                  <a:latin typeface="Calibri" pitchFamily="34" charset="0"/>
                  <a:cs typeface="+mn-cs"/>
                </a:endParaRPr>
              </a:p>
            </p:txBody>
          </p:sp>
        </p:grpSp>
        <p:grpSp>
          <p:nvGrpSpPr>
            <p:cNvPr id="37900" name="Group 117"/>
            <p:cNvGrpSpPr>
              <a:grpSpLocks/>
            </p:cNvGrpSpPr>
            <p:nvPr/>
          </p:nvGrpSpPr>
          <p:grpSpPr bwMode="auto">
            <a:xfrm>
              <a:off x="1475656" y="4653136"/>
              <a:ext cx="974489" cy="371475"/>
              <a:chOff x="1549400" y="4786313"/>
              <a:chExt cx="974489" cy="371475"/>
            </a:xfrm>
          </p:grpSpPr>
          <p:pic>
            <p:nvPicPr>
              <p:cNvPr id="37901" name="Picture 2" descr="C:\Users\alex\Pictures\human icon.png"/>
              <p:cNvPicPr>
                <a:picLocks noChangeAspect="1" noChangeArrowheads="1"/>
              </p:cNvPicPr>
              <p:nvPr/>
            </p:nvPicPr>
            <p:blipFill>
              <a:blip r:embed="rId5" cstate="print"/>
              <a:srcRect l="59195" t="16750" r="15518" b="17896"/>
              <a:stretch>
                <a:fillRect/>
              </a:stretch>
            </p:blipFill>
            <p:spPr bwMode="auto">
              <a:xfrm>
                <a:off x="1549400" y="4786313"/>
                <a:ext cx="142875" cy="371475"/>
              </a:xfrm>
              <a:prstGeom prst="rect">
                <a:avLst/>
              </a:prstGeom>
              <a:noFill/>
              <a:ln w="9525">
                <a:noFill/>
                <a:miter lim="800000"/>
                <a:headEnd/>
                <a:tailEnd/>
              </a:ln>
            </p:spPr>
          </p:pic>
          <p:sp>
            <p:nvSpPr>
              <p:cNvPr id="120" name="111 - TextBox"/>
              <p:cNvSpPr txBox="1"/>
              <p:nvPr/>
            </p:nvSpPr>
            <p:spPr>
              <a:xfrm>
                <a:off x="1759975" y="4818056"/>
                <a:ext cx="763612" cy="292036"/>
              </a:xfrm>
              <a:prstGeom prst="rect">
                <a:avLst/>
              </a:prstGeom>
              <a:noFill/>
            </p:spPr>
            <p:txBody>
              <a:bodyPr wrap="none">
                <a:spAutoFit/>
              </a:bodyPr>
              <a:lstStyle/>
              <a:p>
                <a:pPr>
                  <a:spcBef>
                    <a:spcPct val="20000"/>
                  </a:spcBef>
                  <a:buClr>
                    <a:schemeClr val="accent2"/>
                  </a:buClr>
                  <a:buSzPct val="140000"/>
                  <a:defRPr/>
                </a:pPr>
                <a:r>
                  <a:rPr lang="en-US" sz="1300" b="1" kern="0" dirty="0">
                    <a:solidFill>
                      <a:schemeClr val="bg1"/>
                    </a:solidFill>
                    <a:latin typeface="Calibri" pitchFamily="34" charset="0"/>
                    <a:cs typeface="+mn-cs"/>
                  </a:rPr>
                  <a:t>Manned</a:t>
                </a:r>
                <a:endParaRPr lang="el-GR" sz="1300" b="1" kern="0" dirty="0">
                  <a:solidFill>
                    <a:schemeClr val="bg1"/>
                  </a:solidFill>
                  <a:latin typeface="Calibri" pitchFamily="34" charset="0"/>
                  <a:cs typeface="+mn-cs"/>
                </a:endParaRPr>
              </a:p>
            </p:txBody>
          </p:sp>
        </p:grpSp>
      </p:grpSp>
      <p:sp>
        <p:nvSpPr>
          <p:cNvPr id="37898" name="TextBox 8"/>
          <p:cNvSpPr txBox="1">
            <a:spLocks noChangeArrowheads="1"/>
          </p:cNvSpPr>
          <p:nvPr/>
        </p:nvSpPr>
        <p:spPr bwMode="auto">
          <a:xfrm>
            <a:off x="1258888" y="620713"/>
            <a:ext cx="6357937" cy="461962"/>
          </a:xfrm>
          <a:prstGeom prst="rect">
            <a:avLst/>
          </a:prstGeom>
          <a:noFill/>
          <a:ln w="9525">
            <a:noFill/>
            <a:miter lim="800000"/>
            <a:headEnd/>
            <a:tailEnd/>
          </a:ln>
        </p:spPr>
        <p:txBody>
          <a:bodyPr>
            <a:spAutoFit/>
          </a:bodyPr>
          <a:lstStyle/>
          <a:p>
            <a:pPr algn="ctr"/>
            <a:r>
              <a:rPr lang="en-US" sz="2400">
                <a:solidFill>
                  <a:srgbClr val="003399"/>
                </a:solidFill>
                <a:latin typeface="Calibri" pitchFamily="34" charset="0"/>
              </a:rPr>
              <a:t>MS Network Monitoring (119)</a:t>
            </a:r>
            <a:endParaRPr lang="el-GR" sz="2400">
              <a:solidFill>
                <a:srgbClr val="003399"/>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2"/>
          </p:nvPr>
        </p:nvSpPr>
        <p:spPr>
          <a:noFill/>
        </p:spPr>
        <p:txBody>
          <a:bodyPr/>
          <a:lstStyle/>
          <a:p>
            <a:fld id="{1FF18E28-E8AD-4F40-A9BF-2C329CB173CF}" type="slidenum">
              <a:rPr lang="el-GR" smtClean="0"/>
              <a:pPr/>
              <a:t>18</a:t>
            </a:fld>
            <a:endParaRPr lang="el-GR" smtClean="0"/>
          </a:p>
        </p:txBody>
      </p:sp>
      <p:pic>
        <p:nvPicPr>
          <p:cNvPr id="38915"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38916"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38917"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sp>
        <p:nvSpPr>
          <p:cNvPr id="38919" name="TextBox 8"/>
          <p:cNvSpPr txBox="1">
            <a:spLocks noChangeArrowheads="1"/>
          </p:cNvSpPr>
          <p:nvPr/>
        </p:nvSpPr>
        <p:spPr bwMode="auto">
          <a:xfrm>
            <a:off x="1258888" y="620713"/>
            <a:ext cx="6357937" cy="461962"/>
          </a:xfrm>
          <a:prstGeom prst="rect">
            <a:avLst/>
          </a:prstGeom>
          <a:noFill/>
          <a:ln w="9525">
            <a:noFill/>
            <a:miter lim="800000"/>
            <a:headEnd/>
            <a:tailEnd/>
          </a:ln>
        </p:spPr>
        <p:txBody>
          <a:bodyPr>
            <a:spAutoFit/>
          </a:bodyPr>
          <a:lstStyle/>
          <a:p>
            <a:pPr algn="ctr"/>
            <a:r>
              <a:rPr lang="en-US" sz="2400">
                <a:solidFill>
                  <a:srgbClr val="003399"/>
                </a:solidFill>
                <a:latin typeface="Calibri" pitchFamily="34" charset="0"/>
              </a:rPr>
              <a:t>Weather Radar Network</a:t>
            </a:r>
            <a:endParaRPr lang="el-GR" sz="2400">
              <a:solidFill>
                <a:srgbClr val="003399"/>
              </a:solidFill>
              <a:latin typeface="Calibri" pitchFamily="34" charset="0"/>
            </a:endParaRPr>
          </a:p>
        </p:txBody>
      </p:sp>
      <p:grpSp>
        <p:nvGrpSpPr>
          <p:cNvPr id="38920" name="Group 23"/>
          <p:cNvGrpSpPr>
            <a:grpSpLocks/>
          </p:cNvGrpSpPr>
          <p:nvPr/>
        </p:nvGrpSpPr>
        <p:grpSpPr bwMode="auto">
          <a:xfrm>
            <a:off x="3595688" y="1341438"/>
            <a:ext cx="5548312" cy="4751387"/>
            <a:chOff x="494484" y="0"/>
            <a:chExt cx="8220888" cy="6793818"/>
          </a:xfrm>
        </p:grpSpPr>
        <p:pic>
          <p:nvPicPr>
            <p:cNvPr id="38923" name="Picture 2" descr="C:\Users\bask\Desktop\RadarCover150.jpg"/>
            <p:cNvPicPr>
              <a:picLocks noChangeAspect="1" noChangeArrowheads="1"/>
            </p:cNvPicPr>
            <p:nvPr/>
          </p:nvPicPr>
          <p:blipFill>
            <a:blip r:embed="rId4" cstate="print"/>
            <a:srcRect/>
            <a:stretch>
              <a:fillRect/>
            </a:stretch>
          </p:blipFill>
          <p:spPr bwMode="auto">
            <a:xfrm>
              <a:off x="500037" y="103680"/>
              <a:ext cx="8014251" cy="6690138"/>
            </a:xfrm>
            <a:prstGeom prst="rect">
              <a:avLst/>
            </a:prstGeom>
            <a:noFill/>
            <a:ln w="9525">
              <a:solidFill>
                <a:schemeClr val="tx1"/>
              </a:solidFill>
              <a:miter lim="800000"/>
              <a:headEnd/>
              <a:tailEnd/>
            </a:ln>
          </p:spPr>
        </p:pic>
        <p:sp>
          <p:nvSpPr>
            <p:cNvPr id="38924" name="4 - TextBox"/>
            <p:cNvSpPr txBox="1">
              <a:spLocks noChangeArrowheads="1"/>
            </p:cNvSpPr>
            <p:nvPr/>
          </p:nvSpPr>
          <p:spPr bwMode="auto">
            <a:xfrm>
              <a:off x="494484" y="0"/>
              <a:ext cx="8220888" cy="593961"/>
            </a:xfrm>
            <a:prstGeom prst="rect">
              <a:avLst/>
            </a:prstGeom>
            <a:solidFill>
              <a:schemeClr val="accent1">
                <a:alpha val="47842"/>
              </a:schemeClr>
            </a:solidFill>
            <a:ln w="9525">
              <a:solidFill>
                <a:schemeClr val="tx1"/>
              </a:solidFill>
              <a:miter lim="800000"/>
              <a:headEnd/>
              <a:tailEnd/>
            </a:ln>
          </p:spPr>
          <p:txBody>
            <a:bodyPr>
              <a:spAutoFit/>
            </a:bodyPr>
            <a:lstStyle/>
            <a:p>
              <a:pPr algn="ctr"/>
              <a:r>
                <a:rPr lang="en-US" sz="2100">
                  <a:solidFill>
                    <a:schemeClr val="bg1"/>
                  </a:solidFill>
                  <a:latin typeface="Calibri" pitchFamily="34" charset="0"/>
                </a:rPr>
                <a:t>  Network Operational Coverage (</a:t>
              </a:r>
              <a:r>
                <a:rPr lang="el-GR" sz="2100">
                  <a:solidFill>
                    <a:schemeClr val="bg1"/>
                  </a:solidFill>
                  <a:latin typeface="Calibri" pitchFamily="34" charset="0"/>
                </a:rPr>
                <a:t>150</a:t>
              </a:r>
              <a:r>
                <a:rPr lang="en-US" sz="2100">
                  <a:solidFill>
                    <a:schemeClr val="bg1"/>
                  </a:solidFill>
                  <a:latin typeface="Calibri" pitchFamily="34" charset="0"/>
                </a:rPr>
                <a:t>km)</a:t>
              </a:r>
              <a:endParaRPr lang="el-GR" sz="2100">
                <a:solidFill>
                  <a:schemeClr val="bg1"/>
                </a:solidFill>
                <a:latin typeface="Calibri" pitchFamily="34" charset="0"/>
              </a:endParaRPr>
            </a:p>
          </p:txBody>
        </p:sp>
        <p:cxnSp>
          <p:nvCxnSpPr>
            <p:cNvPr id="14" name="35 - Ευθεία γραμμή σύνδεσης"/>
            <p:cNvCxnSpPr/>
            <p:nvPr/>
          </p:nvCxnSpPr>
          <p:spPr>
            <a:xfrm flipV="1">
              <a:off x="4688430" y="1591201"/>
              <a:ext cx="1314873" cy="542507"/>
            </a:xfrm>
            <a:prstGeom prst="line">
              <a:avLst/>
            </a:prstGeom>
          </p:spPr>
          <p:style>
            <a:lnRef idx="1">
              <a:schemeClr val="accent1"/>
            </a:lnRef>
            <a:fillRef idx="0">
              <a:schemeClr val="accent1"/>
            </a:fillRef>
            <a:effectRef idx="0">
              <a:schemeClr val="accent1"/>
            </a:effectRef>
            <a:fontRef idx="minor">
              <a:schemeClr val="tx1"/>
            </a:fontRef>
          </p:style>
        </p:cxnSp>
        <p:sp>
          <p:nvSpPr>
            <p:cNvPr id="16" name="7 - Ορθογώνιο"/>
            <p:cNvSpPr>
              <a:spLocks noChangeArrowheads="1"/>
            </p:cNvSpPr>
            <p:nvPr/>
          </p:nvSpPr>
          <p:spPr bwMode="auto">
            <a:xfrm rot="20227037">
              <a:off x="4606104" y="1543534"/>
              <a:ext cx="1117287" cy="485759"/>
            </a:xfrm>
            <a:prstGeom prst="rect">
              <a:avLst/>
            </a:prstGeom>
            <a:noFill/>
            <a:ln>
              <a:noFill/>
            </a:ln>
            <a:extLst/>
          </p:spPr>
          <p:txBody>
            <a:bodyPr wrap="none">
              <a:spAutoFit/>
            </a:bodyPr>
            <a:lstStyle/>
            <a:p>
              <a:pPr>
                <a:defRPr/>
              </a:pPr>
              <a:r>
                <a:rPr lang="el-GR" sz="1600" dirty="0">
                  <a:solidFill>
                    <a:srgbClr val="00B050"/>
                  </a:solidFill>
                  <a:latin typeface="+mn-lt"/>
                  <a:ea typeface="ＭＳ Ｐゴシック" charset="0"/>
                  <a:cs typeface="Arial" charset="0"/>
                </a:rPr>
                <a:t>150</a:t>
              </a:r>
              <a:r>
                <a:rPr lang="en-US" sz="1600" dirty="0">
                  <a:solidFill>
                    <a:srgbClr val="00B050"/>
                  </a:solidFill>
                  <a:latin typeface="+mn-lt"/>
                  <a:ea typeface="ＭＳ Ｐゴシック" charset="0"/>
                  <a:cs typeface="Arial" charset="0"/>
                </a:rPr>
                <a:t>km</a:t>
              </a:r>
              <a:endParaRPr lang="el-GR" sz="1600" dirty="0">
                <a:solidFill>
                  <a:srgbClr val="00B050"/>
                </a:solidFill>
                <a:latin typeface="+mn-lt"/>
                <a:ea typeface="ＭＳ Ｐゴシック" charset="0"/>
                <a:cs typeface="Arial" charset="0"/>
              </a:endParaRPr>
            </a:p>
          </p:txBody>
        </p:sp>
        <p:sp>
          <p:nvSpPr>
            <p:cNvPr id="18" name="37 - Έλλειψη"/>
            <p:cNvSpPr/>
            <p:nvPr/>
          </p:nvSpPr>
          <p:spPr>
            <a:xfrm>
              <a:off x="4601400" y="2113279"/>
              <a:ext cx="82326" cy="77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sp>
          <p:nvSpPr>
            <p:cNvPr id="19" name="38 - Έλλειψη"/>
            <p:cNvSpPr/>
            <p:nvPr/>
          </p:nvSpPr>
          <p:spPr>
            <a:xfrm>
              <a:off x="3620538" y="2989461"/>
              <a:ext cx="2629744" cy="2483274"/>
            </a:xfrm>
            <a:prstGeom prst="ellipse">
              <a:avLst/>
            </a:prstGeom>
            <a:solidFill>
              <a:schemeClr val="accent1">
                <a:alpha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sp>
          <p:nvSpPr>
            <p:cNvPr id="20" name="39 - Έλλειψη"/>
            <p:cNvSpPr/>
            <p:nvPr/>
          </p:nvSpPr>
          <p:spPr>
            <a:xfrm>
              <a:off x="3211258" y="3066638"/>
              <a:ext cx="82327" cy="77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sp>
          <p:nvSpPr>
            <p:cNvPr id="21" name="40 - Έλλειψη"/>
            <p:cNvSpPr/>
            <p:nvPr/>
          </p:nvSpPr>
          <p:spPr>
            <a:xfrm>
              <a:off x="5017736" y="4153922"/>
              <a:ext cx="82327" cy="77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sp>
          <p:nvSpPr>
            <p:cNvPr id="22" name="41 - Έλλειψη"/>
            <p:cNvSpPr/>
            <p:nvPr/>
          </p:nvSpPr>
          <p:spPr>
            <a:xfrm>
              <a:off x="5100063" y="3922392"/>
              <a:ext cx="82326" cy="749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sp>
          <p:nvSpPr>
            <p:cNvPr id="23" name="42 - Έλλειψη"/>
            <p:cNvSpPr/>
            <p:nvPr/>
          </p:nvSpPr>
          <p:spPr>
            <a:xfrm>
              <a:off x="3620538" y="4076745"/>
              <a:ext cx="82327" cy="77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sp>
          <p:nvSpPr>
            <p:cNvPr id="24" name="43 - Έλλειψη"/>
            <p:cNvSpPr/>
            <p:nvPr/>
          </p:nvSpPr>
          <p:spPr>
            <a:xfrm>
              <a:off x="6414934" y="4930229"/>
              <a:ext cx="82327" cy="77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sp>
          <p:nvSpPr>
            <p:cNvPr id="25" name="44 - Έλλειψη"/>
            <p:cNvSpPr/>
            <p:nvPr/>
          </p:nvSpPr>
          <p:spPr>
            <a:xfrm>
              <a:off x="4276798" y="2910015"/>
              <a:ext cx="84679" cy="79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sp>
          <p:nvSpPr>
            <p:cNvPr id="26" name="8 - Έλλειψη"/>
            <p:cNvSpPr/>
            <p:nvPr/>
          </p:nvSpPr>
          <p:spPr>
            <a:xfrm>
              <a:off x="5704574" y="1716046"/>
              <a:ext cx="82327" cy="77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800"/>
            </a:p>
          </p:txBody>
        </p:sp>
      </p:grpSp>
      <p:pic>
        <p:nvPicPr>
          <p:cNvPr id="38921" name="Picture 2" descr="LGRX_25-03-09_MAX_ANR_1315 LT"/>
          <p:cNvPicPr>
            <a:picLocks noChangeAspect="1" noChangeArrowheads="1"/>
          </p:cNvPicPr>
          <p:nvPr/>
        </p:nvPicPr>
        <p:blipFill>
          <a:blip r:embed="rId5" cstate="print"/>
          <a:srcRect t="5470" b="5496"/>
          <a:stretch>
            <a:fillRect/>
          </a:stretch>
        </p:blipFill>
        <p:spPr bwMode="auto">
          <a:xfrm>
            <a:off x="134938" y="1341438"/>
            <a:ext cx="3233737" cy="2303462"/>
          </a:xfrm>
          <a:prstGeom prst="rect">
            <a:avLst/>
          </a:prstGeom>
          <a:noFill/>
          <a:ln w="9525">
            <a:noFill/>
            <a:miter lim="800000"/>
            <a:headEnd/>
            <a:tailEnd/>
          </a:ln>
        </p:spPr>
      </p:pic>
      <p:pic>
        <p:nvPicPr>
          <p:cNvPr id="38922" name="Εικόνα 412" descr="XSECT_22-02-13_0730"/>
          <p:cNvPicPr>
            <a:picLocks noChangeAspect="1"/>
          </p:cNvPicPr>
          <p:nvPr/>
        </p:nvPicPr>
        <p:blipFill>
          <a:blip r:embed="rId6" cstate="print"/>
          <a:srcRect/>
          <a:stretch>
            <a:fillRect/>
          </a:stretch>
        </p:blipFill>
        <p:spPr bwMode="auto">
          <a:xfrm>
            <a:off x="207963" y="3716338"/>
            <a:ext cx="3068637" cy="2413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p:spPr>
        <p:txBody>
          <a:bodyPr/>
          <a:lstStyle/>
          <a:p>
            <a:fld id="{787E7DEF-D0B1-4C83-89FC-512227CF15B7}" type="slidenum">
              <a:rPr lang="el-GR" smtClean="0"/>
              <a:pPr/>
              <a:t>19</a:t>
            </a:fld>
            <a:endParaRPr lang="el-GR" smtClean="0"/>
          </a:p>
        </p:txBody>
      </p:sp>
      <p:sp>
        <p:nvSpPr>
          <p:cNvPr id="39939"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39940"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39941"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39942"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sp>
        <p:nvSpPr>
          <p:cNvPr id="39944" name="TextBox 8"/>
          <p:cNvSpPr txBox="1">
            <a:spLocks noChangeArrowheads="1"/>
          </p:cNvSpPr>
          <p:nvPr/>
        </p:nvSpPr>
        <p:spPr bwMode="auto">
          <a:xfrm>
            <a:off x="1258888" y="620713"/>
            <a:ext cx="6357937" cy="461962"/>
          </a:xfrm>
          <a:prstGeom prst="rect">
            <a:avLst/>
          </a:prstGeom>
          <a:noFill/>
          <a:ln w="9525">
            <a:noFill/>
            <a:miter lim="800000"/>
            <a:headEnd/>
            <a:tailEnd/>
          </a:ln>
        </p:spPr>
        <p:txBody>
          <a:bodyPr>
            <a:spAutoFit/>
          </a:bodyPr>
          <a:lstStyle/>
          <a:p>
            <a:pPr algn="ctr"/>
            <a:r>
              <a:rPr lang="en-US" sz="2400">
                <a:solidFill>
                  <a:srgbClr val="003399"/>
                </a:solidFill>
                <a:latin typeface="Calibri" pitchFamily="34" charset="0"/>
              </a:rPr>
              <a:t>Remote Sensing Network</a:t>
            </a:r>
            <a:endParaRPr lang="el-GR" sz="2400">
              <a:solidFill>
                <a:srgbClr val="003399"/>
              </a:solidFill>
              <a:latin typeface="Calibri" pitchFamily="34" charset="0"/>
            </a:endParaRPr>
          </a:p>
        </p:txBody>
      </p:sp>
      <p:pic>
        <p:nvPicPr>
          <p:cNvPr id="39945" name="Picture 1"/>
          <p:cNvPicPr>
            <a:picLocks noChangeAspect="1" noChangeArrowheads="1"/>
          </p:cNvPicPr>
          <p:nvPr/>
        </p:nvPicPr>
        <p:blipFill>
          <a:blip r:embed="rId4" cstate="print"/>
          <a:srcRect/>
          <a:stretch>
            <a:fillRect/>
          </a:stretch>
        </p:blipFill>
        <p:spPr bwMode="auto">
          <a:xfrm>
            <a:off x="1289050" y="1125538"/>
            <a:ext cx="6667500" cy="49831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p:spPr>
        <p:txBody>
          <a:bodyPr/>
          <a:lstStyle/>
          <a:p>
            <a:fld id="{772B2774-3C54-44C1-910D-438E0EFC646F}" type="slidenum">
              <a:rPr lang="el-GR" smtClean="0"/>
              <a:pPr/>
              <a:t>2</a:t>
            </a:fld>
            <a:endParaRPr lang="el-GR" smtClean="0"/>
          </a:p>
        </p:txBody>
      </p:sp>
      <p:sp>
        <p:nvSpPr>
          <p:cNvPr id="8195" name="1 - Τίτλος"/>
          <p:cNvSpPr>
            <a:spLocks noGrp="1"/>
          </p:cNvSpPr>
          <p:nvPr>
            <p:ph type="title" idx="4294967295"/>
          </p:nvPr>
        </p:nvSpPr>
        <p:spPr>
          <a:xfrm>
            <a:off x="647700" y="1557338"/>
            <a:ext cx="8496300" cy="549275"/>
          </a:xfrm>
        </p:spPr>
        <p:txBody>
          <a:bodyPr/>
          <a:lstStyle/>
          <a:p>
            <a:pPr algn="ctr"/>
            <a:r>
              <a:rPr lang="el-GR" sz="2400" dirty="0" smtClean="0">
                <a:solidFill>
                  <a:schemeClr val="bg1"/>
                </a:solidFill>
                <a:latin typeface="Calibri" pitchFamily="34" charset="0"/>
              </a:rPr>
              <a:t>Εθνική Μετεωρολογική Υπηρεσία</a:t>
            </a:r>
          </a:p>
        </p:txBody>
      </p:sp>
      <p:pic>
        <p:nvPicPr>
          <p:cNvPr id="8196"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8197"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9" name="Rectangle 14"/>
          <p:cNvSpPr>
            <a:spLocks noChangeArrowheads="1"/>
          </p:cNvSpPr>
          <p:nvPr/>
        </p:nvSpPr>
        <p:spPr bwMode="auto">
          <a:xfrm>
            <a:off x="8010525" y="0"/>
            <a:ext cx="1179041" cy="430887"/>
          </a:xfrm>
          <a:prstGeom prst="rect">
            <a:avLst/>
          </a:prstGeom>
          <a:noFill/>
          <a:ln w="9525">
            <a:noFill/>
            <a:miter lim="800000"/>
            <a:headEnd/>
            <a:tailEnd/>
          </a:ln>
        </p:spPr>
        <p:txBody>
          <a:bodyPr wrap="none">
            <a:spAutoFit/>
          </a:bodyPr>
          <a:lstStyle/>
          <a:p>
            <a:r>
              <a:rPr lang="en-US" b="1" dirty="0" smtClean="0">
                <a:solidFill>
                  <a:schemeClr val="bg1"/>
                </a:solidFill>
                <a:latin typeface="Calibri" pitchFamily="34" charset="0"/>
              </a:rPr>
              <a:t>Location</a:t>
            </a:r>
            <a:endParaRPr lang="el-GR" b="1" dirty="0">
              <a:solidFill>
                <a:schemeClr val="bg1"/>
              </a:solidFill>
              <a:latin typeface="Calibri" pitchFamily="34" charset="0"/>
            </a:endParaRPr>
          </a:p>
        </p:txBody>
      </p:sp>
      <p:grpSp>
        <p:nvGrpSpPr>
          <p:cNvPr id="16" name="Group 15"/>
          <p:cNvGrpSpPr/>
          <p:nvPr/>
        </p:nvGrpSpPr>
        <p:grpSpPr>
          <a:xfrm>
            <a:off x="1487267" y="838200"/>
            <a:ext cx="6168300" cy="5076000"/>
            <a:chOff x="1487267" y="838200"/>
            <a:chExt cx="6168300" cy="5076000"/>
          </a:xfrm>
        </p:grpSpPr>
        <p:pic>
          <p:nvPicPr>
            <p:cNvPr id="11" name="Picture 6" descr="http://www.maps-of-greece.com/images/map-greece.jpg"/>
            <p:cNvPicPr>
              <a:picLocks noChangeAspect="1" noChangeArrowheads="1"/>
            </p:cNvPicPr>
            <p:nvPr/>
          </p:nvPicPr>
          <p:blipFill>
            <a:blip r:embed="rId4" cstate="print"/>
            <a:srcRect/>
            <a:stretch>
              <a:fillRect/>
            </a:stretch>
          </p:blipFill>
          <p:spPr bwMode="auto">
            <a:xfrm>
              <a:off x="1487267" y="838200"/>
              <a:ext cx="6168300" cy="5076000"/>
            </a:xfrm>
            <a:prstGeom prst="rect">
              <a:avLst/>
            </a:prstGeom>
            <a:noFill/>
            <a:ln w="9525">
              <a:noFill/>
              <a:miter lim="800000"/>
              <a:headEnd/>
              <a:tailEnd/>
            </a:ln>
          </p:spPr>
        </p:pic>
        <p:sp>
          <p:nvSpPr>
            <p:cNvPr id="15" name="Rectangle 14"/>
            <p:cNvSpPr/>
            <p:nvPr/>
          </p:nvSpPr>
          <p:spPr bwMode="auto">
            <a:xfrm>
              <a:off x="4211960" y="3429000"/>
              <a:ext cx="432048" cy="504056"/>
            </a:xfrm>
            <a:prstGeom prst="rect">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pPr>
              <a:endParaRPr kumimoji="0" lang="el-GR" sz="2800" b="0" i="0" u="none" strike="noStrike" cap="none" normalizeH="0" baseline="0" smtClean="0">
                <a:ln>
                  <a:noFill/>
                </a:ln>
                <a:solidFill>
                  <a:srgbClr val="FF3300"/>
                </a:solidFill>
                <a:effectLst/>
                <a:latin typeface="Arial" pitchFamily="34" charset="0"/>
                <a:cs typeface="Arial" pitchFamily="34" charset="0"/>
              </a:endParaRPr>
            </a:p>
          </p:txBody>
        </p:sp>
      </p:grpSp>
      <p:grpSp>
        <p:nvGrpSpPr>
          <p:cNvPr id="19" name="Group 18"/>
          <p:cNvGrpSpPr/>
          <p:nvPr/>
        </p:nvGrpSpPr>
        <p:grpSpPr>
          <a:xfrm>
            <a:off x="2987824" y="1988840"/>
            <a:ext cx="3569587" cy="3024000"/>
            <a:chOff x="5004048" y="1412776"/>
            <a:chExt cx="3569587" cy="3024000"/>
          </a:xfrm>
        </p:grpSpPr>
        <p:pic>
          <p:nvPicPr>
            <p:cNvPr id="17" name="Picture 10" descr="http://3.bp.blogspot.com/-lFO_JIOqmNQ/UGKLUnWgTYI/AAAAAAAAA7Q/-cZPczUns24/s1600/07-greater-athens3-lg.jpg"/>
            <p:cNvPicPr>
              <a:picLocks noChangeAspect="1" noChangeArrowheads="1"/>
            </p:cNvPicPr>
            <p:nvPr/>
          </p:nvPicPr>
          <p:blipFill>
            <a:blip r:embed="rId5" cstate="print"/>
            <a:srcRect l="13075" r="5137"/>
            <a:stretch>
              <a:fillRect/>
            </a:stretch>
          </p:blipFill>
          <p:spPr bwMode="auto">
            <a:xfrm>
              <a:off x="5004048" y="1412776"/>
              <a:ext cx="3569587" cy="3024000"/>
            </a:xfrm>
            <a:prstGeom prst="rect">
              <a:avLst/>
            </a:prstGeom>
            <a:noFill/>
            <a:ln w="9525">
              <a:noFill/>
              <a:miter lim="800000"/>
              <a:headEnd/>
              <a:tailEnd/>
            </a:ln>
          </p:spPr>
        </p:pic>
        <p:sp>
          <p:nvSpPr>
            <p:cNvPr id="18" name="Rectangle 17"/>
            <p:cNvSpPr/>
            <p:nvPr/>
          </p:nvSpPr>
          <p:spPr bwMode="auto">
            <a:xfrm>
              <a:off x="5004048" y="1412776"/>
              <a:ext cx="3528392" cy="2952328"/>
            </a:xfrm>
            <a:prstGeom prst="rect">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pPr>
              <a:endParaRPr kumimoji="0" lang="el-GR" sz="2800" b="0" i="0" u="none" strike="noStrike" cap="none" normalizeH="0" baseline="0" smtClean="0">
                <a:ln>
                  <a:noFill/>
                </a:ln>
                <a:solidFill>
                  <a:srgbClr val="FF3300"/>
                </a:solidFill>
                <a:effectLst/>
                <a:latin typeface="Arial" pitchFamily="34" charset="0"/>
                <a:cs typeface="Arial" pitchFamily="34" charset="0"/>
              </a:endParaRPr>
            </a:p>
          </p:txBody>
        </p:sp>
      </p:grpSp>
      <p:cxnSp>
        <p:nvCxnSpPr>
          <p:cNvPr id="27" name="Straight Arrow Connector 26"/>
          <p:cNvCxnSpPr/>
          <p:nvPr/>
        </p:nvCxnSpPr>
        <p:spPr bwMode="auto">
          <a:xfrm flipV="1">
            <a:off x="4644008" y="2708920"/>
            <a:ext cx="360040" cy="720080"/>
          </a:xfrm>
          <a:prstGeom prst="straightConnector1">
            <a:avLst/>
          </a:prstGeom>
          <a:noFill/>
          <a:ln w="9525" cap="flat" cmpd="sng" algn="ctr">
            <a:noFill/>
            <a:prstDash val="solid"/>
            <a:round/>
            <a:headEnd type="none" w="med" len="med"/>
            <a:tailEnd type="arrow"/>
          </a:ln>
          <a:effectLst/>
        </p:spPr>
      </p:cxnSp>
      <p:sp>
        <p:nvSpPr>
          <p:cNvPr id="30" name="Oval 29"/>
          <p:cNvSpPr/>
          <p:nvPr/>
        </p:nvSpPr>
        <p:spPr bwMode="auto">
          <a:xfrm>
            <a:off x="4932040" y="3861048"/>
            <a:ext cx="108000" cy="1080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pPr>
            <a:endParaRPr kumimoji="0" lang="el-GR" sz="2800" b="0" i="0" u="none" strike="noStrike" cap="none" normalizeH="0" baseline="0" smtClean="0">
              <a:ln>
                <a:noFill/>
              </a:ln>
              <a:solidFill>
                <a:srgbClr val="FF33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noFill/>
        </p:spPr>
        <p:txBody>
          <a:bodyPr/>
          <a:lstStyle/>
          <a:p>
            <a:fld id="{84BD6DDA-581D-444F-BD29-A11BB0B1DEF2}" type="slidenum">
              <a:rPr lang="el-GR" smtClean="0"/>
              <a:pPr/>
              <a:t>20</a:t>
            </a:fld>
            <a:endParaRPr lang="el-GR" smtClean="0"/>
          </a:p>
        </p:txBody>
      </p:sp>
      <p:sp>
        <p:nvSpPr>
          <p:cNvPr id="40963"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40964"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40965"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40966"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sp>
        <p:nvSpPr>
          <p:cNvPr id="40968" name="TextBox 8"/>
          <p:cNvSpPr txBox="1">
            <a:spLocks noChangeArrowheads="1"/>
          </p:cNvSpPr>
          <p:nvPr/>
        </p:nvSpPr>
        <p:spPr bwMode="auto">
          <a:xfrm>
            <a:off x="1258888" y="620713"/>
            <a:ext cx="6357937" cy="461962"/>
          </a:xfrm>
          <a:prstGeom prst="rect">
            <a:avLst/>
          </a:prstGeom>
          <a:noFill/>
          <a:ln w="9525">
            <a:noFill/>
            <a:miter lim="800000"/>
            <a:headEnd/>
            <a:tailEnd/>
          </a:ln>
        </p:spPr>
        <p:txBody>
          <a:bodyPr>
            <a:spAutoFit/>
          </a:bodyPr>
          <a:lstStyle/>
          <a:p>
            <a:pPr algn="ctr"/>
            <a:r>
              <a:rPr lang="en-US" sz="2400">
                <a:solidFill>
                  <a:srgbClr val="003399"/>
                </a:solidFill>
                <a:latin typeface="Calibri" pitchFamily="34" charset="0"/>
              </a:rPr>
              <a:t>Satellite Receiving Systems</a:t>
            </a:r>
            <a:endParaRPr lang="el-GR" sz="2400">
              <a:solidFill>
                <a:srgbClr val="003399"/>
              </a:solidFill>
              <a:latin typeface="Calibri" pitchFamily="34" charset="0"/>
            </a:endParaRPr>
          </a:p>
        </p:txBody>
      </p:sp>
      <p:grpSp>
        <p:nvGrpSpPr>
          <p:cNvPr id="40969" name="Group 46"/>
          <p:cNvGrpSpPr>
            <a:grpSpLocks/>
          </p:cNvGrpSpPr>
          <p:nvPr/>
        </p:nvGrpSpPr>
        <p:grpSpPr bwMode="auto">
          <a:xfrm>
            <a:off x="168275" y="1243013"/>
            <a:ext cx="8867775" cy="4921250"/>
            <a:chOff x="108300" y="1331913"/>
            <a:chExt cx="8867425" cy="4895850"/>
          </a:xfrm>
        </p:grpSpPr>
        <p:grpSp>
          <p:nvGrpSpPr>
            <p:cNvPr id="40972" name="3 - Ομάδα"/>
            <p:cNvGrpSpPr>
              <a:grpSpLocks/>
            </p:cNvGrpSpPr>
            <p:nvPr/>
          </p:nvGrpSpPr>
          <p:grpSpPr bwMode="auto">
            <a:xfrm>
              <a:off x="357188" y="2571750"/>
              <a:ext cx="8618537" cy="3656013"/>
              <a:chOff x="-1627244" y="2228850"/>
              <a:chExt cx="10749197" cy="3994150"/>
            </a:xfrm>
          </p:grpSpPr>
          <p:sp>
            <p:nvSpPr>
              <p:cNvPr id="51" name="Rectangle 1101"/>
              <p:cNvSpPr>
                <a:spLocks noChangeArrowheads="1"/>
              </p:cNvSpPr>
              <p:nvPr/>
            </p:nvSpPr>
            <p:spPr bwMode="auto">
              <a:xfrm>
                <a:off x="4287084" y="5629472"/>
                <a:ext cx="4543827" cy="593528"/>
              </a:xfrm>
              <a:prstGeom prst="rect">
                <a:avLst/>
              </a:prstGeom>
              <a:solidFill>
                <a:srgbClr val="CCFFCC">
                  <a:alpha val="50195"/>
                </a:srgbClr>
              </a:solidFill>
              <a:ln w="9525">
                <a:solidFill>
                  <a:srgbClr val="99CC00"/>
                </a:solidFill>
                <a:miter lim="800000"/>
                <a:headEnd/>
                <a:tailEnd/>
              </a:ln>
            </p:spPr>
            <p:txBody>
              <a:bodyPr wrap="none" anchor="ct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52" name="Text Box 1031"/>
              <p:cNvSpPr txBox="1">
                <a:spLocks noChangeArrowheads="1"/>
              </p:cNvSpPr>
              <p:nvPr/>
            </p:nvSpPr>
            <p:spPr bwMode="auto">
              <a:xfrm>
                <a:off x="1909247" y="4385477"/>
                <a:ext cx="1134471" cy="276060"/>
              </a:xfrm>
              <a:prstGeom prst="rect">
                <a:avLst/>
              </a:prstGeom>
              <a:solidFill>
                <a:srgbClr val="1F497D">
                  <a:lumMod val="20000"/>
                  <a:lumOff val="80000"/>
                  <a:alpha val="50195"/>
                </a:srgbClr>
              </a:solidFill>
              <a:ln w="9525">
                <a:solidFill>
                  <a:srgbClr val="00469B"/>
                </a:solidFill>
                <a:miter lim="800000"/>
                <a:headEnd/>
                <a:tailEnd/>
              </a:ln>
            </p:spPr>
            <p:txBody>
              <a:bodyPr>
                <a:spAutoFit/>
              </a:bodyPr>
              <a:lstStyle/>
              <a:p>
                <a:pPr algn="ctr" fontAlgn="auto">
                  <a:spcBef>
                    <a:spcPts val="0"/>
                  </a:spcBef>
                  <a:spcAft>
                    <a:spcPts val="0"/>
                  </a:spcAft>
                  <a:defRPr/>
                </a:pPr>
                <a:r>
                  <a:rPr lang="en-GB" sz="1000" b="1" kern="0" dirty="0">
                    <a:solidFill>
                      <a:sysClr val="windowText" lastClr="000000"/>
                    </a:solidFill>
                    <a:latin typeface="Arial" charset="0"/>
                    <a:cs typeface="Arial" charset="0"/>
                  </a:rPr>
                  <a:t>EUMETSAT</a:t>
                </a:r>
                <a:endParaRPr lang="en-GB" sz="1000" b="1" kern="0" dirty="0">
                  <a:solidFill>
                    <a:srgbClr val="00469B"/>
                  </a:solidFill>
                  <a:latin typeface="Arial" charset="0"/>
                  <a:cs typeface="Arial" charset="0"/>
                </a:endParaRPr>
              </a:p>
            </p:txBody>
          </p:sp>
          <p:grpSp>
            <p:nvGrpSpPr>
              <p:cNvPr id="40976" name="Group 1034"/>
              <p:cNvGrpSpPr>
                <a:grpSpLocks/>
              </p:cNvGrpSpPr>
              <p:nvPr/>
            </p:nvGrpSpPr>
            <p:grpSpPr bwMode="auto">
              <a:xfrm>
                <a:off x="5200635" y="4956167"/>
                <a:ext cx="750887" cy="874712"/>
                <a:chOff x="4365" y="2597"/>
                <a:chExt cx="291" cy="339"/>
              </a:xfrm>
            </p:grpSpPr>
            <p:sp>
              <p:nvSpPr>
                <p:cNvPr id="76" name="Freeform 1035"/>
                <p:cNvSpPr>
                  <a:spLocks/>
                </p:cNvSpPr>
                <p:nvPr/>
              </p:nvSpPr>
              <p:spPr bwMode="auto">
                <a:xfrm>
                  <a:off x="4365" y="2825"/>
                  <a:ext cx="144" cy="111"/>
                </a:xfrm>
                <a:custGeom>
                  <a:avLst/>
                  <a:gdLst/>
                  <a:ahLst/>
                  <a:cxnLst>
                    <a:cxn ang="0">
                      <a:pos x="0" y="47"/>
                    </a:cxn>
                    <a:cxn ang="0">
                      <a:pos x="23" y="0"/>
                    </a:cxn>
                    <a:cxn ang="0">
                      <a:pos x="25" y="1"/>
                    </a:cxn>
                    <a:cxn ang="0">
                      <a:pos x="61" y="20"/>
                    </a:cxn>
                    <a:cxn ang="0">
                      <a:pos x="61" y="47"/>
                    </a:cxn>
                    <a:cxn ang="0">
                      <a:pos x="0" y="47"/>
                    </a:cxn>
                  </a:cxnLst>
                  <a:rect l="0" t="0" r="r" b="b"/>
                  <a:pathLst>
                    <a:path w="61" h="47">
                      <a:moveTo>
                        <a:pt x="0" y="47"/>
                      </a:moveTo>
                      <a:cubicBezTo>
                        <a:pt x="23" y="0"/>
                        <a:pt x="23" y="0"/>
                        <a:pt x="23" y="0"/>
                      </a:cubicBezTo>
                      <a:cubicBezTo>
                        <a:pt x="24" y="0"/>
                        <a:pt x="24" y="1"/>
                        <a:pt x="25" y="1"/>
                      </a:cubicBezTo>
                      <a:cubicBezTo>
                        <a:pt x="35" y="12"/>
                        <a:pt x="49" y="18"/>
                        <a:pt x="61" y="20"/>
                      </a:cubicBezTo>
                      <a:cubicBezTo>
                        <a:pt x="61" y="47"/>
                        <a:pt x="61" y="47"/>
                        <a:pt x="61" y="47"/>
                      </a:cubicBezTo>
                      <a:lnTo>
                        <a:pt x="0" y="47"/>
                      </a:lnTo>
                      <a:close/>
                    </a:path>
                  </a:pathLst>
                </a:custGeom>
                <a:gradFill rotWithShape="0">
                  <a:gsLst>
                    <a:gs pos="0">
                      <a:srgbClr val="800080"/>
                    </a:gs>
                    <a:gs pos="50000">
                      <a:sysClr val="window" lastClr="FFFFFF"/>
                    </a:gs>
                    <a:gs pos="100000">
                      <a:srgbClr val="800080"/>
                    </a:gs>
                  </a:gsLst>
                  <a:lin ang="0" scaled="1"/>
                </a:gradFill>
                <a:ln w="15875" cap="flat">
                  <a:solidFill>
                    <a:srgbClr val="676767"/>
                  </a:solidFill>
                  <a:prstDash val="solid"/>
                  <a:miter lim="800000"/>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77" name="Freeform 1036"/>
                <p:cNvSpPr>
                  <a:spLocks/>
                </p:cNvSpPr>
                <p:nvPr/>
              </p:nvSpPr>
              <p:spPr bwMode="auto">
                <a:xfrm>
                  <a:off x="4419" y="2789"/>
                  <a:ext cx="90" cy="83"/>
                </a:xfrm>
                <a:custGeom>
                  <a:avLst/>
                  <a:gdLst>
                    <a:gd name="T0" fmla="*/ 0 w 38"/>
                    <a:gd name="T1" fmla="*/ 2147483647 h 35"/>
                    <a:gd name="T2" fmla="*/ 2147483647 w 38"/>
                    <a:gd name="T3" fmla="*/ 0 h 35"/>
                    <a:gd name="T4" fmla="*/ 2147483647 w 38"/>
                    <a:gd name="T5" fmla="*/ 2147483647 h 35"/>
                    <a:gd name="T6" fmla="*/ 2147483647 w 38"/>
                    <a:gd name="T7" fmla="*/ 2147483647 h 35"/>
                    <a:gd name="T8" fmla="*/ 2147483647 w 38"/>
                    <a:gd name="T9" fmla="*/ 2147483647 h 35"/>
                    <a:gd name="T10" fmla="*/ 0 w 38"/>
                    <a:gd name="T11" fmla="*/ 2147483647 h 35"/>
                    <a:gd name="T12" fmla="*/ 0 60000 65536"/>
                    <a:gd name="T13" fmla="*/ 0 60000 65536"/>
                    <a:gd name="T14" fmla="*/ 0 60000 65536"/>
                    <a:gd name="T15" fmla="*/ 0 60000 65536"/>
                    <a:gd name="T16" fmla="*/ 0 60000 65536"/>
                    <a:gd name="T17" fmla="*/ 0 60000 65536"/>
                    <a:gd name="T18" fmla="*/ 0 w 38"/>
                    <a:gd name="T19" fmla="*/ 0 h 35"/>
                    <a:gd name="T20" fmla="*/ 38 w 3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8" h="35">
                      <a:moveTo>
                        <a:pt x="0" y="15"/>
                      </a:moveTo>
                      <a:cubicBezTo>
                        <a:pt x="7" y="0"/>
                        <a:pt x="7" y="0"/>
                        <a:pt x="7" y="0"/>
                      </a:cubicBezTo>
                      <a:cubicBezTo>
                        <a:pt x="38" y="16"/>
                        <a:pt x="38" y="16"/>
                        <a:pt x="38" y="16"/>
                      </a:cubicBezTo>
                      <a:cubicBezTo>
                        <a:pt x="38" y="35"/>
                        <a:pt x="38" y="35"/>
                        <a:pt x="38" y="35"/>
                      </a:cubicBezTo>
                      <a:cubicBezTo>
                        <a:pt x="26" y="33"/>
                        <a:pt x="12" y="27"/>
                        <a:pt x="2" y="16"/>
                      </a:cubicBezTo>
                      <a:cubicBezTo>
                        <a:pt x="1" y="16"/>
                        <a:pt x="1" y="15"/>
                        <a:pt x="0" y="15"/>
                      </a:cubicBezTo>
                      <a:close/>
                    </a:path>
                  </a:pathLst>
                </a:custGeom>
                <a:solidFill>
                  <a:srgbClr val="676767"/>
                </a:solidFill>
                <a:ln w="15875">
                  <a:solidFill>
                    <a:srgbClr val="676767"/>
                  </a:solidFill>
                  <a:miter lim="800000"/>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78" name="Freeform 1037"/>
                <p:cNvSpPr>
                  <a:spLocks/>
                </p:cNvSpPr>
                <p:nvPr/>
              </p:nvSpPr>
              <p:spPr bwMode="auto">
                <a:xfrm>
                  <a:off x="4381" y="2628"/>
                  <a:ext cx="246" cy="247"/>
                </a:xfrm>
                <a:custGeom>
                  <a:avLst/>
                  <a:gdLst/>
                  <a:ahLst/>
                  <a:cxnLst>
                    <a:cxn ang="0">
                      <a:pos x="19" y="0"/>
                    </a:cxn>
                    <a:cxn ang="0">
                      <a:pos x="27" y="77"/>
                    </a:cxn>
                    <a:cxn ang="0">
                      <a:pos x="103" y="84"/>
                    </a:cxn>
                  </a:cxnLst>
                  <a:rect l="0" t="0" r="r" b="b"/>
                  <a:pathLst>
                    <a:path w="103" h="103">
                      <a:moveTo>
                        <a:pt x="19" y="0"/>
                      </a:moveTo>
                      <a:cubicBezTo>
                        <a:pt x="0" y="19"/>
                        <a:pt x="3" y="53"/>
                        <a:pt x="27" y="77"/>
                      </a:cubicBezTo>
                      <a:cubicBezTo>
                        <a:pt x="50" y="100"/>
                        <a:pt x="84" y="103"/>
                        <a:pt x="103" y="84"/>
                      </a:cubicBezTo>
                    </a:path>
                  </a:pathLst>
                </a:custGeom>
                <a:gradFill rotWithShape="0">
                  <a:gsLst>
                    <a:gs pos="0">
                      <a:srgbClr val="800080">
                        <a:gamma/>
                        <a:shade val="46275"/>
                        <a:invGamma/>
                      </a:srgbClr>
                    </a:gs>
                    <a:gs pos="50000">
                      <a:srgbClr val="800080"/>
                    </a:gs>
                    <a:gs pos="100000">
                      <a:srgbClr val="800080">
                        <a:gamma/>
                        <a:shade val="46275"/>
                        <a:invGamma/>
                      </a:srgbClr>
                    </a:gs>
                  </a:gsLst>
                  <a:lin ang="2700000" scaled="1"/>
                </a:gradFill>
                <a:ln w="15875" cap="flat">
                  <a:solidFill>
                    <a:srgbClr val="676767"/>
                  </a:solidFill>
                  <a:prstDash val="solid"/>
                  <a:miter lim="800000"/>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79" name="Freeform 1038"/>
                <p:cNvSpPr>
                  <a:spLocks/>
                </p:cNvSpPr>
                <p:nvPr/>
              </p:nvSpPr>
              <p:spPr bwMode="auto">
                <a:xfrm>
                  <a:off x="4398" y="2597"/>
                  <a:ext cx="259" cy="261"/>
                </a:xfrm>
                <a:custGeom>
                  <a:avLst/>
                  <a:gdLst>
                    <a:gd name="T0" fmla="*/ 2147483647 w 109"/>
                    <a:gd name="T1" fmla="*/ 2147483647 h 110"/>
                    <a:gd name="T2" fmla="*/ 2147483647 w 109"/>
                    <a:gd name="T3" fmla="*/ 2147483647 h 110"/>
                    <a:gd name="T4" fmla="*/ 2147483647 w 109"/>
                    <a:gd name="T5" fmla="*/ 2147483647 h 110"/>
                    <a:gd name="T6" fmla="*/ 2147483647 w 109"/>
                    <a:gd name="T7" fmla="*/ 2147483647 h 110"/>
                    <a:gd name="T8" fmla="*/ 2147483647 w 109"/>
                    <a:gd name="T9" fmla="*/ 2147483647 h 110"/>
                    <a:gd name="T10" fmla="*/ 0 60000 65536"/>
                    <a:gd name="T11" fmla="*/ 0 60000 65536"/>
                    <a:gd name="T12" fmla="*/ 0 60000 65536"/>
                    <a:gd name="T13" fmla="*/ 0 60000 65536"/>
                    <a:gd name="T14" fmla="*/ 0 60000 65536"/>
                    <a:gd name="T15" fmla="*/ 0 w 109"/>
                    <a:gd name="T16" fmla="*/ 0 h 110"/>
                    <a:gd name="T17" fmla="*/ 109 w 109"/>
                    <a:gd name="T18" fmla="*/ 110 h 110"/>
                  </a:gdLst>
                  <a:ahLst/>
                  <a:cxnLst>
                    <a:cxn ang="T10">
                      <a:pos x="T0" y="T1"/>
                    </a:cxn>
                    <a:cxn ang="T11">
                      <a:pos x="T2" y="T3"/>
                    </a:cxn>
                    <a:cxn ang="T12">
                      <a:pos x="T4" y="T5"/>
                    </a:cxn>
                    <a:cxn ang="T13">
                      <a:pos x="T6" y="T7"/>
                    </a:cxn>
                    <a:cxn ang="T14">
                      <a:pos x="T8" y="T9"/>
                    </a:cxn>
                  </a:cxnLst>
                  <a:rect l="T15" t="T16" r="T17" b="T18"/>
                  <a:pathLst>
                    <a:path w="109" h="110">
                      <a:moveTo>
                        <a:pt x="96" y="97"/>
                      </a:moveTo>
                      <a:cubicBezTo>
                        <a:pt x="109" y="84"/>
                        <a:pt x="101" y="55"/>
                        <a:pt x="78" y="31"/>
                      </a:cubicBezTo>
                      <a:cubicBezTo>
                        <a:pt x="55" y="8"/>
                        <a:pt x="25" y="0"/>
                        <a:pt x="12" y="13"/>
                      </a:cubicBezTo>
                      <a:cubicBezTo>
                        <a:pt x="0" y="26"/>
                        <a:pt x="8" y="55"/>
                        <a:pt x="31" y="78"/>
                      </a:cubicBezTo>
                      <a:cubicBezTo>
                        <a:pt x="54" y="101"/>
                        <a:pt x="84" y="110"/>
                        <a:pt x="96" y="97"/>
                      </a:cubicBezTo>
                      <a:close/>
                    </a:path>
                  </a:pathLst>
                </a:custGeom>
                <a:gradFill rotWithShape="0">
                  <a:gsLst>
                    <a:gs pos="0">
                      <a:srgbClr val="C0C0C0"/>
                    </a:gs>
                    <a:gs pos="50000">
                      <a:srgbClr val="FFFFFF"/>
                    </a:gs>
                    <a:gs pos="100000">
                      <a:srgbClr val="C0C0C0"/>
                    </a:gs>
                  </a:gsLst>
                  <a:lin ang="2700000" scaled="1"/>
                </a:gradFill>
                <a:ln w="15875">
                  <a:solidFill>
                    <a:srgbClr val="676767"/>
                  </a:solidFill>
                  <a:miter lim="800000"/>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80" name="Freeform 1039"/>
                <p:cNvSpPr>
                  <a:spLocks/>
                </p:cNvSpPr>
                <p:nvPr/>
              </p:nvSpPr>
              <p:spPr bwMode="auto">
                <a:xfrm>
                  <a:off x="4471" y="2687"/>
                  <a:ext cx="104" cy="85"/>
                </a:xfrm>
                <a:custGeom>
                  <a:avLst/>
                  <a:gdLst/>
                  <a:ahLst/>
                  <a:cxnLst>
                    <a:cxn ang="0">
                      <a:pos x="3" y="21"/>
                    </a:cxn>
                    <a:cxn ang="0">
                      <a:pos x="15" y="36"/>
                    </a:cxn>
                    <a:cxn ang="0">
                      <a:pos x="43" y="0"/>
                    </a:cxn>
                    <a:cxn ang="0">
                      <a:pos x="3" y="21"/>
                    </a:cxn>
                  </a:cxnLst>
                  <a:rect l="0" t="0" r="r" b="b"/>
                  <a:pathLst>
                    <a:path w="43" h="36">
                      <a:moveTo>
                        <a:pt x="3" y="21"/>
                      </a:moveTo>
                      <a:cubicBezTo>
                        <a:pt x="3" y="21"/>
                        <a:pt x="0" y="36"/>
                        <a:pt x="15" y="36"/>
                      </a:cubicBezTo>
                      <a:cubicBezTo>
                        <a:pt x="43" y="0"/>
                        <a:pt x="43" y="0"/>
                        <a:pt x="43" y="0"/>
                      </a:cubicBezTo>
                      <a:lnTo>
                        <a:pt x="3" y="21"/>
                      </a:lnTo>
                      <a:close/>
                    </a:path>
                  </a:pathLst>
                </a:custGeom>
                <a:gradFill rotWithShape="0">
                  <a:gsLst>
                    <a:gs pos="0">
                      <a:srgbClr val="1F497D"/>
                    </a:gs>
                    <a:gs pos="50000">
                      <a:srgbClr val="800080"/>
                    </a:gs>
                    <a:gs pos="100000">
                      <a:srgbClr val="1F497D"/>
                    </a:gs>
                  </a:gsLst>
                  <a:lin ang="2700000" scaled="1"/>
                </a:gradFill>
                <a:ln w="15875" cap="flat">
                  <a:solidFill>
                    <a:srgbClr val="676767"/>
                  </a:solidFill>
                  <a:prstDash val="solid"/>
                  <a:miter lim="800000"/>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grpSp>
          <p:pic>
            <p:nvPicPr>
              <p:cNvPr id="40977" name="Picture 1040"/>
              <p:cNvPicPr>
                <a:picLocks noChangeAspect="1" noChangeArrowheads="1"/>
              </p:cNvPicPr>
              <p:nvPr/>
            </p:nvPicPr>
            <p:blipFill>
              <a:blip r:embed="rId4" cstate="print"/>
              <a:srcRect/>
              <a:stretch>
                <a:fillRect/>
              </a:stretch>
            </p:blipFill>
            <p:spPr bwMode="auto">
              <a:xfrm>
                <a:off x="6002338" y="2228850"/>
                <a:ext cx="1262062" cy="765175"/>
              </a:xfrm>
              <a:prstGeom prst="rect">
                <a:avLst/>
              </a:prstGeom>
              <a:noFill/>
              <a:ln w="9525">
                <a:noFill/>
                <a:miter lim="800000"/>
                <a:headEnd/>
                <a:tailEnd/>
              </a:ln>
            </p:spPr>
          </p:pic>
          <p:grpSp>
            <p:nvGrpSpPr>
              <p:cNvPr id="40978" name="Group 1105"/>
              <p:cNvGrpSpPr>
                <a:grpSpLocks/>
              </p:cNvGrpSpPr>
              <p:nvPr/>
            </p:nvGrpSpPr>
            <p:grpSpPr bwMode="auto">
              <a:xfrm>
                <a:off x="7666053" y="5005388"/>
                <a:ext cx="884238" cy="696912"/>
                <a:chOff x="5238" y="2999"/>
                <a:chExt cx="353" cy="278"/>
              </a:xfrm>
            </p:grpSpPr>
            <p:grpSp>
              <p:nvGrpSpPr>
                <p:cNvPr id="40993" name="Group 1041"/>
                <p:cNvGrpSpPr>
                  <a:grpSpLocks/>
                </p:cNvGrpSpPr>
                <p:nvPr/>
              </p:nvGrpSpPr>
              <p:grpSpPr bwMode="auto">
                <a:xfrm>
                  <a:off x="5359" y="2999"/>
                  <a:ext cx="232" cy="278"/>
                  <a:chOff x="2814" y="1776"/>
                  <a:chExt cx="166" cy="199"/>
                </a:xfrm>
              </p:grpSpPr>
              <p:sp>
                <p:nvSpPr>
                  <p:cNvPr id="74" name="Freeform 1042"/>
                  <p:cNvSpPr>
                    <a:spLocks/>
                  </p:cNvSpPr>
                  <p:nvPr/>
                </p:nvSpPr>
                <p:spPr bwMode="auto">
                  <a:xfrm>
                    <a:off x="2814" y="1776"/>
                    <a:ext cx="166" cy="199"/>
                  </a:xfrm>
                  <a:custGeom>
                    <a:avLst/>
                    <a:gdLst>
                      <a:gd name="T0" fmla="*/ 1534415343 w 107"/>
                      <a:gd name="T1" fmla="*/ 2147483647 h 128"/>
                      <a:gd name="T2" fmla="*/ 2147483647 w 107"/>
                      <a:gd name="T3" fmla="*/ 2147483647 h 128"/>
                      <a:gd name="T4" fmla="*/ 2147483647 w 107"/>
                      <a:gd name="T5" fmla="*/ 2147483647 h 128"/>
                      <a:gd name="T6" fmla="*/ 2147483647 w 107"/>
                      <a:gd name="T7" fmla="*/ 2147483647 h 128"/>
                      <a:gd name="T8" fmla="*/ 2147483647 w 107"/>
                      <a:gd name="T9" fmla="*/ 2147483647 h 128"/>
                      <a:gd name="T10" fmla="*/ 2147483647 w 107"/>
                      <a:gd name="T11" fmla="*/ 2147483647 h 128"/>
                      <a:gd name="T12" fmla="*/ 2147483647 w 107"/>
                      <a:gd name="T13" fmla="*/ 2147483647 h 128"/>
                      <a:gd name="T14" fmla="*/ 2147483647 w 107"/>
                      <a:gd name="T15" fmla="*/ 2147483647 h 128"/>
                      <a:gd name="T16" fmla="*/ 2147483647 w 107"/>
                      <a:gd name="T17" fmla="*/ 1183461590 h 128"/>
                      <a:gd name="T18" fmla="*/ 2147483647 w 107"/>
                      <a:gd name="T19" fmla="*/ 2039698879 h 128"/>
                      <a:gd name="T20" fmla="*/ 2147483647 w 107"/>
                      <a:gd name="T21" fmla="*/ 2147483647 h 128"/>
                      <a:gd name="T22" fmla="*/ 2147483647 w 107"/>
                      <a:gd name="T23" fmla="*/ 2147483647 h 128"/>
                      <a:gd name="T24" fmla="*/ 2147483647 w 107"/>
                      <a:gd name="T25" fmla="*/ 1826918629 h 128"/>
                      <a:gd name="T26" fmla="*/ 2147483647 w 107"/>
                      <a:gd name="T27" fmla="*/ 2147483647 h 128"/>
                      <a:gd name="T28" fmla="*/ 2147483647 w 107"/>
                      <a:gd name="T29" fmla="*/ 2147483647 h 128"/>
                      <a:gd name="T30" fmla="*/ 2147483647 w 107"/>
                      <a:gd name="T31" fmla="*/ 2147483647 h 128"/>
                      <a:gd name="T32" fmla="*/ 2147483647 w 107"/>
                      <a:gd name="T33" fmla="*/ 2147483647 h 128"/>
                      <a:gd name="T34" fmla="*/ 2026458912 w 107"/>
                      <a:gd name="T35" fmla="*/ 2147483647 h 128"/>
                      <a:gd name="T36" fmla="*/ 1534415343 w 107"/>
                      <a:gd name="T37" fmla="*/ 2147483647 h 128"/>
                      <a:gd name="T38" fmla="*/ 2147483647 w 107"/>
                      <a:gd name="T39" fmla="*/ 2147483647 h 128"/>
                      <a:gd name="T40" fmla="*/ 2147483647 w 107"/>
                      <a:gd name="T41" fmla="*/ 2147483647 h 128"/>
                      <a:gd name="T42" fmla="*/ 2147483647 w 107"/>
                      <a:gd name="T43" fmla="*/ 2147483647 h 128"/>
                      <a:gd name="T44" fmla="*/ 2147483647 w 107"/>
                      <a:gd name="T45" fmla="*/ 2147483647 h 128"/>
                      <a:gd name="T46" fmla="*/ 2147483647 w 107"/>
                      <a:gd name="T47" fmla="*/ 2147483647 h 1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8"/>
                      <a:gd name="T74" fmla="*/ 107 w 107"/>
                      <a:gd name="T75" fmla="*/ 128 h 1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8">
                        <a:moveTo>
                          <a:pt x="15" y="87"/>
                        </a:moveTo>
                        <a:cubicBezTo>
                          <a:pt x="24" y="96"/>
                          <a:pt x="37" y="99"/>
                          <a:pt x="51" y="96"/>
                        </a:cubicBezTo>
                        <a:cubicBezTo>
                          <a:pt x="49" y="103"/>
                          <a:pt x="44" y="120"/>
                          <a:pt x="43" y="122"/>
                        </a:cubicBezTo>
                        <a:cubicBezTo>
                          <a:pt x="42" y="125"/>
                          <a:pt x="44" y="126"/>
                          <a:pt x="45" y="127"/>
                        </a:cubicBezTo>
                        <a:cubicBezTo>
                          <a:pt x="46" y="128"/>
                          <a:pt x="104" y="127"/>
                          <a:pt x="104" y="127"/>
                        </a:cubicBezTo>
                        <a:cubicBezTo>
                          <a:pt x="107" y="127"/>
                          <a:pt x="107" y="126"/>
                          <a:pt x="106" y="123"/>
                        </a:cubicBezTo>
                        <a:cubicBezTo>
                          <a:pt x="105" y="121"/>
                          <a:pt x="89" y="89"/>
                          <a:pt x="83" y="78"/>
                        </a:cubicBezTo>
                        <a:cubicBezTo>
                          <a:pt x="84" y="78"/>
                          <a:pt x="84" y="78"/>
                          <a:pt x="84" y="78"/>
                        </a:cubicBezTo>
                        <a:cubicBezTo>
                          <a:pt x="106" y="54"/>
                          <a:pt x="102" y="22"/>
                          <a:pt x="87" y="11"/>
                        </a:cubicBezTo>
                        <a:cubicBezTo>
                          <a:pt x="71" y="0"/>
                          <a:pt x="47" y="17"/>
                          <a:pt x="46" y="18"/>
                        </a:cubicBezTo>
                        <a:cubicBezTo>
                          <a:pt x="45" y="19"/>
                          <a:pt x="44" y="20"/>
                          <a:pt x="45" y="21"/>
                        </a:cubicBezTo>
                        <a:cubicBezTo>
                          <a:pt x="45" y="22"/>
                          <a:pt x="48" y="22"/>
                          <a:pt x="48" y="22"/>
                        </a:cubicBezTo>
                        <a:cubicBezTo>
                          <a:pt x="50" y="21"/>
                          <a:pt x="70" y="7"/>
                          <a:pt x="82" y="16"/>
                        </a:cubicBezTo>
                        <a:cubicBezTo>
                          <a:pt x="93" y="26"/>
                          <a:pt x="88" y="46"/>
                          <a:pt x="73" y="64"/>
                        </a:cubicBezTo>
                        <a:cubicBezTo>
                          <a:pt x="59" y="83"/>
                          <a:pt x="30" y="95"/>
                          <a:pt x="21" y="82"/>
                        </a:cubicBezTo>
                        <a:cubicBezTo>
                          <a:pt x="12" y="69"/>
                          <a:pt x="23" y="50"/>
                          <a:pt x="25" y="47"/>
                        </a:cubicBezTo>
                        <a:cubicBezTo>
                          <a:pt x="26" y="45"/>
                          <a:pt x="26" y="44"/>
                          <a:pt x="24" y="43"/>
                        </a:cubicBezTo>
                        <a:cubicBezTo>
                          <a:pt x="22" y="41"/>
                          <a:pt x="20" y="43"/>
                          <a:pt x="20" y="43"/>
                        </a:cubicBezTo>
                        <a:cubicBezTo>
                          <a:pt x="20" y="43"/>
                          <a:pt x="0" y="70"/>
                          <a:pt x="15" y="87"/>
                        </a:cubicBezTo>
                        <a:close/>
                        <a:moveTo>
                          <a:pt x="55" y="95"/>
                        </a:moveTo>
                        <a:cubicBezTo>
                          <a:pt x="61" y="94"/>
                          <a:pt x="67" y="91"/>
                          <a:pt x="73" y="87"/>
                        </a:cubicBezTo>
                        <a:cubicBezTo>
                          <a:pt x="73" y="93"/>
                          <a:pt x="74" y="102"/>
                          <a:pt x="71" y="107"/>
                        </a:cubicBezTo>
                        <a:cubicBezTo>
                          <a:pt x="66" y="116"/>
                          <a:pt x="51" y="124"/>
                          <a:pt x="49" y="124"/>
                        </a:cubicBezTo>
                        <a:cubicBezTo>
                          <a:pt x="48" y="124"/>
                          <a:pt x="52" y="106"/>
                          <a:pt x="55" y="95"/>
                        </a:cubicBezTo>
                        <a:close/>
                      </a:path>
                    </a:pathLst>
                  </a:custGeom>
                  <a:solidFill>
                    <a:srgbClr val="1F497D"/>
                  </a:solidFill>
                  <a:ln w="6350">
                    <a:solidFill>
                      <a:srgbClr val="1F497D"/>
                    </a:solidFill>
                    <a:round/>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75" name="Freeform 1043"/>
                  <p:cNvSpPr>
                    <a:spLocks/>
                  </p:cNvSpPr>
                  <p:nvPr/>
                </p:nvSpPr>
                <p:spPr bwMode="auto">
                  <a:xfrm>
                    <a:off x="2842" y="1810"/>
                    <a:ext cx="76" cy="66"/>
                  </a:xfrm>
                  <a:custGeom>
                    <a:avLst/>
                    <a:gdLst>
                      <a:gd name="T0" fmla="*/ 329383327 w 49"/>
                      <a:gd name="T1" fmla="*/ 231579006 h 42"/>
                      <a:gd name="T2" fmla="*/ 0 w 49"/>
                      <a:gd name="T3" fmla="*/ 363909034 h 42"/>
                      <a:gd name="T4" fmla="*/ 2147483647 w 49"/>
                      <a:gd name="T5" fmla="*/ 2147483647 h 42"/>
                      <a:gd name="T6" fmla="*/ 2147483647 w 49"/>
                      <a:gd name="T7" fmla="*/ 2147483647 h 42"/>
                      <a:gd name="T8" fmla="*/ 2147483647 w 49"/>
                      <a:gd name="T9" fmla="*/ 2147483647 h 42"/>
                      <a:gd name="T10" fmla="*/ 329383327 w 49"/>
                      <a:gd name="T11" fmla="*/ 231579006 h 42"/>
                      <a:gd name="T12" fmla="*/ 2147483647 w 49"/>
                      <a:gd name="T13" fmla="*/ 2147483647 h 42"/>
                      <a:gd name="T14" fmla="*/ 2147483647 w 49"/>
                      <a:gd name="T15" fmla="*/ 2147483647 h 42"/>
                      <a:gd name="T16" fmla="*/ 927234950 w 49"/>
                      <a:gd name="T17" fmla="*/ 1756817282 h 42"/>
                      <a:gd name="T18" fmla="*/ 2147483647 w 49"/>
                      <a:gd name="T19" fmla="*/ 2147483647 h 42"/>
                      <a:gd name="T20" fmla="*/ 2147483647 w 49"/>
                      <a:gd name="T21" fmla="*/ 214748364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2"/>
                      <a:gd name="T35" fmla="*/ 49 w 49"/>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2">
                        <a:moveTo>
                          <a:pt x="3" y="1"/>
                        </a:moveTo>
                        <a:cubicBezTo>
                          <a:pt x="1" y="0"/>
                          <a:pt x="0" y="1"/>
                          <a:pt x="0" y="2"/>
                        </a:cubicBezTo>
                        <a:cubicBezTo>
                          <a:pt x="0" y="4"/>
                          <a:pt x="31" y="42"/>
                          <a:pt x="31" y="42"/>
                        </a:cubicBezTo>
                        <a:cubicBezTo>
                          <a:pt x="31" y="42"/>
                          <a:pt x="38" y="42"/>
                          <a:pt x="44" y="37"/>
                        </a:cubicBezTo>
                        <a:cubicBezTo>
                          <a:pt x="49" y="31"/>
                          <a:pt x="46" y="24"/>
                          <a:pt x="46" y="24"/>
                        </a:cubicBezTo>
                        <a:cubicBezTo>
                          <a:pt x="45" y="22"/>
                          <a:pt x="5" y="2"/>
                          <a:pt x="3" y="1"/>
                        </a:cubicBezTo>
                        <a:close/>
                        <a:moveTo>
                          <a:pt x="36" y="35"/>
                        </a:moveTo>
                        <a:cubicBezTo>
                          <a:pt x="33" y="37"/>
                          <a:pt x="31" y="35"/>
                          <a:pt x="30" y="35"/>
                        </a:cubicBezTo>
                        <a:cubicBezTo>
                          <a:pt x="29" y="35"/>
                          <a:pt x="9" y="10"/>
                          <a:pt x="9" y="10"/>
                        </a:cubicBezTo>
                        <a:cubicBezTo>
                          <a:pt x="9" y="10"/>
                          <a:pt x="34" y="28"/>
                          <a:pt x="35" y="29"/>
                        </a:cubicBezTo>
                        <a:cubicBezTo>
                          <a:pt x="36" y="30"/>
                          <a:pt x="38" y="33"/>
                          <a:pt x="36" y="35"/>
                        </a:cubicBezTo>
                        <a:close/>
                      </a:path>
                    </a:pathLst>
                  </a:custGeom>
                  <a:solidFill>
                    <a:srgbClr val="1F497D"/>
                  </a:solidFill>
                  <a:ln w="6350">
                    <a:solidFill>
                      <a:srgbClr val="1F497D"/>
                    </a:solidFill>
                    <a:round/>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grpSp>
            <p:grpSp>
              <p:nvGrpSpPr>
                <p:cNvPr id="40994" name="Group 1044"/>
                <p:cNvGrpSpPr>
                  <a:grpSpLocks/>
                </p:cNvGrpSpPr>
                <p:nvPr/>
              </p:nvGrpSpPr>
              <p:grpSpPr bwMode="auto">
                <a:xfrm>
                  <a:off x="5238" y="3077"/>
                  <a:ext cx="169" cy="200"/>
                  <a:chOff x="2722" y="1832"/>
                  <a:chExt cx="121" cy="143"/>
                </a:xfrm>
              </p:grpSpPr>
              <p:sp>
                <p:nvSpPr>
                  <p:cNvPr id="72" name="Freeform 1045"/>
                  <p:cNvSpPr>
                    <a:spLocks/>
                  </p:cNvSpPr>
                  <p:nvPr/>
                </p:nvSpPr>
                <p:spPr bwMode="auto">
                  <a:xfrm>
                    <a:off x="2722" y="1832"/>
                    <a:ext cx="121" cy="143"/>
                  </a:xfrm>
                  <a:custGeom>
                    <a:avLst/>
                    <a:gdLst>
                      <a:gd name="T0" fmla="*/ 1089749947 w 78"/>
                      <a:gd name="T1" fmla="*/ 2147483647 h 92"/>
                      <a:gd name="T2" fmla="*/ 2147483647 w 78"/>
                      <a:gd name="T3" fmla="*/ 2147483647 h 92"/>
                      <a:gd name="T4" fmla="*/ 2147483647 w 78"/>
                      <a:gd name="T5" fmla="*/ 2147483647 h 92"/>
                      <a:gd name="T6" fmla="*/ 2147483647 w 78"/>
                      <a:gd name="T7" fmla="*/ 2147483647 h 92"/>
                      <a:gd name="T8" fmla="*/ 2147483647 w 78"/>
                      <a:gd name="T9" fmla="*/ 2147483647 h 92"/>
                      <a:gd name="T10" fmla="*/ 2147483647 w 78"/>
                      <a:gd name="T11" fmla="*/ 2147483647 h 92"/>
                      <a:gd name="T12" fmla="*/ 2147483647 w 78"/>
                      <a:gd name="T13" fmla="*/ 2147483647 h 92"/>
                      <a:gd name="T14" fmla="*/ 2147483647 w 78"/>
                      <a:gd name="T15" fmla="*/ 2147483647 h 92"/>
                      <a:gd name="T16" fmla="*/ 2147483647 w 78"/>
                      <a:gd name="T17" fmla="*/ 891712887 h 92"/>
                      <a:gd name="T18" fmla="*/ 2147483647 w 78"/>
                      <a:gd name="T19" fmla="*/ 1386031343 h 92"/>
                      <a:gd name="T20" fmla="*/ 2147483647 w 78"/>
                      <a:gd name="T21" fmla="*/ 1650153200 h 92"/>
                      <a:gd name="T22" fmla="*/ 2147483647 w 78"/>
                      <a:gd name="T23" fmla="*/ 1806641605 h 92"/>
                      <a:gd name="T24" fmla="*/ 2147483647 w 78"/>
                      <a:gd name="T25" fmla="*/ 1174377486 h 92"/>
                      <a:gd name="T26" fmla="*/ 2147483647 w 78"/>
                      <a:gd name="T27" fmla="*/ 2147483647 h 92"/>
                      <a:gd name="T28" fmla="*/ 1672597709 w 78"/>
                      <a:gd name="T29" fmla="*/ 2147483647 h 92"/>
                      <a:gd name="T30" fmla="*/ 1832980255 w 78"/>
                      <a:gd name="T31" fmla="*/ 2147483647 h 92"/>
                      <a:gd name="T32" fmla="*/ 1832980255 w 78"/>
                      <a:gd name="T33" fmla="*/ 2147483647 h 92"/>
                      <a:gd name="T34" fmla="*/ 1530620063 w 78"/>
                      <a:gd name="T35" fmla="*/ 2147483647 h 92"/>
                      <a:gd name="T36" fmla="*/ 1089749947 w 78"/>
                      <a:gd name="T37" fmla="*/ 2147483647 h 92"/>
                      <a:gd name="T38" fmla="*/ 2147483647 w 78"/>
                      <a:gd name="T39" fmla="*/ 2147483647 h 92"/>
                      <a:gd name="T40" fmla="*/ 2147483647 w 78"/>
                      <a:gd name="T41" fmla="*/ 2147483647 h 92"/>
                      <a:gd name="T42" fmla="*/ 2147483647 w 78"/>
                      <a:gd name="T43" fmla="*/ 2147483647 h 92"/>
                      <a:gd name="T44" fmla="*/ 2147483647 w 78"/>
                      <a:gd name="T45" fmla="*/ 2147483647 h 92"/>
                      <a:gd name="T46" fmla="*/ 2147483647 w 78"/>
                      <a:gd name="T47" fmla="*/ 2147483647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8"/>
                      <a:gd name="T73" fmla="*/ 0 h 92"/>
                      <a:gd name="T74" fmla="*/ 78 w 78"/>
                      <a:gd name="T75" fmla="*/ 92 h 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8" h="92">
                        <a:moveTo>
                          <a:pt x="11" y="62"/>
                        </a:moveTo>
                        <a:cubicBezTo>
                          <a:pt x="18" y="68"/>
                          <a:pt x="27" y="71"/>
                          <a:pt x="38" y="69"/>
                        </a:cubicBezTo>
                        <a:cubicBezTo>
                          <a:pt x="36" y="73"/>
                          <a:pt x="32" y="86"/>
                          <a:pt x="32" y="88"/>
                        </a:cubicBezTo>
                        <a:cubicBezTo>
                          <a:pt x="31" y="90"/>
                          <a:pt x="32" y="90"/>
                          <a:pt x="33" y="91"/>
                        </a:cubicBezTo>
                        <a:cubicBezTo>
                          <a:pt x="34" y="92"/>
                          <a:pt x="76" y="91"/>
                          <a:pt x="76" y="91"/>
                        </a:cubicBezTo>
                        <a:cubicBezTo>
                          <a:pt x="78" y="91"/>
                          <a:pt x="78" y="90"/>
                          <a:pt x="77" y="88"/>
                        </a:cubicBezTo>
                        <a:cubicBezTo>
                          <a:pt x="77" y="87"/>
                          <a:pt x="65" y="64"/>
                          <a:pt x="61" y="56"/>
                        </a:cubicBezTo>
                        <a:cubicBezTo>
                          <a:pt x="61" y="56"/>
                          <a:pt x="61" y="56"/>
                          <a:pt x="61" y="55"/>
                        </a:cubicBezTo>
                        <a:cubicBezTo>
                          <a:pt x="77" y="39"/>
                          <a:pt x="74" y="16"/>
                          <a:pt x="63" y="8"/>
                        </a:cubicBezTo>
                        <a:cubicBezTo>
                          <a:pt x="52" y="0"/>
                          <a:pt x="35" y="12"/>
                          <a:pt x="34" y="12"/>
                        </a:cubicBezTo>
                        <a:cubicBezTo>
                          <a:pt x="33" y="13"/>
                          <a:pt x="32" y="14"/>
                          <a:pt x="33" y="15"/>
                        </a:cubicBezTo>
                        <a:cubicBezTo>
                          <a:pt x="33" y="16"/>
                          <a:pt x="35" y="16"/>
                          <a:pt x="35" y="16"/>
                        </a:cubicBezTo>
                        <a:cubicBezTo>
                          <a:pt x="37" y="14"/>
                          <a:pt x="51" y="5"/>
                          <a:pt x="60" y="11"/>
                        </a:cubicBezTo>
                        <a:cubicBezTo>
                          <a:pt x="68" y="18"/>
                          <a:pt x="64" y="32"/>
                          <a:pt x="54" y="46"/>
                        </a:cubicBezTo>
                        <a:cubicBezTo>
                          <a:pt x="43" y="60"/>
                          <a:pt x="22" y="68"/>
                          <a:pt x="16" y="59"/>
                        </a:cubicBezTo>
                        <a:cubicBezTo>
                          <a:pt x="9" y="49"/>
                          <a:pt x="17" y="35"/>
                          <a:pt x="18" y="34"/>
                        </a:cubicBezTo>
                        <a:cubicBezTo>
                          <a:pt x="19" y="32"/>
                          <a:pt x="19" y="31"/>
                          <a:pt x="18" y="30"/>
                        </a:cubicBezTo>
                        <a:cubicBezTo>
                          <a:pt x="17" y="29"/>
                          <a:pt x="15" y="31"/>
                          <a:pt x="15" y="31"/>
                        </a:cubicBezTo>
                        <a:cubicBezTo>
                          <a:pt x="15" y="31"/>
                          <a:pt x="0" y="50"/>
                          <a:pt x="11" y="62"/>
                        </a:cubicBezTo>
                        <a:close/>
                        <a:moveTo>
                          <a:pt x="40" y="68"/>
                        </a:moveTo>
                        <a:cubicBezTo>
                          <a:pt x="45" y="67"/>
                          <a:pt x="49" y="65"/>
                          <a:pt x="53" y="62"/>
                        </a:cubicBezTo>
                        <a:cubicBezTo>
                          <a:pt x="54" y="67"/>
                          <a:pt x="54" y="73"/>
                          <a:pt x="52" y="77"/>
                        </a:cubicBezTo>
                        <a:cubicBezTo>
                          <a:pt x="48" y="83"/>
                          <a:pt x="37" y="89"/>
                          <a:pt x="36" y="89"/>
                        </a:cubicBezTo>
                        <a:cubicBezTo>
                          <a:pt x="35" y="89"/>
                          <a:pt x="38" y="76"/>
                          <a:pt x="40" y="68"/>
                        </a:cubicBezTo>
                        <a:close/>
                      </a:path>
                    </a:pathLst>
                  </a:custGeom>
                  <a:solidFill>
                    <a:srgbClr val="1F497D"/>
                  </a:solidFill>
                  <a:ln w="6350">
                    <a:solidFill>
                      <a:srgbClr val="1F497D"/>
                    </a:solidFill>
                    <a:round/>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73" name="Freeform 1046"/>
                  <p:cNvSpPr>
                    <a:spLocks/>
                  </p:cNvSpPr>
                  <p:nvPr/>
                </p:nvSpPr>
                <p:spPr bwMode="auto">
                  <a:xfrm>
                    <a:off x="2744" y="1855"/>
                    <a:ext cx="55" cy="49"/>
                  </a:xfrm>
                  <a:custGeom>
                    <a:avLst/>
                    <a:gdLst>
                      <a:gd name="T0" fmla="*/ 363909007 w 35"/>
                      <a:gd name="T1" fmla="*/ 298840595 h 31"/>
                      <a:gd name="T2" fmla="*/ 0 w 35"/>
                      <a:gd name="T3" fmla="*/ 472360997 h 31"/>
                      <a:gd name="T4" fmla="*/ 2147483647 w 35"/>
                      <a:gd name="T5" fmla="*/ 2147483647 h 31"/>
                      <a:gd name="T6" fmla="*/ 2147483647 w 35"/>
                      <a:gd name="T7" fmla="*/ 2147483647 h 31"/>
                      <a:gd name="T8" fmla="*/ 2147483647 w 35"/>
                      <a:gd name="T9" fmla="*/ 2147483647 h 31"/>
                      <a:gd name="T10" fmla="*/ 363909007 w 35"/>
                      <a:gd name="T11" fmla="*/ 298840595 h 31"/>
                      <a:gd name="T12" fmla="*/ 2147483647 w 35"/>
                      <a:gd name="T13" fmla="*/ 2147483647 h 31"/>
                      <a:gd name="T14" fmla="*/ 2147483647 w 35"/>
                      <a:gd name="T15" fmla="*/ 2147483647 h 31"/>
                      <a:gd name="T16" fmla="*/ 1000187651 w 35"/>
                      <a:gd name="T17" fmla="*/ 1537025249 h 31"/>
                      <a:gd name="T18" fmla="*/ 2147483647 w 35"/>
                      <a:gd name="T19" fmla="*/ 2147483647 h 31"/>
                      <a:gd name="T20" fmla="*/ 2147483647 w 35"/>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1"/>
                      <a:gd name="T35" fmla="*/ 35 w 35"/>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1">
                        <a:moveTo>
                          <a:pt x="2" y="1"/>
                        </a:moveTo>
                        <a:cubicBezTo>
                          <a:pt x="0" y="0"/>
                          <a:pt x="0" y="1"/>
                          <a:pt x="0" y="2"/>
                        </a:cubicBezTo>
                        <a:cubicBezTo>
                          <a:pt x="0" y="3"/>
                          <a:pt x="22" y="30"/>
                          <a:pt x="22" y="30"/>
                        </a:cubicBezTo>
                        <a:cubicBezTo>
                          <a:pt x="22" y="30"/>
                          <a:pt x="27" y="31"/>
                          <a:pt x="31" y="27"/>
                        </a:cubicBezTo>
                        <a:cubicBezTo>
                          <a:pt x="35" y="23"/>
                          <a:pt x="33" y="18"/>
                          <a:pt x="33" y="18"/>
                        </a:cubicBezTo>
                        <a:cubicBezTo>
                          <a:pt x="32" y="16"/>
                          <a:pt x="3" y="2"/>
                          <a:pt x="2" y="1"/>
                        </a:cubicBezTo>
                        <a:close/>
                        <a:moveTo>
                          <a:pt x="25" y="26"/>
                        </a:moveTo>
                        <a:cubicBezTo>
                          <a:pt x="24" y="27"/>
                          <a:pt x="22" y="26"/>
                          <a:pt x="21" y="26"/>
                        </a:cubicBezTo>
                        <a:cubicBezTo>
                          <a:pt x="21" y="25"/>
                          <a:pt x="6" y="7"/>
                          <a:pt x="6" y="7"/>
                        </a:cubicBezTo>
                        <a:cubicBezTo>
                          <a:pt x="6" y="7"/>
                          <a:pt x="24" y="20"/>
                          <a:pt x="25" y="21"/>
                        </a:cubicBezTo>
                        <a:cubicBezTo>
                          <a:pt x="26" y="22"/>
                          <a:pt x="27" y="24"/>
                          <a:pt x="25" y="26"/>
                        </a:cubicBezTo>
                        <a:close/>
                      </a:path>
                    </a:pathLst>
                  </a:custGeom>
                  <a:solidFill>
                    <a:srgbClr val="1F497D"/>
                  </a:solidFill>
                  <a:ln w="6350">
                    <a:solidFill>
                      <a:srgbClr val="1F497D"/>
                    </a:solidFill>
                    <a:round/>
                    <a:headEnd/>
                    <a:tailEnd/>
                  </a:ln>
                </p:spPr>
                <p:txBody>
                  <a:bodyP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grpSp>
          </p:grpSp>
          <p:sp>
            <p:nvSpPr>
              <p:cNvPr id="56" name="Text Box 1074"/>
              <p:cNvSpPr txBox="1">
                <a:spLocks noChangeArrowheads="1"/>
              </p:cNvSpPr>
              <p:nvPr/>
            </p:nvSpPr>
            <p:spPr bwMode="auto">
              <a:xfrm>
                <a:off x="7100495" y="5827889"/>
                <a:ext cx="2021458" cy="298490"/>
              </a:xfrm>
              <a:prstGeom prst="rect">
                <a:avLst/>
              </a:prstGeom>
              <a:noFill/>
              <a:ln w="9525">
                <a:noFill/>
                <a:miter lim="800000"/>
                <a:headEnd/>
                <a:tailEnd/>
              </a:ln>
            </p:spPr>
            <p:txBody>
              <a:bodyPr anchor="ctr">
                <a:spAutoFit/>
              </a:bodyPr>
              <a:lstStyle/>
              <a:p>
                <a:pPr algn="ctr" fontAlgn="auto">
                  <a:spcBef>
                    <a:spcPts val="0"/>
                  </a:spcBef>
                  <a:spcAft>
                    <a:spcPts val="0"/>
                  </a:spcAft>
                  <a:defRPr/>
                </a:pPr>
                <a:r>
                  <a:rPr lang="en-US" sz="1200" b="1" kern="0">
                    <a:solidFill>
                      <a:srgbClr val="00469B"/>
                    </a:solidFill>
                    <a:latin typeface="Arial" charset="0"/>
                    <a:cs typeface="Arial" charset="0"/>
                  </a:rPr>
                  <a:t>Clients-Users</a:t>
                </a:r>
                <a:endParaRPr lang="en-GB" sz="1200" b="1" kern="0">
                  <a:solidFill>
                    <a:srgbClr val="00469B"/>
                  </a:solidFill>
                  <a:latin typeface="Arial" charset="0"/>
                  <a:cs typeface="Arial" charset="0"/>
                </a:endParaRPr>
              </a:p>
            </p:txBody>
          </p:sp>
          <p:sp>
            <p:nvSpPr>
              <p:cNvPr id="57" name="Line 1091"/>
              <p:cNvSpPr>
                <a:spLocks noChangeShapeType="1"/>
              </p:cNvSpPr>
              <p:nvPr/>
            </p:nvSpPr>
            <p:spPr bwMode="auto">
              <a:xfrm flipV="1">
                <a:off x="5781894" y="2884403"/>
                <a:ext cx="890946" cy="2182597"/>
              </a:xfrm>
              <a:prstGeom prst="line">
                <a:avLst/>
              </a:prstGeom>
              <a:noFill/>
              <a:ln w="15875">
                <a:solidFill>
                  <a:srgbClr val="00469B"/>
                </a:solidFill>
                <a:round/>
                <a:headEnd/>
                <a:tailEnd type="stealth" w="med" len="med"/>
              </a:ln>
            </p:spPr>
            <p:txBody>
              <a:bodyPr wrap="none" anchor="ct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58" name="Line 1094"/>
              <p:cNvSpPr>
                <a:spLocks noChangeShapeType="1"/>
              </p:cNvSpPr>
              <p:nvPr/>
            </p:nvSpPr>
            <p:spPr bwMode="auto">
              <a:xfrm>
                <a:off x="6878749" y="2825740"/>
                <a:ext cx="829569" cy="2393093"/>
              </a:xfrm>
              <a:prstGeom prst="line">
                <a:avLst/>
              </a:prstGeom>
              <a:noFill/>
              <a:ln w="15875">
                <a:solidFill>
                  <a:srgbClr val="00469B"/>
                </a:solidFill>
                <a:round/>
                <a:headEnd/>
                <a:tailEnd type="stealth" w="med" len="med"/>
              </a:ln>
            </p:spPr>
            <p:txBody>
              <a:bodyPr wrap="none" anchor="ct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59" name="Text Box 1103"/>
              <p:cNvSpPr txBox="1">
                <a:spLocks noChangeArrowheads="1"/>
              </p:cNvSpPr>
              <p:nvPr/>
            </p:nvSpPr>
            <p:spPr bwMode="auto">
              <a:xfrm>
                <a:off x="4492991" y="5817537"/>
                <a:ext cx="2363978" cy="298490"/>
              </a:xfrm>
              <a:prstGeom prst="rect">
                <a:avLst/>
              </a:prstGeom>
              <a:noFill/>
              <a:ln w="9525">
                <a:noFill/>
                <a:miter lim="800000"/>
                <a:headEnd/>
                <a:tailEnd/>
              </a:ln>
            </p:spPr>
            <p:txBody>
              <a:bodyPr wrap="none" anchor="ctr">
                <a:spAutoFit/>
              </a:bodyPr>
              <a:lstStyle/>
              <a:p>
                <a:pPr fontAlgn="auto">
                  <a:spcBef>
                    <a:spcPts val="0"/>
                  </a:spcBef>
                  <a:spcAft>
                    <a:spcPts val="0"/>
                  </a:spcAft>
                  <a:defRPr/>
                </a:pPr>
                <a:r>
                  <a:rPr lang="en-GB" sz="1200" b="1" kern="0">
                    <a:solidFill>
                      <a:srgbClr val="00469B"/>
                    </a:solidFill>
                    <a:latin typeface="Arial" charset="0"/>
                    <a:cs typeface="Arial" charset="0"/>
                  </a:rPr>
                  <a:t>EUMETSAT DVB Uplink</a:t>
                </a:r>
              </a:p>
            </p:txBody>
          </p:sp>
          <p:sp>
            <p:nvSpPr>
              <p:cNvPr id="60" name="Line 1104"/>
              <p:cNvSpPr>
                <a:spLocks noChangeShapeType="1"/>
              </p:cNvSpPr>
              <p:nvPr/>
            </p:nvSpPr>
            <p:spPr bwMode="auto">
              <a:xfrm>
                <a:off x="6886668" y="2834367"/>
                <a:ext cx="1164170" cy="2246436"/>
              </a:xfrm>
              <a:prstGeom prst="line">
                <a:avLst/>
              </a:prstGeom>
              <a:noFill/>
              <a:ln w="15875">
                <a:solidFill>
                  <a:srgbClr val="00469B"/>
                </a:solidFill>
                <a:round/>
                <a:headEnd/>
                <a:tailEnd type="stealth" w="med" len="med"/>
              </a:ln>
            </p:spPr>
            <p:txBody>
              <a:bodyPr wrap="none" anchor="ct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40984" name="Text Box 1106"/>
              <p:cNvSpPr txBox="1">
                <a:spLocks noChangeArrowheads="1"/>
              </p:cNvSpPr>
              <p:nvPr/>
            </p:nvSpPr>
            <p:spPr bwMode="auto">
              <a:xfrm>
                <a:off x="2774455" y="2772254"/>
                <a:ext cx="1346319" cy="607331"/>
              </a:xfrm>
              <a:prstGeom prst="rect">
                <a:avLst/>
              </a:prstGeom>
              <a:solidFill>
                <a:srgbClr val="C6D9F1">
                  <a:alpha val="50195"/>
                </a:srgbClr>
              </a:solidFill>
              <a:ln w="9525">
                <a:solidFill>
                  <a:srgbClr val="00469B"/>
                </a:solidFill>
                <a:miter lim="800000"/>
                <a:headEnd/>
                <a:tailEnd/>
              </a:ln>
            </p:spPr>
            <p:txBody>
              <a:bodyPr>
                <a:spAutoFit/>
              </a:bodyPr>
              <a:lstStyle/>
              <a:p>
                <a:pPr algn="ctr"/>
                <a:r>
                  <a:rPr lang="en-GB" sz="1600" b="1">
                    <a:solidFill>
                      <a:srgbClr val="FF0000"/>
                    </a:solidFill>
                  </a:rPr>
                  <a:t>EARS</a:t>
                </a:r>
              </a:p>
              <a:p>
                <a:pPr algn="ctr"/>
                <a:r>
                  <a:rPr lang="en-GB" sz="1400" b="1">
                    <a:solidFill>
                      <a:srgbClr val="000000"/>
                    </a:solidFill>
                  </a:rPr>
                  <a:t>Athens</a:t>
                </a:r>
              </a:p>
            </p:txBody>
          </p:sp>
          <p:sp>
            <p:nvSpPr>
              <p:cNvPr id="62" name="Line 1109"/>
              <p:cNvSpPr>
                <a:spLocks noChangeShapeType="1"/>
              </p:cNvSpPr>
              <p:nvPr/>
            </p:nvSpPr>
            <p:spPr bwMode="auto">
              <a:xfrm>
                <a:off x="4120774" y="3479657"/>
                <a:ext cx="1142392" cy="1539033"/>
              </a:xfrm>
              <a:prstGeom prst="line">
                <a:avLst/>
              </a:prstGeom>
              <a:noFill/>
              <a:ln w="15875">
                <a:solidFill>
                  <a:srgbClr val="00469B"/>
                </a:solidFill>
                <a:round/>
                <a:headEnd/>
                <a:tailEnd type="stealth" w="med" len="med"/>
              </a:ln>
            </p:spPr>
            <p:txBody>
              <a:bodyPr wrap="none" anchor="ct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63" name="Line 1111"/>
              <p:cNvSpPr>
                <a:spLocks noChangeShapeType="1"/>
              </p:cNvSpPr>
              <p:nvPr/>
            </p:nvSpPr>
            <p:spPr bwMode="auto">
              <a:xfrm>
                <a:off x="3047678" y="4740904"/>
                <a:ext cx="2061057" cy="804024"/>
              </a:xfrm>
              <a:prstGeom prst="line">
                <a:avLst/>
              </a:prstGeom>
              <a:noFill/>
              <a:ln w="38100" cmpd="thinThick">
                <a:solidFill>
                  <a:srgbClr val="FF6600"/>
                </a:solidFill>
                <a:round/>
                <a:headEnd/>
                <a:tailEnd type="stealth" w="med" len="med"/>
              </a:ln>
            </p:spPr>
            <p:txBody>
              <a:bodyPr wrap="none" anchor="ct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40987" name="Text Box 1112"/>
              <p:cNvSpPr txBox="1">
                <a:spLocks noChangeArrowheads="1"/>
              </p:cNvSpPr>
              <p:nvPr/>
            </p:nvSpPr>
            <p:spPr bwMode="auto">
              <a:xfrm>
                <a:off x="6926266" y="2663555"/>
                <a:ext cx="1841289" cy="562472"/>
              </a:xfrm>
              <a:prstGeom prst="rect">
                <a:avLst/>
              </a:prstGeom>
              <a:noFill/>
              <a:ln w="9525">
                <a:noFill/>
                <a:miter lim="800000"/>
                <a:headEnd/>
                <a:tailEnd/>
              </a:ln>
            </p:spPr>
            <p:txBody>
              <a:bodyPr wrap="none" anchor="ctr">
                <a:spAutoFit/>
              </a:bodyPr>
              <a:lstStyle/>
              <a:p>
                <a:pPr algn="ctr"/>
                <a:r>
                  <a:rPr lang="en-GB" sz="1400" b="1">
                    <a:solidFill>
                      <a:srgbClr val="000000"/>
                    </a:solidFill>
                  </a:rPr>
                  <a:t>DVB Broadcast</a:t>
                </a:r>
              </a:p>
              <a:p>
                <a:pPr algn="ctr"/>
                <a:r>
                  <a:rPr lang="en-GB" sz="1400" b="1">
                    <a:solidFill>
                      <a:srgbClr val="000000"/>
                    </a:solidFill>
                  </a:rPr>
                  <a:t>EUROBIRD-9</a:t>
                </a:r>
              </a:p>
            </p:txBody>
          </p:sp>
          <p:sp>
            <p:nvSpPr>
              <p:cNvPr id="65" name="Text Box 1116"/>
              <p:cNvSpPr txBox="1">
                <a:spLocks noChangeArrowheads="1"/>
              </p:cNvSpPr>
              <p:nvPr/>
            </p:nvSpPr>
            <p:spPr bwMode="auto">
              <a:xfrm>
                <a:off x="4839471" y="3125955"/>
                <a:ext cx="956282" cy="276060"/>
              </a:xfrm>
              <a:prstGeom prst="rect">
                <a:avLst/>
              </a:prstGeom>
              <a:solidFill>
                <a:srgbClr val="1F497D">
                  <a:lumMod val="20000"/>
                  <a:lumOff val="80000"/>
                  <a:alpha val="50195"/>
                </a:srgbClr>
              </a:solidFill>
              <a:ln w="9525" cap="rnd">
                <a:solidFill>
                  <a:srgbClr val="00469B"/>
                </a:solidFill>
                <a:prstDash val="sysDot"/>
                <a:miter lim="800000"/>
                <a:headEnd/>
                <a:tailEnd/>
              </a:ln>
            </p:spPr>
            <p:txBody>
              <a:bodyPr>
                <a:spAutoFit/>
              </a:bodyPr>
              <a:lstStyle/>
              <a:p>
                <a:pPr algn="ctr" fontAlgn="auto">
                  <a:spcBef>
                    <a:spcPts val="0"/>
                  </a:spcBef>
                  <a:spcAft>
                    <a:spcPts val="0"/>
                  </a:spcAft>
                  <a:defRPr/>
                </a:pPr>
                <a:r>
                  <a:rPr lang="en-GB" sz="1000" kern="0">
                    <a:solidFill>
                      <a:sysClr val="windowText" lastClr="000000"/>
                    </a:solidFill>
                    <a:latin typeface="Arial" charset="0"/>
                    <a:cs typeface="Arial" charset="0"/>
                  </a:rPr>
                  <a:t>Others…</a:t>
                </a:r>
                <a:endParaRPr lang="en-GB" sz="1000" kern="0">
                  <a:solidFill>
                    <a:srgbClr val="00469B"/>
                  </a:solidFill>
                  <a:latin typeface="Arial" charset="0"/>
                  <a:cs typeface="Arial" charset="0"/>
                </a:endParaRPr>
              </a:p>
            </p:txBody>
          </p:sp>
          <p:sp>
            <p:nvSpPr>
              <p:cNvPr id="66" name="Line 1117"/>
              <p:cNvSpPr>
                <a:spLocks noChangeShapeType="1"/>
              </p:cNvSpPr>
              <p:nvPr/>
            </p:nvSpPr>
            <p:spPr bwMode="auto">
              <a:xfrm>
                <a:off x="5377999" y="3477931"/>
                <a:ext cx="91075" cy="1442412"/>
              </a:xfrm>
              <a:prstGeom prst="line">
                <a:avLst/>
              </a:prstGeom>
              <a:noFill/>
              <a:ln w="15875">
                <a:solidFill>
                  <a:srgbClr val="00469B"/>
                </a:solidFill>
                <a:prstDash val="sysDot"/>
                <a:round/>
                <a:headEnd/>
                <a:tailEnd type="stealth" w="med" len="med"/>
              </a:ln>
            </p:spPr>
            <p:txBody>
              <a:bodyPr wrap="none" anchor="ct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sp>
            <p:nvSpPr>
              <p:cNvPr id="67" name="Line 1118"/>
              <p:cNvSpPr>
                <a:spLocks noChangeShapeType="1"/>
              </p:cNvSpPr>
              <p:nvPr/>
            </p:nvSpPr>
            <p:spPr bwMode="auto">
              <a:xfrm>
                <a:off x="820313" y="3959311"/>
                <a:ext cx="1055276" cy="464125"/>
              </a:xfrm>
              <a:prstGeom prst="line">
                <a:avLst/>
              </a:prstGeom>
              <a:noFill/>
              <a:ln w="38100" cmpd="thinThick">
                <a:solidFill>
                  <a:srgbClr val="FF6600"/>
                </a:solidFill>
                <a:round/>
                <a:headEnd/>
                <a:tailEnd type="stealth" w="med" len="med"/>
              </a:ln>
            </p:spPr>
            <p:txBody>
              <a:bodyPr wrap="none" anchor="ctr"/>
              <a:lstStyle/>
              <a:p>
                <a:pPr fontAlgn="auto">
                  <a:spcBef>
                    <a:spcPts val="0"/>
                  </a:spcBef>
                  <a:spcAft>
                    <a:spcPts val="0"/>
                  </a:spcAft>
                  <a:defRPr/>
                </a:pPr>
                <a:endParaRPr lang="el-GR" sz="1800" kern="0">
                  <a:solidFill>
                    <a:sysClr val="windowText" lastClr="000000"/>
                  </a:solidFill>
                  <a:latin typeface="Arial" charset="0"/>
                  <a:cs typeface="Arial" charset="0"/>
                </a:endParaRPr>
              </a:p>
            </p:txBody>
          </p:sp>
          <p:pic>
            <p:nvPicPr>
              <p:cNvPr id="40991" name="Picture 1040"/>
              <p:cNvPicPr>
                <a:picLocks noChangeAspect="1" noChangeArrowheads="1"/>
              </p:cNvPicPr>
              <p:nvPr/>
            </p:nvPicPr>
            <p:blipFill>
              <a:blip r:embed="rId4" cstate="print"/>
              <a:srcRect/>
              <a:stretch>
                <a:fillRect/>
              </a:stretch>
            </p:blipFill>
            <p:spPr bwMode="auto">
              <a:xfrm>
                <a:off x="-85702" y="3350616"/>
                <a:ext cx="1262063" cy="765176"/>
              </a:xfrm>
              <a:prstGeom prst="rect">
                <a:avLst/>
              </a:prstGeom>
              <a:noFill/>
              <a:ln w="9525">
                <a:noFill/>
                <a:miter lim="800000"/>
                <a:headEnd/>
                <a:tailEnd/>
              </a:ln>
            </p:spPr>
          </p:pic>
          <p:sp>
            <p:nvSpPr>
              <p:cNvPr id="40992" name="Text Box 1112"/>
              <p:cNvSpPr txBox="1">
                <a:spLocks noChangeArrowheads="1"/>
              </p:cNvSpPr>
              <p:nvPr/>
            </p:nvSpPr>
            <p:spPr bwMode="auto">
              <a:xfrm>
                <a:off x="-1626820" y="3498635"/>
                <a:ext cx="1870987" cy="562472"/>
              </a:xfrm>
              <a:prstGeom prst="rect">
                <a:avLst/>
              </a:prstGeom>
              <a:noFill/>
              <a:ln w="9525">
                <a:noFill/>
                <a:miter lim="800000"/>
                <a:headEnd/>
                <a:tailEnd/>
              </a:ln>
            </p:spPr>
            <p:txBody>
              <a:bodyPr anchor="ctr">
                <a:spAutoFit/>
              </a:bodyPr>
              <a:lstStyle/>
              <a:p>
                <a:pPr algn="ctr"/>
                <a:r>
                  <a:rPr lang="en-US" sz="1400" b="1">
                    <a:solidFill>
                      <a:srgbClr val="000000"/>
                    </a:solidFill>
                  </a:rPr>
                  <a:t>Weather Satellites</a:t>
                </a:r>
                <a:endParaRPr lang="en-GB" sz="1400" b="1">
                  <a:solidFill>
                    <a:srgbClr val="000000"/>
                  </a:solidFill>
                </a:endParaRPr>
              </a:p>
            </p:txBody>
          </p:sp>
        </p:grpSp>
        <p:pic>
          <p:nvPicPr>
            <p:cNvPr id="40973" name="Picture 2" descr="C:\Users\gpot\Desktop\25 March 2009\EARS\Hellas_NOAA-18_25-MAR-2009_11_04_16.831_19815.H5.CH_1_2_4.png"/>
            <p:cNvPicPr>
              <a:picLocks noChangeAspect="1" noChangeArrowheads="1"/>
            </p:cNvPicPr>
            <p:nvPr/>
          </p:nvPicPr>
          <p:blipFill>
            <a:blip r:embed="rId5" cstate="print"/>
            <a:srcRect/>
            <a:stretch>
              <a:fillRect/>
            </a:stretch>
          </p:blipFill>
          <p:spPr bwMode="auto">
            <a:xfrm>
              <a:off x="108300" y="1331913"/>
              <a:ext cx="2591492" cy="1944000"/>
            </a:xfrm>
            <a:prstGeom prst="rect">
              <a:avLst/>
            </a:prstGeom>
            <a:noFill/>
            <a:ln w="9525">
              <a:noFill/>
              <a:miter lim="800000"/>
              <a:headEnd/>
              <a:tailEnd/>
            </a:ln>
          </p:spPr>
        </p:pic>
      </p:grpSp>
      <p:pic>
        <p:nvPicPr>
          <p:cNvPr id="40970" name="Picture 1" descr="image001"/>
          <p:cNvPicPr>
            <a:picLocks noChangeAspect="1" noChangeArrowheads="1"/>
          </p:cNvPicPr>
          <p:nvPr/>
        </p:nvPicPr>
        <p:blipFill>
          <a:blip r:embed="rId6" cstate="print"/>
          <a:srcRect/>
          <a:stretch>
            <a:fillRect/>
          </a:stretch>
        </p:blipFill>
        <p:spPr bwMode="auto">
          <a:xfrm>
            <a:off x="157163" y="4508500"/>
            <a:ext cx="2111375" cy="1584325"/>
          </a:xfrm>
          <a:prstGeom prst="rect">
            <a:avLst/>
          </a:prstGeom>
          <a:noFill/>
          <a:ln w="9525">
            <a:noFill/>
            <a:miter lim="800000"/>
            <a:headEnd/>
            <a:tailEnd/>
          </a:ln>
        </p:spPr>
      </p:pic>
      <p:sp>
        <p:nvSpPr>
          <p:cNvPr id="40971" name="Rectangle 18"/>
          <p:cNvSpPr>
            <a:spLocks noChangeArrowheads="1"/>
          </p:cNvSpPr>
          <p:nvPr/>
        </p:nvSpPr>
        <p:spPr bwMode="auto">
          <a:xfrm>
            <a:off x="2857500" y="1285875"/>
            <a:ext cx="5891213" cy="1435100"/>
          </a:xfrm>
          <a:prstGeom prst="rect">
            <a:avLst/>
          </a:prstGeom>
          <a:noFill/>
          <a:ln w="9525">
            <a:noFill/>
            <a:miter lim="800000"/>
            <a:headEnd/>
            <a:tailEnd/>
          </a:ln>
        </p:spPr>
        <p:txBody>
          <a:bodyPr>
            <a:spAutoFit/>
          </a:bodyPr>
          <a:lstStyle/>
          <a:p>
            <a:pPr marL="271463" indent="-271463">
              <a:buFont typeface="Arial" pitchFamily="34" charset="0"/>
              <a:buChar char="•"/>
            </a:pPr>
            <a:r>
              <a:rPr lang="en-US" sz="1600">
                <a:solidFill>
                  <a:srgbClr val="003399"/>
                </a:solidFill>
                <a:latin typeface="Calibri" pitchFamily="34" charset="0"/>
              </a:rPr>
              <a:t>EUMETCast (METEOSAT 7, 8, 9) 12-Channels</a:t>
            </a:r>
          </a:p>
          <a:p>
            <a:pPr marL="271463" indent="-271463">
              <a:buFont typeface="Arial" pitchFamily="34" charset="0"/>
              <a:buNone/>
            </a:pPr>
            <a:endParaRPr lang="en-US" sz="2000" b="1">
              <a:solidFill>
                <a:srgbClr val="003399"/>
              </a:solidFill>
              <a:latin typeface="Calibri" pitchFamily="34" charset="0"/>
            </a:endParaRPr>
          </a:p>
          <a:p>
            <a:pPr marL="271463" indent="-271463">
              <a:buFont typeface="Arial" pitchFamily="34" charset="0"/>
              <a:buNone/>
            </a:pPr>
            <a:r>
              <a:rPr lang="en-US" sz="2000" b="1">
                <a:solidFill>
                  <a:srgbClr val="003399"/>
                </a:solidFill>
                <a:latin typeface="Calibri" pitchFamily="34" charset="0"/>
              </a:rPr>
              <a:t>Polar orbiting</a:t>
            </a:r>
            <a:endParaRPr lang="en-US" sz="1600" b="1">
              <a:solidFill>
                <a:srgbClr val="003399"/>
              </a:solidFill>
              <a:latin typeface="Calibri" pitchFamily="34" charset="0"/>
            </a:endParaRPr>
          </a:p>
          <a:p>
            <a:pPr marL="271463" indent="-271463">
              <a:buFont typeface="Arial" pitchFamily="34" charset="0"/>
              <a:buChar char="•"/>
            </a:pPr>
            <a:r>
              <a:rPr lang="en-US" sz="1600">
                <a:solidFill>
                  <a:srgbClr val="FF0000"/>
                </a:solidFill>
                <a:latin typeface="Calibri" pitchFamily="34" charset="0"/>
              </a:rPr>
              <a:t>H</a:t>
            </a:r>
            <a:r>
              <a:rPr lang="en-US" sz="1600">
                <a:solidFill>
                  <a:srgbClr val="003399"/>
                </a:solidFill>
                <a:latin typeface="Calibri" pitchFamily="34" charset="0"/>
              </a:rPr>
              <a:t>igh </a:t>
            </a:r>
            <a:r>
              <a:rPr lang="en-US" sz="1600">
                <a:solidFill>
                  <a:srgbClr val="FF0000"/>
                </a:solidFill>
                <a:latin typeface="Calibri" pitchFamily="34" charset="0"/>
              </a:rPr>
              <a:t>R</a:t>
            </a:r>
            <a:r>
              <a:rPr lang="en-US" sz="1600">
                <a:solidFill>
                  <a:srgbClr val="003399"/>
                </a:solidFill>
                <a:latin typeface="Calibri" pitchFamily="34" charset="0"/>
              </a:rPr>
              <a:t>esolution </a:t>
            </a:r>
            <a:r>
              <a:rPr lang="en-US" sz="1600">
                <a:solidFill>
                  <a:srgbClr val="FF0000"/>
                </a:solidFill>
                <a:latin typeface="Calibri" pitchFamily="34" charset="0"/>
              </a:rPr>
              <a:t>P</a:t>
            </a:r>
            <a:r>
              <a:rPr lang="en-US" sz="1600">
                <a:solidFill>
                  <a:srgbClr val="003399"/>
                </a:solidFill>
                <a:latin typeface="Calibri" pitchFamily="34" charset="0"/>
              </a:rPr>
              <a:t>icture </a:t>
            </a:r>
            <a:r>
              <a:rPr lang="en-US" sz="1600">
                <a:solidFill>
                  <a:srgbClr val="FF0000"/>
                </a:solidFill>
                <a:latin typeface="Calibri" pitchFamily="34" charset="0"/>
              </a:rPr>
              <a:t>T</a:t>
            </a:r>
            <a:r>
              <a:rPr lang="en-US" sz="1600">
                <a:solidFill>
                  <a:srgbClr val="003399"/>
                </a:solidFill>
                <a:latin typeface="Calibri" pitchFamily="34" charset="0"/>
              </a:rPr>
              <a:t>ransmission (NOAA 15-19, FY)</a:t>
            </a:r>
          </a:p>
          <a:p>
            <a:pPr marL="271463" indent="-271463">
              <a:buFont typeface="Arial" pitchFamily="34" charset="0"/>
              <a:buChar char="•"/>
            </a:pPr>
            <a:r>
              <a:rPr lang="en-US" sz="1600">
                <a:solidFill>
                  <a:srgbClr val="FF0000"/>
                </a:solidFill>
                <a:latin typeface="Calibri" pitchFamily="34" charset="0"/>
              </a:rPr>
              <a:t>E</a:t>
            </a:r>
            <a:r>
              <a:rPr lang="en-US" sz="1600">
                <a:solidFill>
                  <a:srgbClr val="003399"/>
                </a:solidFill>
                <a:latin typeface="Calibri" pitchFamily="34" charset="0"/>
              </a:rPr>
              <a:t>UMETSAT </a:t>
            </a:r>
            <a:r>
              <a:rPr lang="en-US" sz="1600">
                <a:solidFill>
                  <a:srgbClr val="FF0000"/>
                </a:solidFill>
                <a:latin typeface="Calibri" pitchFamily="34" charset="0"/>
              </a:rPr>
              <a:t>A</a:t>
            </a:r>
            <a:r>
              <a:rPr lang="en-US" sz="1600">
                <a:solidFill>
                  <a:srgbClr val="003399"/>
                </a:solidFill>
                <a:latin typeface="Calibri" pitchFamily="34" charset="0"/>
              </a:rPr>
              <a:t>DVANCED </a:t>
            </a:r>
            <a:r>
              <a:rPr lang="en-US" sz="1600">
                <a:solidFill>
                  <a:srgbClr val="FF0000"/>
                </a:solidFill>
                <a:latin typeface="Calibri" pitchFamily="34" charset="0"/>
              </a:rPr>
              <a:t>R</a:t>
            </a:r>
            <a:r>
              <a:rPr lang="en-US" sz="1600">
                <a:solidFill>
                  <a:srgbClr val="003399"/>
                </a:solidFill>
                <a:latin typeface="Calibri" pitchFamily="34" charset="0"/>
              </a:rPr>
              <a:t>ETRANSMISSION </a:t>
            </a:r>
            <a:r>
              <a:rPr lang="en-US" sz="1600">
                <a:solidFill>
                  <a:srgbClr val="FF0000"/>
                </a:solidFill>
                <a:latin typeface="Calibri" pitchFamily="34" charset="0"/>
              </a:rPr>
              <a:t>S</a:t>
            </a:r>
            <a:r>
              <a:rPr lang="en-US" sz="1600">
                <a:solidFill>
                  <a:srgbClr val="003399"/>
                </a:solidFill>
                <a:latin typeface="Calibri" pitchFamily="34" charset="0"/>
              </a:rPr>
              <a:t>ERVICE</a:t>
            </a:r>
            <a:endParaRPr lang="el-GR" sz="1600">
              <a:solidFill>
                <a:srgbClr val="003399"/>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p:spPr>
        <p:txBody>
          <a:bodyPr/>
          <a:lstStyle/>
          <a:p>
            <a:fld id="{06B117E7-C2AE-49C3-BC0B-19AF2362FFC4}" type="slidenum">
              <a:rPr lang="el-GR" smtClean="0"/>
              <a:pPr/>
              <a:t>21</a:t>
            </a:fld>
            <a:endParaRPr lang="el-GR" smtClean="0"/>
          </a:p>
        </p:txBody>
      </p:sp>
      <p:sp>
        <p:nvSpPr>
          <p:cNvPr id="41987"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41988"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41989"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41990"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sp>
        <p:nvSpPr>
          <p:cNvPr id="41992" name="TextBox 8"/>
          <p:cNvSpPr txBox="1">
            <a:spLocks noChangeArrowheads="1"/>
          </p:cNvSpPr>
          <p:nvPr/>
        </p:nvSpPr>
        <p:spPr bwMode="auto">
          <a:xfrm>
            <a:off x="1258888" y="620713"/>
            <a:ext cx="6357937" cy="461962"/>
          </a:xfrm>
          <a:prstGeom prst="rect">
            <a:avLst/>
          </a:prstGeom>
          <a:noFill/>
          <a:ln w="9525">
            <a:noFill/>
            <a:miter lim="800000"/>
            <a:headEnd/>
            <a:tailEnd/>
          </a:ln>
        </p:spPr>
        <p:txBody>
          <a:bodyPr>
            <a:spAutoFit/>
          </a:bodyPr>
          <a:lstStyle/>
          <a:p>
            <a:pPr algn="ctr"/>
            <a:r>
              <a:rPr lang="en-US" sz="2400">
                <a:solidFill>
                  <a:srgbClr val="003399"/>
                </a:solidFill>
                <a:latin typeface="Calibri" pitchFamily="34" charset="0"/>
              </a:rPr>
              <a:t>Lightning Detection Network</a:t>
            </a:r>
            <a:endParaRPr lang="el-GR" sz="2400">
              <a:solidFill>
                <a:srgbClr val="003399"/>
              </a:solidFill>
              <a:latin typeface="Calibri" pitchFamily="34" charset="0"/>
            </a:endParaRPr>
          </a:p>
        </p:txBody>
      </p:sp>
      <p:pic>
        <p:nvPicPr>
          <p:cNvPr id="41993" name="Picture 4"/>
          <p:cNvPicPr>
            <a:picLocks noChangeAspect="1" noChangeArrowheads="1"/>
          </p:cNvPicPr>
          <p:nvPr/>
        </p:nvPicPr>
        <p:blipFill>
          <a:blip r:embed="rId4" cstate="print"/>
          <a:srcRect/>
          <a:stretch>
            <a:fillRect/>
          </a:stretch>
        </p:blipFill>
        <p:spPr bwMode="auto">
          <a:xfrm>
            <a:off x="0" y="1184275"/>
            <a:ext cx="4518025" cy="4173538"/>
          </a:xfrm>
          <a:prstGeom prst="rect">
            <a:avLst/>
          </a:prstGeom>
          <a:noFill/>
          <a:ln w="9525">
            <a:noFill/>
            <a:miter lim="800000"/>
            <a:headEnd/>
            <a:tailEnd/>
          </a:ln>
        </p:spPr>
      </p:pic>
      <p:graphicFrame>
        <p:nvGraphicFramePr>
          <p:cNvPr id="14" name="9 - Πίνακας"/>
          <p:cNvGraphicFramePr>
            <a:graphicFrameLocks noGrp="1"/>
          </p:cNvGraphicFramePr>
          <p:nvPr/>
        </p:nvGraphicFramePr>
        <p:xfrm>
          <a:off x="285750" y="5445125"/>
          <a:ext cx="3853631" cy="679306"/>
        </p:xfrm>
        <a:graphic>
          <a:graphicData uri="http://schemas.openxmlformats.org/drawingml/2006/table">
            <a:tbl>
              <a:tblPr firstRow="1" bandRow="1">
                <a:tableStyleId>{5C22544A-7EE6-4342-B048-85BDC9FD1C3A}</a:tableStyleId>
              </a:tblPr>
              <a:tblGrid>
                <a:gridCol w="3853631"/>
              </a:tblGrid>
              <a:tr h="295272">
                <a:tc>
                  <a:txBody>
                    <a:bodyPr/>
                    <a:lstStyle/>
                    <a:p>
                      <a:pPr algn="ctr"/>
                      <a:r>
                        <a:rPr lang="en-US" sz="1400" dirty="0" smtClean="0">
                          <a:latin typeface="Calibri" pitchFamily="34" charset="0"/>
                        </a:rPr>
                        <a:t>Base Stations</a:t>
                      </a:r>
                      <a:endParaRPr lang="el-GR" sz="1400" dirty="0">
                        <a:latin typeface="Calibri" pitchFamily="34" charset="0"/>
                      </a:endParaRPr>
                    </a:p>
                  </a:txBody>
                  <a:tcPr marL="91424" marR="91424" marT="45758" marB="45758"/>
                </a:tc>
              </a:tr>
              <a:tr h="37443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rPr>
                        <a:t>HNMS Headquarters &amp;</a:t>
                      </a:r>
                      <a:r>
                        <a:rPr lang="en-US" sz="1800" baseline="0" dirty="0" smtClean="0">
                          <a:latin typeface="Calibri" pitchFamily="34" charset="0"/>
                        </a:rPr>
                        <a:t> </a:t>
                      </a:r>
                      <a:r>
                        <a:rPr lang="en-US" sz="1800" dirty="0" smtClean="0">
                          <a:latin typeface="Calibri" pitchFamily="34" charset="0"/>
                        </a:rPr>
                        <a:t>Larissa</a:t>
                      </a:r>
                    </a:p>
                  </a:txBody>
                  <a:tcPr marL="91424" marR="91424" marT="45758" marB="45758"/>
                </a:tc>
              </a:tr>
            </a:tbl>
          </a:graphicData>
        </a:graphic>
      </p:graphicFrame>
      <p:pic>
        <p:nvPicPr>
          <p:cNvPr id="42002" name="Εικόνα 4"/>
          <p:cNvPicPr>
            <a:picLocks noChangeAspect="1"/>
          </p:cNvPicPr>
          <p:nvPr/>
        </p:nvPicPr>
        <p:blipFill>
          <a:blip r:embed="rId5" cstate="print"/>
          <a:srcRect l="17502" t="4240" r="27148"/>
          <a:stretch>
            <a:fillRect/>
          </a:stretch>
        </p:blipFill>
        <p:spPr bwMode="auto">
          <a:xfrm>
            <a:off x="5076825" y="2060575"/>
            <a:ext cx="3376613" cy="2663825"/>
          </a:xfrm>
          <a:prstGeom prst="rect">
            <a:avLst/>
          </a:prstGeom>
          <a:noFill/>
          <a:ln w="9525">
            <a:noFill/>
            <a:miter lim="800000"/>
            <a:headEnd/>
            <a:tailEnd/>
          </a:ln>
        </p:spPr>
      </p:pic>
      <p:sp>
        <p:nvSpPr>
          <p:cNvPr id="2" name="Rectangle 1"/>
          <p:cNvSpPr/>
          <p:nvPr/>
        </p:nvSpPr>
        <p:spPr>
          <a:xfrm>
            <a:off x="4788024" y="4973092"/>
            <a:ext cx="4173414" cy="369332"/>
          </a:xfrm>
          <a:prstGeom prst="rect">
            <a:avLst/>
          </a:prstGeom>
        </p:spPr>
        <p:txBody>
          <a:bodyPr wrap="square">
            <a:spAutoFit/>
          </a:bodyPr>
          <a:lstStyle/>
          <a:p>
            <a:r>
              <a:rPr lang="en-US" sz="1800" dirty="0">
                <a:solidFill>
                  <a:srgbClr val="0000FF"/>
                </a:solidFill>
              </a:rPr>
              <a:t>MTSHELL  INTEGRATION   SYSTEM</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sldNum" sz="quarter" idx="12"/>
          </p:nvPr>
        </p:nvSpPr>
        <p:spPr>
          <a:noFill/>
        </p:spPr>
        <p:txBody>
          <a:bodyPr/>
          <a:lstStyle/>
          <a:p>
            <a:fld id="{3D26DAD8-A32F-48E1-AFD4-F3C649601396}" type="slidenum">
              <a:rPr lang="el-GR" smtClean="0"/>
              <a:pPr/>
              <a:t>22</a:t>
            </a:fld>
            <a:endParaRPr lang="el-GR" smtClean="0"/>
          </a:p>
        </p:txBody>
      </p:sp>
      <p:sp>
        <p:nvSpPr>
          <p:cNvPr id="43011" name="1 - Τίτλος"/>
          <p:cNvSpPr>
            <a:spLocks noGrp="1"/>
          </p:cNvSpPr>
          <p:nvPr>
            <p:ph type="title" idx="4294967295"/>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43012"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43013"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pic>
        <p:nvPicPr>
          <p:cNvPr id="43015" name="Picture 7" descr="15-6-2015"/>
          <p:cNvPicPr>
            <a:picLocks noChangeAspect="1" noChangeArrowheads="1" noCrop="1"/>
          </p:cNvPicPr>
          <p:nvPr/>
        </p:nvPicPr>
        <p:blipFill>
          <a:blip r:embed="rId4" cstate="print"/>
          <a:srcRect/>
          <a:stretch>
            <a:fillRect/>
          </a:stretch>
        </p:blipFill>
        <p:spPr bwMode="auto">
          <a:xfrm>
            <a:off x="-1857375" y="504825"/>
            <a:ext cx="12268200" cy="5580063"/>
          </a:xfrm>
          <a:prstGeom prst="rect">
            <a:avLst/>
          </a:prstGeom>
          <a:noFill/>
          <a:ln w="9525">
            <a:noFill/>
            <a:miter lim="800000"/>
            <a:headEnd/>
            <a:tailEnd/>
          </a:ln>
        </p:spPr>
      </p:pic>
      <p:sp>
        <p:nvSpPr>
          <p:cNvPr id="43016"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sp>
        <p:nvSpPr>
          <p:cNvPr id="43017" name="Rectangle 14"/>
          <p:cNvSpPr>
            <a:spLocks noChangeArrowheads="1"/>
          </p:cNvSpPr>
          <p:nvPr/>
        </p:nvSpPr>
        <p:spPr bwMode="auto">
          <a:xfrm>
            <a:off x="34925" y="115888"/>
            <a:ext cx="5072063" cy="339725"/>
          </a:xfrm>
          <a:prstGeom prst="rect">
            <a:avLst/>
          </a:prstGeom>
          <a:noFill/>
          <a:ln w="9525">
            <a:noFill/>
            <a:miter lim="800000"/>
            <a:headEnd/>
            <a:tailEnd/>
          </a:ln>
        </p:spPr>
        <p:txBody>
          <a:bodyPr wrap="none">
            <a:spAutoFit/>
          </a:bodyPr>
          <a:lstStyle/>
          <a:p>
            <a:r>
              <a:rPr lang="en-US" sz="1600" b="1">
                <a:solidFill>
                  <a:srgbClr val="FFFF00"/>
                </a:solidFill>
                <a:latin typeface="Calibri" pitchFamily="34" charset="0"/>
              </a:rPr>
              <a:t>Start: 18/6/2015 – 1100 UTC  End: 19/6/2015 – 0600 UTC </a:t>
            </a:r>
            <a:endParaRPr lang="el-GR" sz="1600" b="1">
              <a:solidFill>
                <a:srgbClr val="FFFF00"/>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2"/>
          </p:nvPr>
        </p:nvSpPr>
        <p:spPr>
          <a:noFill/>
        </p:spPr>
        <p:txBody>
          <a:bodyPr/>
          <a:lstStyle/>
          <a:p>
            <a:fld id="{22FF46A2-488F-40A9-9ABD-5D56A7D5F0DF}" type="slidenum">
              <a:rPr lang="el-GR" smtClean="0"/>
              <a:pPr/>
              <a:t>23</a:t>
            </a:fld>
            <a:endParaRPr lang="el-GR" smtClean="0"/>
          </a:p>
        </p:txBody>
      </p:sp>
      <p:grpSp>
        <p:nvGrpSpPr>
          <p:cNvPr id="2" name="Group 10"/>
          <p:cNvGrpSpPr>
            <a:grpSpLocks/>
          </p:cNvGrpSpPr>
          <p:nvPr/>
        </p:nvGrpSpPr>
        <p:grpSpPr bwMode="auto">
          <a:xfrm>
            <a:off x="466725" y="1989138"/>
            <a:ext cx="8353425" cy="3422650"/>
            <a:chOff x="466725" y="1988840"/>
            <a:chExt cx="8353425" cy="3422650"/>
          </a:xfrm>
        </p:grpSpPr>
        <p:pic>
          <p:nvPicPr>
            <p:cNvPr id="44056" name="Picture 9" descr="Sonding"/>
            <p:cNvPicPr>
              <a:picLocks noChangeAspect="1" noChangeArrowheads="1"/>
            </p:cNvPicPr>
            <p:nvPr/>
          </p:nvPicPr>
          <p:blipFill>
            <a:blip r:embed="rId3" cstate="print"/>
            <a:srcRect/>
            <a:stretch>
              <a:fillRect/>
            </a:stretch>
          </p:blipFill>
          <p:spPr bwMode="auto">
            <a:xfrm>
              <a:off x="3348038" y="2033290"/>
              <a:ext cx="2663825" cy="3349625"/>
            </a:xfrm>
            <a:prstGeom prst="rect">
              <a:avLst/>
            </a:prstGeom>
            <a:noFill/>
            <a:ln w="9525">
              <a:noFill/>
              <a:miter lim="800000"/>
              <a:headEnd/>
              <a:tailEnd/>
            </a:ln>
          </p:spPr>
        </p:pic>
        <p:pic>
          <p:nvPicPr>
            <p:cNvPr id="44057" name="Picture 10" descr="Sonding preparation"/>
            <p:cNvPicPr>
              <a:picLocks noChangeArrowheads="1"/>
            </p:cNvPicPr>
            <p:nvPr/>
          </p:nvPicPr>
          <p:blipFill>
            <a:blip r:embed="rId4" cstate="print"/>
            <a:srcRect/>
            <a:stretch>
              <a:fillRect/>
            </a:stretch>
          </p:blipFill>
          <p:spPr bwMode="auto">
            <a:xfrm>
              <a:off x="466725" y="2060277"/>
              <a:ext cx="2663825" cy="3351213"/>
            </a:xfrm>
            <a:prstGeom prst="rect">
              <a:avLst/>
            </a:prstGeom>
            <a:noFill/>
            <a:ln w="9525">
              <a:noFill/>
              <a:miter lim="800000"/>
              <a:headEnd/>
              <a:tailEnd/>
            </a:ln>
          </p:spPr>
        </p:pic>
        <p:pic>
          <p:nvPicPr>
            <p:cNvPr id="44058" name="Picture 11" descr="Radiosonde"/>
            <p:cNvPicPr>
              <a:picLocks noChangeArrowheads="1"/>
            </p:cNvPicPr>
            <p:nvPr/>
          </p:nvPicPr>
          <p:blipFill>
            <a:blip r:embed="rId5" cstate="print"/>
            <a:srcRect/>
            <a:stretch>
              <a:fillRect/>
            </a:stretch>
          </p:blipFill>
          <p:spPr bwMode="auto">
            <a:xfrm>
              <a:off x="6156325" y="1988840"/>
              <a:ext cx="2663825" cy="3351212"/>
            </a:xfrm>
            <a:prstGeom prst="rect">
              <a:avLst/>
            </a:prstGeom>
            <a:noFill/>
            <a:ln w="9525">
              <a:noFill/>
              <a:miter lim="800000"/>
              <a:headEnd/>
              <a:tailEnd/>
            </a:ln>
          </p:spPr>
        </p:pic>
      </p:grpSp>
      <p:pic>
        <p:nvPicPr>
          <p:cNvPr id="44036" name="Picture 2" descr="D:\New Folder\emylogogood6.jpg"/>
          <p:cNvPicPr>
            <a:picLocks noChangeAspect="1" noChangeArrowheads="1"/>
          </p:cNvPicPr>
          <p:nvPr/>
        </p:nvPicPr>
        <p:blipFill>
          <a:blip r:embed="rId6" cstate="print"/>
          <a:srcRect/>
          <a:stretch>
            <a:fillRect/>
          </a:stretch>
        </p:blipFill>
        <p:spPr bwMode="auto">
          <a:xfrm>
            <a:off x="0" y="0"/>
            <a:ext cx="838200" cy="625475"/>
          </a:xfrm>
          <a:prstGeom prst="rect">
            <a:avLst/>
          </a:prstGeom>
          <a:noFill/>
          <a:ln w="9525">
            <a:noFill/>
            <a:miter lim="800000"/>
            <a:headEnd/>
            <a:tailEnd/>
          </a:ln>
        </p:spPr>
      </p:pic>
      <p:cxnSp>
        <p:nvCxnSpPr>
          <p:cNvPr id="8" name="7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44038"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sp>
        <p:nvSpPr>
          <p:cNvPr id="44039" name="TextBox 8"/>
          <p:cNvSpPr txBox="1">
            <a:spLocks noChangeArrowheads="1"/>
          </p:cNvSpPr>
          <p:nvPr/>
        </p:nvSpPr>
        <p:spPr bwMode="auto">
          <a:xfrm>
            <a:off x="1258888" y="735013"/>
            <a:ext cx="6357937" cy="461962"/>
          </a:xfrm>
          <a:prstGeom prst="rect">
            <a:avLst/>
          </a:prstGeom>
          <a:noFill/>
          <a:ln w="9525">
            <a:noFill/>
            <a:miter lim="800000"/>
            <a:headEnd/>
            <a:tailEnd/>
          </a:ln>
        </p:spPr>
        <p:txBody>
          <a:bodyPr>
            <a:spAutoFit/>
          </a:bodyPr>
          <a:lstStyle/>
          <a:p>
            <a:pPr algn="ctr"/>
            <a:r>
              <a:rPr lang="en-US" sz="2400">
                <a:solidFill>
                  <a:srgbClr val="003399"/>
                </a:solidFill>
                <a:latin typeface="Calibri" pitchFamily="34" charset="0"/>
              </a:rPr>
              <a:t>Upper air stations(3)</a:t>
            </a:r>
          </a:p>
        </p:txBody>
      </p:sp>
      <p:grpSp>
        <p:nvGrpSpPr>
          <p:cNvPr id="3" name="Group 240"/>
          <p:cNvGrpSpPr>
            <a:grpSpLocks/>
          </p:cNvGrpSpPr>
          <p:nvPr/>
        </p:nvGrpSpPr>
        <p:grpSpPr bwMode="auto">
          <a:xfrm>
            <a:off x="1187450" y="1125538"/>
            <a:ext cx="6985000" cy="4967287"/>
            <a:chOff x="748" y="709"/>
            <a:chExt cx="4400" cy="3129"/>
          </a:xfrm>
        </p:grpSpPr>
        <p:sp>
          <p:nvSpPr>
            <p:cNvPr id="44041" name="Rectangle 121"/>
            <p:cNvSpPr>
              <a:spLocks noChangeArrowheads="1"/>
            </p:cNvSpPr>
            <p:nvPr/>
          </p:nvSpPr>
          <p:spPr bwMode="auto">
            <a:xfrm>
              <a:off x="748" y="799"/>
              <a:ext cx="4400" cy="3039"/>
            </a:xfrm>
            <a:prstGeom prst="rect">
              <a:avLst/>
            </a:prstGeom>
            <a:solidFill>
              <a:srgbClr val="174CB5"/>
            </a:solidFill>
            <a:ln w="9525">
              <a:solidFill>
                <a:schemeClr val="tx1"/>
              </a:solidFill>
              <a:miter lim="800000"/>
              <a:headEnd/>
              <a:tailEnd/>
            </a:ln>
          </p:spPr>
          <p:txBody>
            <a:bodyPr wrap="none" anchor="ctr"/>
            <a:lstStyle/>
            <a:p>
              <a:endParaRPr lang="el-GR"/>
            </a:p>
          </p:txBody>
        </p:sp>
        <p:pic>
          <p:nvPicPr>
            <p:cNvPr id="44042" name="Picture 1"/>
            <p:cNvPicPr>
              <a:picLocks noChangeAspect="1" noChangeArrowheads="1"/>
            </p:cNvPicPr>
            <p:nvPr/>
          </p:nvPicPr>
          <p:blipFill>
            <a:blip r:embed="rId7" cstate="print"/>
            <a:srcRect/>
            <a:stretch>
              <a:fillRect/>
            </a:stretch>
          </p:blipFill>
          <p:spPr bwMode="auto">
            <a:xfrm>
              <a:off x="1141" y="709"/>
              <a:ext cx="3792" cy="2902"/>
            </a:xfrm>
            <a:prstGeom prst="rect">
              <a:avLst/>
            </a:prstGeom>
            <a:noFill/>
            <a:ln w="9525">
              <a:noFill/>
              <a:round/>
              <a:headEnd/>
              <a:tailEnd/>
            </a:ln>
          </p:spPr>
        </p:pic>
        <p:grpSp>
          <p:nvGrpSpPr>
            <p:cNvPr id="44043" name="Group 239"/>
            <p:cNvGrpSpPr>
              <a:grpSpLocks/>
            </p:cNvGrpSpPr>
            <p:nvPr/>
          </p:nvGrpSpPr>
          <p:grpSpPr bwMode="auto">
            <a:xfrm>
              <a:off x="2472" y="1117"/>
              <a:ext cx="2086" cy="2313"/>
              <a:chOff x="2472" y="1117"/>
              <a:chExt cx="2086" cy="2313"/>
            </a:xfrm>
          </p:grpSpPr>
          <p:sp>
            <p:nvSpPr>
              <p:cNvPr id="16" name="AutoShape 222"/>
              <p:cNvSpPr>
                <a:spLocks noChangeArrowheads="1"/>
              </p:cNvSpPr>
              <p:nvPr/>
            </p:nvSpPr>
            <p:spPr bwMode="auto">
              <a:xfrm>
                <a:off x="3515" y="3294"/>
                <a:ext cx="181" cy="136"/>
              </a:xfrm>
              <a:prstGeom prst="star5">
                <a:avLst/>
              </a:prstGeom>
              <a:solidFill>
                <a:srgbClr val="FFFF00"/>
              </a:solidFill>
              <a:ln w="9525">
                <a:solidFill>
                  <a:schemeClr val="tx1"/>
                </a:solidFill>
                <a:miter lim="800000"/>
                <a:headEnd/>
                <a:tailEnd/>
              </a:ln>
              <a:effectLst/>
            </p:spPr>
            <p:txBody>
              <a:bodyPr wrap="none" anchor="ctr"/>
              <a:lstStyle/>
              <a:p>
                <a:pPr>
                  <a:defRPr/>
                </a:pPr>
                <a:endParaRPr lang="el-GR"/>
              </a:p>
            </p:txBody>
          </p:sp>
          <p:grpSp>
            <p:nvGrpSpPr>
              <p:cNvPr id="44045" name="Group 225"/>
              <p:cNvGrpSpPr>
                <a:grpSpLocks/>
              </p:cNvGrpSpPr>
              <p:nvPr/>
            </p:nvGrpSpPr>
            <p:grpSpPr bwMode="auto">
              <a:xfrm>
                <a:off x="2744" y="1117"/>
                <a:ext cx="1044" cy="317"/>
                <a:chOff x="3334" y="1026"/>
                <a:chExt cx="1044" cy="363"/>
              </a:xfrm>
            </p:grpSpPr>
            <p:sp>
              <p:nvSpPr>
                <p:cNvPr id="44054" name="Rectangle 224"/>
                <p:cNvSpPr>
                  <a:spLocks noChangeArrowheads="1"/>
                </p:cNvSpPr>
                <p:nvPr/>
              </p:nvSpPr>
              <p:spPr bwMode="auto">
                <a:xfrm>
                  <a:off x="3334" y="1026"/>
                  <a:ext cx="1044" cy="363"/>
                </a:xfrm>
                <a:prstGeom prst="rect">
                  <a:avLst/>
                </a:prstGeom>
                <a:solidFill>
                  <a:srgbClr val="FFFF00"/>
                </a:solidFill>
                <a:ln w="9525">
                  <a:solidFill>
                    <a:schemeClr val="tx1"/>
                  </a:solidFill>
                  <a:miter lim="800000"/>
                  <a:headEnd/>
                  <a:tailEnd/>
                </a:ln>
              </p:spPr>
              <p:txBody>
                <a:bodyPr wrap="none" anchor="ctr"/>
                <a:lstStyle/>
                <a:p>
                  <a:endParaRPr lang="el-GR"/>
                </a:p>
              </p:txBody>
            </p:sp>
            <p:sp>
              <p:nvSpPr>
                <p:cNvPr id="44055" name="10 - TextBox"/>
                <p:cNvSpPr txBox="1">
                  <a:spLocks noChangeArrowheads="1"/>
                </p:cNvSpPr>
                <p:nvPr/>
              </p:nvSpPr>
              <p:spPr bwMode="auto">
                <a:xfrm>
                  <a:off x="3403" y="1071"/>
                  <a:ext cx="849" cy="264"/>
                </a:xfrm>
                <a:prstGeom prst="rect">
                  <a:avLst/>
                </a:prstGeom>
                <a:noFill/>
                <a:ln w="9525">
                  <a:noFill/>
                  <a:miter lim="800000"/>
                  <a:headEnd/>
                  <a:tailEnd/>
                </a:ln>
              </p:spPr>
              <p:txBody>
                <a:bodyPr wrap="none">
                  <a:spAutoFit/>
                </a:bodyPr>
                <a:lstStyle/>
                <a:p>
                  <a:pPr algn="ctr">
                    <a:buClr>
                      <a:srgbClr val="000000"/>
                    </a:buClr>
                    <a:buSzPct val="100000"/>
                    <a:buFont typeface="Times New Roman" pitchFamily="18" charset="0"/>
                    <a:buNone/>
                  </a:pPr>
                  <a:r>
                    <a:rPr lang="en-US" sz="1800" b="1">
                      <a:solidFill>
                        <a:srgbClr val="003399"/>
                      </a:solidFill>
                      <a:latin typeface="Calibri" pitchFamily="34" charset="0"/>
                    </a:rPr>
                    <a:t>Thessaloniki</a:t>
                  </a:r>
                  <a:endParaRPr lang="el-GR" sz="1800" b="1">
                    <a:solidFill>
                      <a:srgbClr val="003399"/>
                    </a:solidFill>
                    <a:latin typeface="Calibri" pitchFamily="34" charset="0"/>
                  </a:endParaRPr>
                </a:p>
              </p:txBody>
            </p:sp>
          </p:grpSp>
          <p:grpSp>
            <p:nvGrpSpPr>
              <p:cNvPr id="44046" name="Group 232"/>
              <p:cNvGrpSpPr>
                <a:grpSpLocks/>
              </p:cNvGrpSpPr>
              <p:nvPr/>
            </p:nvGrpSpPr>
            <p:grpSpPr bwMode="auto">
              <a:xfrm>
                <a:off x="2608" y="3022"/>
                <a:ext cx="953" cy="272"/>
                <a:chOff x="3878" y="3249"/>
                <a:chExt cx="953" cy="272"/>
              </a:xfrm>
            </p:grpSpPr>
            <p:sp>
              <p:nvSpPr>
                <p:cNvPr id="44052" name="Rectangle 227"/>
                <p:cNvSpPr>
                  <a:spLocks noChangeArrowheads="1"/>
                </p:cNvSpPr>
                <p:nvPr/>
              </p:nvSpPr>
              <p:spPr bwMode="auto">
                <a:xfrm>
                  <a:off x="3878" y="3249"/>
                  <a:ext cx="953" cy="272"/>
                </a:xfrm>
                <a:prstGeom prst="rect">
                  <a:avLst/>
                </a:prstGeom>
                <a:solidFill>
                  <a:srgbClr val="FFFF00"/>
                </a:solidFill>
                <a:ln w="9525">
                  <a:solidFill>
                    <a:schemeClr val="tx1"/>
                  </a:solidFill>
                  <a:miter lim="800000"/>
                  <a:headEnd/>
                  <a:tailEnd/>
                </a:ln>
              </p:spPr>
              <p:txBody>
                <a:bodyPr wrap="none" anchor="ctr"/>
                <a:lstStyle/>
                <a:p>
                  <a:endParaRPr lang="el-GR"/>
                </a:p>
              </p:txBody>
            </p:sp>
            <p:sp>
              <p:nvSpPr>
                <p:cNvPr id="44053" name="10 - TextBox"/>
                <p:cNvSpPr txBox="1">
                  <a:spLocks noChangeArrowheads="1"/>
                </p:cNvSpPr>
                <p:nvPr/>
              </p:nvSpPr>
              <p:spPr bwMode="auto">
                <a:xfrm>
                  <a:off x="4014" y="3249"/>
                  <a:ext cx="697" cy="233"/>
                </a:xfrm>
                <a:prstGeom prst="rect">
                  <a:avLst/>
                </a:prstGeom>
                <a:noFill/>
                <a:ln w="9525">
                  <a:noFill/>
                  <a:miter lim="800000"/>
                  <a:headEnd/>
                  <a:tailEnd/>
                </a:ln>
              </p:spPr>
              <p:txBody>
                <a:bodyPr wrap="none">
                  <a:spAutoFit/>
                </a:bodyPr>
                <a:lstStyle/>
                <a:p>
                  <a:pPr algn="ctr">
                    <a:buClr>
                      <a:srgbClr val="000000"/>
                    </a:buClr>
                    <a:buSzPct val="100000"/>
                    <a:buFont typeface="Times New Roman" pitchFamily="18" charset="0"/>
                    <a:buNone/>
                  </a:pPr>
                  <a:r>
                    <a:rPr lang="en-US" sz="1800" b="1">
                      <a:solidFill>
                        <a:srgbClr val="003399"/>
                      </a:solidFill>
                      <a:latin typeface="Calibri" pitchFamily="34" charset="0"/>
                    </a:rPr>
                    <a:t>Heraklion</a:t>
                  </a:r>
                  <a:endParaRPr lang="el-GR" sz="1800" b="1">
                    <a:solidFill>
                      <a:srgbClr val="003399"/>
                    </a:solidFill>
                    <a:latin typeface="Calibri" pitchFamily="34" charset="0"/>
                  </a:endParaRPr>
                </a:p>
              </p:txBody>
            </p:sp>
          </p:grpSp>
          <p:grpSp>
            <p:nvGrpSpPr>
              <p:cNvPr id="44047" name="Group 237"/>
              <p:cNvGrpSpPr>
                <a:grpSpLocks/>
              </p:cNvGrpSpPr>
              <p:nvPr/>
            </p:nvGrpSpPr>
            <p:grpSpPr bwMode="auto">
              <a:xfrm>
                <a:off x="3061" y="1842"/>
                <a:ext cx="1497" cy="273"/>
                <a:chOff x="3061" y="1842"/>
                <a:chExt cx="1497" cy="273"/>
              </a:xfrm>
            </p:grpSpPr>
            <p:sp>
              <p:nvSpPr>
                <p:cNvPr id="44050" name="Rectangle 234"/>
                <p:cNvSpPr>
                  <a:spLocks noChangeArrowheads="1"/>
                </p:cNvSpPr>
                <p:nvPr/>
              </p:nvSpPr>
              <p:spPr bwMode="auto">
                <a:xfrm>
                  <a:off x="3061" y="1842"/>
                  <a:ext cx="1497" cy="272"/>
                </a:xfrm>
                <a:prstGeom prst="rect">
                  <a:avLst/>
                </a:prstGeom>
                <a:solidFill>
                  <a:srgbClr val="FFFF00"/>
                </a:solidFill>
                <a:ln w="9525">
                  <a:solidFill>
                    <a:schemeClr val="tx1"/>
                  </a:solidFill>
                  <a:miter lim="800000"/>
                  <a:headEnd/>
                  <a:tailEnd/>
                </a:ln>
              </p:spPr>
              <p:txBody>
                <a:bodyPr wrap="none" anchor="ctr"/>
                <a:lstStyle/>
                <a:p>
                  <a:endParaRPr lang="el-GR"/>
                </a:p>
              </p:txBody>
            </p:sp>
            <p:sp>
              <p:nvSpPr>
                <p:cNvPr id="44051" name="10 - TextBox"/>
                <p:cNvSpPr txBox="1">
                  <a:spLocks noChangeArrowheads="1"/>
                </p:cNvSpPr>
                <p:nvPr/>
              </p:nvSpPr>
              <p:spPr bwMode="auto">
                <a:xfrm>
                  <a:off x="3120" y="1884"/>
                  <a:ext cx="1346" cy="231"/>
                </a:xfrm>
                <a:prstGeom prst="rect">
                  <a:avLst/>
                </a:prstGeom>
                <a:noFill/>
                <a:ln w="9525">
                  <a:noFill/>
                  <a:miter lim="800000"/>
                  <a:headEnd/>
                  <a:tailEnd/>
                </a:ln>
              </p:spPr>
              <p:txBody>
                <a:bodyPr wrap="none">
                  <a:spAutoFit/>
                </a:bodyPr>
                <a:lstStyle/>
                <a:p>
                  <a:pPr algn="ctr">
                    <a:buClr>
                      <a:srgbClr val="000000"/>
                    </a:buClr>
                    <a:buSzPct val="100000"/>
                    <a:buFont typeface="Times New Roman" pitchFamily="18" charset="0"/>
                    <a:buNone/>
                  </a:pPr>
                  <a:r>
                    <a:rPr lang="en-US" sz="1800" b="1">
                      <a:solidFill>
                        <a:srgbClr val="003399"/>
                      </a:solidFill>
                      <a:latin typeface="Calibri" pitchFamily="34" charset="0"/>
                    </a:rPr>
                    <a:t>HNMS Headquarters</a:t>
                  </a:r>
                  <a:endParaRPr lang="el-GR" sz="1800" b="1">
                    <a:solidFill>
                      <a:srgbClr val="003399"/>
                    </a:solidFill>
                    <a:latin typeface="Calibri" pitchFamily="34" charset="0"/>
                  </a:endParaRPr>
                </a:p>
              </p:txBody>
            </p:sp>
          </p:grpSp>
          <p:sp>
            <p:nvSpPr>
              <p:cNvPr id="20" name="AutoShape 236"/>
              <p:cNvSpPr>
                <a:spLocks noChangeArrowheads="1"/>
              </p:cNvSpPr>
              <p:nvPr/>
            </p:nvSpPr>
            <p:spPr bwMode="auto">
              <a:xfrm>
                <a:off x="2472" y="1207"/>
                <a:ext cx="181" cy="136"/>
              </a:xfrm>
              <a:prstGeom prst="star5">
                <a:avLst/>
              </a:prstGeom>
              <a:solidFill>
                <a:srgbClr val="FFFF00"/>
              </a:solidFill>
              <a:ln w="9525">
                <a:solidFill>
                  <a:schemeClr val="tx1"/>
                </a:solidFill>
                <a:miter lim="800000"/>
                <a:headEnd/>
                <a:tailEnd/>
              </a:ln>
              <a:effectLst/>
            </p:spPr>
            <p:txBody>
              <a:bodyPr wrap="none" anchor="ctr"/>
              <a:lstStyle/>
              <a:p>
                <a:pPr>
                  <a:defRPr/>
                </a:pPr>
                <a:endParaRPr lang="el-GR"/>
              </a:p>
            </p:txBody>
          </p:sp>
          <p:sp>
            <p:nvSpPr>
              <p:cNvPr id="21" name="AutoShape 238"/>
              <p:cNvSpPr>
                <a:spLocks noChangeArrowheads="1"/>
              </p:cNvSpPr>
              <p:nvPr/>
            </p:nvSpPr>
            <p:spPr bwMode="auto">
              <a:xfrm>
                <a:off x="2880" y="2205"/>
                <a:ext cx="181" cy="136"/>
              </a:xfrm>
              <a:prstGeom prst="star5">
                <a:avLst/>
              </a:prstGeom>
              <a:solidFill>
                <a:srgbClr val="FFFF00"/>
              </a:solidFill>
              <a:ln w="9525">
                <a:solidFill>
                  <a:schemeClr val="tx1"/>
                </a:solidFill>
                <a:miter lim="800000"/>
                <a:headEnd/>
                <a:tailEnd/>
              </a:ln>
              <a:effectLst/>
            </p:spPr>
            <p:txBody>
              <a:bodyPr wrap="none" anchor="ctr"/>
              <a:lstStyle/>
              <a:p>
                <a:pPr>
                  <a:defRPr/>
                </a:pPr>
                <a:endParaRPr lang="el-G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noFill/>
        </p:spPr>
        <p:txBody>
          <a:bodyPr/>
          <a:lstStyle/>
          <a:p>
            <a:fld id="{804871B4-A868-44E2-AC65-376EC2ECD7DD}" type="slidenum">
              <a:rPr lang="el-GR" smtClean="0"/>
              <a:pPr/>
              <a:t>24</a:t>
            </a:fld>
            <a:endParaRPr lang="el-GR" smtClean="0"/>
          </a:p>
        </p:txBody>
      </p:sp>
      <p:sp>
        <p:nvSpPr>
          <p:cNvPr id="45059"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45060"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45061"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45062" name="Rectangle 14"/>
          <p:cNvSpPr>
            <a:spLocks noChangeArrowheads="1"/>
          </p:cNvSpPr>
          <p:nvPr/>
        </p:nvSpPr>
        <p:spPr bwMode="auto">
          <a:xfrm>
            <a:off x="7308850" y="0"/>
            <a:ext cx="1798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Infrastructure</a:t>
            </a:r>
            <a:endParaRPr lang="el-GR" b="1">
              <a:solidFill>
                <a:schemeClr val="bg1"/>
              </a:solidFill>
              <a:latin typeface="Calibri" pitchFamily="34" charset="0"/>
            </a:endParaRPr>
          </a:p>
        </p:txBody>
      </p:sp>
      <p:sp>
        <p:nvSpPr>
          <p:cNvPr id="45064" name="TextBox 8"/>
          <p:cNvSpPr txBox="1">
            <a:spLocks noChangeArrowheads="1"/>
          </p:cNvSpPr>
          <p:nvPr/>
        </p:nvSpPr>
        <p:spPr bwMode="auto">
          <a:xfrm>
            <a:off x="1258888" y="620713"/>
            <a:ext cx="6357937" cy="461962"/>
          </a:xfrm>
          <a:prstGeom prst="rect">
            <a:avLst/>
          </a:prstGeom>
          <a:noFill/>
          <a:ln w="9525">
            <a:noFill/>
            <a:miter lim="800000"/>
            <a:headEnd/>
            <a:tailEnd/>
          </a:ln>
        </p:spPr>
        <p:txBody>
          <a:bodyPr>
            <a:spAutoFit/>
          </a:bodyPr>
          <a:lstStyle/>
          <a:p>
            <a:pPr algn="ctr"/>
            <a:r>
              <a:rPr lang="en-US" sz="2400">
                <a:solidFill>
                  <a:srgbClr val="003399"/>
                </a:solidFill>
                <a:latin typeface="Calibri" pitchFamily="34" charset="0"/>
              </a:rPr>
              <a:t>Computer Systems</a:t>
            </a:r>
            <a:endParaRPr lang="el-GR" sz="2400">
              <a:solidFill>
                <a:srgbClr val="003399"/>
              </a:solidFill>
              <a:latin typeface="Calibri" pitchFamily="34" charset="0"/>
            </a:endParaRPr>
          </a:p>
        </p:txBody>
      </p:sp>
      <p:pic>
        <p:nvPicPr>
          <p:cNvPr id="45065" name="Picture 6" descr="C:\Documents and Settings\JB\Τα έγγραφά μου\foto\Image7.jpg"/>
          <p:cNvPicPr>
            <a:picLocks noChangeAspect="1" noChangeArrowheads="1"/>
          </p:cNvPicPr>
          <p:nvPr/>
        </p:nvPicPr>
        <p:blipFill>
          <a:blip r:embed="rId4" cstate="print"/>
          <a:srcRect r="-114"/>
          <a:stretch>
            <a:fillRect/>
          </a:stretch>
        </p:blipFill>
        <p:spPr bwMode="auto">
          <a:xfrm>
            <a:off x="4926013" y="1341438"/>
            <a:ext cx="3146425" cy="2355850"/>
          </a:xfrm>
          <a:prstGeom prst="rect">
            <a:avLst/>
          </a:prstGeom>
          <a:noFill/>
          <a:ln w="9525">
            <a:noFill/>
            <a:miter lim="800000"/>
            <a:headEnd/>
            <a:tailEnd/>
          </a:ln>
        </p:spPr>
      </p:pic>
      <p:pic>
        <p:nvPicPr>
          <p:cNvPr id="45066" name="Picture 4" descr="C:\Documents and Settings\JB\Τα έγγραφά μου\foto\P1010056.JPG"/>
          <p:cNvPicPr>
            <a:picLocks noChangeAspect="1" noChangeArrowheads="1"/>
          </p:cNvPicPr>
          <p:nvPr/>
        </p:nvPicPr>
        <p:blipFill>
          <a:blip r:embed="rId5" cstate="print"/>
          <a:srcRect/>
          <a:stretch>
            <a:fillRect/>
          </a:stretch>
        </p:blipFill>
        <p:spPr bwMode="auto">
          <a:xfrm>
            <a:off x="827088" y="3321050"/>
            <a:ext cx="3673475" cy="2747963"/>
          </a:xfrm>
          <a:prstGeom prst="rect">
            <a:avLst/>
          </a:prstGeom>
          <a:noFill/>
          <a:ln w="9525">
            <a:noFill/>
            <a:miter lim="800000"/>
            <a:headEnd/>
            <a:tailEnd/>
          </a:ln>
        </p:spPr>
      </p:pic>
      <p:sp>
        <p:nvSpPr>
          <p:cNvPr id="14" name="Text Box 5"/>
          <p:cNvSpPr txBox="1">
            <a:spLocks noChangeArrowheads="1"/>
          </p:cNvSpPr>
          <p:nvPr/>
        </p:nvSpPr>
        <p:spPr bwMode="auto">
          <a:xfrm>
            <a:off x="971550" y="1484313"/>
            <a:ext cx="3375025" cy="1609725"/>
          </a:xfrm>
          <a:prstGeom prst="rect">
            <a:avLst/>
          </a:prstGeom>
          <a:solidFill>
            <a:srgbClr val="FFFF00">
              <a:alpha val="38823"/>
            </a:srgbClr>
          </a:solidFill>
          <a:ln w="9525">
            <a:solidFill>
              <a:schemeClr val="accent1"/>
            </a:solidFill>
            <a:miter lim="800000"/>
            <a:headEnd/>
            <a:tailEnd/>
          </a:ln>
        </p:spPr>
        <p:txBody>
          <a:bodyPr wrap="none">
            <a:spAutoFit/>
          </a:bodyPr>
          <a:lstStyle/>
          <a:p>
            <a:pPr marL="361950" lvl="1" indent="-361950" eaLnBrk="0" hangingPunct="0">
              <a:spcBef>
                <a:spcPct val="20000"/>
              </a:spcBef>
              <a:buClr>
                <a:srgbClr val="0000CC"/>
              </a:buClr>
              <a:buSzPct val="140000"/>
              <a:buFont typeface="Arial" pitchFamily="34" charset="0"/>
              <a:buChar char="•"/>
              <a:defRPr/>
            </a:pPr>
            <a:r>
              <a:rPr lang="en-US" sz="1700" dirty="0">
                <a:solidFill>
                  <a:srgbClr val="0000CC"/>
                </a:solidFill>
                <a:latin typeface="Calibri" pitchFamily="34" charset="0"/>
                <a:cs typeface="+mn-cs"/>
              </a:rPr>
              <a:t> Communication system</a:t>
            </a:r>
            <a:endParaRPr lang="el-GR" sz="1700" dirty="0">
              <a:solidFill>
                <a:srgbClr val="0000CC"/>
              </a:solidFill>
              <a:latin typeface="Calibri" pitchFamily="34" charset="0"/>
              <a:cs typeface="+mn-cs"/>
            </a:endParaRPr>
          </a:p>
          <a:p>
            <a:pPr marL="361950" lvl="1" indent="-361950" eaLnBrk="0" hangingPunct="0">
              <a:spcBef>
                <a:spcPct val="20000"/>
              </a:spcBef>
              <a:buClr>
                <a:srgbClr val="0000CC"/>
              </a:buClr>
              <a:buSzPct val="140000"/>
              <a:buFont typeface="Arial" pitchFamily="34" charset="0"/>
              <a:buChar char="•"/>
              <a:defRPr/>
            </a:pPr>
            <a:r>
              <a:rPr lang="el-GR" sz="1700" dirty="0">
                <a:solidFill>
                  <a:srgbClr val="0000CC"/>
                </a:solidFill>
                <a:latin typeface="Calibri" pitchFamily="34" charset="0"/>
                <a:cs typeface="+mn-cs"/>
              </a:rPr>
              <a:t> </a:t>
            </a:r>
            <a:r>
              <a:rPr lang="en-US" sz="1700" dirty="0">
                <a:solidFill>
                  <a:srgbClr val="0000CC"/>
                </a:solidFill>
                <a:latin typeface="Calibri" pitchFamily="34" charset="0"/>
                <a:cs typeface="+mn-cs"/>
              </a:rPr>
              <a:t>Central Data Base</a:t>
            </a:r>
            <a:endParaRPr lang="el-GR" sz="1700" dirty="0">
              <a:solidFill>
                <a:srgbClr val="0000CC"/>
              </a:solidFill>
              <a:latin typeface="Calibri" pitchFamily="34" charset="0"/>
              <a:cs typeface="+mn-cs"/>
            </a:endParaRPr>
          </a:p>
          <a:p>
            <a:pPr marL="361950" lvl="1" indent="-361950" eaLnBrk="0" hangingPunct="0">
              <a:spcBef>
                <a:spcPct val="20000"/>
              </a:spcBef>
              <a:buClr>
                <a:srgbClr val="0000CC"/>
              </a:buClr>
              <a:buSzPct val="140000"/>
              <a:buFont typeface="Arial" pitchFamily="34" charset="0"/>
              <a:buChar char="•"/>
              <a:defRPr/>
            </a:pPr>
            <a:r>
              <a:rPr lang="en-US" sz="1700" dirty="0">
                <a:solidFill>
                  <a:srgbClr val="0000CC"/>
                </a:solidFill>
                <a:latin typeface="Calibri" pitchFamily="34" charset="0"/>
                <a:cs typeface="+mn-cs"/>
              </a:rPr>
              <a:t> Meteorological Support System</a:t>
            </a:r>
            <a:endParaRPr lang="el-GR" sz="1700" dirty="0">
              <a:solidFill>
                <a:srgbClr val="0000CC"/>
              </a:solidFill>
              <a:latin typeface="Calibri" pitchFamily="34" charset="0"/>
              <a:cs typeface="+mn-cs"/>
            </a:endParaRPr>
          </a:p>
          <a:p>
            <a:pPr marL="361950" lvl="1" indent="-361950" eaLnBrk="0" hangingPunct="0">
              <a:spcBef>
                <a:spcPct val="20000"/>
              </a:spcBef>
              <a:buClr>
                <a:srgbClr val="0000CC"/>
              </a:buClr>
              <a:buSzPct val="140000"/>
              <a:buFont typeface="Arial" pitchFamily="34" charset="0"/>
              <a:buChar char="•"/>
              <a:defRPr/>
            </a:pPr>
            <a:r>
              <a:rPr lang="el-GR" sz="1700" dirty="0">
                <a:solidFill>
                  <a:srgbClr val="0000CC"/>
                </a:solidFill>
                <a:latin typeface="Calibri" pitchFamily="34" charset="0"/>
                <a:cs typeface="+mn-cs"/>
              </a:rPr>
              <a:t> </a:t>
            </a:r>
            <a:r>
              <a:rPr lang="en-US" sz="1700" dirty="0">
                <a:solidFill>
                  <a:srgbClr val="0000CC"/>
                </a:solidFill>
                <a:latin typeface="Calibri" pitchFamily="34" charset="0"/>
                <a:cs typeface="+mn-cs"/>
              </a:rPr>
              <a:t>Computer Centre</a:t>
            </a:r>
            <a:endParaRPr lang="el-GR" sz="1700" dirty="0">
              <a:solidFill>
                <a:srgbClr val="0000CC"/>
              </a:solidFill>
              <a:latin typeface="Calibri" pitchFamily="34" charset="0"/>
              <a:cs typeface="+mn-cs"/>
            </a:endParaRPr>
          </a:p>
          <a:p>
            <a:pPr marL="361950" lvl="1" indent="-361950" eaLnBrk="0" hangingPunct="0">
              <a:spcBef>
                <a:spcPct val="20000"/>
              </a:spcBef>
              <a:buClr>
                <a:srgbClr val="0000CC"/>
              </a:buClr>
              <a:buSzPct val="140000"/>
              <a:buFont typeface="Arial" pitchFamily="34" charset="0"/>
              <a:buChar char="•"/>
              <a:defRPr/>
            </a:pPr>
            <a:r>
              <a:rPr lang="el-GR" sz="1700" dirty="0">
                <a:solidFill>
                  <a:srgbClr val="0000CC"/>
                </a:solidFill>
                <a:latin typeface="Calibri" pitchFamily="34" charset="0"/>
                <a:cs typeface="+mn-cs"/>
              </a:rPr>
              <a:t> </a:t>
            </a:r>
            <a:r>
              <a:rPr lang="en-US" sz="1700" dirty="0">
                <a:solidFill>
                  <a:srgbClr val="0000CC"/>
                </a:solidFill>
                <a:latin typeface="Calibri" pitchFamily="34" charset="0"/>
                <a:cs typeface="+mn-cs"/>
              </a:rPr>
              <a:t>Operational Support System</a:t>
            </a:r>
            <a:r>
              <a:rPr lang="el-GR" sz="1700" dirty="0">
                <a:solidFill>
                  <a:srgbClr val="0000CC"/>
                </a:solidFill>
                <a:latin typeface="Calibri" pitchFamily="34" charset="0"/>
                <a:cs typeface="+mn-cs"/>
              </a:rPr>
              <a:t>  </a:t>
            </a:r>
          </a:p>
        </p:txBody>
      </p:sp>
      <p:pic>
        <p:nvPicPr>
          <p:cNvPr id="45068" name="Picture 5" descr="C:\Documents and Settings\JB\Τα έγγραφά μου\foto\P1010024.JPG"/>
          <p:cNvPicPr>
            <a:picLocks noChangeAspect="1" noChangeArrowheads="1"/>
          </p:cNvPicPr>
          <p:nvPr/>
        </p:nvPicPr>
        <p:blipFill>
          <a:blip r:embed="rId6" cstate="print"/>
          <a:srcRect/>
          <a:stretch>
            <a:fillRect/>
          </a:stretch>
        </p:blipFill>
        <p:spPr bwMode="auto">
          <a:xfrm>
            <a:off x="4932363" y="3733800"/>
            <a:ext cx="3140075" cy="23495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OPERATIONAL MODELS</a:t>
            </a:r>
            <a:endParaRPr lang="el-GR"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1. </a:t>
            </a:r>
            <a:r>
              <a:rPr lang="en-US" sz="2800" dirty="0" smtClean="0">
                <a:solidFill>
                  <a:srgbClr val="0000FF"/>
                </a:solidFill>
              </a:rPr>
              <a:t>ECMWF </a:t>
            </a:r>
            <a:r>
              <a:rPr lang="en-US" dirty="0" smtClean="0"/>
              <a:t>  </a:t>
            </a:r>
          </a:p>
          <a:p>
            <a:pPr marL="0" indent="0">
              <a:buNone/>
            </a:pPr>
            <a:r>
              <a:rPr lang="en-US" altLang="el-GR" b="1" dirty="0" smtClean="0"/>
              <a:t>2. Local </a:t>
            </a:r>
            <a:r>
              <a:rPr lang="en-US" altLang="el-GR" b="1" dirty="0"/>
              <a:t>Area Model </a:t>
            </a:r>
            <a:r>
              <a:rPr lang="en-US" altLang="el-GR" b="1" dirty="0">
                <a:solidFill>
                  <a:srgbClr val="0070C0"/>
                </a:solidFill>
              </a:rPr>
              <a:t>COSMO</a:t>
            </a:r>
            <a:endParaRPr lang="el-GR" altLang="el-GR" b="1" dirty="0">
              <a:solidFill>
                <a:srgbClr val="0070C0"/>
              </a:solidFill>
            </a:endParaRPr>
          </a:p>
          <a:p>
            <a:pPr>
              <a:buFont typeface="Arial" panose="020B0604020202020204" pitchFamily="34" charset="0"/>
              <a:buChar char="•"/>
            </a:pPr>
            <a:r>
              <a:rPr lang="el-GR" altLang="el-GR" b="1" dirty="0"/>
              <a:t>	</a:t>
            </a:r>
            <a:r>
              <a:rPr lang="en-US" altLang="el-GR" b="1" dirty="0"/>
              <a:t>      </a:t>
            </a:r>
            <a:r>
              <a:rPr lang="el-GR" altLang="el-GR" b="1" dirty="0"/>
              <a:t>- </a:t>
            </a:r>
            <a:r>
              <a:rPr lang="en-US" altLang="el-GR" b="1" dirty="0"/>
              <a:t>Resolution </a:t>
            </a:r>
            <a:r>
              <a:rPr lang="el-GR" altLang="el-GR" b="1" dirty="0"/>
              <a:t>7</a:t>
            </a:r>
            <a:r>
              <a:rPr lang="en-US" altLang="el-GR" b="1" dirty="0"/>
              <a:t>km &amp; </a:t>
            </a:r>
            <a:r>
              <a:rPr lang="en-US" altLang="el-GR" b="1" dirty="0" smtClean="0"/>
              <a:t>2.8km</a:t>
            </a:r>
            <a:endParaRPr lang="el-GR" altLang="el-GR" b="1" dirty="0"/>
          </a:p>
          <a:p>
            <a:pPr>
              <a:buFont typeface="Arial" panose="020B0604020202020204" pitchFamily="34" charset="0"/>
              <a:buChar char="•"/>
            </a:pPr>
            <a:r>
              <a:rPr lang="el-GR" altLang="el-GR" b="1" dirty="0"/>
              <a:t>	</a:t>
            </a:r>
            <a:r>
              <a:rPr lang="en-US" altLang="el-GR" b="1" dirty="0"/>
              <a:t>      </a:t>
            </a:r>
            <a:r>
              <a:rPr lang="el-GR" altLang="el-GR" b="1" dirty="0"/>
              <a:t>- </a:t>
            </a:r>
            <a:r>
              <a:rPr lang="en-US" altLang="el-GR" b="1" dirty="0"/>
              <a:t>Forecast</a:t>
            </a:r>
            <a:r>
              <a:rPr lang="el-GR" altLang="el-GR" b="1" dirty="0"/>
              <a:t> </a:t>
            </a:r>
            <a:r>
              <a:rPr lang="en-US" altLang="el-GR" b="1" dirty="0"/>
              <a:t>0…72 h</a:t>
            </a:r>
          </a:p>
          <a:p>
            <a:pPr>
              <a:buFont typeface="Arial" panose="020B0604020202020204" pitchFamily="34" charset="0"/>
              <a:buChar char="•"/>
            </a:pPr>
            <a:r>
              <a:rPr lang="en-US" altLang="el-GR" b="1" dirty="0"/>
              <a:t>           </a:t>
            </a:r>
          </a:p>
          <a:p>
            <a:pPr marL="0" indent="0">
              <a:buNone/>
            </a:pPr>
            <a:r>
              <a:rPr lang="en-US" dirty="0" smtClean="0"/>
              <a:t>3. </a:t>
            </a:r>
            <a:r>
              <a:rPr lang="en-US" dirty="0" smtClean="0">
                <a:solidFill>
                  <a:srgbClr val="0070C0"/>
                </a:solidFill>
              </a:rPr>
              <a:t>WAM</a:t>
            </a:r>
            <a:r>
              <a:rPr lang="en-US" dirty="0" smtClean="0"/>
              <a:t> –Hellenic wave model</a:t>
            </a:r>
            <a:endParaRPr lang="en-US" dirty="0"/>
          </a:p>
          <a:p>
            <a:pPr>
              <a:buFont typeface="Arial" panose="020B0604020202020204" pitchFamily="34" charset="0"/>
              <a:buChar char="•"/>
            </a:pPr>
            <a:r>
              <a:rPr lang="en-US" dirty="0"/>
              <a:t>	     - Resolution 4km</a:t>
            </a:r>
          </a:p>
          <a:p>
            <a:pPr>
              <a:buFont typeface="Arial" panose="020B0604020202020204" pitchFamily="34" charset="0"/>
              <a:buChar char="•"/>
            </a:pPr>
            <a:r>
              <a:rPr lang="en-US" dirty="0"/>
              <a:t>	     - Forecast 0…60 </a:t>
            </a:r>
          </a:p>
          <a:p>
            <a:endParaRPr lang="el-GR" dirty="0"/>
          </a:p>
        </p:txBody>
      </p:sp>
      <p:sp>
        <p:nvSpPr>
          <p:cNvPr id="4" name="Slide Number Placeholder 3"/>
          <p:cNvSpPr>
            <a:spLocks noGrp="1"/>
          </p:cNvSpPr>
          <p:nvPr>
            <p:ph type="sldNum" sz="quarter" idx="12"/>
          </p:nvPr>
        </p:nvSpPr>
        <p:spPr/>
        <p:txBody>
          <a:bodyPr/>
          <a:lstStyle/>
          <a:p>
            <a:pPr>
              <a:defRPr/>
            </a:pPr>
            <a:fld id="{FD925B07-4BCB-47E0-A5BF-A3A4B8F761B2}" type="slidenum">
              <a:rPr lang="el-GR" smtClean="0"/>
              <a:pPr>
                <a:defRPr/>
              </a:pPr>
              <a:t>25</a:t>
            </a:fld>
            <a:endParaRPr lang="el-G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628800"/>
            <a:ext cx="2160240" cy="186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791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p>
            <a:fld id="{E204D445-995F-445D-9FF1-A208DDE51EC5}" type="slidenum">
              <a:rPr lang="el-GR" smtClean="0"/>
              <a:pPr/>
              <a:t>26</a:t>
            </a:fld>
            <a:endParaRPr lang="el-GR" smtClean="0"/>
          </a:p>
        </p:txBody>
      </p:sp>
      <p:pic>
        <p:nvPicPr>
          <p:cNvPr id="53251" name="Picture 5" descr="ECMWF_preci"/>
          <p:cNvPicPr>
            <a:picLocks noChangeAspect="1" noChangeArrowheads="1" noCrop="1"/>
          </p:cNvPicPr>
          <p:nvPr/>
        </p:nvPicPr>
        <p:blipFill>
          <a:blip r:embed="rId3" cstate="print"/>
          <a:srcRect/>
          <a:stretch>
            <a:fillRect/>
          </a:stretch>
        </p:blipFill>
        <p:spPr bwMode="auto">
          <a:xfrm>
            <a:off x="2079625" y="981075"/>
            <a:ext cx="4868863" cy="2735263"/>
          </a:xfrm>
          <a:prstGeom prst="rect">
            <a:avLst/>
          </a:prstGeom>
          <a:noFill/>
          <a:ln w="9525">
            <a:noFill/>
            <a:miter lim="800000"/>
            <a:headEnd/>
            <a:tailEnd/>
          </a:ln>
        </p:spPr>
      </p:pic>
      <p:sp>
        <p:nvSpPr>
          <p:cNvPr id="53252" name="Text Box 6"/>
          <p:cNvSpPr txBox="1">
            <a:spLocks noChangeArrowheads="1"/>
          </p:cNvSpPr>
          <p:nvPr/>
        </p:nvSpPr>
        <p:spPr bwMode="auto">
          <a:xfrm>
            <a:off x="762000" y="1844675"/>
            <a:ext cx="1154113" cy="400050"/>
          </a:xfrm>
          <a:prstGeom prst="rect">
            <a:avLst/>
          </a:prstGeom>
          <a:noFill/>
          <a:ln w="9525">
            <a:noFill/>
            <a:miter lim="800000"/>
            <a:headEnd/>
            <a:tailEnd/>
          </a:ln>
        </p:spPr>
        <p:txBody>
          <a:bodyPr wrap="none">
            <a:spAutoFit/>
          </a:bodyPr>
          <a:lstStyle/>
          <a:p>
            <a:pPr>
              <a:buClr>
                <a:srgbClr val="000000"/>
              </a:buClr>
              <a:buSzPct val="100000"/>
              <a:buFont typeface="Times New Roman" pitchFamily="18" charset="0"/>
              <a:buNone/>
            </a:pPr>
            <a:r>
              <a:rPr lang="en-US" sz="2000" b="1">
                <a:solidFill>
                  <a:schemeClr val="bg1"/>
                </a:solidFill>
              </a:rPr>
              <a:t>ECMWF</a:t>
            </a:r>
            <a:endParaRPr lang="el-GR" sz="2000" b="1">
              <a:solidFill>
                <a:schemeClr val="bg1"/>
              </a:solidFill>
            </a:endParaRPr>
          </a:p>
        </p:txBody>
      </p:sp>
      <p:sp>
        <p:nvSpPr>
          <p:cNvPr id="53253" name="Text Box 7"/>
          <p:cNvSpPr txBox="1">
            <a:spLocks noChangeArrowheads="1"/>
          </p:cNvSpPr>
          <p:nvPr/>
        </p:nvSpPr>
        <p:spPr bwMode="auto">
          <a:xfrm>
            <a:off x="107950" y="6237288"/>
            <a:ext cx="1047750" cy="366712"/>
          </a:xfrm>
          <a:prstGeom prst="rect">
            <a:avLst/>
          </a:prstGeom>
          <a:noFill/>
          <a:ln w="9525">
            <a:noFill/>
            <a:miter lim="800000"/>
            <a:headEnd/>
            <a:tailEnd/>
          </a:ln>
        </p:spPr>
        <p:txBody>
          <a:bodyPr wrap="none">
            <a:spAutoFit/>
          </a:bodyPr>
          <a:lstStyle/>
          <a:p>
            <a:pPr>
              <a:buClr>
                <a:srgbClr val="000000"/>
              </a:buClr>
              <a:buSzPct val="100000"/>
              <a:buFont typeface="Times New Roman" pitchFamily="18" charset="0"/>
              <a:buNone/>
            </a:pPr>
            <a:r>
              <a:rPr lang="en-US" sz="1800" b="1">
                <a:solidFill>
                  <a:schemeClr val="bg1"/>
                </a:solidFill>
              </a:rPr>
              <a:t>COSMO</a:t>
            </a:r>
            <a:endParaRPr lang="el-GR" sz="1800" b="1">
              <a:solidFill>
                <a:schemeClr val="bg1"/>
              </a:solidFill>
            </a:endParaRPr>
          </a:p>
        </p:txBody>
      </p:sp>
      <p:pic>
        <p:nvPicPr>
          <p:cNvPr id="53254" name="5 - Εικόνα" descr="Wave Greece_anim.gif"/>
          <p:cNvPicPr>
            <a:picLocks/>
          </p:cNvPicPr>
          <p:nvPr/>
        </p:nvPicPr>
        <p:blipFill>
          <a:blip r:embed="rId4" cstate="print"/>
          <a:srcRect/>
          <a:stretch>
            <a:fillRect/>
          </a:stretch>
        </p:blipFill>
        <p:spPr bwMode="auto">
          <a:xfrm>
            <a:off x="4716463" y="3789363"/>
            <a:ext cx="3346450" cy="2374900"/>
          </a:xfrm>
          <a:prstGeom prst="rect">
            <a:avLst/>
          </a:prstGeom>
          <a:noFill/>
          <a:ln w="9525">
            <a:noFill/>
            <a:miter lim="800000"/>
            <a:headEnd/>
            <a:tailEnd/>
          </a:ln>
        </p:spPr>
      </p:pic>
      <p:sp>
        <p:nvSpPr>
          <p:cNvPr id="53255" name="Text Box 7"/>
          <p:cNvSpPr txBox="1">
            <a:spLocks noChangeArrowheads="1"/>
          </p:cNvSpPr>
          <p:nvPr/>
        </p:nvSpPr>
        <p:spPr bwMode="auto">
          <a:xfrm>
            <a:off x="7999413" y="3708400"/>
            <a:ext cx="749300" cy="368300"/>
          </a:xfrm>
          <a:prstGeom prst="rect">
            <a:avLst/>
          </a:prstGeom>
          <a:noFill/>
          <a:ln w="9525">
            <a:noFill/>
            <a:miter lim="800000"/>
            <a:headEnd/>
            <a:tailEnd/>
          </a:ln>
        </p:spPr>
        <p:txBody>
          <a:bodyPr wrap="none">
            <a:spAutoFit/>
          </a:bodyPr>
          <a:lstStyle/>
          <a:p>
            <a:pPr>
              <a:buClr>
                <a:srgbClr val="000000"/>
              </a:buClr>
              <a:buSzPct val="100000"/>
              <a:buFont typeface="Times New Roman" pitchFamily="18" charset="0"/>
              <a:buNone/>
            </a:pPr>
            <a:r>
              <a:rPr lang="en-US" sz="1800" b="1">
                <a:solidFill>
                  <a:schemeClr val="bg1"/>
                </a:solidFill>
              </a:rPr>
              <a:t>WAM</a:t>
            </a:r>
            <a:endParaRPr lang="el-GR" sz="1800" b="1">
              <a:solidFill>
                <a:schemeClr val="bg1"/>
              </a:solidFill>
            </a:endParaRPr>
          </a:p>
        </p:txBody>
      </p:sp>
      <p:pic>
        <p:nvPicPr>
          <p:cNvPr id="53256" name="7 - Εικόνα" descr="COSMO wind_anim.gif"/>
          <p:cNvPicPr>
            <a:picLocks/>
          </p:cNvPicPr>
          <p:nvPr/>
        </p:nvPicPr>
        <p:blipFill>
          <a:blip r:embed="rId5" cstate="print"/>
          <a:srcRect/>
          <a:stretch>
            <a:fillRect/>
          </a:stretch>
        </p:blipFill>
        <p:spPr bwMode="auto">
          <a:xfrm>
            <a:off x="1116013" y="3789363"/>
            <a:ext cx="3346450" cy="2374900"/>
          </a:xfrm>
          <a:prstGeom prst="rect">
            <a:avLst/>
          </a:prstGeom>
          <a:noFill/>
          <a:ln w="9525">
            <a:noFill/>
            <a:miter lim="800000"/>
            <a:headEnd/>
            <a:tailEnd/>
          </a:ln>
        </p:spPr>
      </p:pic>
      <p:sp>
        <p:nvSpPr>
          <p:cNvPr id="53257" name="Text Box 6"/>
          <p:cNvSpPr txBox="1">
            <a:spLocks noChangeArrowheads="1"/>
          </p:cNvSpPr>
          <p:nvPr/>
        </p:nvSpPr>
        <p:spPr bwMode="auto">
          <a:xfrm>
            <a:off x="2133600" y="609600"/>
            <a:ext cx="5256213" cy="427038"/>
          </a:xfrm>
          <a:prstGeom prst="rect">
            <a:avLst/>
          </a:prstGeom>
          <a:noFill/>
          <a:ln w="9525">
            <a:noFill/>
            <a:miter lim="800000"/>
            <a:headEnd/>
            <a:tailEnd/>
          </a:ln>
        </p:spPr>
        <p:txBody>
          <a:bodyPr>
            <a:spAutoFit/>
          </a:bodyPr>
          <a:lstStyle/>
          <a:p>
            <a:pPr algn="ctr" eaLnBrk="0" hangingPunct="0">
              <a:buClr>
                <a:srgbClr val="000000"/>
              </a:buClr>
              <a:buSzPct val="100000"/>
              <a:buFont typeface="Times New Roman" pitchFamily="18" charset="0"/>
              <a:buNone/>
            </a:pPr>
            <a:r>
              <a:rPr lang="en-US" b="1">
                <a:solidFill>
                  <a:srgbClr val="0000CC"/>
                </a:solidFill>
                <a:latin typeface="Calibri" pitchFamily="34" charset="0"/>
              </a:rPr>
              <a:t>MODEL’s PRODUCTS</a:t>
            </a:r>
            <a:endParaRPr lang="el-GR" b="1">
              <a:solidFill>
                <a:srgbClr val="0000CC"/>
              </a:solidFill>
              <a:latin typeface="Calibri" pitchFamily="34" charset="0"/>
            </a:endParaRPr>
          </a:p>
        </p:txBody>
      </p:sp>
      <p:pic>
        <p:nvPicPr>
          <p:cNvPr id="53258" name="Picture 2" descr="D:\New Folder\emylogogood6.jpg"/>
          <p:cNvPicPr>
            <a:picLocks noChangeAspect="1" noChangeArrowheads="1"/>
          </p:cNvPicPr>
          <p:nvPr/>
        </p:nvPicPr>
        <p:blipFill>
          <a:blip r:embed="rId6" cstate="print"/>
          <a:srcRect/>
          <a:stretch>
            <a:fillRect/>
          </a:stretch>
        </p:blipFill>
        <p:spPr bwMode="auto">
          <a:xfrm>
            <a:off x="0" y="0"/>
            <a:ext cx="838200" cy="625475"/>
          </a:xfrm>
          <a:prstGeom prst="rect">
            <a:avLst/>
          </a:prstGeom>
          <a:noFill/>
          <a:ln w="9525">
            <a:noFill/>
            <a:miter lim="800000"/>
            <a:headEnd/>
            <a:tailEnd/>
          </a:ln>
        </p:spPr>
      </p:pic>
      <p:cxnSp>
        <p:nvCxnSpPr>
          <p:cNvPr id="10" name="9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53260" name="Rectangle 14"/>
          <p:cNvSpPr>
            <a:spLocks noChangeArrowheads="1"/>
          </p:cNvSpPr>
          <p:nvPr/>
        </p:nvSpPr>
        <p:spPr bwMode="auto">
          <a:xfrm>
            <a:off x="7696200" y="0"/>
            <a:ext cx="1412875"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NWP tools</a:t>
            </a:r>
            <a:endParaRPr lang="el-GR" b="1">
              <a:solidFill>
                <a:schemeClr val="bg1"/>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p:spPr>
        <p:txBody>
          <a:bodyPr/>
          <a:lstStyle/>
          <a:p>
            <a:fld id="{C9CF0DD4-8A48-44D6-98A6-1BD169BB59E7}" type="slidenum">
              <a:rPr lang="el-GR" smtClean="0"/>
              <a:pPr/>
              <a:t>27</a:t>
            </a:fld>
            <a:endParaRPr lang="el-GR" smtClean="0"/>
          </a:p>
        </p:txBody>
      </p:sp>
      <p:sp>
        <p:nvSpPr>
          <p:cNvPr id="48131" name="1 - Τίτλος"/>
          <p:cNvSpPr>
            <a:spLocks noGrp="1"/>
          </p:cNvSpPr>
          <p:nvPr>
            <p:ph type="title" idx="4294967295"/>
          </p:nvPr>
        </p:nvSpPr>
        <p:spPr>
          <a:xfrm>
            <a:off x="250825" y="836613"/>
            <a:ext cx="1763713" cy="549275"/>
          </a:xfrm>
        </p:spPr>
        <p:txBody>
          <a:bodyPr/>
          <a:lstStyle/>
          <a:p>
            <a:pPr>
              <a:spcBef>
                <a:spcPct val="20000"/>
              </a:spcBef>
              <a:buClr>
                <a:srgbClr val="003399"/>
              </a:buClr>
              <a:buSzPct val="140000"/>
              <a:buFontTx/>
              <a:buChar char="•"/>
            </a:pPr>
            <a:r>
              <a:rPr lang="en-US" sz="2000" smtClean="0">
                <a:solidFill>
                  <a:srgbClr val="0000CC"/>
                </a:solidFill>
                <a:latin typeface="Calibri" pitchFamily="34" charset="0"/>
              </a:rPr>
              <a:t>  Weather</a:t>
            </a:r>
            <a:br>
              <a:rPr lang="en-US" sz="2000" smtClean="0">
                <a:solidFill>
                  <a:srgbClr val="0000CC"/>
                </a:solidFill>
                <a:latin typeface="Calibri" pitchFamily="34" charset="0"/>
              </a:rPr>
            </a:br>
            <a:r>
              <a:rPr lang="en-US" sz="2000" smtClean="0">
                <a:solidFill>
                  <a:srgbClr val="0000CC"/>
                </a:solidFill>
                <a:latin typeface="Calibri" pitchFamily="34" charset="0"/>
              </a:rPr>
              <a:t>    Forecasting </a:t>
            </a:r>
          </a:p>
        </p:txBody>
      </p:sp>
      <p:pic>
        <p:nvPicPr>
          <p:cNvPr id="48132"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48133"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pic>
        <p:nvPicPr>
          <p:cNvPr id="48135" name="Picture 8"/>
          <p:cNvPicPr>
            <a:picLocks noChangeAspect="1" noChangeArrowheads="1"/>
          </p:cNvPicPr>
          <p:nvPr/>
        </p:nvPicPr>
        <p:blipFill>
          <a:blip r:embed="rId4" cstate="print"/>
          <a:srcRect l="1889" t="12138" r="36107" b="7494"/>
          <a:stretch>
            <a:fillRect/>
          </a:stretch>
        </p:blipFill>
        <p:spPr bwMode="auto">
          <a:xfrm>
            <a:off x="2100263" y="836613"/>
            <a:ext cx="5208587" cy="5400675"/>
          </a:xfrm>
          <a:prstGeom prst="rect">
            <a:avLst/>
          </a:prstGeom>
          <a:noFill/>
          <a:ln w="9525">
            <a:noFill/>
            <a:miter lim="800000"/>
            <a:headEnd/>
            <a:tailEnd/>
          </a:ln>
        </p:spPr>
      </p:pic>
      <p:sp>
        <p:nvSpPr>
          <p:cNvPr id="48136" name="Rectangle 14"/>
          <p:cNvSpPr>
            <a:spLocks noChangeArrowheads="1"/>
          </p:cNvSpPr>
          <p:nvPr/>
        </p:nvSpPr>
        <p:spPr bwMode="auto">
          <a:xfrm>
            <a:off x="6529388" y="0"/>
            <a:ext cx="2722562"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Operational Activities</a:t>
            </a:r>
            <a:endParaRPr lang="el-GR" b="1">
              <a:solidFill>
                <a:schemeClr val="bg1"/>
              </a:solidFill>
              <a:latin typeface="Calibri" pitchFamily="34" charset="0"/>
            </a:endParaRPr>
          </a:p>
        </p:txBody>
      </p:sp>
      <p:sp>
        <p:nvSpPr>
          <p:cNvPr id="48137" name="Text Box 5"/>
          <p:cNvSpPr txBox="1">
            <a:spLocks noChangeArrowheads="1"/>
          </p:cNvSpPr>
          <p:nvPr/>
        </p:nvSpPr>
        <p:spPr bwMode="auto">
          <a:xfrm>
            <a:off x="0" y="115888"/>
            <a:ext cx="3960813" cy="401637"/>
          </a:xfrm>
          <a:prstGeom prst="rect">
            <a:avLst/>
          </a:prstGeom>
          <a:solidFill>
            <a:schemeClr val="bg1">
              <a:alpha val="92155"/>
            </a:schemeClr>
          </a:solidFill>
          <a:ln w="9525">
            <a:noFill/>
            <a:miter lim="800000"/>
            <a:headEnd/>
            <a:tailEnd/>
          </a:ln>
        </p:spPr>
        <p:txBody>
          <a:bodyPr>
            <a:spAutoFit/>
          </a:bodyPr>
          <a:lstStyle/>
          <a:p>
            <a:pPr marL="361950" indent="-361950">
              <a:spcBef>
                <a:spcPct val="20000"/>
              </a:spcBef>
              <a:buClr>
                <a:srgbClr val="003399"/>
              </a:buClr>
              <a:buSzPct val="140000"/>
              <a:buFont typeface="Arial" pitchFamily="34" charset="0"/>
              <a:buNone/>
            </a:pPr>
            <a:r>
              <a:rPr lang="en-US" sz="2000">
                <a:solidFill>
                  <a:srgbClr val="022CFE"/>
                </a:solidFill>
                <a:latin typeface="Calibri" pitchFamily="34" charset="0"/>
              </a:rPr>
              <a:t>HNMS website: www.hnms.gr</a:t>
            </a:r>
            <a:endParaRPr lang="el-GR" sz="2000">
              <a:solidFill>
                <a:srgbClr val="022CFE"/>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PRODUCTS</a:t>
            </a:r>
            <a:endParaRPr lang="el-GR" dirty="0">
              <a:solidFill>
                <a:srgbClr val="0000FF"/>
              </a:solidFill>
            </a:endParaRPr>
          </a:p>
        </p:txBody>
      </p:sp>
      <p:sp>
        <p:nvSpPr>
          <p:cNvPr id="3" name="Content Placeholder 2"/>
          <p:cNvSpPr>
            <a:spLocks noGrp="1"/>
          </p:cNvSpPr>
          <p:nvPr>
            <p:ph idx="1"/>
          </p:nvPr>
        </p:nvSpPr>
        <p:spPr/>
        <p:txBody>
          <a:bodyPr/>
          <a:lstStyle/>
          <a:p>
            <a:pPr marL="685800" indent="-685800">
              <a:lnSpc>
                <a:spcPct val="150000"/>
              </a:lnSpc>
              <a:buClr>
                <a:schemeClr val="bg1"/>
              </a:buClr>
              <a:buFont typeface="Wingdings" pitchFamily="2" charset="2"/>
              <a:buChar char="ü"/>
              <a:defRPr/>
            </a:pPr>
            <a:r>
              <a:rPr lang="en-US" sz="2000" b="1" dirty="0">
                <a:solidFill>
                  <a:srgbClr val="0000FF"/>
                </a:solidFill>
                <a:effectLst>
                  <a:outerShdw blurRad="38100" dist="38100" dir="2700000" algn="tl">
                    <a:srgbClr val="C0C0C0"/>
                  </a:outerShdw>
                </a:effectLst>
              </a:rPr>
              <a:t>AERONAUTICAL </a:t>
            </a:r>
            <a:r>
              <a:rPr lang="en-US" sz="2000" b="1" dirty="0" smtClean="0">
                <a:solidFill>
                  <a:srgbClr val="0000FF"/>
                </a:solidFill>
                <a:effectLst>
                  <a:outerShdw blurRad="38100" dist="38100" dir="2700000" algn="tl">
                    <a:srgbClr val="C0C0C0"/>
                  </a:outerShdw>
                </a:effectLst>
              </a:rPr>
              <a:t>FORECASTS  </a:t>
            </a:r>
            <a:r>
              <a:rPr lang="en-US" sz="1600" b="1" dirty="0" smtClean="0">
                <a:solidFill>
                  <a:srgbClr val="0000FF"/>
                </a:solidFill>
                <a:effectLst>
                  <a:outerShdw blurRad="38100" dist="38100" dir="2700000" algn="tl">
                    <a:srgbClr val="C0C0C0"/>
                  </a:outerShdw>
                </a:effectLst>
              </a:rPr>
              <a:t>(TAFs, TREND, WARNINGs, SWC, AIREP,SIGMET  …)</a:t>
            </a:r>
            <a:endParaRPr lang="el-GR" sz="2000" b="1" dirty="0">
              <a:solidFill>
                <a:srgbClr val="0000FF"/>
              </a:solidFill>
              <a:effectLst>
                <a:outerShdw blurRad="38100" dist="38100" dir="2700000" algn="tl">
                  <a:srgbClr val="C0C0C0"/>
                </a:outerShdw>
              </a:effectLst>
            </a:endParaRPr>
          </a:p>
          <a:p>
            <a:pPr marL="685800" indent="-685800">
              <a:lnSpc>
                <a:spcPct val="150000"/>
              </a:lnSpc>
              <a:buClr>
                <a:schemeClr val="bg1"/>
              </a:buClr>
              <a:buFont typeface="Wingdings" pitchFamily="2" charset="2"/>
              <a:buChar char="ü"/>
              <a:defRPr/>
            </a:pPr>
            <a:r>
              <a:rPr lang="en-US" sz="2000" b="1" dirty="0">
                <a:solidFill>
                  <a:srgbClr val="0000FF"/>
                </a:solidFill>
                <a:effectLst>
                  <a:outerShdw blurRad="38100" dist="38100" dir="2700000" algn="tl">
                    <a:srgbClr val="C0C0C0"/>
                  </a:outerShdw>
                </a:effectLst>
              </a:rPr>
              <a:t>MARINE FORECAST (</a:t>
            </a:r>
            <a:r>
              <a:rPr lang="en-US" sz="1600" b="1" dirty="0">
                <a:solidFill>
                  <a:srgbClr val="0000FF"/>
                </a:solidFill>
                <a:effectLst>
                  <a:outerShdw blurRad="38100" dist="38100" dir="2700000" algn="tl">
                    <a:srgbClr val="C0C0C0"/>
                  </a:outerShdw>
                </a:effectLst>
              </a:rPr>
              <a:t>SEA BULLETINS FOR METAREA </a:t>
            </a:r>
            <a:r>
              <a:rPr lang="en-US" sz="1600" b="1" dirty="0" smtClean="0">
                <a:solidFill>
                  <a:srgbClr val="0000FF"/>
                </a:solidFill>
                <a:effectLst>
                  <a:outerShdw blurRad="38100" dist="38100" dir="2700000" algn="tl">
                    <a:srgbClr val="C0C0C0"/>
                  </a:outerShdw>
                </a:effectLst>
              </a:rPr>
              <a:t>3, GALE WARNINGS, SEA ROUTES FORECAST ) </a:t>
            </a:r>
            <a:endParaRPr lang="en-US" sz="1600" b="1" dirty="0">
              <a:solidFill>
                <a:srgbClr val="0000FF"/>
              </a:solidFill>
              <a:effectLst>
                <a:outerShdw blurRad="38100" dist="38100" dir="2700000" algn="tl">
                  <a:srgbClr val="C0C0C0"/>
                </a:outerShdw>
              </a:effectLst>
            </a:endParaRPr>
          </a:p>
          <a:p>
            <a:pPr marL="685800" indent="-685800">
              <a:lnSpc>
                <a:spcPct val="150000"/>
              </a:lnSpc>
              <a:buClr>
                <a:schemeClr val="bg1"/>
              </a:buClr>
              <a:buFont typeface="Wingdings" pitchFamily="2" charset="2"/>
              <a:buChar char="ü"/>
              <a:defRPr/>
            </a:pPr>
            <a:r>
              <a:rPr lang="en-US" sz="2000" b="1" dirty="0" smtClean="0">
                <a:solidFill>
                  <a:srgbClr val="0000FF"/>
                </a:solidFill>
                <a:effectLst>
                  <a:outerShdw blurRad="38100" dist="38100" dir="2700000" algn="tl">
                    <a:srgbClr val="C0C0C0"/>
                  </a:outerShdw>
                </a:effectLst>
              </a:rPr>
              <a:t>GENERAL </a:t>
            </a:r>
            <a:r>
              <a:rPr lang="en-US" sz="2000" b="1" dirty="0">
                <a:solidFill>
                  <a:srgbClr val="0000FF"/>
                </a:solidFill>
                <a:effectLst>
                  <a:outerShdw blurRad="38100" dist="38100" dir="2700000" algn="tl">
                    <a:srgbClr val="C0C0C0"/>
                  </a:outerShdw>
                </a:effectLst>
              </a:rPr>
              <a:t>AND SPECIFIC </a:t>
            </a:r>
            <a:r>
              <a:rPr lang="en-US" sz="2000" b="1" dirty="0" smtClean="0">
                <a:solidFill>
                  <a:srgbClr val="0000FF"/>
                </a:solidFill>
                <a:effectLst>
                  <a:outerShdw blurRad="38100" dist="38100" dir="2700000" algn="tl">
                    <a:srgbClr val="C0C0C0"/>
                  </a:outerShdw>
                </a:effectLst>
              </a:rPr>
              <a:t>FORECASTS </a:t>
            </a:r>
            <a:endParaRPr lang="el-GR" sz="2000" b="1" dirty="0">
              <a:solidFill>
                <a:srgbClr val="0000FF"/>
              </a:solidFill>
              <a:effectLst>
                <a:outerShdw blurRad="38100" dist="38100" dir="2700000" algn="tl">
                  <a:srgbClr val="C0C0C0"/>
                </a:outerShdw>
              </a:effectLst>
            </a:endParaRPr>
          </a:p>
          <a:p>
            <a:pPr marL="685800" indent="-685800">
              <a:lnSpc>
                <a:spcPct val="150000"/>
              </a:lnSpc>
              <a:buClr>
                <a:schemeClr val="bg1"/>
              </a:buClr>
              <a:buFont typeface="Wingdings" pitchFamily="2" charset="2"/>
              <a:buChar char="ü"/>
              <a:defRPr/>
            </a:pPr>
            <a:r>
              <a:rPr lang="en-US" sz="2000" b="1" dirty="0">
                <a:solidFill>
                  <a:srgbClr val="0000FF"/>
                </a:solidFill>
                <a:effectLst>
                  <a:outerShdw blurRad="38100" dist="38100" dir="2700000" algn="tl">
                    <a:srgbClr val="C0C0C0"/>
                  </a:outerShdw>
                </a:effectLst>
              </a:rPr>
              <a:t>EXTREME WEATHER PHENOMENA FORECASTS</a:t>
            </a:r>
            <a:endParaRPr lang="el-GR" sz="2000" b="1" dirty="0">
              <a:solidFill>
                <a:srgbClr val="0000FF"/>
              </a:solidFill>
              <a:effectLst>
                <a:outerShdw blurRad="38100" dist="38100" dir="2700000" algn="tl">
                  <a:srgbClr val="C0C0C0"/>
                </a:outerShdw>
              </a:effectLst>
            </a:endParaRPr>
          </a:p>
          <a:p>
            <a:pPr marL="685800" indent="-685800">
              <a:lnSpc>
                <a:spcPct val="150000"/>
              </a:lnSpc>
              <a:buClr>
                <a:schemeClr val="bg1"/>
              </a:buClr>
              <a:buFont typeface="Wingdings" pitchFamily="2" charset="2"/>
              <a:buChar char="ü"/>
              <a:defRPr/>
            </a:pPr>
            <a:r>
              <a:rPr lang="en-US" sz="2000" b="1" dirty="0">
                <a:solidFill>
                  <a:srgbClr val="0000FF"/>
                </a:solidFill>
                <a:effectLst>
                  <a:outerShdw blurRad="38100" dist="38100" dir="2700000" algn="tl">
                    <a:srgbClr val="C0C0C0"/>
                  </a:outerShdw>
                </a:effectLst>
              </a:rPr>
              <a:t>FORECASTING MAPS OF  FOREST FIRES RISK</a:t>
            </a:r>
            <a:endParaRPr lang="el-GR" sz="2000" b="1" dirty="0">
              <a:solidFill>
                <a:srgbClr val="0000FF"/>
              </a:solidFill>
              <a:effectLst>
                <a:outerShdw blurRad="38100" dist="38100" dir="2700000" algn="tl">
                  <a:srgbClr val="C0C0C0"/>
                </a:outerShdw>
              </a:effectLst>
            </a:endParaRPr>
          </a:p>
          <a:p>
            <a:pPr marL="685800" indent="-685800">
              <a:lnSpc>
                <a:spcPct val="150000"/>
              </a:lnSpc>
              <a:buClr>
                <a:schemeClr val="bg1"/>
              </a:buClr>
              <a:buFont typeface="Wingdings" pitchFamily="2" charset="2"/>
              <a:buChar char="ü"/>
              <a:defRPr/>
            </a:pPr>
            <a:r>
              <a:rPr lang="en-US" sz="2000" b="1" dirty="0">
                <a:solidFill>
                  <a:srgbClr val="0000FF"/>
                </a:solidFill>
                <a:effectLst>
                  <a:outerShdw blurRad="38100" dist="38100" dir="2700000" algn="tl">
                    <a:srgbClr val="C0C0C0"/>
                  </a:outerShdw>
                </a:effectLst>
              </a:rPr>
              <a:t>METEOALARM</a:t>
            </a:r>
          </a:p>
          <a:p>
            <a:pPr marL="685800" indent="-685800">
              <a:lnSpc>
                <a:spcPct val="150000"/>
              </a:lnSpc>
              <a:buClr>
                <a:schemeClr val="bg1"/>
              </a:buClr>
              <a:buFont typeface="Wingdings" pitchFamily="2" charset="2"/>
              <a:buChar char="ü"/>
              <a:defRPr/>
            </a:pPr>
            <a:r>
              <a:rPr lang="en-US" sz="2000" b="1" dirty="0">
                <a:solidFill>
                  <a:srgbClr val="0000FF"/>
                </a:solidFill>
                <a:effectLst>
                  <a:outerShdw blurRad="38100" dist="38100" dir="2700000" algn="tl">
                    <a:srgbClr val="C0C0C0"/>
                  </a:outerShdw>
                </a:effectLst>
              </a:rPr>
              <a:t>FORECAST FOR WMO</a:t>
            </a:r>
          </a:p>
          <a:p>
            <a:pPr marL="685800" indent="-685800">
              <a:lnSpc>
                <a:spcPct val="150000"/>
              </a:lnSpc>
              <a:buClr>
                <a:schemeClr val="bg1"/>
              </a:buClr>
              <a:buFont typeface="Wingdings" pitchFamily="2" charset="2"/>
              <a:buChar char="ü"/>
              <a:defRPr/>
            </a:pPr>
            <a:r>
              <a:rPr lang="en-US" sz="2000" b="1" dirty="0">
                <a:solidFill>
                  <a:srgbClr val="0000FF"/>
                </a:solidFill>
                <a:effectLst>
                  <a:outerShdw blurRad="38100" dist="38100" dir="2700000" algn="tl">
                    <a:srgbClr val="C0C0C0"/>
                  </a:outerShdw>
                </a:effectLst>
              </a:rPr>
              <a:t>FORECAST FOR AIR POLLUTION CONDITIONS</a:t>
            </a:r>
            <a:endParaRPr lang="el-GR" sz="2000" b="1" dirty="0">
              <a:solidFill>
                <a:srgbClr val="0000FF"/>
              </a:solidFill>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lstStyle/>
          <a:p>
            <a:pPr>
              <a:defRPr/>
            </a:pPr>
            <a:fld id="{FD925B07-4BCB-47E0-A5BF-A3A4B8F761B2}" type="slidenum">
              <a:rPr lang="el-GR" smtClean="0"/>
              <a:pPr>
                <a:defRPr/>
              </a:pPr>
              <a:t>28</a:t>
            </a:fld>
            <a:endParaRPr lang="el-GR"/>
          </a:p>
        </p:txBody>
      </p:sp>
    </p:spTree>
    <p:extLst>
      <p:ext uri="{BB962C8B-B14F-4D97-AF65-F5344CB8AC3E}">
        <p14:creationId xmlns:p14="http://schemas.microsoft.com/office/powerpoint/2010/main" val="2021018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sldNum" sz="quarter" idx="12"/>
          </p:nvPr>
        </p:nvSpPr>
        <p:spPr>
          <a:noFill/>
        </p:spPr>
        <p:txBody>
          <a:bodyPr/>
          <a:lstStyle/>
          <a:p>
            <a:fld id="{0CBD477E-CB6F-41FB-82F3-B9CAE60EB2C2}" type="slidenum">
              <a:rPr lang="el-GR" smtClean="0"/>
              <a:pPr/>
              <a:t>29</a:t>
            </a:fld>
            <a:endParaRPr lang="el-GR" smtClean="0"/>
          </a:p>
        </p:txBody>
      </p:sp>
      <p:sp>
        <p:nvSpPr>
          <p:cNvPr id="49155" name="1 - Τίτλος"/>
          <p:cNvSpPr>
            <a:spLocks noGrp="1"/>
          </p:cNvSpPr>
          <p:nvPr>
            <p:ph type="title" idx="4294967295"/>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49156"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49157"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pic>
        <p:nvPicPr>
          <p:cNvPr id="49159" name="Picture 10"/>
          <p:cNvPicPr>
            <a:picLocks noChangeAspect="1" noChangeArrowheads="1"/>
          </p:cNvPicPr>
          <p:nvPr/>
        </p:nvPicPr>
        <p:blipFill>
          <a:blip r:embed="rId4" cstate="print"/>
          <a:srcRect l="13965" t="22702" r="22231" b="18272"/>
          <a:stretch>
            <a:fillRect/>
          </a:stretch>
        </p:blipFill>
        <p:spPr bwMode="auto">
          <a:xfrm>
            <a:off x="1476375" y="1274763"/>
            <a:ext cx="6316663" cy="4675187"/>
          </a:xfrm>
          <a:prstGeom prst="rect">
            <a:avLst/>
          </a:prstGeom>
          <a:noFill/>
          <a:ln w="9525">
            <a:noFill/>
            <a:miter lim="800000"/>
            <a:headEnd/>
            <a:tailEnd/>
          </a:ln>
        </p:spPr>
      </p:pic>
      <p:pic>
        <p:nvPicPr>
          <p:cNvPr id="172041" name="Picture 9"/>
          <p:cNvPicPr>
            <a:picLocks noChangeAspect="1" noChangeArrowheads="1"/>
          </p:cNvPicPr>
          <p:nvPr/>
        </p:nvPicPr>
        <p:blipFill>
          <a:blip r:embed="rId5" cstate="print"/>
          <a:srcRect t="14844" r="52956" b="12598"/>
          <a:stretch>
            <a:fillRect/>
          </a:stretch>
        </p:blipFill>
        <p:spPr bwMode="auto">
          <a:xfrm>
            <a:off x="4787900" y="981075"/>
            <a:ext cx="4141788" cy="5111750"/>
          </a:xfrm>
          <a:prstGeom prst="rect">
            <a:avLst/>
          </a:prstGeom>
          <a:noFill/>
          <a:ln w="9525">
            <a:noFill/>
            <a:miter lim="800000"/>
            <a:headEnd/>
            <a:tailEnd/>
          </a:ln>
        </p:spPr>
      </p:pic>
      <p:sp>
        <p:nvSpPr>
          <p:cNvPr id="50185" name="Text Box 5"/>
          <p:cNvSpPr txBox="1">
            <a:spLocks noChangeArrowheads="1"/>
          </p:cNvSpPr>
          <p:nvPr/>
        </p:nvSpPr>
        <p:spPr bwMode="auto">
          <a:xfrm>
            <a:off x="179388" y="871538"/>
            <a:ext cx="7488237" cy="400050"/>
          </a:xfrm>
          <a:prstGeom prst="rect">
            <a:avLst/>
          </a:prstGeom>
          <a:solidFill>
            <a:schemeClr val="bg1">
              <a:alpha val="92155"/>
            </a:schemeClr>
          </a:solidFill>
          <a:ln w="9525">
            <a:noFill/>
            <a:miter lim="800000"/>
            <a:headEnd/>
            <a:tailEnd/>
          </a:ln>
        </p:spPr>
        <p:txBody>
          <a:bodyPr>
            <a:spAutoFit/>
          </a:bodyPr>
          <a:lstStyle/>
          <a:p>
            <a:pPr marL="174625" indent="-174625">
              <a:spcBef>
                <a:spcPct val="20000"/>
              </a:spcBef>
              <a:buClr>
                <a:srgbClr val="003399"/>
              </a:buClr>
              <a:buSzPct val="140000"/>
              <a:buFont typeface="Arial" pitchFamily="34" charset="0"/>
              <a:buChar char="•"/>
            </a:pPr>
            <a:r>
              <a:rPr lang="en-US" sz="2000">
                <a:solidFill>
                  <a:srgbClr val="0000CC"/>
                </a:solidFill>
                <a:latin typeface="Calibri" pitchFamily="34" charset="0"/>
              </a:rPr>
              <a:t>Maritime Bulletins for East Mediterranean Sea</a:t>
            </a:r>
            <a:endParaRPr lang="el-GR" sz="2000">
              <a:solidFill>
                <a:srgbClr val="0000CC"/>
              </a:solidFill>
              <a:latin typeface="Calibri" pitchFamily="34" charset="0"/>
            </a:endParaRPr>
          </a:p>
        </p:txBody>
      </p:sp>
      <p:sp>
        <p:nvSpPr>
          <p:cNvPr id="49162" name="Rectangle 14"/>
          <p:cNvSpPr>
            <a:spLocks noChangeArrowheads="1"/>
          </p:cNvSpPr>
          <p:nvPr/>
        </p:nvSpPr>
        <p:spPr bwMode="auto">
          <a:xfrm>
            <a:off x="6529388" y="0"/>
            <a:ext cx="2722562"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Operational Activities</a:t>
            </a:r>
            <a:endParaRPr lang="el-GR" b="1">
              <a:solidFill>
                <a:schemeClr val="bg1"/>
              </a:solidFill>
              <a:latin typeface="Calibri" pitchFamily="34" charset="0"/>
            </a:endParaRPr>
          </a:p>
        </p:txBody>
      </p:sp>
      <p:grpSp>
        <p:nvGrpSpPr>
          <p:cNvPr id="2" name="Group 15"/>
          <p:cNvGrpSpPr>
            <a:grpSpLocks/>
          </p:cNvGrpSpPr>
          <p:nvPr/>
        </p:nvGrpSpPr>
        <p:grpSpPr bwMode="auto">
          <a:xfrm>
            <a:off x="1979613" y="1628775"/>
            <a:ext cx="5184775" cy="2232025"/>
            <a:chOff x="1247" y="1026"/>
            <a:chExt cx="3266" cy="1406"/>
          </a:xfrm>
        </p:grpSpPr>
        <p:sp>
          <p:nvSpPr>
            <p:cNvPr id="49166" name="Oval 13"/>
            <p:cNvSpPr>
              <a:spLocks noChangeArrowheads="1"/>
            </p:cNvSpPr>
            <p:nvPr/>
          </p:nvSpPr>
          <p:spPr bwMode="auto">
            <a:xfrm>
              <a:off x="3061" y="2115"/>
              <a:ext cx="1452" cy="317"/>
            </a:xfrm>
            <a:prstGeom prst="ellipse">
              <a:avLst/>
            </a:prstGeom>
            <a:solidFill>
              <a:schemeClr val="accent1">
                <a:alpha val="0"/>
              </a:schemeClr>
            </a:solidFill>
            <a:ln w="25400">
              <a:solidFill>
                <a:srgbClr val="FF3300"/>
              </a:solidFill>
              <a:round/>
              <a:headEnd/>
              <a:tailEnd/>
            </a:ln>
          </p:spPr>
          <p:txBody>
            <a:bodyPr wrap="none" anchor="ctr"/>
            <a:lstStyle/>
            <a:p>
              <a:endParaRPr lang="el-GR"/>
            </a:p>
          </p:txBody>
        </p:sp>
        <p:sp>
          <p:nvSpPr>
            <p:cNvPr id="49167" name="Rectangle 14"/>
            <p:cNvSpPr>
              <a:spLocks noChangeArrowheads="1"/>
            </p:cNvSpPr>
            <p:nvPr/>
          </p:nvSpPr>
          <p:spPr bwMode="auto">
            <a:xfrm>
              <a:off x="1247" y="1026"/>
              <a:ext cx="590" cy="408"/>
            </a:xfrm>
            <a:prstGeom prst="rect">
              <a:avLst/>
            </a:prstGeom>
            <a:solidFill>
              <a:schemeClr val="accent1">
                <a:alpha val="0"/>
              </a:schemeClr>
            </a:solidFill>
            <a:ln w="25400">
              <a:solidFill>
                <a:srgbClr val="FF3300"/>
              </a:solidFill>
              <a:miter lim="800000"/>
              <a:headEnd/>
              <a:tailEnd/>
            </a:ln>
          </p:spPr>
          <p:txBody>
            <a:bodyPr wrap="none" anchor="ctr"/>
            <a:lstStyle/>
            <a:p>
              <a:endParaRPr lang="el-GR"/>
            </a:p>
          </p:txBody>
        </p:sp>
      </p:grpSp>
      <p:sp>
        <p:nvSpPr>
          <p:cNvPr id="18" name="Text Box 5"/>
          <p:cNvSpPr txBox="1">
            <a:spLocks noChangeArrowheads="1"/>
          </p:cNvSpPr>
          <p:nvPr/>
        </p:nvSpPr>
        <p:spPr bwMode="auto">
          <a:xfrm>
            <a:off x="107950" y="800100"/>
            <a:ext cx="2562225" cy="396875"/>
          </a:xfrm>
          <a:prstGeom prst="rect">
            <a:avLst/>
          </a:prstGeom>
          <a:solidFill>
            <a:schemeClr val="bg1">
              <a:alpha val="92155"/>
            </a:schemeClr>
          </a:solidFill>
          <a:ln w="9525">
            <a:noFill/>
            <a:miter lim="800000"/>
            <a:headEnd/>
            <a:tailEnd/>
          </a:ln>
        </p:spPr>
        <p:txBody>
          <a:bodyPr>
            <a:spAutoFit/>
          </a:bodyPr>
          <a:lstStyle/>
          <a:p>
            <a:pPr marL="174625" lvl="1" indent="-174625" eaLnBrk="0" hangingPunct="0">
              <a:spcBef>
                <a:spcPct val="20000"/>
              </a:spcBef>
              <a:buClr>
                <a:srgbClr val="003399"/>
              </a:buClr>
              <a:buSzPct val="140000"/>
              <a:buFont typeface="Arial" pitchFamily="34" charset="0"/>
              <a:buChar char="•"/>
            </a:pPr>
            <a:r>
              <a:rPr lang="en-US" sz="2000">
                <a:solidFill>
                  <a:srgbClr val="0000CC"/>
                </a:solidFill>
                <a:latin typeface="Calibri" pitchFamily="34" charset="0"/>
              </a:rPr>
              <a:t>Gale Warnings</a:t>
            </a:r>
            <a:endParaRPr lang="el-GR" sz="2000">
              <a:solidFill>
                <a:srgbClr val="0000CC"/>
              </a:solidFill>
              <a:latin typeface="Calibri" pitchFamily="34" charset="0"/>
            </a:endParaRPr>
          </a:p>
        </p:txBody>
      </p:sp>
      <p:pic>
        <p:nvPicPr>
          <p:cNvPr id="19" name="Picture 8"/>
          <p:cNvPicPr>
            <a:picLocks noChangeAspect="1" noChangeArrowheads="1"/>
          </p:cNvPicPr>
          <p:nvPr/>
        </p:nvPicPr>
        <p:blipFill>
          <a:blip r:embed="rId6" cstate="print"/>
          <a:srcRect l="30118" t="29329" r="23222" b="39665"/>
          <a:stretch>
            <a:fillRect/>
          </a:stretch>
        </p:blipFill>
        <p:spPr bwMode="auto">
          <a:xfrm>
            <a:off x="4964113" y="1916113"/>
            <a:ext cx="3929062" cy="20891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2041"/>
                                        </p:tgtEl>
                                        <p:attrNameLst>
                                          <p:attrName>style.visibility</p:attrName>
                                        </p:attrNameLst>
                                      </p:cBhvr>
                                      <p:to>
                                        <p:strVal val="visible"/>
                                      </p:to>
                                    </p:set>
                                    <p:animEffect transition="in" filter="blinds(horizontal)">
                                      <p:cBhvr>
                                        <p:cTn id="7" dur="500"/>
                                        <p:tgtEl>
                                          <p:spTgt spid="1720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172041"/>
                                        </p:tgtEl>
                                      </p:cBhvr>
                                    </p:animEffect>
                                    <p:set>
                                      <p:cBhvr>
                                        <p:cTn id="20" dur="1" fill="hold">
                                          <p:stCondLst>
                                            <p:cond delay="499"/>
                                          </p:stCondLst>
                                        </p:cTn>
                                        <p:tgtEl>
                                          <p:spTgt spid="172041"/>
                                        </p:tgtEl>
                                        <p:attrNameLst>
                                          <p:attrName>style.visibility</p:attrName>
                                        </p:attrNameLst>
                                      </p:cBhvr>
                                      <p:to>
                                        <p:strVal val="hidden"/>
                                      </p:to>
                                    </p:set>
                                  </p:childTnLst>
                                </p:cTn>
                              </p:par>
                              <p:par>
                                <p:cTn id="21" presetID="3" presetClass="exit" presetSubtype="10" fill="hold" grpId="0" nodeType="withEffect">
                                  <p:stCondLst>
                                    <p:cond delay="0"/>
                                  </p:stCondLst>
                                  <p:childTnLst>
                                    <p:animEffect transition="out" filter="blinds(horizontal)">
                                      <p:cBhvr>
                                        <p:cTn id="22" dur="500"/>
                                        <p:tgtEl>
                                          <p:spTgt spid="50185"/>
                                        </p:tgtEl>
                                      </p:cBhvr>
                                    </p:animEffect>
                                    <p:set>
                                      <p:cBhvr>
                                        <p:cTn id="23" dur="1" fill="hold">
                                          <p:stCondLst>
                                            <p:cond delay="499"/>
                                          </p:stCondLst>
                                        </p:cTn>
                                        <p:tgtEl>
                                          <p:spTgt spid="50185"/>
                                        </p:tgtEl>
                                        <p:attrNameLst>
                                          <p:attrName>style.visibility</p:attrName>
                                        </p:attrNameLst>
                                      </p:cBhvr>
                                      <p:to>
                                        <p:strVal val="hidden"/>
                                      </p:to>
                                    </p:set>
                                  </p:childTnLst>
                                </p:cTn>
                              </p:par>
                            </p:childTnLst>
                          </p:cTn>
                        </p:par>
                        <p:par>
                          <p:cTn id="24" fill="hold">
                            <p:stCondLst>
                              <p:cond delay="500"/>
                            </p:stCondLst>
                            <p:childTnLst>
                              <p:par>
                                <p:cTn id="25" presetID="3" presetClass="entr" presetSubtype="1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par>
                                <p:cTn id="28" presetID="3"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sldNum" sz="quarter" idx="12"/>
          </p:nvPr>
        </p:nvSpPr>
        <p:spPr>
          <a:noFill/>
        </p:spPr>
        <p:txBody>
          <a:bodyPr/>
          <a:lstStyle/>
          <a:p>
            <a:fld id="{628BC465-1BB1-4A37-837A-D86F50C64C5F}" type="slidenum">
              <a:rPr lang="el-GR" smtClean="0"/>
              <a:pPr/>
              <a:t>3</a:t>
            </a:fld>
            <a:endParaRPr lang="el-GR" smtClean="0"/>
          </a:p>
        </p:txBody>
      </p:sp>
      <p:sp>
        <p:nvSpPr>
          <p:cNvPr id="7171"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7172"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7173"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pic>
        <p:nvPicPr>
          <p:cNvPr id="7174" name="Picture 2" descr="F:\bask yfetha\photos HNMS\DSC00393.JPG"/>
          <p:cNvPicPr>
            <a:picLocks noGrp="1" noChangeAspect="1" noChangeArrowheads="1"/>
          </p:cNvPicPr>
          <p:nvPr>
            <p:ph idx="1"/>
          </p:nvPr>
        </p:nvPicPr>
        <p:blipFill>
          <a:blip r:embed="rId4" cstate="print"/>
          <a:srcRect/>
          <a:stretch>
            <a:fillRect/>
          </a:stretch>
        </p:blipFill>
        <p:spPr>
          <a:xfrm>
            <a:off x="1331913" y="1270000"/>
            <a:ext cx="6378575" cy="4391025"/>
          </a:xfrm>
        </p:spPr>
      </p:pic>
      <p:sp>
        <p:nvSpPr>
          <p:cNvPr id="7175" name="Rectangle 14"/>
          <p:cNvSpPr>
            <a:spLocks noChangeArrowheads="1"/>
          </p:cNvSpPr>
          <p:nvPr/>
        </p:nvSpPr>
        <p:spPr bwMode="auto">
          <a:xfrm>
            <a:off x="8010525" y="0"/>
            <a:ext cx="1179041" cy="430887"/>
          </a:xfrm>
          <a:prstGeom prst="rect">
            <a:avLst/>
          </a:prstGeom>
          <a:noFill/>
          <a:ln w="9525">
            <a:noFill/>
            <a:miter lim="800000"/>
            <a:headEnd/>
            <a:tailEnd/>
          </a:ln>
        </p:spPr>
        <p:txBody>
          <a:bodyPr wrap="none">
            <a:spAutoFit/>
          </a:bodyPr>
          <a:lstStyle/>
          <a:p>
            <a:r>
              <a:rPr lang="en-US" b="1" dirty="0" smtClean="0">
                <a:solidFill>
                  <a:schemeClr val="bg1"/>
                </a:solidFill>
                <a:latin typeface="Calibri" pitchFamily="34" charset="0"/>
              </a:rPr>
              <a:t>Location</a:t>
            </a:r>
            <a:endParaRPr lang="el-GR" b="1" dirty="0">
              <a:solidFill>
                <a:schemeClr val="bg1"/>
              </a:solidFill>
              <a:latin typeface="Calibri" pitchFamily="34" charset="0"/>
            </a:endParaRPr>
          </a:p>
        </p:txBody>
      </p:sp>
      <p:sp>
        <p:nvSpPr>
          <p:cNvPr id="7177" name="TextBox 8"/>
          <p:cNvSpPr txBox="1">
            <a:spLocks noChangeArrowheads="1"/>
          </p:cNvSpPr>
          <p:nvPr/>
        </p:nvSpPr>
        <p:spPr bwMode="auto">
          <a:xfrm>
            <a:off x="1258888" y="663575"/>
            <a:ext cx="6357937" cy="461963"/>
          </a:xfrm>
          <a:prstGeom prst="rect">
            <a:avLst/>
          </a:prstGeom>
          <a:noFill/>
          <a:ln w="9525">
            <a:noFill/>
            <a:miter lim="800000"/>
            <a:headEnd/>
            <a:tailEnd/>
          </a:ln>
        </p:spPr>
        <p:txBody>
          <a:bodyPr>
            <a:spAutoFit/>
          </a:bodyPr>
          <a:lstStyle/>
          <a:p>
            <a:pPr algn="ctr"/>
            <a:r>
              <a:rPr lang="en-US" sz="2400">
                <a:solidFill>
                  <a:srgbClr val="003399"/>
                </a:solidFill>
              </a:rPr>
              <a:t>Headquarters</a:t>
            </a:r>
            <a:endParaRPr lang="el-GR" sz="2400">
              <a:solidFill>
                <a:srgbClr val="003399"/>
              </a:solidFill>
            </a:endParaRPr>
          </a:p>
        </p:txBody>
      </p:sp>
      <p:sp>
        <p:nvSpPr>
          <p:cNvPr id="7178" name="TextBox 8"/>
          <p:cNvSpPr txBox="1">
            <a:spLocks noChangeArrowheads="1"/>
          </p:cNvSpPr>
          <p:nvPr/>
        </p:nvSpPr>
        <p:spPr bwMode="auto">
          <a:xfrm>
            <a:off x="1331913" y="5661025"/>
            <a:ext cx="6357937" cy="369888"/>
          </a:xfrm>
          <a:prstGeom prst="rect">
            <a:avLst/>
          </a:prstGeom>
          <a:noFill/>
          <a:ln w="9525">
            <a:noFill/>
            <a:miter lim="800000"/>
            <a:headEnd/>
            <a:tailEnd/>
          </a:ln>
        </p:spPr>
        <p:txBody>
          <a:bodyPr>
            <a:spAutoFit/>
          </a:bodyPr>
          <a:lstStyle/>
          <a:p>
            <a:pPr algn="ctr"/>
            <a:r>
              <a:rPr lang="en-US" sz="1800">
                <a:solidFill>
                  <a:srgbClr val="003399"/>
                </a:solidFill>
              </a:rPr>
              <a:t>Helliniko, Athens</a:t>
            </a:r>
            <a:endParaRPr lang="el-GR" sz="1800">
              <a:solidFill>
                <a:srgbClr val="003399"/>
              </a:solidFill>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sldNum" sz="quarter" idx="12"/>
          </p:nvPr>
        </p:nvSpPr>
        <p:spPr>
          <a:noFill/>
        </p:spPr>
        <p:txBody>
          <a:bodyPr/>
          <a:lstStyle/>
          <a:p>
            <a:fld id="{244455A9-3C23-4717-AD03-B15C5CF7829D}" type="slidenum">
              <a:rPr lang="el-GR" smtClean="0"/>
              <a:pPr/>
              <a:t>30</a:t>
            </a:fld>
            <a:endParaRPr lang="el-GR" smtClean="0"/>
          </a:p>
        </p:txBody>
      </p:sp>
      <p:pic>
        <p:nvPicPr>
          <p:cNvPr id="51204"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51205"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52233" name="Text Box 5"/>
          <p:cNvSpPr txBox="1">
            <a:spLocks noChangeArrowheads="1"/>
          </p:cNvSpPr>
          <p:nvPr/>
        </p:nvSpPr>
        <p:spPr bwMode="auto">
          <a:xfrm>
            <a:off x="179388" y="765175"/>
            <a:ext cx="6840884" cy="400110"/>
          </a:xfrm>
          <a:prstGeom prst="rect">
            <a:avLst/>
          </a:prstGeom>
          <a:solidFill>
            <a:schemeClr val="bg1">
              <a:alpha val="92155"/>
            </a:schemeClr>
          </a:solidFill>
          <a:ln w="9525">
            <a:noFill/>
            <a:miter lim="800000"/>
            <a:headEnd/>
            <a:tailEnd/>
          </a:ln>
        </p:spPr>
        <p:txBody>
          <a:bodyPr wrap="square">
            <a:spAutoFit/>
          </a:bodyPr>
          <a:lstStyle/>
          <a:p>
            <a:pPr marL="174625" lvl="1" indent="-174625" eaLnBrk="0" hangingPunct="0">
              <a:spcBef>
                <a:spcPct val="20000"/>
              </a:spcBef>
              <a:buClr>
                <a:srgbClr val="003399"/>
              </a:buClr>
              <a:buSzPct val="140000"/>
              <a:buFont typeface="Arial" pitchFamily="34" charset="0"/>
              <a:buChar char="•"/>
            </a:pPr>
            <a:r>
              <a:rPr lang="en-US" sz="2000" dirty="0">
                <a:solidFill>
                  <a:srgbClr val="0000CC"/>
                </a:solidFill>
                <a:latin typeface="Calibri" pitchFamily="34" charset="0"/>
              </a:rPr>
              <a:t>Wind  – </a:t>
            </a:r>
            <a:r>
              <a:rPr lang="en-US" sz="2000" dirty="0" smtClean="0">
                <a:solidFill>
                  <a:srgbClr val="0000CC"/>
                </a:solidFill>
                <a:latin typeface="Calibri" pitchFamily="34" charset="0"/>
              </a:rPr>
              <a:t> Max Temperature </a:t>
            </a:r>
            <a:r>
              <a:rPr lang="en-US" sz="2000" dirty="0">
                <a:solidFill>
                  <a:srgbClr val="0000CC"/>
                </a:solidFill>
                <a:latin typeface="Calibri" pitchFamily="34" charset="0"/>
              </a:rPr>
              <a:t>Forecast Map </a:t>
            </a:r>
            <a:r>
              <a:rPr lang="en-US" sz="2000" dirty="0">
                <a:solidFill>
                  <a:srgbClr val="FF0000"/>
                </a:solidFill>
                <a:latin typeface="Calibri" pitchFamily="34" charset="0"/>
              </a:rPr>
              <a:t>(HNMS product)</a:t>
            </a:r>
            <a:endParaRPr lang="el-GR" sz="2000" dirty="0">
              <a:solidFill>
                <a:srgbClr val="FF0000"/>
              </a:solidFill>
              <a:latin typeface="Calibri" pitchFamily="34" charset="0"/>
            </a:endParaRPr>
          </a:p>
        </p:txBody>
      </p:sp>
      <p:sp>
        <p:nvSpPr>
          <p:cNvPr id="51208" name="Rectangle 14"/>
          <p:cNvSpPr>
            <a:spLocks noChangeArrowheads="1"/>
          </p:cNvSpPr>
          <p:nvPr/>
        </p:nvSpPr>
        <p:spPr bwMode="auto">
          <a:xfrm>
            <a:off x="6529388" y="0"/>
            <a:ext cx="2722562"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Operational Activities</a:t>
            </a:r>
            <a:endParaRPr lang="el-GR" b="1">
              <a:solidFill>
                <a:schemeClr val="bg1"/>
              </a:solidFill>
              <a:latin typeface="Calibri" pitchFamily="34" charset="0"/>
            </a:endParaRPr>
          </a:p>
        </p:txBody>
      </p:sp>
      <p:pic>
        <p:nvPicPr>
          <p:cNvPr id="51209" name="Picture 3"/>
          <p:cNvPicPr>
            <a:picLocks noChangeAspect="1" noChangeArrowheads="1"/>
          </p:cNvPicPr>
          <p:nvPr/>
        </p:nvPicPr>
        <p:blipFill>
          <a:blip r:embed="rId4" cstate="print"/>
          <a:srcRect/>
          <a:stretch>
            <a:fillRect/>
          </a:stretch>
        </p:blipFill>
        <p:spPr bwMode="auto">
          <a:xfrm>
            <a:off x="1135063" y="1484313"/>
            <a:ext cx="6532562" cy="4284662"/>
          </a:xfrm>
          <a:prstGeom prst="rect">
            <a:avLst/>
          </a:prstGeom>
          <a:noFill/>
          <a:ln w="9525">
            <a:noFill/>
            <a:round/>
            <a:headEnd/>
            <a:tailEnd/>
          </a:ln>
        </p:spPr>
      </p:pic>
      <p:grpSp>
        <p:nvGrpSpPr>
          <p:cNvPr id="12" name="Group 11"/>
          <p:cNvGrpSpPr/>
          <p:nvPr/>
        </p:nvGrpSpPr>
        <p:grpSpPr>
          <a:xfrm>
            <a:off x="179388" y="764704"/>
            <a:ext cx="7921004" cy="5472584"/>
            <a:chOff x="179388" y="764704"/>
            <a:chExt cx="7921004" cy="5472584"/>
          </a:xfrm>
        </p:grpSpPr>
        <p:pic>
          <p:nvPicPr>
            <p:cNvPr id="13" name="Picture 3"/>
            <p:cNvPicPr>
              <a:picLocks noChangeArrowheads="1"/>
            </p:cNvPicPr>
            <p:nvPr/>
          </p:nvPicPr>
          <p:blipFill>
            <a:blip r:embed="rId5" cstate="print"/>
            <a:srcRect/>
            <a:stretch>
              <a:fillRect/>
            </a:stretch>
          </p:blipFill>
          <p:spPr bwMode="auto">
            <a:xfrm>
              <a:off x="971600" y="1125538"/>
              <a:ext cx="6480175" cy="5111750"/>
            </a:xfrm>
            <a:prstGeom prst="rect">
              <a:avLst/>
            </a:prstGeom>
            <a:noFill/>
            <a:ln w="9525">
              <a:noFill/>
              <a:round/>
              <a:headEnd/>
              <a:tailEnd/>
            </a:ln>
          </p:spPr>
        </p:pic>
        <p:sp>
          <p:nvSpPr>
            <p:cNvPr id="15" name="Text Box 5"/>
            <p:cNvSpPr txBox="1">
              <a:spLocks noChangeArrowheads="1"/>
            </p:cNvSpPr>
            <p:nvPr/>
          </p:nvSpPr>
          <p:spPr bwMode="auto">
            <a:xfrm>
              <a:off x="179388" y="764704"/>
              <a:ext cx="7921004" cy="400110"/>
            </a:xfrm>
            <a:prstGeom prst="rect">
              <a:avLst/>
            </a:prstGeom>
            <a:solidFill>
              <a:schemeClr val="bg1">
                <a:alpha val="92155"/>
              </a:schemeClr>
            </a:solidFill>
            <a:ln w="9525">
              <a:noFill/>
              <a:miter lim="800000"/>
              <a:headEnd/>
              <a:tailEnd/>
            </a:ln>
          </p:spPr>
          <p:txBody>
            <a:bodyPr wrap="square">
              <a:spAutoFit/>
            </a:bodyPr>
            <a:lstStyle/>
            <a:p>
              <a:pPr marL="174625" lvl="1" indent="-174625" eaLnBrk="0" hangingPunct="0">
                <a:spcBef>
                  <a:spcPct val="20000"/>
                </a:spcBef>
                <a:buClr>
                  <a:srgbClr val="003399"/>
                </a:buClr>
                <a:buSzPct val="140000"/>
                <a:buFont typeface="Arial" pitchFamily="34" charset="0"/>
                <a:buChar char="•"/>
              </a:pPr>
              <a:r>
                <a:rPr lang="en-US" sz="2000" dirty="0">
                  <a:solidFill>
                    <a:srgbClr val="0000CC"/>
                  </a:solidFill>
                  <a:latin typeface="Calibri" pitchFamily="34" charset="0"/>
                </a:rPr>
                <a:t>Fire Risk Assessment Forecast Map </a:t>
              </a:r>
              <a:r>
                <a:rPr lang="en-US" sz="2000" dirty="0">
                  <a:solidFill>
                    <a:srgbClr val="FF0000"/>
                  </a:solidFill>
                  <a:latin typeface="Calibri" pitchFamily="34" charset="0"/>
                </a:rPr>
                <a:t>(Civil Protection Secretariat product)</a:t>
              </a:r>
              <a:endParaRPr lang="el-GR" sz="2000" dirty="0">
                <a:solidFill>
                  <a:srgbClr val="FF0000"/>
                </a:solidFill>
                <a:latin typeface="Calibri" pitchFamily="34" charset="0"/>
              </a:endParaRPr>
            </a:p>
          </p:txBody>
        </p:sp>
      </p:grpSp>
    </p:spTree>
    <p:extLst>
      <p:ext uri="{BB962C8B-B14F-4D97-AF65-F5344CB8AC3E}">
        <p14:creationId xmlns:p14="http://schemas.microsoft.com/office/powerpoint/2010/main" val="2884648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2233"/>
                                        </p:tgtEl>
                                      </p:cBhvr>
                                    </p:animEffect>
                                    <p:set>
                                      <p:cBhvr>
                                        <p:cTn id="7" dur="1" fill="hold">
                                          <p:stCondLst>
                                            <p:cond delay="499"/>
                                          </p:stCondLst>
                                        </p:cTn>
                                        <p:tgtEl>
                                          <p:spTgt spid="52233"/>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noFill/>
        </p:spPr>
        <p:txBody>
          <a:bodyPr/>
          <a:lstStyle/>
          <a:p>
            <a:fld id="{AB2B6FF5-DBC1-469F-87DE-9773D8741137}" type="slidenum">
              <a:rPr lang="el-GR" smtClean="0"/>
              <a:pPr/>
              <a:t>31</a:t>
            </a:fld>
            <a:endParaRPr lang="el-GR" smtClean="0"/>
          </a:p>
        </p:txBody>
      </p:sp>
      <p:sp>
        <p:nvSpPr>
          <p:cNvPr id="50179" name="1 - Τίτλος"/>
          <p:cNvSpPr>
            <a:spLocks noGrp="1"/>
          </p:cNvSpPr>
          <p:nvPr>
            <p:ph type="title" idx="4294967295"/>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50180"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50181"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50183" name="Text Box 5"/>
          <p:cNvSpPr txBox="1">
            <a:spLocks noChangeArrowheads="1"/>
          </p:cNvSpPr>
          <p:nvPr/>
        </p:nvSpPr>
        <p:spPr bwMode="auto">
          <a:xfrm>
            <a:off x="179388" y="765175"/>
            <a:ext cx="4968875" cy="400050"/>
          </a:xfrm>
          <a:prstGeom prst="rect">
            <a:avLst/>
          </a:prstGeom>
          <a:solidFill>
            <a:schemeClr val="bg1">
              <a:alpha val="92155"/>
            </a:schemeClr>
          </a:solidFill>
          <a:ln w="9525">
            <a:noFill/>
            <a:miter lim="800000"/>
            <a:headEnd/>
            <a:tailEnd/>
          </a:ln>
        </p:spPr>
        <p:txBody>
          <a:bodyPr>
            <a:spAutoFit/>
          </a:bodyPr>
          <a:lstStyle/>
          <a:p>
            <a:pPr marL="174625" lvl="1" indent="-174625" eaLnBrk="0" hangingPunct="0">
              <a:spcBef>
                <a:spcPct val="20000"/>
              </a:spcBef>
              <a:buClr>
                <a:srgbClr val="003399"/>
              </a:buClr>
              <a:buSzPct val="140000"/>
              <a:buFont typeface="Arial" pitchFamily="34" charset="0"/>
              <a:buChar char="•"/>
            </a:pPr>
            <a:r>
              <a:rPr lang="en-US" sz="2000">
                <a:solidFill>
                  <a:srgbClr val="0000CC"/>
                </a:solidFill>
                <a:latin typeface="Calibri" pitchFamily="34" charset="0"/>
              </a:rPr>
              <a:t>Warning Alerts for Extreme Weather</a:t>
            </a:r>
            <a:endParaRPr lang="el-GR" sz="2000">
              <a:solidFill>
                <a:srgbClr val="0000CC"/>
              </a:solidFill>
              <a:latin typeface="Calibri" pitchFamily="34" charset="0"/>
            </a:endParaRPr>
          </a:p>
        </p:txBody>
      </p:sp>
      <p:sp>
        <p:nvSpPr>
          <p:cNvPr id="50184" name="Rectangle 14"/>
          <p:cNvSpPr>
            <a:spLocks noChangeArrowheads="1"/>
          </p:cNvSpPr>
          <p:nvPr/>
        </p:nvSpPr>
        <p:spPr bwMode="auto">
          <a:xfrm>
            <a:off x="6529388" y="0"/>
            <a:ext cx="2722562"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Operational Activities</a:t>
            </a:r>
            <a:endParaRPr lang="el-GR" b="1">
              <a:solidFill>
                <a:schemeClr val="bg1"/>
              </a:solidFill>
              <a:latin typeface="Calibri" pitchFamily="34" charset="0"/>
            </a:endParaRPr>
          </a:p>
        </p:txBody>
      </p:sp>
      <p:pic>
        <p:nvPicPr>
          <p:cNvPr id="50185" name="Picture 8"/>
          <p:cNvPicPr>
            <a:picLocks noChangeAspect="1" noChangeArrowheads="1"/>
          </p:cNvPicPr>
          <p:nvPr/>
        </p:nvPicPr>
        <p:blipFill>
          <a:blip r:embed="rId4" cstate="print"/>
          <a:srcRect l="1889" t="12138" r="36107" b="7494"/>
          <a:stretch>
            <a:fillRect/>
          </a:stretch>
        </p:blipFill>
        <p:spPr bwMode="auto">
          <a:xfrm>
            <a:off x="2111375" y="1268413"/>
            <a:ext cx="4548188" cy="4716462"/>
          </a:xfrm>
          <a:prstGeom prst="rect">
            <a:avLst/>
          </a:prstGeom>
          <a:noFill/>
          <a:ln w="9525">
            <a:noFill/>
            <a:miter lim="800000"/>
            <a:headEnd/>
            <a:tailEnd/>
          </a:ln>
        </p:spPr>
      </p:pic>
      <p:grpSp>
        <p:nvGrpSpPr>
          <p:cNvPr id="14" name="Group 13"/>
          <p:cNvGrpSpPr/>
          <p:nvPr/>
        </p:nvGrpSpPr>
        <p:grpSpPr>
          <a:xfrm>
            <a:off x="2123728" y="3357152"/>
            <a:ext cx="1609200" cy="1440000"/>
            <a:chOff x="2123728" y="3357152"/>
            <a:chExt cx="1609200" cy="1440000"/>
          </a:xfrm>
        </p:grpSpPr>
        <p:pic>
          <p:nvPicPr>
            <p:cNvPr id="11" name="Picture 3"/>
            <p:cNvPicPr>
              <a:picLocks noChangeArrowheads="1"/>
            </p:cNvPicPr>
            <p:nvPr/>
          </p:nvPicPr>
          <p:blipFill>
            <a:blip r:embed="rId5" cstate="print"/>
            <a:srcRect/>
            <a:stretch>
              <a:fillRect/>
            </a:stretch>
          </p:blipFill>
          <p:spPr bwMode="auto">
            <a:xfrm>
              <a:off x="2123728" y="3357152"/>
              <a:ext cx="1609200" cy="1440000"/>
            </a:xfrm>
            <a:prstGeom prst="rect">
              <a:avLst/>
            </a:prstGeom>
            <a:noFill/>
            <a:ln w="9525">
              <a:noFill/>
              <a:miter lim="800000"/>
              <a:headEnd/>
              <a:tailEnd/>
            </a:ln>
          </p:spPr>
        </p:pic>
        <p:sp>
          <p:nvSpPr>
            <p:cNvPr id="13" name="Rectangle 12"/>
            <p:cNvSpPr/>
            <p:nvPr/>
          </p:nvSpPr>
          <p:spPr bwMode="auto">
            <a:xfrm>
              <a:off x="3203848" y="4509120"/>
              <a:ext cx="360040" cy="288032"/>
            </a:xfrm>
            <a:prstGeom prst="rect">
              <a:avLst/>
            </a:prstGeom>
            <a:noFill/>
            <a:ln w="190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pPr>
              <a:endParaRPr kumimoji="0" lang="el-GR" sz="2800" b="0" i="0" u="none" strike="noStrike" cap="none" normalizeH="0" baseline="0" smtClean="0">
                <a:ln>
                  <a:noFill/>
                </a:ln>
                <a:solidFill>
                  <a:srgbClr val="FF3300"/>
                </a:solidFill>
                <a:effectLst/>
                <a:latin typeface="Arial" pitchFamily="34" charset="0"/>
                <a:cs typeface="Arial" pitchFamily="34" charset="0"/>
              </a:endParaRPr>
            </a:p>
          </p:txBody>
        </p:sp>
      </p:grpSp>
      <p:grpSp>
        <p:nvGrpSpPr>
          <p:cNvPr id="22" name="Group 21"/>
          <p:cNvGrpSpPr/>
          <p:nvPr/>
        </p:nvGrpSpPr>
        <p:grpSpPr>
          <a:xfrm>
            <a:off x="3851920" y="2996952"/>
            <a:ext cx="4032448" cy="2160240"/>
            <a:chOff x="3851920" y="2996952"/>
            <a:chExt cx="4032448" cy="2160240"/>
          </a:xfrm>
        </p:grpSpPr>
        <p:grpSp>
          <p:nvGrpSpPr>
            <p:cNvPr id="17" name="Group 16"/>
            <p:cNvGrpSpPr/>
            <p:nvPr/>
          </p:nvGrpSpPr>
          <p:grpSpPr>
            <a:xfrm>
              <a:off x="3851920" y="2996952"/>
              <a:ext cx="4007217" cy="2124000"/>
              <a:chOff x="3851920" y="2996952"/>
              <a:chExt cx="4007217" cy="2124000"/>
            </a:xfrm>
          </p:grpSpPr>
          <p:pic>
            <p:nvPicPr>
              <p:cNvPr id="12" name="Picture 2"/>
              <p:cNvPicPr>
                <a:picLocks noChangeAspect="1" noChangeArrowheads="1"/>
              </p:cNvPicPr>
              <p:nvPr/>
            </p:nvPicPr>
            <p:blipFill>
              <a:blip r:embed="rId6" cstate="print"/>
              <a:srcRect/>
              <a:stretch>
                <a:fillRect/>
              </a:stretch>
            </p:blipFill>
            <p:spPr bwMode="auto">
              <a:xfrm>
                <a:off x="4583393" y="2996952"/>
                <a:ext cx="3275744" cy="2124000"/>
              </a:xfrm>
              <a:prstGeom prst="rect">
                <a:avLst/>
              </a:prstGeom>
              <a:noFill/>
              <a:ln w="9525">
                <a:noFill/>
                <a:miter lim="800000"/>
                <a:headEnd/>
                <a:tailEnd/>
              </a:ln>
            </p:spPr>
          </p:pic>
          <p:cxnSp>
            <p:nvCxnSpPr>
              <p:cNvPr id="16" name="Straight Arrow Connector 15"/>
              <p:cNvCxnSpPr/>
              <p:nvPr/>
            </p:nvCxnSpPr>
            <p:spPr bwMode="auto">
              <a:xfrm flipV="1">
                <a:off x="3851920" y="3789040"/>
                <a:ext cx="720080" cy="1008112"/>
              </a:xfrm>
              <a:prstGeom prst="straightConnector1">
                <a:avLst/>
              </a:prstGeom>
              <a:noFill/>
              <a:ln w="19050" cap="flat" cmpd="sng" algn="ctr">
                <a:solidFill>
                  <a:srgbClr val="FF3300"/>
                </a:solidFill>
                <a:prstDash val="solid"/>
                <a:round/>
                <a:headEnd type="none" w="med" len="med"/>
                <a:tailEnd type="arrow"/>
              </a:ln>
              <a:effectLst/>
            </p:spPr>
          </p:cxnSp>
        </p:grpSp>
        <p:sp>
          <p:nvSpPr>
            <p:cNvPr id="21" name="Rectangle 20"/>
            <p:cNvSpPr/>
            <p:nvPr/>
          </p:nvSpPr>
          <p:spPr bwMode="auto">
            <a:xfrm>
              <a:off x="4572000" y="2996952"/>
              <a:ext cx="3312368" cy="2160240"/>
            </a:xfrm>
            <a:prstGeom prst="rect">
              <a:avLst/>
            </a:prstGeom>
            <a:noFill/>
            <a:ln w="254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pPr>
              <a:endParaRPr kumimoji="0" lang="el-GR" sz="2800" b="0" i="0" u="none" strike="noStrike" cap="none" normalizeH="0" baseline="0" smtClean="0">
                <a:ln>
                  <a:noFill/>
                </a:ln>
                <a:solidFill>
                  <a:srgbClr val="FF3300"/>
                </a:solidFill>
                <a:effectLst/>
                <a:latin typeface="Arial" pitchFamily="34" charset="0"/>
                <a:cs typeface="Arial"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21D0C4D-26C7-49F8-A8B5-DE2002E7BC7A}" type="slidenum">
              <a:rPr lang="el-GR" smtClean="0"/>
              <a:pPr>
                <a:defRPr/>
              </a:pPr>
              <a:t>32</a:t>
            </a:fld>
            <a:endParaRPr lang="el-GR"/>
          </a:p>
        </p:txBody>
      </p:sp>
      <p:pic>
        <p:nvPicPr>
          <p:cNvPr id="3" name="Picture 7" descr="reuter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700" y="1752600"/>
            <a:ext cx="6286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7544" y="404664"/>
            <a:ext cx="7920880" cy="830997"/>
          </a:xfrm>
          <a:prstGeom prst="rect">
            <a:avLst/>
          </a:prstGeom>
        </p:spPr>
        <p:txBody>
          <a:bodyPr wrap="square">
            <a:spAutoFit/>
          </a:bodyPr>
          <a:lstStyle/>
          <a:p>
            <a:r>
              <a:rPr lang="en-US" sz="2400" dirty="0">
                <a:solidFill>
                  <a:srgbClr val="0000CC"/>
                </a:solidFill>
                <a:latin typeface="Calibri" pitchFamily="34" charset="0"/>
                <a:cs typeface="Arial" charset="0"/>
              </a:rPr>
              <a:t>Warning Alerts for Extreme </a:t>
            </a:r>
            <a:r>
              <a:rPr lang="en-US" sz="2400" dirty="0">
                <a:solidFill>
                  <a:srgbClr val="0000CC"/>
                </a:solidFill>
                <a:latin typeface="Calibri" pitchFamily="34" charset="0"/>
              </a:rPr>
              <a:t>Weather (strong winds, High or Low Temperatures, Thunderstorms, severe rainfall, fog</a:t>
            </a:r>
            <a:r>
              <a:rPr lang="el-GR" sz="2400" dirty="0">
                <a:solidFill>
                  <a:srgbClr val="0000CC"/>
                </a:solidFill>
                <a:latin typeface="Calibri" pitchFamily="34" charset="0"/>
              </a:rPr>
              <a:t>)</a:t>
            </a:r>
            <a:endParaRPr lang="el-GR" dirty="0"/>
          </a:p>
        </p:txBody>
      </p:sp>
      <p:sp>
        <p:nvSpPr>
          <p:cNvPr id="5" name="Rectangle 4"/>
          <p:cNvSpPr/>
          <p:nvPr/>
        </p:nvSpPr>
        <p:spPr>
          <a:xfrm>
            <a:off x="2627784" y="5734050"/>
            <a:ext cx="3351110" cy="400110"/>
          </a:xfrm>
          <a:prstGeom prst="rect">
            <a:avLst/>
          </a:prstGeom>
        </p:spPr>
        <p:txBody>
          <a:bodyPr wrap="none">
            <a:spAutoFit/>
          </a:bodyPr>
          <a:lstStyle/>
          <a:p>
            <a:r>
              <a:rPr lang="en-US" altLang="el-GR" sz="2000" b="1" dirty="0">
                <a:solidFill>
                  <a:srgbClr val="0070C0"/>
                </a:solidFill>
              </a:rPr>
              <a:t>ATHENS FEBRUARY 2013</a:t>
            </a:r>
            <a:endParaRPr lang="el-GR" altLang="el-GR" sz="2000" b="1" dirty="0">
              <a:solidFill>
                <a:srgbClr val="0070C0"/>
              </a:solidFill>
            </a:endParaRPr>
          </a:p>
        </p:txBody>
      </p:sp>
    </p:spTree>
    <p:extLst>
      <p:ext uri="{BB962C8B-B14F-4D97-AF65-F5344CB8AC3E}">
        <p14:creationId xmlns:p14="http://schemas.microsoft.com/office/powerpoint/2010/main" val="3349195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51" y="333375"/>
            <a:ext cx="3024461" cy="549275"/>
          </a:xfrm>
        </p:spPr>
        <p:txBody>
          <a:bodyPr/>
          <a:lstStyle/>
          <a:p>
            <a:r>
              <a:rPr lang="en-US" sz="2000" dirty="0">
                <a:solidFill>
                  <a:schemeClr val="bg1"/>
                </a:solidFill>
                <a:latin typeface="Calibri" panose="020F0502020204030204" pitchFamily="34" charset="0"/>
                <a:cs typeface="Calibri" panose="020F0502020204030204" pitchFamily="34" charset="0"/>
              </a:rPr>
              <a:t>Operational Activities</a:t>
            </a:r>
            <a:r>
              <a:rPr lang="en-US" dirty="0">
                <a:solidFill>
                  <a:schemeClr val="bg1"/>
                </a:solidFill>
              </a:rPr>
              <a:t/>
            </a:r>
            <a:br>
              <a:rPr lang="en-US" dirty="0">
                <a:solidFill>
                  <a:schemeClr val="bg1"/>
                </a:solidFill>
              </a:rPr>
            </a:br>
            <a:endParaRPr lang="el-GR" dirty="0">
              <a:solidFill>
                <a:schemeClr val="bg1"/>
              </a:solidFill>
            </a:endParaRPr>
          </a:p>
        </p:txBody>
      </p:sp>
      <p:sp>
        <p:nvSpPr>
          <p:cNvPr id="3" name="Content Placeholder 2"/>
          <p:cNvSpPr>
            <a:spLocks noGrp="1"/>
          </p:cNvSpPr>
          <p:nvPr>
            <p:ph idx="1"/>
          </p:nvPr>
        </p:nvSpPr>
        <p:spPr/>
        <p:txBody>
          <a:bodyPr/>
          <a:lstStyle/>
          <a:p>
            <a:pPr marL="0" lvl="1" indent="0" algn="ctr">
              <a:buClr>
                <a:srgbClr val="003399"/>
              </a:buClr>
              <a:buSzPct val="140000"/>
              <a:buNone/>
              <a:defRPr/>
            </a:pPr>
            <a:r>
              <a:rPr lang="en-US" sz="2400" kern="1200" dirty="0">
                <a:solidFill>
                  <a:srgbClr val="0000CC"/>
                </a:solidFill>
                <a:latin typeface="Calibri" pitchFamily="34" charset="0"/>
                <a:ea typeface="+mn-ea"/>
                <a:cs typeface="Arial" pitchFamily="34" charset="0"/>
              </a:rPr>
              <a:t>HNMS’s ISO CERTIFICATION</a:t>
            </a:r>
          </a:p>
          <a:p>
            <a:pPr marL="361950" lvl="1" indent="-361950">
              <a:buClr>
                <a:srgbClr val="003399"/>
              </a:buClr>
              <a:buSzPct val="140000"/>
              <a:buFont typeface="Arial" pitchFamily="34" charset="0"/>
              <a:buChar char="•"/>
              <a:defRPr/>
            </a:pPr>
            <a:endParaRPr lang="en-US" kern="1200" dirty="0" smtClean="0">
              <a:solidFill>
                <a:srgbClr val="0000CC"/>
              </a:solidFill>
              <a:latin typeface="Calibri" pitchFamily="34" charset="0"/>
              <a:ea typeface="+mn-ea"/>
              <a:cs typeface="Arial" pitchFamily="34" charset="0"/>
            </a:endParaRPr>
          </a:p>
          <a:p>
            <a:pPr marL="361950" lvl="1" indent="-361950">
              <a:buClr>
                <a:srgbClr val="003399"/>
              </a:buClr>
              <a:buSzPct val="140000"/>
              <a:buFont typeface="Arial" pitchFamily="34" charset="0"/>
              <a:buChar char="•"/>
              <a:defRPr/>
            </a:pPr>
            <a:r>
              <a:rPr lang="en-US" kern="1200" dirty="0" smtClean="0">
                <a:solidFill>
                  <a:srgbClr val="0000CC"/>
                </a:solidFill>
                <a:latin typeface="Calibri" pitchFamily="34" charset="0"/>
                <a:ea typeface="+mn-ea"/>
                <a:cs typeface="Arial" pitchFamily="34" charset="0"/>
              </a:rPr>
              <a:t>Exclusive Provision </a:t>
            </a:r>
            <a:r>
              <a:rPr lang="en-US" kern="1200" dirty="0">
                <a:solidFill>
                  <a:srgbClr val="0000CC"/>
                </a:solidFill>
                <a:latin typeface="Calibri" pitchFamily="34" charset="0"/>
                <a:ea typeface="+mn-ea"/>
                <a:cs typeface="Arial" pitchFamily="34" charset="0"/>
              </a:rPr>
              <a:t>of Meteorological Support to Aviation (EN ISO 9001: 2008)</a:t>
            </a:r>
          </a:p>
          <a:p>
            <a:pPr marL="361950" lvl="1" indent="-361950">
              <a:spcBef>
                <a:spcPts val="100"/>
              </a:spcBef>
              <a:buClr>
                <a:srgbClr val="003399"/>
              </a:buClr>
              <a:buSzPct val="140000"/>
              <a:buFont typeface="Arial" pitchFamily="34" charset="0"/>
              <a:buChar char="•"/>
              <a:defRPr/>
            </a:pPr>
            <a:r>
              <a:rPr lang="en-US" kern="1200" dirty="0" smtClean="0">
                <a:solidFill>
                  <a:srgbClr val="0000CC"/>
                </a:solidFill>
                <a:latin typeface="Calibri" pitchFamily="34" charset="0"/>
                <a:ea typeface="+mn-ea"/>
                <a:cs typeface="Arial" pitchFamily="34" charset="0"/>
              </a:rPr>
              <a:t>Provision </a:t>
            </a:r>
            <a:r>
              <a:rPr lang="en-US" kern="1200" dirty="0">
                <a:solidFill>
                  <a:srgbClr val="0000CC"/>
                </a:solidFill>
                <a:latin typeface="Calibri" pitchFamily="34" charset="0"/>
                <a:ea typeface="+mn-ea"/>
                <a:cs typeface="Arial" pitchFamily="34" charset="0"/>
              </a:rPr>
              <a:t>of Marine Meteorological </a:t>
            </a:r>
            <a:r>
              <a:rPr lang="en-US" kern="1200" dirty="0" smtClean="0">
                <a:solidFill>
                  <a:srgbClr val="0000CC"/>
                </a:solidFill>
                <a:latin typeface="Calibri" pitchFamily="34" charset="0"/>
                <a:ea typeface="+mn-ea"/>
                <a:cs typeface="Arial" pitchFamily="34" charset="0"/>
              </a:rPr>
              <a:t>Services (ΕΝ </a:t>
            </a:r>
            <a:r>
              <a:rPr lang="en-US" kern="1200" dirty="0">
                <a:solidFill>
                  <a:srgbClr val="0000CC"/>
                </a:solidFill>
                <a:latin typeface="Calibri" pitchFamily="34" charset="0"/>
                <a:ea typeface="+mn-ea"/>
                <a:cs typeface="Arial" pitchFamily="34" charset="0"/>
              </a:rPr>
              <a:t>ISO 9001: </a:t>
            </a:r>
            <a:r>
              <a:rPr lang="en-US" kern="1200" dirty="0" smtClean="0">
                <a:solidFill>
                  <a:srgbClr val="0000CC"/>
                </a:solidFill>
                <a:latin typeface="Calibri" pitchFamily="34" charset="0"/>
                <a:ea typeface="+mn-ea"/>
                <a:cs typeface="Arial" pitchFamily="34" charset="0"/>
              </a:rPr>
              <a:t>2008)  </a:t>
            </a:r>
            <a:endParaRPr lang="en-US" kern="1200" dirty="0">
              <a:solidFill>
                <a:srgbClr val="0000CC"/>
              </a:solidFill>
              <a:latin typeface="Calibri" pitchFamily="34" charset="0"/>
              <a:ea typeface="+mn-ea"/>
              <a:cs typeface="Arial" pitchFamily="34" charset="0"/>
            </a:endParaRPr>
          </a:p>
          <a:p>
            <a:pPr marL="0" lvl="1" indent="0">
              <a:spcBef>
                <a:spcPts val="100"/>
              </a:spcBef>
              <a:buClr>
                <a:srgbClr val="003399"/>
              </a:buClr>
              <a:buSzPct val="140000"/>
              <a:buNone/>
              <a:defRPr/>
            </a:pPr>
            <a:r>
              <a:rPr lang="en-US" kern="1200" dirty="0" smtClean="0">
                <a:solidFill>
                  <a:srgbClr val="0000CC"/>
                </a:solidFill>
                <a:latin typeface="Calibri" pitchFamily="34" charset="0"/>
                <a:ea typeface="+mn-ea"/>
                <a:cs typeface="Arial" pitchFamily="34" charset="0"/>
              </a:rPr>
              <a:t> </a:t>
            </a:r>
            <a:endParaRPr lang="el-GR" kern="1200" dirty="0">
              <a:solidFill>
                <a:srgbClr val="0000CC"/>
              </a:solidFill>
              <a:latin typeface="Calibri" pitchFamily="34" charset="0"/>
              <a:ea typeface="+mn-ea"/>
              <a:cs typeface="Arial" pitchFamily="34" charset="0"/>
            </a:endParaRPr>
          </a:p>
          <a:p>
            <a:endParaRPr lang="el-GR" dirty="0"/>
          </a:p>
        </p:txBody>
      </p:sp>
      <p:sp>
        <p:nvSpPr>
          <p:cNvPr id="4" name="Slide Number Placeholder 3"/>
          <p:cNvSpPr>
            <a:spLocks noGrp="1"/>
          </p:cNvSpPr>
          <p:nvPr>
            <p:ph type="sldNum" sz="quarter" idx="12"/>
          </p:nvPr>
        </p:nvSpPr>
        <p:spPr/>
        <p:txBody>
          <a:bodyPr/>
          <a:lstStyle/>
          <a:p>
            <a:pPr>
              <a:defRPr/>
            </a:pPr>
            <a:fld id="{FD925B07-4BCB-47E0-A5BF-A3A4B8F761B2}" type="slidenum">
              <a:rPr lang="el-GR" smtClean="0"/>
              <a:pPr>
                <a:defRPr/>
              </a:pPr>
              <a:t>33</a:t>
            </a:fld>
            <a:endParaRPr lang="el-GR"/>
          </a:p>
        </p:txBody>
      </p:sp>
    </p:spTree>
    <p:extLst>
      <p:ext uri="{BB962C8B-B14F-4D97-AF65-F5344CB8AC3E}">
        <p14:creationId xmlns:p14="http://schemas.microsoft.com/office/powerpoint/2010/main" val="2624008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2"/>
          </p:nvPr>
        </p:nvSpPr>
        <p:spPr>
          <a:noFill/>
        </p:spPr>
        <p:txBody>
          <a:bodyPr/>
          <a:lstStyle/>
          <a:p>
            <a:fld id="{F0155876-A0FD-4CD3-8F5E-09C8DDE5BF98}" type="slidenum">
              <a:rPr lang="el-GR" smtClean="0"/>
              <a:pPr/>
              <a:t>34</a:t>
            </a:fld>
            <a:endParaRPr lang="el-GR" smtClean="0"/>
          </a:p>
        </p:txBody>
      </p:sp>
      <p:pic>
        <p:nvPicPr>
          <p:cNvPr id="54275"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54276"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54278" name="Rectangle 9"/>
          <p:cNvSpPr>
            <a:spLocks noChangeArrowheads="1"/>
          </p:cNvSpPr>
          <p:nvPr/>
        </p:nvSpPr>
        <p:spPr bwMode="auto">
          <a:xfrm>
            <a:off x="6529388" y="0"/>
            <a:ext cx="2355850"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Research activities</a:t>
            </a:r>
            <a:endParaRPr lang="el-GR" b="1">
              <a:solidFill>
                <a:schemeClr val="bg1"/>
              </a:solidFill>
              <a:latin typeface="Calibri" pitchFamily="34" charset="0"/>
            </a:endParaRPr>
          </a:p>
        </p:txBody>
      </p:sp>
      <p:sp>
        <p:nvSpPr>
          <p:cNvPr id="11" name="1 - Ορθογώνιο"/>
          <p:cNvSpPr>
            <a:spLocks noChangeArrowheads="1"/>
          </p:cNvSpPr>
          <p:nvPr/>
        </p:nvSpPr>
        <p:spPr bwMode="auto">
          <a:xfrm>
            <a:off x="1187450" y="922338"/>
            <a:ext cx="6985000" cy="2630487"/>
          </a:xfrm>
          <a:prstGeom prst="rect">
            <a:avLst/>
          </a:prstGeom>
          <a:noFill/>
          <a:ln w="9525">
            <a:noFill/>
            <a:miter lim="800000"/>
            <a:headEnd/>
            <a:tailEnd/>
          </a:ln>
        </p:spPr>
        <p:txBody>
          <a:bodyPr>
            <a:spAutoFit/>
          </a:bodyPr>
          <a:lstStyle/>
          <a:p>
            <a:pPr marL="361950" indent="-361950" algn="just">
              <a:spcBef>
                <a:spcPts val="450"/>
              </a:spcBef>
              <a:spcAft>
                <a:spcPts val="0"/>
              </a:spcAft>
              <a:buClr>
                <a:srgbClr val="003399"/>
              </a:buClr>
              <a:buSzPct val="140000"/>
              <a:buFont typeface="Arial" pitchFamily="34" charset="0"/>
              <a:buChar char="•"/>
              <a:defRPr/>
            </a:pPr>
            <a:r>
              <a:rPr lang="en-US" sz="2000" dirty="0">
                <a:solidFill>
                  <a:srgbClr val="0000CC"/>
                </a:solidFill>
                <a:latin typeface="Calibri" pitchFamily="34" charset="0"/>
                <a:cs typeface="+mn-cs"/>
              </a:rPr>
              <a:t>Development of Information Applications</a:t>
            </a:r>
          </a:p>
          <a:p>
            <a:pPr marL="361950" indent="-361950" algn="just">
              <a:spcBef>
                <a:spcPts val="450"/>
              </a:spcBef>
              <a:spcAft>
                <a:spcPts val="0"/>
              </a:spcAft>
              <a:buClr>
                <a:srgbClr val="003399"/>
              </a:buClr>
              <a:buSzPct val="140000"/>
              <a:buFont typeface="Arial" pitchFamily="34" charset="0"/>
              <a:buChar char="•"/>
              <a:defRPr/>
            </a:pPr>
            <a:r>
              <a:rPr lang="en-US" sz="2000" dirty="0">
                <a:solidFill>
                  <a:srgbClr val="0000CC"/>
                </a:solidFill>
                <a:latin typeface="Calibri" pitchFamily="34" charset="0"/>
                <a:cs typeface="+mn-cs"/>
              </a:rPr>
              <a:t>Development of Numerical Weather Prediction Models </a:t>
            </a:r>
          </a:p>
          <a:p>
            <a:pPr marL="361950" indent="-361950" algn="just">
              <a:spcBef>
                <a:spcPts val="0"/>
              </a:spcBef>
              <a:spcAft>
                <a:spcPts val="0"/>
              </a:spcAft>
              <a:buClr>
                <a:srgbClr val="003399"/>
              </a:buClr>
              <a:buSzPct val="140000"/>
              <a:defRPr/>
            </a:pPr>
            <a:r>
              <a:rPr lang="en-US" sz="2000" dirty="0">
                <a:solidFill>
                  <a:srgbClr val="0000CC"/>
                </a:solidFill>
                <a:latin typeface="Calibri" pitchFamily="34" charset="0"/>
                <a:cs typeface="+mn-cs"/>
              </a:rPr>
              <a:t>      (LM-COSMO)</a:t>
            </a:r>
            <a:endParaRPr lang="el-GR" sz="2000" dirty="0">
              <a:solidFill>
                <a:srgbClr val="0000CC"/>
              </a:solidFill>
              <a:latin typeface="Calibri" pitchFamily="34" charset="0"/>
              <a:cs typeface="+mn-cs"/>
            </a:endParaRPr>
          </a:p>
          <a:p>
            <a:pPr marL="361950" indent="-361950" algn="just">
              <a:spcBef>
                <a:spcPts val="450"/>
              </a:spcBef>
              <a:spcAft>
                <a:spcPts val="0"/>
              </a:spcAft>
              <a:buClr>
                <a:srgbClr val="003399"/>
              </a:buClr>
              <a:buSzPct val="140000"/>
              <a:buFont typeface="Arial" pitchFamily="34" charset="0"/>
              <a:buChar char="•"/>
              <a:defRPr/>
            </a:pPr>
            <a:r>
              <a:rPr lang="en-US" sz="2000" dirty="0">
                <a:solidFill>
                  <a:srgbClr val="0000CC"/>
                </a:solidFill>
                <a:latin typeface="Calibri" pitchFamily="34" charset="0"/>
                <a:cs typeface="+mn-cs"/>
              </a:rPr>
              <a:t>Database Management Applications</a:t>
            </a:r>
          </a:p>
          <a:p>
            <a:pPr marL="361950" indent="-361950" algn="just">
              <a:spcBef>
                <a:spcPts val="450"/>
              </a:spcBef>
              <a:spcAft>
                <a:spcPts val="0"/>
              </a:spcAft>
              <a:buClr>
                <a:srgbClr val="003399"/>
              </a:buClr>
              <a:buSzPct val="140000"/>
              <a:buFont typeface="Arial" pitchFamily="34" charset="0"/>
              <a:buChar char="•"/>
              <a:defRPr/>
            </a:pPr>
            <a:r>
              <a:rPr lang="en-US" sz="2000" dirty="0">
                <a:solidFill>
                  <a:srgbClr val="0000CC"/>
                </a:solidFill>
                <a:latin typeface="Calibri" pitchFamily="34" charset="0"/>
                <a:cs typeface="Arial" charset="0"/>
              </a:rPr>
              <a:t>Applications for </a:t>
            </a:r>
            <a:r>
              <a:rPr lang="en-US" sz="2000" dirty="0">
                <a:solidFill>
                  <a:srgbClr val="0000CC"/>
                </a:solidFill>
                <a:latin typeface="Calibri" pitchFamily="34" charset="0"/>
                <a:cs typeface="+mn-cs"/>
              </a:rPr>
              <a:t>Climatology </a:t>
            </a:r>
            <a:endParaRPr lang="el-GR" sz="2000" dirty="0">
              <a:solidFill>
                <a:srgbClr val="0000CC"/>
              </a:solidFill>
              <a:latin typeface="Calibri" pitchFamily="34" charset="0"/>
              <a:cs typeface="+mn-cs"/>
            </a:endParaRPr>
          </a:p>
          <a:p>
            <a:pPr marL="361950" indent="-361950" algn="just">
              <a:spcBef>
                <a:spcPts val="450"/>
              </a:spcBef>
              <a:spcAft>
                <a:spcPts val="0"/>
              </a:spcAft>
              <a:buClr>
                <a:srgbClr val="003399"/>
              </a:buClr>
              <a:buSzPct val="140000"/>
              <a:buFont typeface="Arial" pitchFamily="34" charset="0"/>
              <a:buChar char="•"/>
              <a:defRPr/>
            </a:pPr>
            <a:r>
              <a:rPr lang="en-US" sz="2000" dirty="0">
                <a:solidFill>
                  <a:srgbClr val="0000CC"/>
                </a:solidFill>
                <a:latin typeface="Calibri" pitchFamily="34" charset="0"/>
                <a:cs typeface="+mn-cs"/>
              </a:rPr>
              <a:t>Software Development for usage of Meteorological  Products</a:t>
            </a:r>
            <a:endParaRPr lang="el-GR" sz="2000" dirty="0">
              <a:solidFill>
                <a:srgbClr val="0000CC"/>
              </a:solidFill>
              <a:latin typeface="Calibri" pitchFamily="34" charset="0"/>
              <a:cs typeface="+mn-cs"/>
            </a:endParaRPr>
          </a:p>
          <a:p>
            <a:pPr marL="361950" indent="-361950" algn="just">
              <a:spcBef>
                <a:spcPts val="450"/>
              </a:spcBef>
              <a:spcAft>
                <a:spcPts val="0"/>
              </a:spcAft>
              <a:buClr>
                <a:srgbClr val="003399"/>
              </a:buClr>
              <a:buSzPct val="140000"/>
              <a:buFont typeface="Arial" pitchFamily="34" charset="0"/>
              <a:buChar char="•"/>
              <a:defRPr/>
            </a:pPr>
            <a:r>
              <a:rPr lang="en-US" sz="2000" dirty="0">
                <a:solidFill>
                  <a:srgbClr val="0000CC"/>
                </a:solidFill>
                <a:latin typeface="Calibri" pitchFamily="34" charset="0"/>
                <a:cs typeface="Arial" charset="0"/>
              </a:rPr>
              <a:t>Development of Data Processing Applications</a:t>
            </a:r>
            <a:endParaRPr lang="el-GR" sz="2000" dirty="0">
              <a:solidFill>
                <a:srgbClr val="0000CC"/>
              </a:solidFill>
              <a:latin typeface="Calibri" pitchFamily="34" charset="0"/>
              <a:cs typeface="+mn-cs"/>
            </a:endParaRPr>
          </a:p>
        </p:txBody>
      </p:sp>
      <p:pic>
        <p:nvPicPr>
          <p:cNvPr id="54280" name="Picture 9" descr="laps_analysis_small"/>
          <p:cNvPicPr>
            <a:picLocks noChangeAspect="1" noChangeArrowheads="1"/>
          </p:cNvPicPr>
          <p:nvPr/>
        </p:nvPicPr>
        <p:blipFill>
          <a:blip r:embed="rId4" cstate="print"/>
          <a:srcRect/>
          <a:stretch>
            <a:fillRect/>
          </a:stretch>
        </p:blipFill>
        <p:spPr bwMode="auto">
          <a:xfrm>
            <a:off x="5364163" y="3716338"/>
            <a:ext cx="2214562" cy="1816100"/>
          </a:xfrm>
          <a:prstGeom prst="rect">
            <a:avLst/>
          </a:prstGeom>
          <a:noFill/>
          <a:ln w="28575">
            <a:solidFill>
              <a:srgbClr val="000000"/>
            </a:solidFill>
            <a:miter lim="800000"/>
            <a:headEnd/>
            <a:tailEnd/>
          </a:ln>
        </p:spPr>
      </p:pic>
      <p:pic>
        <p:nvPicPr>
          <p:cNvPr id="54281" name="Picture 5" descr="animatedWinds"/>
          <p:cNvPicPr>
            <a:picLocks noChangeAspect="1" noChangeArrowheads="1" noCrop="1"/>
          </p:cNvPicPr>
          <p:nvPr/>
        </p:nvPicPr>
        <p:blipFill>
          <a:blip r:embed="rId5" cstate="print">
            <a:lum bright="6000" contrast="-6000"/>
          </a:blip>
          <a:srcRect/>
          <a:stretch>
            <a:fillRect/>
          </a:stretch>
        </p:blipFill>
        <p:spPr bwMode="auto">
          <a:xfrm>
            <a:off x="1425575" y="3500438"/>
            <a:ext cx="2714625" cy="27368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sldNum" sz="quarter" idx="12"/>
          </p:nvPr>
        </p:nvSpPr>
        <p:spPr>
          <a:noFill/>
        </p:spPr>
        <p:txBody>
          <a:bodyPr/>
          <a:lstStyle/>
          <a:p>
            <a:fld id="{2F4D2337-B3A2-4436-AF80-8A16D740A02B}" type="slidenum">
              <a:rPr lang="el-GR" smtClean="0"/>
              <a:pPr/>
              <a:t>35</a:t>
            </a:fld>
            <a:endParaRPr lang="el-GR" smtClean="0"/>
          </a:p>
        </p:txBody>
      </p:sp>
      <p:sp>
        <p:nvSpPr>
          <p:cNvPr id="57347"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57348"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57349" name="Rectangle 11"/>
          <p:cNvSpPr>
            <a:spLocks noChangeArrowheads="1"/>
          </p:cNvSpPr>
          <p:nvPr/>
        </p:nvSpPr>
        <p:spPr bwMode="auto">
          <a:xfrm>
            <a:off x="7451725" y="6259513"/>
            <a:ext cx="720725" cy="336550"/>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57350" name="Rectangle 14"/>
          <p:cNvSpPr>
            <a:spLocks noChangeArrowheads="1"/>
          </p:cNvSpPr>
          <p:nvPr/>
        </p:nvSpPr>
        <p:spPr bwMode="auto">
          <a:xfrm>
            <a:off x="7256463" y="0"/>
            <a:ext cx="1849437"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 Organizations</a:t>
            </a:r>
            <a:endParaRPr lang="el-GR" b="1">
              <a:solidFill>
                <a:schemeClr val="bg1"/>
              </a:solidFill>
              <a:latin typeface="Calibri" pitchFamily="34" charset="0"/>
            </a:endParaRPr>
          </a:p>
        </p:txBody>
      </p:sp>
      <p:sp>
        <p:nvSpPr>
          <p:cNvPr id="57352" name="2 - Θέση περιεχομένου"/>
          <p:cNvSpPr>
            <a:spLocks noGrp="1"/>
          </p:cNvSpPr>
          <p:nvPr>
            <p:ph idx="1"/>
          </p:nvPr>
        </p:nvSpPr>
        <p:spPr>
          <a:xfrm>
            <a:off x="714375" y="836712"/>
            <a:ext cx="7715250" cy="4176712"/>
          </a:xfrm>
        </p:spPr>
        <p:txBody>
          <a:bodyPr/>
          <a:lstStyle/>
          <a:p>
            <a:pPr marL="361950" lvl="1" indent="-361950">
              <a:buFont typeface="Wingdings" pitchFamily="2" charset="2"/>
              <a:buNone/>
            </a:pPr>
            <a:r>
              <a:rPr lang="en-US" sz="2400" b="1" dirty="0" smtClean="0">
                <a:solidFill>
                  <a:srgbClr val="003399"/>
                </a:solidFill>
                <a:latin typeface="Calibri" pitchFamily="34" charset="0"/>
              </a:rPr>
              <a:t>International Organizations</a:t>
            </a:r>
          </a:p>
          <a:p>
            <a:pPr marL="819150" lvl="3" indent="-361950">
              <a:buFont typeface="Arial" pitchFamily="34" charset="0"/>
              <a:buChar char="•"/>
            </a:pPr>
            <a:r>
              <a:rPr lang="el-GR" sz="2000" dirty="0" smtClean="0">
                <a:solidFill>
                  <a:srgbClr val="0000CC"/>
                </a:solidFill>
                <a:latin typeface="Calibri" pitchFamily="34" charset="0"/>
              </a:rPr>
              <a:t>WMO</a:t>
            </a:r>
            <a:r>
              <a:rPr lang="en-US" sz="2000" dirty="0" smtClean="0">
                <a:solidFill>
                  <a:srgbClr val="0000CC"/>
                </a:solidFill>
                <a:latin typeface="Calibri" pitchFamily="34" charset="0"/>
              </a:rPr>
              <a:t> </a:t>
            </a:r>
            <a:endParaRPr lang="el-GR" sz="2000" dirty="0" smtClean="0">
              <a:solidFill>
                <a:srgbClr val="0000CC"/>
              </a:solidFill>
              <a:latin typeface="Calibri" pitchFamily="34" charset="0"/>
            </a:endParaRPr>
          </a:p>
          <a:p>
            <a:pPr marL="819150" lvl="3" indent="-361950">
              <a:buFont typeface="Arial" pitchFamily="34" charset="0"/>
              <a:buChar char="•"/>
            </a:pPr>
            <a:r>
              <a:rPr lang="el-GR" sz="2000" dirty="0" smtClean="0">
                <a:solidFill>
                  <a:srgbClr val="0000CC"/>
                </a:solidFill>
                <a:latin typeface="Calibri" pitchFamily="34" charset="0"/>
              </a:rPr>
              <a:t>ICAO</a:t>
            </a:r>
          </a:p>
          <a:p>
            <a:pPr marL="819150" lvl="3" indent="-361950">
              <a:buFont typeface="Arial" pitchFamily="34" charset="0"/>
              <a:buChar char="•"/>
            </a:pPr>
            <a:r>
              <a:rPr lang="el-GR" sz="2000" dirty="0" smtClean="0">
                <a:solidFill>
                  <a:srgbClr val="0000CC"/>
                </a:solidFill>
                <a:latin typeface="Calibri" pitchFamily="34" charset="0"/>
              </a:rPr>
              <a:t>ΝΑΤΟ</a:t>
            </a:r>
            <a:endParaRPr lang="en-US" sz="2000" dirty="0" smtClean="0">
              <a:solidFill>
                <a:srgbClr val="0000CC"/>
              </a:solidFill>
              <a:latin typeface="Calibri" pitchFamily="34" charset="0"/>
            </a:endParaRPr>
          </a:p>
          <a:p>
            <a:pPr marL="819150" lvl="3" indent="-361950">
              <a:buFontTx/>
              <a:buNone/>
            </a:pPr>
            <a:endParaRPr lang="el-GR" sz="1000" dirty="0" smtClean="0">
              <a:solidFill>
                <a:srgbClr val="0000CC"/>
              </a:solidFill>
              <a:latin typeface="Calibri" pitchFamily="34" charset="0"/>
            </a:endParaRPr>
          </a:p>
          <a:p>
            <a:pPr marL="361950" lvl="1" indent="-361950">
              <a:buFont typeface="Wingdings" pitchFamily="2" charset="2"/>
              <a:buNone/>
            </a:pPr>
            <a:r>
              <a:rPr lang="en-US" sz="2400" b="1" dirty="0" smtClean="0">
                <a:solidFill>
                  <a:srgbClr val="003399"/>
                </a:solidFill>
                <a:latin typeface="Calibri" pitchFamily="34" charset="0"/>
              </a:rPr>
              <a:t>European</a:t>
            </a:r>
            <a:r>
              <a:rPr lang="el-GR" sz="2400" b="1" dirty="0" smtClean="0">
                <a:solidFill>
                  <a:srgbClr val="003399"/>
                </a:solidFill>
                <a:latin typeface="Calibri" pitchFamily="34" charset="0"/>
              </a:rPr>
              <a:t> </a:t>
            </a:r>
            <a:r>
              <a:rPr lang="en-US" sz="2400" b="1" dirty="0" smtClean="0">
                <a:solidFill>
                  <a:srgbClr val="003399"/>
                </a:solidFill>
                <a:latin typeface="Calibri" pitchFamily="34" charset="0"/>
              </a:rPr>
              <a:t>Organizations</a:t>
            </a:r>
            <a:endParaRPr lang="el-GR" sz="2400" b="1" dirty="0" smtClean="0">
              <a:solidFill>
                <a:srgbClr val="003399"/>
              </a:solidFill>
              <a:latin typeface="Calibri" pitchFamily="34" charset="0"/>
            </a:endParaRPr>
          </a:p>
          <a:p>
            <a:pPr marL="819150" lvl="3" indent="-361950">
              <a:buFont typeface="Arial" pitchFamily="34" charset="0"/>
              <a:buChar char="•"/>
            </a:pPr>
            <a:r>
              <a:rPr lang="en-US" sz="2000" dirty="0" smtClean="0">
                <a:solidFill>
                  <a:srgbClr val="0000CC"/>
                </a:solidFill>
                <a:latin typeface="Calibri" pitchFamily="34" charset="0"/>
              </a:rPr>
              <a:t>ECMWF</a:t>
            </a:r>
            <a:endParaRPr lang="el-GR" sz="2000" dirty="0" smtClean="0">
              <a:solidFill>
                <a:srgbClr val="0000CC"/>
              </a:solidFill>
              <a:latin typeface="Calibri" pitchFamily="34" charset="0"/>
            </a:endParaRPr>
          </a:p>
          <a:p>
            <a:pPr marL="819150" lvl="3" indent="-361950">
              <a:buFont typeface="Arial" pitchFamily="34" charset="0"/>
              <a:buChar char="•"/>
            </a:pPr>
            <a:r>
              <a:rPr lang="el-GR" sz="2000" dirty="0" smtClean="0">
                <a:solidFill>
                  <a:srgbClr val="0000CC"/>
                </a:solidFill>
                <a:latin typeface="Calibri" pitchFamily="34" charset="0"/>
              </a:rPr>
              <a:t>EUMETSAT</a:t>
            </a:r>
          </a:p>
          <a:p>
            <a:pPr marL="819150" lvl="3" indent="-361950">
              <a:buFont typeface="Arial" pitchFamily="34" charset="0"/>
              <a:buChar char="•"/>
            </a:pPr>
            <a:r>
              <a:rPr lang="en-US" sz="2000" dirty="0" smtClean="0">
                <a:solidFill>
                  <a:srgbClr val="0000CC"/>
                </a:solidFill>
                <a:latin typeface="Calibri" pitchFamily="34" charset="0"/>
              </a:rPr>
              <a:t>EIG - </a:t>
            </a:r>
            <a:r>
              <a:rPr lang="el-GR" sz="2000" dirty="0" smtClean="0">
                <a:solidFill>
                  <a:srgbClr val="0000CC"/>
                </a:solidFill>
                <a:latin typeface="Calibri" pitchFamily="34" charset="0"/>
              </a:rPr>
              <a:t>EUMETNET</a:t>
            </a:r>
          </a:p>
          <a:p>
            <a:pPr marL="819150" lvl="3" indent="-361950">
              <a:buFont typeface="Arial" pitchFamily="34" charset="0"/>
              <a:buChar char="•"/>
            </a:pPr>
            <a:r>
              <a:rPr lang="el-GR" sz="2000" dirty="0" smtClean="0">
                <a:solidFill>
                  <a:srgbClr val="0000CC"/>
                </a:solidFill>
                <a:latin typeface="Calibri" pitchFamily="34" charset="0"/>
              </a:rPr>
              <a:t>ECOMET</a:t>
            </a:r>
          </a:p>
          <a:p>
            <a:pPr marL="819150" lvl="3" indent="-361950">
              <a:buFont typeface="Arial" pitchFamily="34" charset="0"/>
              <a:buChar char="•"/>
            </a:pPr>
            <a:r>
              <a:rPr lang="en-US" sz="2000" dirty="0" smtClean="0">
                <a:solidFill>
                  <a:srgbClr val="0000CC"/>
                </a:solidFill>
                <a:latin typeface="Calibri" pitchFamily="34" charset="0"/>
              </a:rPr>
              <a:t>EUROCONTROL</a:t>
            </a:r>
          </a:p>
          <a:p>
            <a:pPr marL="457200" lvl="3" indent="0">
              <a:buNone/>
            </a:pPr>
            <a:endParaRPr lang="el-GR" sz="2000" dirty="0" smtClean="0">
              <a:solidFill>
                <a:srgbClr val="0000CC"/>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noFill/>
        </p:spPr>
        <p:txBody>
          <a:bodyPr/>
          <a:lstStyle/>
          <a:p>
            <a:fld id="{DB09CFDB-957F-4158-86BC-E43E42A08216}" type="slidenum">
              <a:rPr lang="el-GR" smtClean="0"/>
              <a:pPr/>
              <a:t>36</a:t>
            </a:fld>
            <a:endParaRPr lang="el-GR" smtClean="0"/>
          </a:p>
        </p:txBody>
      </p:sp>
      <p:sp>
        <p:nvSpPr>
          <p:cNvPr id="58371" name="1 - Τίτλος"/>
          <p:cNvSpPr>
            <a:spLocks noGrp="1"/>
          </p:cNvSpPr>
          <p:nvPr>
            <p:ph type="title" idx="4294967295"/>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58372"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58373"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58374" name="Rectangle 14"/>
          <p:cNvSpPr>
            <a:spLocks noChangeArrowheads="1"/>
          </p:cNvSpPr>
          <p:nvPr/>
        </p:nvSpPr>
        <p:spPr bwMode="auto">
          <a:xfrm>
            <a:off x="7953375" y="0"/>
            <a:ext cx="12271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Contents</a:t>
            </a:r>
            <a:endParaRPr lang="el-GR" b="1">
              <a:solidFill>
                <a:schemeClr val="bg1"/>
              </a:solidFill>
              <a:latin typeface="Calibri" pitchFamily="34" charset="0"/>
            </a:endParaRPr>
          </a:p>
        </p:txBody>
      </p:sp>
      <p:sp>
        <p:nvSpPr>
          <p:cNvPr id="58376" name="2 - Θέση περιεχομένου"/>
          <p:cNvSpPr>
            <a:spLocks/>
          </p:cNvSpPr>
          <p:nvPr/>
        </p:nvSpPr>
        <p:spPr bwMode="auto">
          <a:xfrm>
            <a:off x="468313" y="836613"/>
            <a:ext cx="8496300" cy="5184775"/>
          </a:xfrm>
          <a:prstGeom prst="rect">
            <a:avLst/>
          </a:prstGeom>
          <a:noFill/>
          <a:ln w="9525">
            <a:noFill/>
            <a:miter lim="800000"/>
            <a:headEnd/>
            <a:tailEnd/>
          </a:ln>
        </p:spPr>
        <p:txBody>
          <a:bodyPr/>
          <a:lstStyle/>
          <a:p>
            <a:pPr marL="342900" indent="-342900">
              <a:spcBef>
                <a:spcPct val="20000"/>
              </a:spcBef>
              <a:buClr>
                <a:schemeClr val="accent2"/>
              </a:buClr>
              <a:buSzPct val="140000"/>
              <a:buFont typeface="Wingdings 3" pitchFamily="18" charset="2"/>
              <a:buNone/>
            </a:pPr>
            <a:r>
              <a:rPr lang="en-GB" sz="2300" b="1" dirty="0" smtClean="0">
                <a:solidFill>
                  <a:srgbClr val="0000FF"/>
                </a:solidFill>
                <a:latin typeface="Calibri" pitchFamily="34" charset="0"/>
                <a:ea typeface="MS PGothic" pitchFamily="34" charset="-128"/>
                <a:cs typeface="Times New Roman" pitchFamily="18" charset="0"/>
              </a:rPr>
              <a:t>EUMETNET PROGRAM </a:t>
            </a:r>
            <a:endParaRPr lang="en-GB" sz="2300" b="1" dirty="0">
              <a:solidFill>
                <a:srgbClr val="0000FF"/>
              </a:solidFill>
              <a:latin typeface="Calibri" pitchFamily="34" charset="0"/>
              <a:ea typeface="MS PGothic" pitchFamily="34" charset="-128"/>
              <a:cs typeface="Times New Roman" pitchFamily="18" charset="0"/>
            </a:endParaRPr>
          </a:p>
          <a:p>
            <a:pPr marL="522288" lvl="1" indent="-65088">
              <a:spcBef>
                <a:spcPct val="20000"/>
              </a:spcBef>
              <a:buSzPct val="120000"/>
              <a:buFont typeface="Arial" pitchFamily="34" charset="0"/>
              <a:buChar char="•"/>
            </a:pPr>
            <a:r>
              <a:rPr lang="en-US" sz="2100" dirty="0" smtClean="0">
                <a:solidFill>
                  <a:srgbClr val="0000FF"/>
                </a:solidFill>
                <a:latin typeface="Calibri" pitchFamily="34" charset="0"/>
                <a:ea typeface="MS PGothic" pitchFamily="34" charset="-128"/>
                <a:cs typeface="Times New Roman" pitchFamily="18" charset="0"/>
              </a:rPr>
              <a:t> </a:t>
            </a:r>
            <a:r>
              <a:rPr lang="en-US" sz="2100" dirty="0" smtClean="0">
                <a:solidFill>
                  <a:srgbClr val="0000FF"/>
                </a:solidFill>
                <a:latin typeface="Calibri" pitchFamily="34" charset="0"/>
                <a:ea typeface="MS PGothic" pitchFamily="34" charset="-128"/>
                <a:cs typeface="Times New Roman" pitchFamily="18" charset="0"/>
              </a:rPr>
              <a:t>EMMA- </a:t>
            </a:r>
            <a:r>
              <a:rPr lang="en-US" sz="2100" dirty="0" err="1" smtClean="0">
                <a:solidFill>
                  <a:srgbClr val="0000FF"/>
                </a:solidFill>
                <a:latin typeface="Calibri" pitchFamily="34" charset="0"/>
                <a:ea typeface="MS PGothic" pitchFamily="34" charset="-128"/>
                <a:cs typeface="Times New Roman" pitchFamily="18" charset="0"/>
              </a:rPr>
              <a:t>Meteoalarm</a:t>
            </a:r>
            <a:endParaRPr lang="en-US" sz="2100" dirty="0">
              <a:solidFill>
                <a:srgbClr val="0000FF"/>
              </a:solidFill>
              <a:latin typeface="Calibri" pitchFamily="34" charset="0"/>
              <a:ea typeface="MS PGothic" pitchFamily="34" charset="-128"/>
              <a:cs typeface="Times New Roman" pitchFamily="18" charset="0"/>
            </a:endParaRPr>
          </a:p>
          <a:p>
            <a:pPr marL="522288" lvl="1" indent="-65088">
              <a:spcBef>
                <a:spcPct val="20000"/>
              </a:spcBef>
              <a:buClr>
                <a:srgbClr val="022CFE"/>
              </a:buClr>
              <a:buSzPct val="120000"/>
              <a:buFont typeface="Arial" pitchFamily="34" charset="0"/>
              <a:buChar char="•"/>
            </a:pPr>
            <a:r>
              <a:rPr lang="en-US" sz="2100" dirty="0">
                <a:solidFill>
                  <a:srgbClr val="022CFE"/>
                </a:solidFill>
                <a:latin typeface="Calibri" pitchFamily="34" charset="0"/>
                <a:ea typeface="MS PGothic" pitchFamily="34" charset="-128"/>
                <a:cs typeface="Times New Roman" pitchFamily="18" charset="0"/>
              </a:rPr>
              <a:t> </a:t>
            </a:r>
            <a:r>
              <a:rPr lang="en-US" sz="2100" dirty="0" err="1" smtClean="0">
                <a:solidFill>
                  <a:srgbClr val="022CFE"/>
                </a:solidFill>
                <a:latin typeface="Calibri" pitchFamily="34" charset="0"/>
                <a:ea typeface="MS PGothic" pitchFamily="34" charset="-128"/>
                <a:cs typeface="Times New Roman" pitchFamily="18" charset="0"/>
              </a:rPr>
              <a:t>Eumetcal</a:t>
            </a:r>
            <a:endParaRPr lang="en-US" sz="2100" dirty="0" smtClean="0">
              <a:solidFill>
                <a:srgbClr val="022CFE"/>
              </a:solidFill>
              <a:latin typeface="Calibri" pitchFamily="34" charset="0"/>
              <a:ea typeface="MS PGothic" pitchFamily="34" charset="-128"/>
              <a:cs typeface="Times New Roman" pitchFamily="18" charset="0"/>
            </a:endParaRPr>
          </a:p>
          <a:p>
            <a:pPr marL="522288" lvl="1" indent="-65088">
              <a:spcBef>
                <a:spcPct val="20000"/>
              </a:spcBef>
              <a:buClr>
                <a:srgbClr val="022CFE"/>
              </a:buClr>
              <a:buSzPct val="120000"/>
              <a:buFont typeface="Arial" pitchFamily="34" charset="0"/>
              <a:buChar char="•"/>
            </a:pPr>
            <a:endParaRPr lang="en-US" sz="2100" dirty="0" smtClean="0">
              <a:solidFill>
                <a:srgbClr val="022CFE"/>
              </a:solidFill>
              <a:latin typeface="Calibri" pitchFamily="34" charset="0"/>
              <a:ea typeface="MS PGothic" pitchFamily="34" charset="-128"/>
              <a:cs typeface="Times New Roman" pitchFamily="18" charset="0"/>
            </a:endParaRPr>
          </a:p>
          <a:p>
            <a:pPr marL="342900" lvl="0" indent="-342900">
              <a:buFont typeface="Arial" panose="020B0604020202020204" pitchFamily="34" charset="0"/>
              <a:buChar char="•"/>
            </a:pPr>
            <a:r>
              <a:rPr lang="en-US" sz="2100" b="1" dirty="0" smtClean="0">
                <a:solidFill>
                  <a:srgbClr val="022CFE"/>
                </a:solidFill>
                <a:latin typeface="Calibri" pitchFamily="34" charset="0"/>
                <a:ea typeface="MS PGothic" pitchFamily="34" charset="-128"/>
                <a:cs typeface="Times New Roman" pitchFamily="18" charset="0"/>
              </a:rPr>
              <a:t>Member EFAS</a:t>
            </a:r>
            <a:endParaRPr lang="en-US" sz="2100" b="1" dirty="0">
              <a:solidFill>
                <a:srgbClr val="022CFE"/>
              </a:solidFill>
              <a:latin typeface="Calibri" pitchFamily="34" charset="0"/>
              <a:ea typeface="MS PGothic" pitchFamily="34" charset="-128"/>
              <a:cs typeface="Times New Roman" pitchFamily="18" charset="0"/>
            </a:endParaRPr>
          </a:p>
          <a:p>
            <a:pPr lvl="0"/>
            <a:endParaRPr lang="en-US" sz="2100" b="1" dirty="0" smtClean="0">
              <a:solidFill>
                <a:srgbClr val="022CFE"/>
              </a:solidFill>
              <a:latin typeface="Calibri" pitchFamily="34" charset="0"/>
              <a:ea typeface="MS PGothic" pitchFamily="34" charset="-128"/>
              <a:cs typeface="Times New Roman" pitchFamily="18" charset="0"/>
            </a:endParaRPr>
          </a:p>
          <a:p>
            <a:pPr lvl="0"/>
            <a:endParaRPr lang="en-US" sz="2100" b="1" dirty="0">
              <a:solidFill>
                <a:srgbClr val="022CFE"/>
              </a:solidFill>
              <a:latin typeface="Calibri" pitchFamily="34" charset="0"/>
              <a:ea typeface="MS PGothic" pitchFamily="34" charset="-128"/>
              <a:cs typeface="Times New Roman" pitchFamily="18" charset="0"/>
            </a:endParaRPr>
          </a:p>
          <a:p>
            <a:pPr lvl="0"/>
            <a:r>
              <a:rPr lang="en-GB" sz="2300" b="1" dirty="0" smtClean="0">
                <a:solidFill>
                  <a:srgbClr val="0000FF"/>
                </a:solidFill>
                <a:latin typeface="Calibri" pitchFamily="34" charset="0"/>
                <a:ea typeface="MS PGothic" pitchFamily="34" charset="-128"/>
                <a:cs typeface="Times New Roman" pitchFamily="18" charset="0"/>
              </a:rPr>
              <a:t>Collaborations</a:t>
            </a:r>
            <a:endParaRPr lang="el-GR" sz="2300" dirty="0">
              <a:ea typeface="MS PGothic" pitchFamily="34" charset="-128"/>
              <a:cs typeface="Times New Roman" pitchFamily="18" charset="0"/>
            </a:endParaRPr>
          </a:p>
          <a:p>
            <a:pPr marL="742950" lvl="1" indent="-285750">
              <a:spcBef>
                <a:spcPct val="20000"/>
              </a:spcBef>
              <a:buSzPct val="140000"/>
              <a:buFont typeface="Arial" pitchFamily="34" charset="0"/>
              <a:buChar char="•"/>
            </a:pPr>
            <a:r>
              <a:rPr lang="en-US" sz="2100" kern="0" dirty="0">
                <a:solidFill>
                  <a:srgbClr val="0000FF"/>
                </a:solidFill>
                <a:latin typeface="Calibri" pitchFamily="34" charset="0"/>
                <a:ea typeface="MS PGothic" pitchFamily="34" charset="-128"/>
                <a:cs typeface="+mn-cs"/>
              </a:rPr>
              <a:t>Research Centers (NCSR “D”, NOA, HCMR, ATHINA, et. al.)</a:t>
            </a:r>
          </a:p>
          <a:p>
            <a:pPr marL="742950" lvl="1" indent="-285750">
              <a:spcBef>
                <a:spcPct val="20000"/>
              </a:spcBef>
              <a:buSzPct val="140000"/>
              <a:buFont typeface="Arial" pitchFamily="34" charset="0"/>
              <a:buChar char="•"/>
            </a:pPr>
            <a:r>
              <a:rPr lang="en-US" sz="2100" kern="0" dirty="0">
                <a:solidFill>
                  <a:srgbClr val="0000FF"/>
                </a:solidFill>
                <a:latin typeface="Calibri" pitchFamily="34" charset="0"/>
                <a:ea typeface="MS PGothic" pitchFamily="34" charset="-128"/>
                <a:cs typeface="Times New Roman" pitchFamily="18" charset="0"/>
              </a:rPr>
              <a:t>Universities (Domestic/European)</a:t>
            </a:r>
          </a:p>
          <a:p>
            <a:pPr marL="742950" lvl="1" indent="-285750">
              <a:spcBef>
                <a:spcPct val="20000"/>
              </a:spcBef>
              <a:buSzPct val="140000"/>
              <a:buFont typeface="Arial" pitchFamily="34" charset="0"/>
              <a:buChar char="•"/>
            </a:pPr>
            <a:r>
              <a:rPr lang="en-US" sz="2100" kern="0" dirty="0">
                <a:latin typeface="Calibri" pitchFamily="34" charset="0"/>
                <a:ea typeface="MS PGothic" pitchFamily="34" charset="-128"/>
                <a:cs typeface="Times New Roman" pitchFamily="18" charset="0"/>
              </a:rPr>
              <a:t>Horizon 2020</a:t>
            </a:r>
            <a:r>
              <a:rPr lang="en-US" sz="2100" kern="0" dirty="0">
                <a:solidFill>
                  <a:srgbClr val="0000FF"/>
                </a:solidFill>
                <a:latin typeface="Calibri" pitchFamily="34" charset="0"/>
                <a:ea typeface="MS PGothic" pitchFamily="34" charset="-128"/>
                <a:cs typeface="Times New Roman" pitchFamily="18" charset="0"/>
              </a:rPr>
              <a:t> EURO Funded Research Project </a:t>
            </a:r>
            <a:r>
              <a:rPr lang="en-US" sz="2100" kern="0" dirty="0">
                <a:latin typeface="Calibri" pitchFamily="34" charset="0"/>
                <a:ea typeface="MS PGothic" pitchFamily="34" charset="-128"/>
                <a:cs typeface="Times New Roman" pitchFamily="18" charset="0"/>
              </a:rPr>
              <a:t>“EU-CIRCLE”</a:t>
            </a:r>
          </a:p>
          <a:p>
            <a:pPr lvl="1">
              <a:spcBef>
                <a:spcPct val="20000"/>
              </a:spcBef>
              <a:buClr>
                <a:srgbClr val="022CFE"/>
              </a:buClr>
              <a:buSzPct val="120000"/>
            </a:pPr>
            <a:endParaRPr lang="en-US" sz="2100" dirty="0" smtClean="0">
              <a:solidFill>
                <a:srgbClr val="022CFE"/>
              </a:solidFill>
              <a:latin typeface="Calibri" pitchFamily="34" charset="0"/>
              <a:ea typeface="MS PGothic" pitchFamily="34" charset="-128"/>
              <a:cs typeface="Times New Roman" pitchFamily="18" charset="0"/>
            </a:endParaRPr>
          </a:p>
          <a:p>
            <a:pPr marL="522288" lvl="1" indent="-65088">
              <a:spcBef>
                <a:spcPct val="20000"/>
              </a:spcBef>
              <a:buClr>
                <a:srgbClr val="FF3300"/>
              </a:buClr>
              <a:buSzPct val="120000"/>
              <a:buFont typeface="Arial" pitchFamily="34" charset="0"/>
              <a:buChar char="•"/>
            </a:pPr>
            <a:endParaRPr lang="en-GB" sz="2100" dirty="0">
              <a:latin typeface="Calibri" pitchFamily="34" charset="0"/>
              <a:ea typeface="MS PGothic" pitchFamily="34" charset="-128"/>
              <a:cs typeface="Times New Roman" pitchFamily="18" charset="0"/>
            </a:endParaRPr>
          </a:p>
          <a:p>
            <a:pPr marL="522288" lvl="1" indent="-65088">
              <a:spcBef>
                <a:spcPct val="20000"/>
              </a:spcBef>
              <a:buSzPct val="120000"/>
              <a:buFont typeface="Arial" pitchFamily="34" charset="0"/>
              <a:buChar char="•"/>
            </a:pPr>
            <a:endParaRPr lang="en-GB" sz="2100" dirty="0">
              <a:solidFill>
                <a:srgbClr val="0000FF"/>
              </a:solidFill>
              <a:latin typeface="Calibri" pitchFamily="34" charset="0"/>
              <a:ea typeface="MS PGothic" pitchFamily="34" charset="-128"/>
              <a:cs typeface="Times New Roman" pitchFamily="18" charset="0"/>
            </a:endParaRPr>
          </a:p>
          <a:p>
            <a:pPr marL="782638" lvl="2">
              <a:spcBef>
                <a:spcPct val="20000"/>
              </a:spcBef>
            </a:pPr>
            <a:endParaRPr lang="en-GB" sz="2300" b="1" dirty="0">
              <a:solidFill>
                <a:srgbClr val="0000FF"/>
              </a:solidFill>
              <a:latin typeface="Calibri" pitchFamily="34" charset="0"/>
              <a:ea typeface="MS PGothic" pitchFamily="34" charset="-128"/>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2243832"/>
            <a:ext cx="6002958" cy="96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2"/>
          </p:nvPr>
        </p:nvSpPr>
        <p:spPr>
          <a:noFill/>
        </p:spPr>
        <p:txBody>
          <a:bodyPr/>
          <a:lstStyle/>
          <a:p>
            <a:fld id="{0A3E04EB-EAA5-4FA4-8F21-85DB9911EDC1}" type="slidenum">
              <a:rPr lang="el-GR" smtClean="0"/>
              <a:pPr/>
              <a:t>37</a:t>
            </a:fld>
            <a:endParaRPr lang="el-GR" smtClean="0"/>
          </a:p>
        </p:txBody>
      </p:sp>
      <p:sp>
        <p:nvSpPr>
          <p:cNvPr id="59395" name="1 - Τίτλος"/>
          <p:cNvSpPr>
            <a:spLocks noGrp="1"/>
          </p:cNvSpPr>
          <p:nvPr>
            <p:ph type="title"/>
          </p:nvPr>
        </p:nvSpPr>
        <p:spPr>
          <a:xfrm>
            <a:off x="143816" y="620213"/>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59396"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59397" name="Rectangle 11"/>
          <p:cNvSpPr>
            <a:spLocks noChangeArrowheads="1"/>
          </p:cNvSpPr>
          <p:nvPr/>
        </p:nvSpPr>
        <p:spPr bwMode="auto">
          <a:xfrm>
            <a:off x="7451725" y="6259513"/>
            <a:ext cx="720725" cy="336550"/>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59398" name="Rectangle 14"/>
          <p:cNvSpPr>
            <a:spLocks noChangeArrowheads="1"/>
          </p:cNvSpPr>
          <p:nvPr/>
        </p:nvSpPr>
        <p:spPr bwMode="auto">
          <a:xfrm>
            <a:off x="6084888" y="0"/>
            <a:ext cx="3167062" cy="430213"/>
          </a:xfrm>
          <a:prstGeom prst="rect">
            <a:avLst/>
          </a:prstGeom>
          <a:noFill/>
          <a:ln w="9525">
            <a:noFill/>
            <a:miter lim="800000"/>
            <a:headEnd/>
            <a:tailEnd/>
          </a:ln>
        </p:spPr>
        <p:txBody>
          <a:bodyPr>
            <a:spAutoFit/>
          </a:bodyPr>
          <a:lstStyle/>
          <a:p>
            <a:r>
              <a:rPr lang="en-US" b="1">
                <a:solidFill>
                  <a:schemeClr val="bg1"/>
                </a:solidFill>
                <a:latin typeface="Calibri" pitchFamily="34" charset="0"/>
              </a:rPr>
              <a:t>Collaborations - Projects</a:t>
            </a:r>
            <a:endParaRPr lang="el-GR" b="1">
              <a:solidFill>
                <a:schemeClr val="bg1"/>
              </a:solidFill>
              <a:latin typeface="Calibri" pitchFamily="34" charset="0"/>
            </a:endParaRPr>
          </a:p>
        </p:txBody>
      </p:sp>
      <p:sp>
        <p:nvSpPr>
          <p:cNvPr id="59400" name="2 - Θέση περιεχομένου"/>
          <p:cNvSpPr>
            <a:spLocks noGrp="1"/>
          </p:cNvSpPr>
          <p:nvPr>
            <p:ph idx="1"/>
          </p:nvPr>
        </p:nvSpPr>
        <p:spPr>
          <a:xfrm>
            <a:off x="-36513" y="1125538"/>
            <a:ext cx="8496301" cy="936625"/>
          </a:xfrm>
        </p:spPr>
        <p:txBody>
          <a:bodyPr/>
          <a:lstStyle/>
          <a:p>
            <a:pPr lvl="1" eaLnBrk="1" hangingPunct="1">
              <a:buSzPct val="140000"/>
              <a:buFont typeface="Wingdings" pitchFamily="2" charset="2"/>
              <a:buNone/>
            </a:pPr>
            <a:endParaRPr lang="el-GR" sz="1200" dirty="0" smtClean="0">
              <a:solidFill>
                <a:srgbClr val="0000FF"/>
              </a:solidFill>
              <a:latin typeface="Calibri" pitchFamily="34" charset="0"/>
              <a:ea typeface="MS PGothic" pitchFamily="34" charset="-128"/>
              <a:cs typeface="Times New Roman" pitchFamily="18" charset="0"/>
            </a:endParaRPr>
          </a:p>
        </p:txBody>
      </p:sp>
      <p:sp>
        <p:nvSpPr>
          <p:cNvPr id="8" name="Rectangle 6"/>
          <p:cNvSpPr>
            <a:spLocks noChangeArrowheads="1"/>
          </p:cNvSpPr>
          <p:nvPr/>
        </p:nvSpPr>
        <p:spPr bwMode="auto">
          <a:xfrm>
            <a:off x="402175" y="789857"/>
            <a:ext cx="8243887" cy="3924151"/>
          </a:xfrm>
          <a:prstGeom prst="rect">
            <a:avLst/>
          </a:prstGeom>
          <a:noFill/>
          <a:ln w="9525">
            <a:noFill/>
            <a:miter lim="800000"/>
            <a:headEnd/>
            <a:tailEnd/>
          </a:ln>
        </p:spPr>
        <p:txBody>
          <a:bodyPr anchor="ctr">
            <a:spAutoFit/>
          </a:bodyPr>
          <a:lstStyle/>
          <a:p>
            <a:pPr marL="361950" lvl="1" indent="-361950" algn="just" eaLnBrk="0" hangingPunct="0">
              <a:spcBef>
                <a:spcPts val="0"/>
              </a:spcBef>
              <a:buClr>
                <a:srgbClr val="0000FF"/>
              </a:buClr>
              <a:buSzPct val="140000"/>
              <a:buFont typeface="Arial" pitchFamily="34" charset="0"/>
              <a:buChar char="•"/>
              <a:defRPr/>
            </a:pPr>
            <a:r>
              <a:rPr lang="en-US" sz="2100" dirty="0">
                <a:solidFill>
                  <a:srgbClr val="0000CC"/>
                </a:solidFill>
                <a:latin typeface="Calibri" pitchFamily="34" charset="0"/>
                <a:cs typeface="+mn-cs"/>
              </a:rPr>
              <a:t>Provision of Meteorological and Environmental Information through information technology &amp; communication</a:t>
            </a:r>
            <a:r>
              <a:rPr lang="el-GR" sz="2100" dirty="0">
                <a:solidFill>
                  <a:srgbClr val="0000CC"/>
                </a:solidFill>
                <a:latin typeface="Calibri" pitchFamily="34" charset="0"/>
                <a:cs typeface="+mn-cs"/>
              </a:rPr>
              <a:t> </a:t>
            </a:r>
            <a:r>
              <a:rPr lang="el-GR" altLang="ja-JP" sz="2100" dirty="0">
                <a:solidFill>
                  <a:srgbClr val="00B050"/>
                </a:solidFill>
                <a:latin typeface="Calibri" pitchFamily="34" charset="0"/>
                <a:cs typeface="+mn-cs"/>
              </a:rPr>
              <a:t>(</a:t>
            </a:r>
            <a:r>
              <a:rPr lang="en-US" altLang="ja-JP" sz="2100" dirty="0">
                <a:solidFill>
                  <a:srgbClr val="00B050"/>
                </a:solidFill>
                <a:latin typeface="Calibri" pitchFamily="34" charset="0"/>
                <a:cs typeface="+mn-cs"/>
              </a:rPr>
              <a:t>Re-invitation for bid</a:t>
            </a:r>
            <a:r>
              <a:rPr lang="el-GR" altLang="ja-JP" sz="2100" dirty="0">
                <a:solidFill>
                  <a:srgbClr val="00B050"/>
                </a:solidFill>
                <a:latin typeface="Calibri" pitchFamily="34" charset="0"/>
                <a:cs typeface="+mn-cs"/>
              </a:rPr>
              <a:t>)</a:t>
            </a:r>
          </a:p>
          <a:p>
            <a:pPr marL="361950" lvl="1" indent="-361950" algn="just" eaLnBrk="0" hangingPunct="0">
              <a:spcBef>
                <a:spcPts val="0"/>
              </a:spcBef>
              <a:buClr>
                <a:srgbClr val="0000FF"/>
              </a:buClr>
              <a:buSzPct val="140000"/>
              <a:defRPr/>
            </a:pPr>
            <a:endParaRPr lang="el-GR" sz="600" dirty="0">
              <a:solidFill>
                <a:srgbClr val="0000CC"/>
              </a:solidFill>
              <a:latin typeface="Calibri" pitchFamily="34" charset="0"/>
              <a:cs typeface="+mn-cs"/>
            </a:endParaRPr>
          </a:p>
          <a:p>
            <a:pPr marL="361950" lvl="1" indent="-361950" algn="just" eaLnBrk="0" hangingPunct="0">
              <a:spcBef>
                <a:spcPts val="0"/>
              </a:spcBef>
              <a:buClr>
                <a:srgbClr val="0000FF"/>
              </a:buClr>
              <a:buSzPct val="140000"/>
              <a:buFont typeface="Arial" pitchFamily="34" charset="0"/>
              <a:buChar char="•"/>
              <a:defRPr/>
            </a:pPr>
            <a:r>
              <a:rPr lang="en-US" sz="2100" dirty="0">
                <a:solidFill>
                  <a:srgbClr val="0000CC"/>
                </a:solidFill>
                <a:latin typeface="Calibri" pitchFamily="34" charset="0"/>
                <a:cs typeface="+mn-cs"/>
              </a:rPr>
              <a:t>Creation of a Detection and Short Term Forecasting System for severe weather</a:t>
            </a:r>
            <a:r>
              <a:rPr lang="el-GR" sz="2100" dirty="0">
                <a:solidFill>
                  <a:srgbClr val="0000CC"/>
                </a:solidFill>
                <a:latin typeface="Calibri" pitchFamily="34" charset="0"/>
                <a:cs typeface="+mn-cs"/>
              </a:rPr>
              <a:t> </a:t>
            </a:r>
            <a:r>
              <a:rPr lang="en-US" sz="2100" dirty="0">
                <a:solidFill>
                  <a:srgbClr val="0000CC"/>
                </a:solidFill>
                <a:latin typeface="Calibri" pitchFamily="34" charset="0"/>
                <a:cs typeface="+mn-cs"/>
              </a:rPr>
              <a:t>prediction </a:t>
            </a:r>
            <a:r>
              <a:rPr lang="el-GR" altLang="ja-JP" sz="2100" dirty="0">
                <a:solidFill>
                  <a:srgbClr val="FF0000"/>
                </a:solidFill>
                <a:latin typeface="Calibri" pitchFamily="34" charset="0"/>
              </a:rPr>
              <a:t>(</a:t>
            </a:r>
            <a:r>
              <a:rPr lang="en-US" altLang="ja-JP" sz="2100" dirty="0">
                <a:solidFill>
                  <a:srgbClr val="FF0000"/>
                </a:solidFill>
                <a:latin typeface="Calibri" pitchFamily="34" charset="0"/>
              </a:rPr>
              <a:t>Planning phase</a:t>
            </a:r>
            <a:r>
              <a:rPr lang="el-GR" altLang="ja-JP" sz="2100" dirty="0">
                <a:solidFill>
                  <a:srgbClr val="FF0000"/>
                </a:solidFill>
                <a:latin typeface="Calibri" pitchFamily="34" charset="0"/>
              </a:rPr>
              <a:t>)</a:t>
            </a:r>
            <a:endParaRPr lang="el-GR" sz="2100" dirty="0">
              <a:solidFill>
                <a:srgbClr val="0000CC"/>
              </a:solidFill>
              <a:latin typeface="Calibri" pitchFamily="34" charset="0"/>
              <a:cs typeface="+mn-cs"/>
            </a:endParaRPr>
          </a:p>
          <a:p>
            <a:pPr marL="361950" lvl="1" indent="-361950" algn="just" eaLnBrk="0" hangingPunct="0">
              <a:spcBef>
                <a:spcPts val="0"/>
              </a:spcBef>
              <a:buClr>
                <a:srgbClr val="0000FF"/>
              </a:buClr>
              <a:buSzPct val="140000"/>
              <a:defRPr/>
            </a:pPr>
            <a:endParaRPr lang="el-GR" sz="600" dirty="0">
              <a:solidFill>
                <a:srgbClr val="0000CC"/>
              </a:solidFill>
              <a:latin typeface="Calibri" pitchFamily="34" charset="0"/>
              <a:cs typeface="+mn-cs"/>
            </a:endParaRPr>
          </a:p>
          <a:p>
            <a:pPr marL="361950" lvl="1" indent="-361950" algn="just" eaLnBrk="0" hangingPunct="0">
              <a:spcBef>
                <a:spcPts val="0"/>
              </a:spcBef>
              <a:buClr>
                <a:srgbClr val="0000FF"/>
              </a:buClr>
              <a:buSzPct val="140000"/>
              <a:buFont typeface="Arial" pitchFamily="34" charset="0"/>
              <a:buChar char="•"/>
              <a:defRPr/>
            </a:pPr>
            <a:r>
              <a:rPr lang="en-US" sz="2100" dirty="0">
                <a:solidFill>
                  <a:srgbClr val="0000CC"/>
                </a:solidFill>
                <a:latin typeface="Calibri" pitchFamily="34" charset="0"/>
                <a:cs typeface="+mn-cs"/>
              </a:rPr>
              <a:t>Qualitative and quantitative surveying, digital processing and online provision of observations and weather forecasts</a:t>
            </a:r>
            <a:r>
              <a:rPr lang="el-GR" sz="2100" dirty="0">
                <a:solidFill>
                  <a:srgbClr val="FF0000"/>
                </a:solidFill>
                <a:latin typeface="Calibri" pitchFamily="34" charset="0"/>
              </a:rPr>
              <a:t> </a:t>
            </a:r>
            <a:r>
              <a:rPr lang="el-GR" altLang="ja-JP" sz="2100" dirty="0">
                <a:solidFill>
                  <a:srgbClr val="FF0000"/>
                </a:solidFill>
                <a:latin typeface="Calibri" pitchFamily="34" charset="0"/>
              </a:rPr>
              <a:t>( </a:t>
            </a:r>
            <a:r>
              <a:rPr lang="en-US" altLang="ja-JP" sz="2100" dirty="0">
                <a:solidFill>
                  <a:srgbClr val="FF0000"/>
                </a:solidFill>
                <a:latin typeface="Calibri" pitchFamily="34" charset="0"/>
              </a:rPr>
              <a:t>Planning phase</a:t>
            </a:r>
            <a:r>
              <a:rPr lang="el-GR" altLang="ja-JP" sz="2100" dirty="0">
                <a:solidFill>
                  <a:srgbClr val="FF0000"/>
                </a:solidFill>
                <a:latin typeface="Calibri" pitchFamily="34" charset="0"/>
              </a:rPr>
              <a:t>)</a:t>
            </a:r>
            <a:endParaRPr lang="en-US" altLang="ja-JP" sz="2100" dirty="0">
              <a:solidFill>
                <a:srgbClr val="FF0000"/>
              </a:solidFill>
              <a:latin typeface="Calibri" pitchFamily="34" charset="0"/>
            </a:endParaRPr>
          </a:p>
          <a:p>
            <a:pPr marL="361950" lvl="1" indent="-361950" algn="just" eaLnBrk="0" hangingPunct="0">
              <a:spcBef>
                <a:spcPts val="0"/>
              </a:spcBef>
              <a:buClr>
                <a:srgbClr val="0000FF"/>
              </a:buClr>
              <a:buSzPct val="140000"/>
              <a:defRPr/>
            </a:pPr>
            <a:endParaRPr lang="el-GR" altLang="ja-JP" sz="600" dirty="0">
              <a:solidFill>
                <a:srgbClr val="0000CC"/>
              </a:solidFill>
              <a:latin typeface="Calibri" pitchFamily="34" charset="0"/>
              <a:cs typeface="+mn-cs"/>
            </a:endParaRPr>
          </a:p>
          <a:p>
            <a:pPr marL="361950" lvl="1" indent="-361950" algn="just" eaLnBrk="0" hangingPunct="0">
              <a:spcBef>
                <a:spcPts val="0"/>
              </a:spcBef>
              <a:buClr>
                <a:srgbClr val="0000FF"/>
              </a:buClr>
              <a:buSzPct val="140000"/>
              <a:buFont typeface="Arial" pitchFamily="34" charset="0"/>
              <a:buChar char="•"/>
              <a:defRPr/>
            </a:pPr>
            <a:r>
              <a:rPr lang="en-US" sz="2100" dirty="0">
                <a:solidFill>
                  <a:srgbClr val="022CFE"/>
                </a:solidFill>
                <a:latin typeface="Calibri" pitchFamily="34" charset="0"/>
                <a:cs typeface="Arial" charset="0"/>
              </a:rPr>
              <a:t>Creation of a weather information system and short term forecasts for the benefit of transport safety, with emphasis on marine, islands and roads network</a:t>
            </a:r>
            <a:r>
              <a:rPr lang="en-US" sz="2100" dirty="0">
                <a:solidFill>
                  <a:srgbClr val="022CFE"/>
                </a:solidFill>
                <a:latin typeface="Calibri" pitchFamily="34" charset="0"/>
                <a:cs typeface="+mn-cs"/>
              </a:rPr>
              <a:t> </a:t>
            </a:r>
            <a:r>
              <a:rPr lang="el-GR" altLang="ja-JP" sz="2100" dirty="0">
                <a:solidFill>
                  <a:srgbClr val="022CFE"/>
                </a:solidFill>
                <a:latin typeface="Calibri" pitchFamily="34" charset="0"/>
              </a:rPr>
              <a:t> (</a:t>
            </a:r>
            <a:r>
              <a:rPr lang="en-US" altLang="ja-JP" sz="2100" dirty="0">
                <a:latin typeface="Calibri" pitchFamily="34" charset="0"/>
              </a:rPr>
              <a:t>Planning phase</a:t>
            </a:r>
            <a:r>
              <a:rPr lang="el-GR" altLang="ja-JP" sz="2100" dirty="0" smtClean="0">
                <a:latin typeface="Calibri" pitchFamily="34" charset="0"/>
              </a:rPr>
              <a:t>)</a:t>
            </a:r>
            <a:endParaRPr lang="en-US" altLang="ja-JP" sz="2100" dirty="0" smtClean="0">
              <a:latin typeface="Calibri" pitchFamily="34" charset="0"/>
            </a:endParaRPr>
          </a:p>
          <a:p>
            <a:pPr marL="361950" lvl="1" indent="-361950" algn="just" eaLnBrk="0" hangingPunct="0">
              <a:spcBef>
                <a:spcPts val="0"/>
              </a:spcBef>
              <a:buClr>
                <a:srgbClr val="0000FF"/>
              </a:buClr>
              <a:buSzPct val="140000"/>
              <a:buFont typeface="Arial" pitchFamily="34" charset="0"/>
              <a:buChar char="•"/>
              <a:defRPr/>
            </a:pPr>
            <a:endParaRPr lang="en-US" sz="2100" b="1" dirty="0">
              <a:latin typeface="Calibri" pitchFamily="34" charset="0"/>
            </a:endParaRPr>
          </a:p>
          <a:p>
            <a:pPr marL="361950" lvl="1" indent="-361950" algn="just" eaLnBrk="0" hangingPunct="0">
              <a:spcBef>
                <a:spcPts val="0"/>
              </a:spcBef>
              <a:buClr>
                <a:srgbClr val="0000FF"/>
              </a:buClr>
              <a:buSzPct val="140000"/>
              <a:buFont typeface="Arial" pitchFamily="34" charset="0"/>
              <a:buChar char="•"/>
              <a:defRPr/>
            </a:pPr>
            <a:r>
              <a:rPr lang="en-US" sz="2100" b="1" dirty="0" smtClean="0">
                <a:latin typeface="Calibri" pitchFamily="34" charset="0"/>
              </a:rPr>
              <a:t>SEE MHEWS project ?  </a:t>
            </a:r>
            <a:endParaRPr lang="el-GR" sz="2100" b="1" dirty="0">
              <a:latin typeface="Calibri" pitchFamily="34" charset="0"/>
            </a:endParaRPr>
          </a:p>
        </p:txBody>
      </p:sp>
      <p:sp>
        <p:nvSpPr>
          <p:cNvPr id="59402" name="Rectangle 10"/>
          <p:cNvSpPr>
            <a:spLocks noChangeArrowheads="1"/>
          </p:cNvSpPr>
          <p:nvPr/>
        </p:nvSpPr>
        <p:spPr bwMode="auto">
          <a:xfrm>
            <a:off x="611560" y="620688"/>
            <a:ext cx="4251325" cy="457200"/>
          </a:xfrm>
          <a:prstGeom prst="rect">
            <a:avLst/>
          </a:prstGeom>
          <a:noFill/>
          <a:ln w="9525">
            <a:noFill/>
            <a:miter lim="800000"/>
            <a:headEnd/>
            <a:tailEnd/>
          </a:ln>
        </p:spPr>
        <p:txBody>
          <a:bodyPr wrap="none">
            <a:spAutoFit/>
          </a:bodyPr>
          <a:lstStyle/>
          <a:p>
            <a:r>
              <a:rPr lang="en-GB" sz="2300" b="1" dirty="0">
                <a:solidFill>
                  <a:srgbClr val="0000FF"/>
                </a:solidFill>
                <a:latin typeface="Calibri" pitchFamily="34" charset="0"/>
                <a:ea typeface="MS PGothic" pitchFamily="34" charset="-128"/>
                <a:cs typeface="Times New Roman" pitchFamily="18" charset="0"/>
              </a:rPr>
              <a:t>On going interest (NSRF Project)</a:t>
            </a:r>
            <a:endParaRPr lang="el-GR" sz="2300" dirty="0">
              <a:ea typeface="MS PGothic" pitchFamily="34" charset="-128"/>
              <a:cs typeface="Times New Roman" pitchFamily="18" charset="0"/>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sldNum" sz="quarter" idx="12"/>
          </p:nvPr>
        </p:nvSpPr>
        <p:spPr>
          <a:noFill/>
        </p:spPr>
        <p:txBody>
          <a:bodyPr/>
          <a:lstStyle/>
          <a:p>
            <a:fld id="{D5B0AEC3-0C38-49A4-83C0-5CBC05AB7362}" type="slidenum">
              <a:rPr lang="el-GR" smtClean="0"/>
              <a:pPr/>
              <a:t>38</a:t>
            </a:fld>
            <a:endParaRPr lang="el-GR" smtClean="0"/>
          </a:p>
        </p:txBody>
      </p:sp>
      <p:sp>
        <p:nvSpPr>
          <p:cNvPr id="68611"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68612"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68613" name="Rectangle 11"/>
          <p:cNvSpPr>
            <a:spLocks noChangeArrowheads="1"/>
          </p:cNvSpPr>
          <p:nvPr/>
        </p:nvSpPr>
        <p:spPr bwMode="auto">
          <a:xfrm>
            <a:off x="7451725" y="6259513"/>
            <a:ext cx="720725" cy="336550"/>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68615" name="2 - Θέση περιεχομένου"/>
          <p:cNvSpPr>
            <a:spLocks noGrp="1"/>
          </p:cNvSpPr>
          <p:nvPr>
            <p:ph idx="1"/>
          </p:nvPr>
        </p:nvSpPr>
        <p:spPr>
          <a:xfrm>
            <a:off x="468313" y="1196975"/>
            <a:ext cx="8496300" cy="4824413"/>
          </a:xfrm>
        </p:spPr>
        <p:txBody>
          <a:bodyPr/>
          <a:lstStyle/>
          <a:p>
            <a:pPr algn="ctr" eaLnBrk="1" hangingPunct="1">
              <a:buFont typeface="Wingdings 3" pitchFamily="18" charset="2"/>
              <a:buNone/>
            </a:pPr>
            <a:endParaRPr lang="en-US" sz="2800" b="1" dirty="0" smtClean="0">
              <a:solidFill>
                <a:srgbClr val="0000FF"/>
              </a:solidFill>
              <a:latin typeface="Calibri" pitchFamily="34" charset="0"/>
              <a:ea typeface="MS PGothic" pitchFamily="34" charset="-128"/>
              <a:cs typeface="Times New Roman" pitchFamily="18" charset="0"/>
            </a:endParaRPr>
          </a:p>
          <a:p>
            <a:pPr algn="ctr" eaLnBrk="1" hangingPunct="1">
              <a:buFont typeface="Wingdings 3" pitchFamily="18" charset="2"/>
              <a:buNone/>
            </a:pPr>
            <a:r>
              <a:rPr lang="en-US" sz="2800" b="1" dirty="0" smtClean="0">
                <a:solidFill>
                  <a:srgbClr val="0000FF"/>
                </a:solidFill>
                <a:latin typeface="Calibri" pitchFamily="34" charset="0"/>
                <a:ea typeface="MS PGothic" pitchFamily="34" charset="-128"/>
                <a:cs typeface="Times New Roman" pitchFamily="18" charset="0"/>
              </a:rPr>
              <a:t>Thank you very much for your attention!!</a:t>
            </a:r>
          </a:p>
          <a:p>
            <a:pPr algn="ctr" eaLnBrk="1" hangingPunct="1">
              <a:buFont typeface="Wingdings 3" pitchFamily="18" charset="2"/>
              <a:buNone/>
            </a:pPr>
            <a:endParaRPr lang="en-US" sz="2800" b="1" dirty="0" smtClean="0">
              <a:solidFill>
                <a:srgbClr val="0000FF"/>
              </a:solidFill>
              <a:latin typeface="Calibri" pitchFamily="34" charset="0"/>
              <a:ea typeface="MS PGothic" pitchFamily="34" charset="-128"/>
              <a:cs typeface="Times New Roman" pitchFamily="18" charset="0"/>
            </a:endParaRPr>
          </a:p>
          <a:p>
            <a:pPr algn="ctr" eaLnBrk="1" hangingPunct="1">
              <a:buFont typeface="Wingdings 3" pitchFamily="18" charset="2"/>
              <a:buNone/>
            </a:pPr>
            <a:r>
              <a:rPr lang="el-GR" sz="2800" b="1" smtClean="0">
                <a:solidFill>
                  <a:srgbClr val="0000FF"/>
                </a:solidFill>
                <a:latin typeface="Calibri" pitchFamily="34" charset="0"/>
                <a:ea typeface="MS PGothic" pitchFamily="34" charset="-128"/>
                <a:cs typeface="Times New Roman" pitchFamily="18" charset="0"/>
              </a:rPr>
              <a:t>ευχαριστώ</a:t>
            </a:r>
            <a:endParaRPr lang="en-US" sz="2800" b="1" dirty="0" smtClean="0">
              <a:solidFill>
                <a:srgbClr val="0000FF"/>
              </a:solidFill>
              <a:latin typeface="Calibri" pitchFamily="34" charset="0"/>
              <a:ea typeface="MS PGothic" pitchFamily="34" charset="-128"/>
              <a:cs typeface="Times New Roman" pitchFamily="18" charset="0"/>
            </a:endParaRPr>
          </a:p>
          <a:p>
            <a:pPr algn="ctr" eaLnBrk="1" hangingPunct="1">
              <a:buFont typeface="Wingdings 3" pitchFamily="18" charset="2"/>
              <a:buNone/>
            </a:pPr>
            <a:endParaRPr lang="en-US" sz="2800" b="1" dirty="0" smtClean="0">
              <a:solidFill>
                <a:srgbClr val="0000FF"/>
              </a:solidFill>
              <a:latin typeface="Calibri" pitchFamily="34" charset="0"/>
              <a:ea typeface="MS PGothic" pitchFamily="34" charset="-128"/>
              <a:cs typeface="Times New Roman" pitchFamily="18" charset="0"/>
            </a:endParaRPr>
          </a:p>
          <a:p>
            <a:pPr algn="ctr" eaLnBrk="1" hangingPunct="1">
              <a:buFont typeface="Wingdings 3" pitchFamily="18" charset="2"/>
              <a:buNone/>
            </a:pPr>
            <a:endParaRPr lang="en-US" sz="2800" b="1" dirty="0" smtClean="0">
              <a:solidFill>
                <a:srgbClr val="0000FF"/>
              </a:solidFill>
              <a:latin typeface="Calibri" pitchFamily="34" charset="0"/>
              <a:ea typeface="MS PGothic" pitchFamily="34" charset="-128"/>
              <a:cs typeface="Times New Roman" pitchFamily="18" charset="0"/>
            </a:endParaRPr>
          </a:p>
          <a:p>
            <a:pPr algn="ctr" eaLnBrk="1" hangingPunct="1">
              <a:buFont typeface="Wingdings 3" pitchFamily="18" charset="2"/>
              <a:buNone/>
            </a:pPr>
            <a:endParaRPr lang="en-US" sz="2800" b="1" dirty="0" smtClean="0">
              <a:solidFill>
                <a:srgbClr val="0000FF"/>
              </a:solidFill>
              <a:latin typeface="Calibri" pitchFamily="34" charset="0"/>
              <a:ea typeface="MS PGothic" pitchFamily="34" charset="-128"/>
              <a:cs typeface="Times New Roman" pitchFamily="18" charset="0"/>
            </a:endParaRPr>
          </a:p>
          <a:p>
            <a:pPr algn="ctr" eaLnBrk="1" hangingPunct="1">
              <a:buFont typeface="Wingdings 3" pitchFamily="18" charset="2"/>
              <a:buNone/>
            </a:pPr>
            <a:r>
              <a:rPr lang="en-US" sz="2800" b="1" dirty="0" smtClean="0">
                <a:solidFill>
                  <a:srgbClr val="0000FF"/>
                </a:solidFill>
                <a:latin typeface="Calibri" pitchFamily="34" charset="0"/>
                <a:ea typeface="MS PGothic" pitchFamily="34" charset="-128"/>
                <a:cs typeface="Times New Roman" pitchFamily="18" charset="0"/>
              </a:rPr>
              <a:t>                     </a:t>
            </a:r>
            <a:endParaRPr lang="en-US" sz="2800" dirty="0" smtClean="0">
              <a:solidFill>
                <a:srgbClr val="0000FF"/>
              </a:solidFill>
              <a:latin typeface="Calibri" pitchFamily="34" charset="0"/>
              <a:ea typeface="MS PGothic" pitchFamily="34" charset="-128"/>
              <a:cs typeface="Times New Roman" pitchFamily="18" charset="0"/>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p:spPr>
        <p:txBody>
          <a:bodyPr/>
          <a:lstStyle/>
          <a:p>
            <a:fld id="{4FC455D5-54E4-4D44-BCA9-A442AFB07D60}" type="slidenum">
              <a:rPr lang="el-GR" smtClean="0"/>
              <a:pPr/>
              <a:t>4</a:t>
            </a:fld>
            <a:endParaRPr lang="el-GR" smtClean="0"/>
          </a:p>
        </p:txBody>
      </p:sp>
      <p:sp>
        <p:nvSpPr>
          <p:cNvPr id="22531" name="1 - Τίτλος"/>
          <p:cNvSpPr>
            <a:spLocks noGrp="1"/>
          </p:cNvSpPr>
          <p:nvPr>
            <p:ph type="title"/>
          </p:nvPr>
        </p:nvSpPr>
        <p:spPr>
          <a:xfrm>
            <a:off x="647700" y="1557338"/>
            <a:ext cx="8496300" cy="549275"/>
          </a:xfrm>
        </p:spPr>
        <p:txBody>
          <a:bodyPr/>
          <a:lstStyle/>
          <a:p>
            <a:pPr algn="ctr"/>
            <a:r>
              <a:rPr lang="el-GR" sz="2400" smtClean="0">
                <a:solidFill>
                  <a:schemeClr val="bg1"/>
                </a:solidFill>
                <a:latin typeface="Calibri" pitchFamily="34" charset="0"/>
              </a:rPr>
              <a:t>Εθνική Μετεωρολογική Υπηρεσία</a:t>
            </a:r>
          </a:p>
        </p:txBody>
      </p:sp>
      <p:pic>
        <p:nvPicPr>
          <p:cNvPr id="22532" name="Picture 2" descr="C:\MAKIS\Images\hnms 2.png"/>
          <p:cNvPicPr>
            <a:picLocks noChangeAspect="1" noChangeArrowheads="1"/>
          </p:cNvPicPr>
          <p:nvPr/>
        </p:nvPicPr>
        <p:blipFill>
          <a:blip r:embed="rId3" cstate="print"/>
          <a:srcRect/>
          <a:stretch>
            <a:fillRect/>
          </a:stretch>
        </p:blipFill>
        <p:spPr bwMode="auto">
          <a:xfrm>
            <a:off x="8388350" y="6092825"/>
            <a:ext cx="573088" cy="649288"/>
          </a:xfrm>
          <a:prstGeom prst="rect">
            <a:avLst/>
          </a:prstGeom>
          <a:noFill/>
          <a:ln w="9525">
            <a:noFill/>
            <a:miter lim="800000"/>
            <a:headEnd/>
            <a:tailEnd/>
          </a:ln>
        </p:spPr>
      </p:pic>
      <p:sp>
        <p:nvSpPr>
          <p:cNvPr id="22533" name="Rectangle 11"/>
          <p:cNvSpPr>
            <a:spLocks noChangeArrowheads="1"/>
          </p:cNvSpPr>
          <p:nvPr/>
        </p:nvSpPr>
        <p:spPr bwMode="auto">
          <a:xfrm>
            <a:off x="7451725" y="6259513"/>
            <a:ext cx="727075" cy="338137"/>
          </a:xfrm>
          <a:prstGeom prst="rect">
            <a:avLst/>
          </a:prstGeom>
          <a:noFill/>
          <a:ln w="9525">
            <a:noFill/>
            <a:miter lim="800000"/>
            <a:headEnd/>
            <a:tailEnd/>
          </a:ln>
        </p:spPr>
        <p:txBody>
          <a:bodyPr wrap="none">
            <a:spAutoFit/>
          </a:bodyPr>
          <a:lstStyle/>
          <a:p>
            <a:r>
              <a:rPr lang="en-US" sz="1600" b="1">
                <a:solidFill>
                  <a:schemeClr val="bg1"/>
                </a:solidFill>
                <a:latin typeface="Calibri" pitchFamily="34" charset="0"/>
              </a:rPr>
              <a:t>HNMS</a:t>
            </a:r>
            <a:endParaRPr lang="el-GR" sz="1600" b="1">
              <a:solidFill>
                <a:schemeClr val="bg1"/>
              </a:solidFill>
              <a:latin typeface="Calibri" pitchFamily="34" charset="0"/>
            </a:endParaRPr>
          </a:p>
        </p:txBody>
      </p:sp>
      <p:sp>
        <p:nvSpPr>
          <p:cNvPr id="22534" name="Rectangle 14"/>
          <p:cNvSpPr>
            <a:spLocks noChangeArrowheads="1"/>
          </p:cNvSpPr>
          <p:nvPr/>
        </p:nvSpPr>
        <p:spPr bwMode="auto">
          <a:xfrm>
            <a:off x="6613525" y="0"/>
            <a:ext cx="2560638" cy="4302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General information</a:t>
            </a:r>
            <a:endParaRPr lang="el-GR" b="1">
              <a:solidFill>
                <a:schemeClr val="bg1"/>
              </a:solidFill>
              <a:latin typeface="Calibri" pitchFamily="34" charset="0"/>
            </a:endParaRPr>
          </a:p>
        </p:txBody>
      </p:sp>
      <p:sp>
        <p:nvSpPr>
          <p:cNvPr id="22536" name="2 - Θέση περιεχομένου"/>
          <p:cNvSpPr>
            <a:spLocks noGrp="1"/>
          </p:cNvSpPr>
          <p:nvPr>
            <p:ph idx="1"/>
          </p:nvPr>
        </p:nvSpPr>
        <p:spPr>
          <a:xfrm>
            <a:off x="468313" y="836613"/>
            <a:ext cx="8496300" cy="5184775"/>
          </a:xfrm>
        </p:spPr>
        <p:txBody>
          <a:bodyPr/>
          <a:lstStyle/>
          <a:p>
            <a:pPr eaLnBrk="1" hangingPunct="1">
              <a:buFont typeface="Wingdings 3" pitchFamily="18" charset="2"/>
              <a:buNone/>
            </a:pPr>
            <a:r>
              <a:rPr lang="en-GB" sz="2300" b="1" dirty="0" smtClean="0">
                <a:solidFill>
                  <a:srgbClr val="0000FF"/>
                </a:solidFill>
                <a:latin typeface="Calibri" pitchFamily="34" charset="0"/>
                <a:ea typeface="MS PGothic" pitchFamily="34" charset="-128"/>
                <a:cs typeface="Times New Roman" pitchFamily="18" charset="0"/>
              </a:rPr>
              <a:t>Hellenic National Meteorological Service</a:t>
            </a:r>
            <a:endParaRPr lang="en-US" sz="2300" b="1" dirty="0" smtClean="0">
              <a:solidFill>
                <a:srgbClr val="0000FF"/>
              </a:solidFill>
              <a:latin typeface="Calibri" pitchFamily="34" charset="0"/>
              <a:ea typeface="MS PGothic" pitchFamily="34" charset="-128"/>
              <a:cs typeface="Times New Roman" pitchFamily="18" charset="0"/>
            </a:endParaRPr>
          </a:p>
          <a:p>
            <a:pPr lvl="1" eaLnBrk="1" hangingPunct="1">
              <a:buSzPct val="120000"/>
              <a:buFont typeface="Arial" pitchFamily="34" charset="0"/>
              <a:buChar char="•"/>
            </a:pPr>
            <a:r>
              <a:rPr lang="en-US" sz="2100" dirty="0" smtClean="0">
                <a:solidFill>
                  <a:srgbClr val="0000FF"/>
                </a:solidFill>
                <a:latin typeface="Calibri" pitchFamily="34" charset="0"/>
                <a:ea typeface="MS PGothic" pitchFamily="34" charset="-128"/>
                <a:cs typeface="Times New Roman" pitchFamily="18" charset="0"/>
              </a:rPr>
              <a:t>The national meteorological agency</a:t>
            </a:r>
          </a:p>
          <a:p>
            <a:pPr lvl="1" eaLnBrk="1" hangingPunct="1">
              <a:buSzPct val="120000"/>
              <a:buFont typeface="Arial" pitchFamily="34" charset="0"/>
              <a:buChar char="•"/>
            </a:pPr>
            <a:r>
              <a:rPr lang="en-GB" sz="2100" dirty="0" smtClean="0">
                <a:solidFill>
                  <a:srgbClr val="0000FF"/>
                </a:solidFill>
                <a:latin typeface="Calibri" pitchFamily="34" charset="0"/>
                <a:ea typeface="MS PGothic" pitchFamily="34" charset="-128"/>
                <a:cs typeface="Times New Roman" pitchFamily="18" charset="0"/>
              </a:rPr>
              <a:t>Founded in 1931</a:t>
            </a:r>
            <a:endParaRPr lang="en-US" sz="2100" dirty="0" smtClean="0">
              <a:solidFill>
                <a:srgbClr val="0000FF"/>
              </a:solidFill>
              <a:latin typeface="Calibri" pitchFamily="34" charset="0"/>
              <a:ea typeface="MS PGothic" pitchFamily="34" charset="-128"/>
              <a:cs typeface="Times New Roman" pitchFamily="18" charset="0"/>
            </a:endParaRPr>
          </a:p>
          <a:p>
            <a:pPr lvl="1" eaLnBrk="1" hangingPunct="1">
              <a:buSzPct val="120000"/>
              <a:buFont typeface="Arial" pitchFamily="34" charset="0"/>
              <a:buChar char="•"/>
            </a:pPr>
            <a:r>
              <a:rPr lang="en-GB" sz="2100" dirty="0" smtClean="0">
                <a:solidFill>
                  <a:srgbClr val="0000FF"/>
                </a:solidFill>
                <a:latin typeface="Calibri" pitchFamily="34" charset="0"/>
                <a:ea typeface="MS PGothic" pitchFamily="34" charset="-128"/>
                <a:cs typeface="Times New Roman" pitchFamily="18" charset="0"/>
              </a:rPr>
              <a:t>Operates under the auspices of the Hellenic Ministry of Defence/Air Force General Staff </a:t>
            </a:r>
            <a:r>
              <a:rPr lang="en-GB" sz="2100" dirty="0" smtClean="0">
                <a:solidFill>
                  <a:srgbClr val="0000FF"/>
                </a:solidFill>
                <a:latin typeface="Calibri" pitchFamily="34" charset="0"/>
                <a:ea typeface="MS PGothic" pitchFamily="34" charset="-128"/>
                <a:cs typeface="Times New Roman" pitchFamily="18" charset="0"/>
              </a:rPr>
              <a:t> (military / civilians personnel)</a:t>
            </a:r>
            <a:endParaRPr lang="en-GB" sz="2100" dirty="0" smtClean="0">
              <a:solidFill>
                <a:srgbClr val="0000FF"/>
              </a:solidFill>
              <a:latin typeface="Calibri" pitchFamily="34" charset="0"/>
              <a:ea typeface="MS PGothic" pitchFamily="34" charset="-128"/>
              <a:cs typeface="Times New Roman" pitchFamily="18" charset="0"/>
            </a:endParaRPr>
          </a:p>
          <a:p>
            <a:pPr eaLnBrk="1" hangingPunct="1">
              <a:buFont typeface="Wingdings 3" pitchFamily="18" charset="2"/>
              <a:buNone/>
            </a:pPr>
            <a:r>
              <a:rPr lang="en-GB" sz="2300" b="1" dirty="0" smtClean="0">
                <a:solidFill>
                  <a:srgbClr val="0000FF"/>
                </a:solidFill>
                <a:latin typeface="Calibri" pitchFamily="34" charset="0"/>
                <a:ea typeface="MS PGothic" pitchFamily="34" charset="-128"/>
                <a:cs typeface="Times New Roman" pitchFamily="18" charset="0"/>
              </a:rPr>
              <a:t>Mission</a:t>
            </a:r>
            <a:endParaRPr lang="en-GB" sz="2300" dirty="0" smtClean="0">
              <a:solidFill>
                <a:srgbClr val="0000FF"/>
              </a:solidFill>
              <a:latin typeface="Calibri" pitchFamily="34" charset="0"/>
              <a:ea typeface="MS PGothic" pitchFamily="34" charset="-128"/>
              <a:cs typeface="Times New Roman" pitchFamily="18" charset="0"/>
            </a:endParaRPr>
          </a:p>
          <a:p>
            <a:pPr lvl="1" eaLnBrk="1" hangingPunct="1">
              <a:spcAft>
                <a:spcPts val="300"/>
              </a:spcAft>
              <a:buClr>
                <a:schemeClr val="accent2"/>
              </a:buClr>
              <a:buSzPct val="140000"/>
              <a:buFont typeface="Wingdings" pitchFamily="2" charset="2"/>
              <a:buNone/>
            </a:pPr>
            <a:r>
              <a:rPr lang="en-GB" sz="2100" dirty="0" smtClean="0">
                <a:solidFill>
                  <a:srgbClr val="0000FF"/>
                </a:solidFill>
                <a:latin typeface="Calibri" pitchFamily="34" charset="0"/>
                <a:ea typeface="MS PGothic" pitchFamily="34" charset="-128"/>
                <a:cs typeface="Times New Roman" pitchFamily="18" charset="0"/>
              </a:rPr>
              <a:t>To provide meteorological support for:</a:t>
            </a:r>
            <a:endParaRPr lang="en-US" sz="2100" dirty="0" smtClean="0">
              <a:solidFill>
                <a:srgbClr val="0000FF"/>
              </a:solidFill>
              <a:latin typeface="Calibri" pitchFamily="34" charset="0"/>
              <a:ea typeface="MS PGothic" pitchFamily="34" charset="-128"/>
              <a:cs typeface="Times New Roman" pitchFamily="18" charset="0"/>
            </a:endParaRPr>
          </a:p>
          <a:p>
            <a:pPr marL="1012825" lvl="2" indent="-473075" eaLnBrk="1" hangingPunct="1"/>
            <a:r>
              <a:rPr lang="en-GB" sz="2100" dirty="0" smtClean="0">
                <a:solidFill>
                  <a:srgbClr val="0000FF"/>
                </a:solidFill>
                <a:latin typeface="Calibri" pitchFamily="34" charset="0"/>
                <a:ea typeface="MS PGothic" pitchFamily="34" charset="-128"/>
                <a:cs typeface="Times New Roman" pitchFamily="18" charset="0"/>
              </a:rPr>
              <a:t>National Defence </a:t>
            </a:r>
            <a:endParaRPr lang="en-US" sz="2100" dirty="0" smtClean="0">
              <a:solidFill>
                <a:srgbClr val="0000FF"/>
              </a:solidFill>
              <a:latin typeface="Calibri" pitchFamily="34" charset="0"/>
              <a:ea typeface="MS PGothic" pitchFamily="34" charset="-128"/>
              <a:cs typeface="Times New Roman" pitchFamily="18" charset="0"/>
            </a:endParaRPr>
          </a:p>
          <a:p>
            <a:pPr marL="1012825" lvl="2" indent="-473075" eaLnBrk="1" hangingPunct="1"/>
            <a:r>
              <a:rPr lang="en-GB" sz="2100" dirty="0" smtClean="0">
                <a:solidFill>
                  <a:srgbClr val="0000FF"/>
                </a:solidFill>
                <a:latin typeface="Calibri" pitchFamily="34" charset="0"/>
                <a:ea typeface="MS PGothic" pitchFamily="34" charset="-128"/>
                <a:cs typeface="Times New Roman" pitchFamily="18" charset="0"/>
              </a:rPr>
              <a:t>National Economy </a:t>
            </a:r>
          </a:p>
          <a:p>
            <a:pPr marL="1012825" lvl="2" indent="-473075" eaLnBrk="1" hangingPunct="1"/>
            <a:r>
              <a:rPr lang="en-GB" sz="2000" dirty="0" smtClean="0">
                <a:solidFill>
                  <a:srgbClr val="0000FF"/>
                </a:solidFill>
                <a:latin typeface="Calibri" pitchFamily="34" charset="0"/>
                <a:ea typeface="MS PGothic" pitchFamily="34" charset="-128"/>
                <a:cs typeface="Times New Roman" pitchFamily="18" charset="0"/>
              </a:rPr>
              <a:t>The safety of life and property </a:t>
            </a:r>
          </a:p>
          <a:p>
            <a:pPr marL="1012825" lvl="2" indent="-473075" eaLnBrk="1" hangingPunct="1"/>
            <a:endParaRPr lang="en-GB" sz="2300" b="1" dirty="0" smtClean="0">
              <a:solidFill>
                <a:srgbClr val="0000FF"/>
              </a:solidFill>
              <a:latin typeface="Calibri" pitchFamily="34" charset="0"/>
              <a:ea typeface="MS PGothic" pitchFamily="34" charset="-128"/>
              <a:cs typeface="Times New Roman" pitchFamily="18" charset="0"/>
            </a:endParaRPr>
          </a:p>
          <a:p>
            <a:pPr marL="1012825" lvl="2" indent="-473075" eaLnBrk="1" hangingPunct="1">
              <a:buFontTx/>
              <a:buNone/>
            </a:pPr>
            <a:endParaRPr lang="en-GB" sz="2300" b="1" dirty="0" smtClean="0">
              <a:solidFill>
                <a:srgbClr val="0000FF"/>
              </a:solidFill>
              <a:latin typeface="Calibri" pitchFamily="34" charset="0"/>
              <a:ea typeface="MS PGothic" pitchFamily="34" charset="-128"/>
              <a:cs typeface="Times New Roman" pitchFamily="18" charset="0"/>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p:spPr>
        <p:txBody>
          <a:bodyPr/>
          <a:lstStyle/>
          <a:p>
            <a:fld id="{6300FCF6-3143-4C35-9822-F660B8DABB44}" type="slidenum">
              <a:rPr lang="el-GR" smtClean="0"/>
              <a:pPr/>
              <a:t>5</a:t>
            </a:fld>
            <a:endParaRPr lang="el-GR" smtClean="0"/>
          </a:p>
        </p:txBody>
      </p:sp>
      <p:grpSp>
        <p:nvGrpSpPr>
          <p:cNvPr id="23555" name="Group 20"/>
          <p:cNvGrpSpPr>
            <a:grpSpLocks/>
          </p:cNvGrpSpPr>
          <p:nvPr/>
        </p:nvGrpSpPr>
        <p:grpSpPr bwMode="auto">
          <a:xfrm>
            <a:off x="684213" y="1195388"/>
            <a:ext cx="3476625" cy="2349500"/>
            <a:chOff x="431" y="753"/>
            <a:chExt cx="2190" cy="1480"/>
          </a:xfrm>
        </p:grpSpPr>
        <p:pic>
          <p:nvPicPr>
            <p:cNvPr id="23564" name="Picture 14" descr="166631"/>
            <p:cNvPicPr>
              <a:picLocks noChangeArrowheads="1"/>
            </p:cNvPicPr>
            <p:nvPr/>
          </p:nvPicPr>
          <p:blipFill>
            <a:blip r:embed="rId3" cstate="print"/>
            <a:srcRect/>
            <a:stretch>
              <a:fillRect/>
            </a:stretch>
          </p:blipFill>
          <p:spPr bwMode="auto">
            <a:xfrm>
              <a:off x="431" y="753"/>
              <a:ext cx="2190" cy="1480"/>
            </a:xfrm>
            <a:prstGeom prst="rect">
              <a:avLst/>
            </a:prstGeom>
            <a:noFill/>
            <a:ln w="9525">
              <a:noFill/>
              <a:miter lim="800000"/>
              <a:headEnd/>
              <a:tailEnd/>
            </a:ln>
          </p:spPr>
        </p:pic>
        <p:pic>
          <p:nvPicPr>
            <p:cNvPr id="23565" name="Picture 5" descr="_311762_apache300"/>
            <p:cNvPicPr>
              <a:picLocks noChangeAspect="1" noChangeArrowheads="1"/>
            </p:cNvPicPr>
            <p:nvPr/>
          </p:nvPicPr>
          <p:blipFill>
            <a:blip r:embed="rId4" cstate="print"/>
            <a:srcRect/>
            <a:stretch>
              <a:fillRect/>
            </a:stretch>
          </p:blipFill>
          <p:spPr bwMode="auto">
            <a:xfrm>
              <a:off x="2032" y="1888"/>
              <a:ext cx="576" cy="314"/>
            </a:xfrm>
            <a:prstGeom prst="rect">
              <a:avLst/>
            </a:prstGeom>
            <a:gradFill rotWithShape="0">
              <a:gsLst>
                <a:gs pos="0">
                  <a:schemeClr val="accent1"/>
                </a:gs>
                <a:gs pos="100000">
                  <a:srgbClr val="005E47"/>
                </a:gs>
              </a:gsLst>
              <a:path path="shape">
                <a:fillToRect l="50000" t="50000" r="50000" b="50000"/>
              </a:path>
            </a:gradFill>
            <a:ln w="38100">
              <a:solidFill>
                <a:srgbClr val="000000"/>
              </a:solidFill>
              <a:miter lim="800000"/>
              <a:headEnd/>
              <a:tailEnd/>
            </a:ln>
          </p:spPr>
        </p:pic>
      </p:grpSp>
      <p:sp>
        <p:nvSpPr>
          <p:cNvPr id="23556" name="Text Box 2"/>
          <p:cNvSpPr txBox="1">
            <a:spLocks noChangeArrowheads="1"/>
          </p:cNvSpPr>
          <p:nvPr/>
        </p:nvSpPr>
        <p:spPr bwMode="auto">
          <a:xfrm>
            <a:off x="971550" y="765175"/>
            <a:ext cx="3095625" cy="350838"/>
          </a:xfrm>
          <a:prstGeom prst="rect">
            <a:avLst/>
          </a:prstGeom>
          <a:noFill/>
          <a:ln w="9525">
            <a:noFill/>
            <a:miter lim="800000"/>
            <a:headEnd/>
            <a:tailEnd/>
          </a:ln>
        </p:spPr>
        <p:txBody>
          <a:bodyPr lIns="90000" tIns="46800" rIns="90000" bIns="46800">
            <a:spAutoFit/>
          </a:bodyP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l-GR" sz="1700" b="1">
                <a:solidFill>
                  <a:srgbClr val="0000CC"/>
                </a:solidFill>
                <a:latin typeface="Calibri" pitchFamily="34" charset="0"/>
              </a:rPr>
              <a:t>HELLENIC AIRFORCE</a:t>
            </a:r>
            <a:r>
              <a:rPr lang="el-GR" altLang="el-GR" sz="1700" b="1">
                <a:solidFill>
                  <a:srgbClr val="0000CC"/>
                </a:solidFill>
                <a:latin typeface="Calibri" pitchFamily="34" charset="0"/>
              </a:rPr>
              <a:t> </a:t>
            </a:r>
          </a:p>
        </p:txBody>
      </p:sp>
      <p:sp>
        <p:nvSpPr>
          <p:cNvPr id="23557" name="Text Box 2"/>
          <p:cNvSpPr txBox="1">
            <a:spLocks noChangeArrowheads="1"/>
          </p:cNvSpPr>
          <p:nvPr/>
        </p:nvSpPr>
        <p:spPr bwMode="auto">
          <a:xfrm>
            <a:off x="4787900" y="765175"/>
            <a:ext cx="3671888" cy="350838"/>
          </a:xfrm>
          <a:prstGeom prst="rect">
            <a:avLst/>
          </a:prstGeom>
          <a:noFill/>
          <a:ln w="9525">
            <a:noFill/>
            <a:miter lim="800000"/>
            <a:headEnd/>
            <a:tailEnd/>
          </a:ln>
        </p:spPr>
        <p:txBody>
          <a:bodyPr lIns="90000" tIns="46800" rIns="90000" bIns="46800">
            <a:spAutoFit/>
          </a:bodyP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l-GR" sz="1700" b="1">
                <a:solidFill>
                  <a:srgbClr val="0000CC"/>
                </a:solidFill>
                <a:latin typeface="Calibri" pitchFamily="34" charset="0"/>
              </a:rPr>
              <a:t>HELLENIC ARMY</a:t>
            </a:r>
            <a:r>
              <a:rPr lang="el-GR" altLang="el-GR" sz="1700" b="1">
                <a:solidFill>
                  <a:srgbClr val="0000CC"/>
                </a:solidFill>
                <a:latin typeface="Calibri" pitchFamily="34" charset="0"/>
              </a:rPr>
              <a:t> </a:t>
            </a:r>
          </a:p>
        </p:txBody>
      </p:sp>
      <p:sp>
        <p:nvSpPr>
          <p:cNvPr id="23558" name="Text Box 2"/>
          <p:cNvSpPr txBox="1">
            <a:spLocks noChangeArrowheads="1"/>
          </p:cNvSpPr>
          <p:nvPr/>
        </p:nvSpPr>
        <p:spPr bwMode="auto">
          <a:xfrm>
            <a:off x="3132138" y="3644900"/>
            <a:ext cx="2879725" cy="350838"/>
          </a:xfrm>
          <a:prstGeom prst="rect">
            <a:avLst/>
          </a:prstGeom>
          <a:noFill/>
          <a:ln w="9525">
            <a:noFill/>
            <a:miter lim="800000"/>
            <a:headEnd/>
            <a:tailEnd/>
          </a:ln>
        </p:spPr>
        <p:txBody>
          <a:bodyPr lIns="90000" tIns="46800" rIns="90000" bIns="46800">
            <a:spAutoFit/>
          </a:bodyP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l-GR" sz="1700" b="1">
                <a:solidFill>
                  <a:srgbClr val="0000CC"/>
                </a:solidFill>
                <a:latin typeface="Calibri" pitchFamily="34" charset="0"/>
              </a:rPr>
              <a:t>HELLENIC NAVY</a:t>
            </a:r>
            <a:r>
              <a:rPr lang="el-GR" altLang="el-GR" sz="1700" b="1">
                <a:solidFill>
                  <a:srgbClr val="0000CC"/>
                </a:solidFill>
                <a:latin typeface="Calibri" pitchFamily="34" charset="0"/>
              </a:rPr>
              <a:t> </a:t>
            </a:r>
          </a:p>
        </p:txBody>
      </p:sp>
      <p:cxnSp>
        <p:nvCxnSpPr>
          <p:cNvPr id="12" name="11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pic>
        <p:nvPicPr>
          <p:cNvPr id="23560" name="Picture 2" descr="D:\New Folder\emylogogood6.jpg"/>
          <p:cNvPicPr>
            <a:picLocks noChangeAspect="1" noChangeArrowheads="1"/>
          </p:cNvPicPr>
          <p:nvPr/>
        </p:nvPicPr>
        <p:blipFill>
          <a:blip r:embed="rId5" cstate="print"/>
          <a:srcRect/>
          <a:stretch>
            <a:fillRect/>
          </a:stretch>
        </p:blipFill>
        <p:spPr bwMode="auto">
          <a:xfrm>
            <a:off x="0" y="0"/>
            <a:ext cx="838200" cy="625475"/>
          </a:xfrm>
          <a:prstGeom prst="rect">
            <a:avLst/>
          </a:prstGeom>
          <a:noFill/>
          <a:ln w="9525">
            <a:noFill/>
            <a:miter lim="800000"/>
            <a:headEnd/>
            <a:tailEnd/>
          </a:ln>
        </p:spPr>
      </p:pic>
      <p:pic>
        <p:nvPicPr>
          <p:cNvPr id="23561" name="Picture 16" descr="nato-pilots-conducted-100-intercepts-of-russian-aircraft"/>
          <p:cNvPicPr>
            <a:picLocks noChangeArrowheads="1"/>
          </p:cNvPicPr>
          <p:nvPr/>
        </p:nvPicPr>
        <p:blipFill>
          <a:blip r:embed="rId6" cstate="print"/>
          <a:srcRect/>
          <a:stretch>
            <a:fillRect/>
          </a:stretch>
        </p:blipFill>
        <p:spPr bwMode="auto">
          <a:xfrm>
            <a:off x="5003800" y="1150938"/>
            <a:ext cx="3476625" cy="2349500"/>
          </a:xfrm>
          <a:prstGeom prst="rect">
            <a:avLst/>
          </a:prstGeom>
          <a:noFill/>
          <a:ln w="9525">
            <a:noFill/>
            <a:miter lim="800000"/>
            <a:headEnd/>
            <a:tailEnd/>
          </a:ln>
        </p:spPr>
      </p:pic>
      <p:pic>
        <p:nvPicPr>
          <p:cNvPr id="23562" name="Picture 18" descr="wallpaper05"/>
          <p:cNvPicPr>
            <a:picLocks noChangeArrowheads="1"/>
          </p:cNvPicPr>
          <p:nvPr/>
        </p:nvPicPr>
        <p:blipFill>
          <a:blip r:embed="rId7" cstate="print"/>
          <a:srcRect b="11156"/>
          <a:stretch>
            <a:fillRect/>
          </a:stretch>
        </p:blipFill>
        <p:spPr bwMode="auto">
          <a:xfrm>
            <a:off x="2555875" y="4006850"/>
            <a:ext cx="4318000" cy="2159000"/>
          </a:xfrm>
          <a:prstGeom prst="rect">
            <a:avLst/>
          </a:prstGeom>
          <a:noFill/>
          <a:ln w="9525">
            <a:noFill/>
            <a:miter lim="800000"/>
            <a:headEnd/>
            <a:tailEnd/>
          </a:ln>
        </p:spPr>
      </p:pic>
      <p:sp>
        <p:nvSpPr>
          <p:cNvPr id="23563"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spTree>
  </p:cSld>
  <p:clrMapOvr>
    <a:masterClrMapping/>
  </p:clrMapOvr>
  <p:transition spd="med" advClick="0" advTm="5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p:spPr>
        <p:txBody>
          <a:bodyPr/>
          <a:lstStyle/>
          <a:p>
            <a:fld id="{631AE6D4-9B6B-4790-AC7A-2D08DF9EFF9D}" type="slidenum">
              <a:rPr lang="el-GR" smtClean="0"/>
              <a:pPr/>
              <a:t>6</a:t>
            </a:fld>
            <a:endParaRPr lang="el-GR" smtClean="0"/>
          </a:p>
        </p:txBody>
      </p:sp>
      <p:sp>
        <p:nvSpPr>
          <p:cNvPr id="24579" name="Rectangle 2"/>
          <p:cNvSpPr>
            <a:spLocks noGrp="1" noChangeArrowheads="1"/>
          </p:cNvSpPr>
          <p:nvPr>
            <p:ph type="title" idx="4294967295"/>
          </p:nvPr>
        </p:nvSpPr>
        <p:spPr>
          <a:xfrm>
            <a:off x="3632200" y="765175"/>
            <a:ext cx="1947863" cy="454025"/>
          </a:xfrm>
        </p:spPr>
        <p:txBody>
          <a:bodyPr lIns="92075" tIns="46038" rIns="92075" bIns="46038" anchor="b"/>
          <a:lstStyle/>
          <a:p>
            <a:pPr defTabSz="449263"/>
            <a:r>
              <a:rPr lang="en-US" sz="1800" b="1" smtClean="0">
                <a:solidFill>
                  <a:srgbClr val="0000CC"/>
                </a:solidFill>
                <a:latin typeface="Calibri" pitchFamily="34" charset="0"/>
              </a:rPr>
              <a:t>AGRICULTURE</a:t>
            </a:r>
            <a:r>
              <a:rPr lang="el-GR" sz="1800" b="1" smtClean="0">
                <a:solidFill>
                  <a:srgbClr val="0000CC"/>
                </a:solidFill>
                <a:latin typeface="Calibri" pitchFamily="34" charset="0"/>
              </a:rPr>
              <a:t> </a:t>
            </a:r>
            <a:endParaRPr lang="en-GB" sz="1800" b="1" smtClean="0">
              <a:solidFill>
                <a:srgbClr val="0000CC"/>
              </a:solidFill>
              <a:latin typeface="Calibri" pitchFamily="34" charset="0"/>
            </a:endParaRPr>
          </a:p>
        </p:txBody>
      </p:sp>
      <p:pic>
        <p:nvPicPr>
          <p:cNvPr id="24580" name="Picture 3" descr="agro"/>
          <p:cNvPicPr>
            <a:picLocks noChangeAspect="1" noChangeArrowheads="1"/>
          </p:cNvPicPr>
          <p:nvPr/>
        </p:nvPicPr>
        <p:blipFill>
          <a:blip r:embed="rId3" cstate="print"/>
          <a:srcRect/>
          <a:stretch>
            <a:fillRect/>
          </a:stretch>
        </p:blipFill>
        <p:spPr bwMode="auto">
          <a:xfrm>
            <a:off x="808038" y="1371600"/>
            <a:ext cx="3476625" cy="2351088"/>
          </a:xfrm>
          <a:prstGeom prst="rect">
            <a:avLst/>
          </a:prstGeom>
          <a:noFill/>
          <a:ln w="0">
            <a:solidFill>
              <a:srgbClr val="CC3300"/>
            </a:solidFill>
            <a:miter lim="800000"/>
            <a:headEnd/>
            <a:tailEnd/>
          </a:ln>
        </p:spPr>
      </p:pic>
      <p:pic>
        <p:nvPicPr>
          <p:cNvPr id="24581" name="Picture 7" descr="http://magnesianews.gr/wp-content/uploads/2014/06/xalazi.jpg"/>
          <p:cNvPicPr>
            <a:picLocks noChangeArrowheads="1"/>
          </p:cNvPicPr>
          <p:nvPr/>
        </p:nvPicPr>
        <p:blipFill>
          <a:blip r:embed="rId4" cstate="print"/>
          <a:srcRect/>
          <a:stretch>
            <a:fillRect/>
          </a:stretch>
        </p:blipFill>
        <p:spPr bwMode="auto">
          <a:xfrm>
            <a:off x="4692650" y="1371600"/>
            <a:ext cx="3479800" cy="2349500"/>
          </a:xfrm>
          <a:prstGeom prst="rect">
            <a:avLst/>
          </a:prstGeom>
          <a:noFill/>
          <a:ln w="9525">
            <a:noFill/>
            <a:miter lim="800000"/>
            <a:headEnd/>
            <a:tailEnd/>
          </a:ln>
        </p:spPr>
      </p:pic>
      <p:pic>
        <p:nvPicPr>
          <p:cNvPr id="24582" name="Picture 9" descr="http://paratiritis-news.gr/ckfinder/userfiles/images/2014/08/katastrofes-77-1.jpg"/>
          <p:cNvPicPr>
            <a:picLocks noChangeArrowheads="1"/>
          </p:cNvPicPr>
          <p:nvPr/>
        </p:nvPicPr>
        <p:blipFill>
          <a:blip r:embed="rId5" cstate="print"/>
          <a:srcRect/>
          <a:stretch>
            <a:fillRect/>
          </a:stretch>
        </p:blipFill>
        <p:spPr bwMode="auto">
          <a:xfrm>
            <a:off x="755650" y="3789363"/>
            <a:ext cx="7416800" cy="2322512"/>
          </a:xfrm>
          <a:prstGeom prst="rect">
            <a:avLst/>
          </a:prstGeom>
          <a:noFill/>
          <a:ln w="9525">
            <a:noFill/>
            <a:miter lim="800000"/>
            <a:headEnd/>
            <a:tailEnd/>
          </a:ln>
        </p:spPr>
      </p:pic>
      <p:pic>
        <p:nvPicPr>
          <p:cNvPr id="24583" name="Picture 2" descr="D:\New Folder\emylogogood6.jpg"/>
          <p:cNvPicPr>
            <a:picLocks noChangeAspect="1" noChangeArrowheads="1"/>
          </p:cNvPicPr>
          <p:nvPr/>
        </p:nvPicPr>
        <p:blipFill>
          <a:blip r:embed="rId6" cstate="print"/>
          <a:srcRect/>
          <a:stretch>
            <a:fillRect/>
          </a:stretch>
        </p:blipFill>
        <p:spPr bwMode="auto">
          <a:xfrm>
            <a:off x="0" y="0"/>
            <a:ext cx="838200" cy="625475"/>
          </a:xfrm>
          <a:prstGeom prst="rect">
            <a:avLst/>
          </a:prstGeom>
          <a:noFill/>
          <a:ln w="9525">
            <a:noFill/>
            <a:miter lim="800000"/>
            <a:headEnd/>
            <a:tailEnd/>
          </a:ln>
        </p:spPr>
      </p:pic>
      <p:cxnSp>
        <p:nvCxnSpPr>
          <p:cNvPr id="9" name="8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4585"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spTree>
  </p:cSld>
  <p:clrMapOvr>
    <a:masterClrMapping/>
  </p:clrMapOvr>
  <p:transition spd="med" advClick="0" advTm="5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noFill/>
        </p:spPr>
        <p:txBody>
          <a:bodyPr/>
          <a:lstStyle/>
          <a:p>
            <a:fld id="{16A22AF5-0E0B-4968-B3AE-E98A92E4B07C}" type="slidenum">
              <a:rPr lang="el-GR" smtClean="0"/>
              <a:pPr/>
              <a:t>7</a:t>
            </a:fld>
            <a:endParaRPr lang="el-GR" smtClean="0"/>
          </a:p>
        </p:txBody>
      </p:sp>
      <p:sp>
        <p:nvSpPr>
          <p:cNvPr id="82946" name="Rectangle 2"/>
          <p:cNvSpPr>
            <a:spLocks noGrp="1" noChangeArrowheads="1"/>
          </p:cNvSpPr>
          <p:nvPr>
            <p:ph type="title" idx="4294967295"/>
          </p:nvPr>
        </p:nvSpPr>
        <p:spPr>
          <a:xfrm>
            <a:off x="3784600" y="549275"/>
            <a:ext cx="2227263" cy="503238"/>
          </a:xfrm>
          <a:ln w="38100"/>
        </p:spPr>
        <p:txBody>
          <a:bodyPr lIns="92075" tIns="46038" rIns="92075" bIns="46038" anchor="b"/>
          <a:lstStyle/>
          <a:p>
            <a:pPr defTabSz="449263">
              <a:defRPr/>
            </a:pPr>
            <a:r>
              <a:rPr lang="en-US" sz="1800" b="1" smtClean="0">
                <a:solidFill>
                  <a:srgbClr val="0000FF"/>
                </a:solidFill>
                <a:effectLst>
                  <a:outerShdw blurRad="38100" dist="38100" dir="2700000" algn="tl">
                    <a:srgbClr val="C0C0C0"/>
                  </a:outerShdw>
                </a:effectLst>
                <a:latin typeface="Calibri" pitchFamily="34" charset="0"/>
              </a:rPr>
              <a:t>TRANSPORT</a:t>
            </a:r>
            <a:endParaRPr lang="en-GB" sz="1800" b="1" smtClean="0">
              <a:solidFill>
                <a:srgbClr val="0000FF"/>
              </a:solidFill>
              <a:effectLst>
                <a:outerShdw blurRad="38100" dist="38100" dir="2700000" algn="tl">
                  <a:srgbClr val="C0C0C0"/>
                </a:outerShdw>
              </a:effectLst>
              <a:latin typeface="Calibri" pitchFamily="34" charset="0"/>
            </a:endParaRPr>
          </a:p>
        </p:txBody>
      </p:sp>
      <p:pic>
        <p:nvPicPr>
          <p:cNvPr id="25604" name="Picture 2" descr="D:\New Folder\emylogogood6.jpg"/>
          <p:cNvPicPr>
            <a:picLocks noChangeAspect="1" noChangeArrowheads="1"/>
          </p:cNvPicPr>
          <p:nvPr/>
        </p:nvPicPr>
        <p:blipFill>
          <a:blip r:embed="rId3" cstate="print"/>
          <a:srcRect/>
          <a:stretch>
            <a:fillRect/>
          </a:stretch>
        </p:blipFill>
        <p:spPr bwMode="auto">
          <a:xfrm>
            <a:off x="0" y="0"/>
            <a:ext cx="838200" cy="625475"/>
          </a:xfrm>
          <a:prstGeom prst="rect">
            <a:avLst/>
          </a:prstGeom>
          <a:noFill/>
          <a:ln w="9525">
            <a:noFill/>
            <a:miter lim="800000"/>
            <a:headEnd/>
            <a:tailEnd/>
          </a:ln>
        </p:spPr>
      </p:pic>
      <p:cxnSp>
        <p:nvCxnSpPr>
          <p:cNvPr id="10" name="9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pic>
        <p:nvPicPr>
          <p:cNvPr id="25606" name="Picture 11" descr="greece-train-ose-new"/>
          <p:cNvPicPr>
            <a:picLocks noChangeArrowheads="1"/>
          </p:cNvPicPr>
          <p:nvPr/>
        </p:nvPicPr>
        <p:blipFill>
          <a:blip r:embed="rId4" cstate="print"/>
          <a:srcRect/>
          <a:stretch>
            <a:fillRect/>
          </a:stretch>
        </p:blipFill>
        <p:spPr bwMode="auto">
          <a:xfrm>
            <a:off x="684213" y="3743325"/>
            <a:ext cx="3476625" cy="2349500"/>
          </a:xfrm>
          <a:prstGeom prst="rect">
            <a:avLst/>
          </a:prstGeom>
          <a:noFill/>
          <a:ln w="9525">
            <a:noFill/>
            <a:miter lim="800000"/>
            <a:headEnd/>
            <a:tailEnd/>
          </a:ln>
        </p:spPr>
      </p:pic>
      <p:pic>
        <p:nvPicPr>
          <p:cNvPr id="25607" name="Picture 13" descr="Image result for greek trucks"/>
          <p:cNvPicPr>
            <a:picLocks noChangeArrowheads="1"/>
          </p:cNvPicPr>
          <p:nvPr/>
        </p:nvPicPr>
        <p:blipFill>
          <a:blip r:embed="rId5" cstate="print"/>
          <a:srcRect/>
          <a:stretch>
            <a:fillRect/>
          </a:stretch>
        </p:blipFill>
        <p:spPr bwMode="auto">
          <a:xfrm>
            <a:off x="4624388" y="3787775"/>
            <a:ext cx="3476625" cy="2349500"/>
          </a:xfrm>
          <a:prstGeom prst="rect">
            <a:avLst/>
          </a:prstGeom>
          <a:noFill/>
          <a:ln w="9525">
            <a:noFill/>
            <a:miter lim="800000"/>
            <a:headEnd/>
            <a:tailEnd/>
          </a:ln>
        </p:spPr>
      </p:pic>
      <p:pic>
        <p:nvPicPr>
          <p:cNvPr id="25608" name="Picture 15" descr="Image result for aegean airline reviews"/>
          <p:cNvPicPr>
            <a:picLocks noChangeArrowheads="1"/>
          </p:cNvPicPr>
          <p:nvPr/>
        </p:nvPicPr>
        <p:blipFill>
          <a:blip r:embed="rId6" cstate="print"/>
          <a:srcRect/>
          <a:stretch>
            <a:fillRect/>
          </a:stretch>
        </p:blipFill>
        <p:spPr bwMode="auto">
          <a:xfrm>
            <a:off x="684213" y="1268413"/>
            <a:ext cx="3476625" cy="2349500"/>
          </a:xfrm>
          <a:prstGeom prst="rect">
            <a:avLst/>
          </a:prstGeom>
          <a:noFill/>
          <a:ln w="9525">
            <a:noFill/>
            <a:miter lim="800000"/>
            <a:headEnd/>
            <a:tailEnd/>
          </a:ln>
        </p:spPr>
      </p:pic>
      <p:pic>
        <p:nvPicPr>
          <p:cNvPr id="25609" name="Picture 17" descr="peiraias3"/>
          <p:cNvPicPr>
            <a:picLocks noChangeArrowheads="1"/>
          </p:cNvPicPr>
          <p:nvPr/>
        </p:nvPicPr>
        <p:blipFill>
          <a:blip r:embed="rId7" cstate="print"/>
          <a:srcRect/>
          <a:stretch>
            <a:fillRect/>
          </a:stretch>
        </p:blipFill>
        <p:spPr bwMode="auto">
          <a:xfrm>
            <a:off x="4624388" y="1268413"/>
            <a:ext cx="3476625" cy="2349500"/>
          </a:xfrm>
          <a:prstGeom prst="rect">
            <a:avLst/>
          </a:prstGeom>
          <a:noFill/>
          <a:ln w="9525">
            <a:noFill/>
            <a:miter lim="800000"/>
            <a:headEnd/>
            <a:tailEnd/>
          </a:ln>
        </p:spPr>
      </p:pic>
      <p:sp>
        <p:nvSpPr>
          <p:cNvPr id="25610"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spTree>
  </p:cSld>
  <p:clrMapOvr>
    <a:masterClrMapping/>
  </p:clrMapOvr>
  <p:transition spd="med" advTm="5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noFill/>
        </p:spPr>
        <p:txBody>
          <a:bodyPr/>
          <a:lstStyle/>
          <a:p>
            <a:fld id="{800CA201-AFCE-449E-AFC7-861E7876186B}" type="slidenum">
              <a:rPr lang="el-GR" smtClean="0"/>
              <a:pPr/>
              <a:t>8</a:t>
            </a:fld>
            <a:endParaRPr lang="el-GR" smtClean="0"/>
          </a:p>
        </p:txBody>
      </p:sp>
      <p:sp>
        <p:nvSpPr>
          <p:cNvPr id="26627" name="Rectangle 2"/>
          <p:cNvSpPr>
            <a:spLocks noGrp="1" noChangeArrowheads="1"/>
          </p:cNvSpPr>
          <p:nvPr>
            <p:ph type="title" idx="4294967295"/>
          </p:nvPr>
        </p:nvSpPr>
        <p:spPr>
          <a:xfrm>
            <a:off x="2916238" y="549275"/>
            <a:ext cx="3540125" cy="530225"/>
          </a:xfrm>
        </p:spPr>
        <p:txBody>
          <a:bodyPr lIns="92075" tIns="46038" rIns="92075" bIns="46038" anchor="b"/>
          <a:lstStyle/>
          <a:p>
            <a:pPr defTabSz="449263"/>
            <a:r>
              <a:rPr lang="en-US" sz="1800" b="1" smtClean="0">
                <a:solidFill>
                  <a:srgbClr val="0000FF"/>
                </a:solidFill>
                <a:latin typeface="Calibri" pitchFamily="34" charset="0"/>
              </a:rPr>
              <a:t>CONSTRUCTION &amp; PUBLIC WORKS</a:t>
            </a:r>
            <a:endParaRPr lang="en-GB" sz="1800" b="1" smtClean="0">
              <a:solidFill>
                <a:srgbClr val="0000FF"/>
              </a:solidFill>
              <a:latin typeface="Calibri" pitchFamily="34" charset="0"/>
            </a:endParaRPr>
          </a:p>
        </p:txBody>
      </p:sp>
      <p:pic>
        <p:nvPicPr>
          <p:cNvPr id="26628" name="Picture 5"/>
          <p:cNvPicPr>
            <a:picLocks noChangeArrowheads="1"/>
          </p:cNvPicPr>
          <p:nvPr/>
        </p:nvPicPr>
        <p:blipFill>
          <a:blip r:embed="rId3" cstate="print"/>
          <a:srcRect/>
          <a:stretch>
            <a:fillRect/>
          </a:stretch>
        </p:blipFill>
        <p:spPr bwMode="auto">
          <a:xfrm>
            <a:off x="684213" y="1268413"/>
            <a:ext cx="3476625" cy="2349500"/>
          </a:xfrm>
          <a:prstGeom prst="rect">
            <a:avLst/>
          </a:prstGeom>
          <a:noFill/>
          <a:ln w="9525">
            <a:noFill/>
            <a:miter lim="800000"/>
            <a:headEnd/>
            <a:tailEnd/>
          </a:ln>
        </p:spPr>
      </p:pic>
      <p:pic>
        <p:nvPicPr>
          <p:cNvPr id="26629" name="Picture 8"/>
          <p:cNvPicPr>
            <a:picLocks noChangeArrowheads="1"/>
          </p:cNvPicPr>
          <p:nvPr/>
        </p:nvPicPr>
        <p:blipFill>
          <a:blip r:embed="rId4" cstate="print"/>
          <a:srcRect/>
          <a:stretch>
            <a:fillRect/>
          </a:stretch>
        </p:blipFill>
        <p:spPr bwMode="auto">
          <a:xfrm>
            <a:off x="684213" y="3716338"/>
            <a:ext cx="3476625" cy="2349500"/>
          </a:xfrm>
          <a:prstGeom prst="rect">
            <a:avLst/>
          </a:prstGeom>
          <a:noFill/>
          <a:ln w="9525">
            <a:noFill/>
            <a:miter lim="800000"/>
            <a:headEnd/>
            <a:tailEnd/>
          </a:ln>
        </p:spPr>
      </p:pic>
      <p:pic>
        <p:nvPicPr>
          <p:cNvPr id="26630" name="Picture 9"/>
          <p:cNvPicPr>
            <a:picLocks noChangeArrowheads="1"/>
          </p:cNvPicPr>
          <p:nvPr/>
        </p:nvPicPr>
        <p:blipFill>
          <a:blip r:embed="rId5" cstate="print"/>
          <a:srcRect/>
          <a:stretch>
            <a:fillRect/>
          </a:stretch>
        </p:blipFill>
        <p:spPr bwMode="auto">
          <a:xfrm>
            <a:off x="4624388" y="1268413"/>
            <a:ext cx="3476625" cy="2349500"/>
          </a:xfrm>
          <a:prstGeom prst="rect">
            <a:avLst/>
          </a:prstGeom>
          <a:noFill/>
          <a:ln w="9525">
            <a:noFill/>
            <a:miter lim="800000"/>
            <a:headEnd/>
            <a:tailEnd/>
          </a:ln>
        </p:spPr>
      </p:pic>
      <p:pic>
        <p:nvPicPr>
          <p:cNvPr id="26631" name="Picture 2" descr="D:\New Folder\emylogogood6.jpg"/>
          <p:cNvPicPr>
            <a:picLocks noChangeAspect="1" noChangeArrowheads="1"/>
          </p:cNvPicPr>
          <p:nvPr/>
        </p:nvPicPr>
        <p:blipFill>
          <a:blip r:embed="rId6" cstate="print"/>
          <a:srcRect/>
          <a:stretch>
            <a:fillRect/>
          </a:stretch>
        </p:blipFill>
        <p:spPr bwMode="auto">
          <a:xfrm>
            <a:off x="0" y="0"/>
            <a:ext cx="838200" cy="625475"/>
          </a:xfrm>
          <a:prstGeom prst="rect">
            <a:avLst/>
          </a:prstGeom>
          <a:noFill/>
          <a:ln w="9525">
            <a:noFill/>
            <a:miter lim="800000"/>
            <a:headEnd/>
            <a:tailEnd/>
          </a:ln>
        </p:spPr>
      </p:pic>
      <p:cxnSp>
        <p:nvCxnSpPr>
          <p:cNvPr id="10" name="9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pic>
        <p:nvPicPr>
          <p:cNvPr id="26633" name="Picture 11" descr="pegasus_LARGE_t_200_11120147_type13021"/>
          <p:cNvPicPr>
            <a:picLocks noChangeArrowheads="1"/>
          </p:cNvPicPr>
          <p:nvPr/>
        </p:nvPicPr>
        <p:blipFill>
          <a:blip r:embed="rId7" cstate="print"/>
          <a:srcRect/>
          <a:stretch>
            <a:fillRect/>
          </a:stretch>
        </p:blipFill>
        <p:spPr bwMode="auto">
          <a:xfrm>
            <a:off x="4624388" y="3716338"/>
            <a:ext cx="3476625" cy="2349500"/>
          </a:xfrm>
          <a:prstGeom prst="rect">
            <a:avLst/>
          </a:prstGeom>
          <a:noFill/>
          <a:ln w="9525">
            <a:noFill/>
            <a:miter lim="800000"/>
            <a:headEnd/>
            <a:tailEnd/>
          </a:ln>
        </p:spPr>
      </p:pic>
      <p:sp>
        <p:nvSpPr>
          <p:cNvPr id="26634"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spTree>
  </p:cSld>
  <p:clrMapOvr>
    <a:masterClrMapping/>
  </p:clrMapOvr>
  <p:transition spd="med" advTm="5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2"/>
          </p:nvPr>
        </p:nvSpPr>
        <p:spPr>
          <a:noFill/>
        </p:spPr>
        <p:txBody>
          <a:bodyPr/>
          <a:lstStyle/>
          <a:p>
            <a:fld id="{D6F78766-73F2-4C72-8585-9F2B8124B145}" type="slidenum">
              <a:rPr lang="el-GR" smtClean="0"/>
              <a:pPr/>
              <a:t>9</a:t>
            </a:fld>
            <a:endParaRPr lang="el-GR" smtClean="0"/>
          </a:p>
        </p:txBody>
      </p:sp>
      <p:pic>
        <p:nvPicPr>
          <p:cNvPr id="27651" name="Picture 2" descr="D:\New Folder\emylogogood6.jpg"/>
          <p:cNvPicPr>
            <a:picLocks noChangeAspect="1" noChangeArrowheads="1"/>
          </p:cNvPicPr>
          <p:nvPr/>
        </p:nvPicPr>
        <p:blipFill>
          <a:blip r:embed="rId3" cstate="print"/>
          <a:srcRect/>
          <a:stretch>
            <a:fillRect/>
          </a:stretch>
        </p:blipFill>
        <p:spPr bwMode="auto">
          <a:xfrm>
            <a:off x="0" y="0"/>
            <a:ext cx="838200" cy="625475"/>
          </a:xfrm>
          <a:prstGeom prst="rect">
            <a:avLst/>
          </a:prstGeom>
          <a:noFill/>
          <a:ln w="9525">
            <a:noFill/>
            <a:miter lim="800000"/>
            <a:headEnd/>
            <a:tailEnd/>
          </a:ln>
        </p:spPr>
      </p:pic>
      <p:cxnSp>
        <p:nvCxnSpPr>
          <p:cNvPr id="9" name="8 - Ευθεία γραμμή σύνδεσης"/>
          <p:cNvCxnSpPr/>
          <p:nvPr/>
        </p:nvCxnSpPr>
        <p:spPr bwMode="auto">
          <a:xfrm>
            <a:off x="838200" y="609600"/>
            <a:ext cx="7467600" cy="0"/>
          </a:xfrm>
          <a:prstGeom prst="line">
            <a:avLst/>
          </a:prstGeom>
          <a:ln w="50800">
            <a:solidFill>
              <a:schemeClr val="bg1"/>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7653" name="Rectangle 2"/>
          <p:cNvSpPr txBox="1">
            <a:spLocks noChangeArrowheads="1"/>
          </p:cNvSpPr>
          <p:nvPr/>
        </p:nvSpPr>
        <p:spPr bwMode="auto">
          <a:xfrm>
            <a:off x="3546475" y="290513"/>
            <a:ext cx="1962150" cy="762000"/>
          </a:xfrm>
          <a:prstGeom prst="rect">
            <a:avLst/>
          </a:prstGeom>
          <a:noFill/>
          <a:ln w="76200">
            <a:noFill/>
            <a:miter lim="800000"/>
            <a:headEnd/>
            <a:tailEnd/>
          </a:ln>
        </p:spPr>
        <p:txBody>
          <a:bodyPr lIns="92075" tIns="46038" rIns="92075" bIns="46038" anchor="b"/>
          <a:lstStyle/>
          <a:p>
            <a:pPr eaLnBrk="0" hangingPunct="0">
              <a:buClr>
                <a:srgbClr val="000000"/>
              </a:buClr>
              <a:buSzPct val="100000"/>
              <a:buFont typeface="Times New Roman" pitchFamily="18" charset="0"/>
              <a:buNone/>
            </a:pPr>
            <a:r>
              <a:rPr lang="en-US" sz="1800" b="1">
                <a:solidFill>
                  <a:srgbClr val="0000FF"/>
                </a:solidFill>
                <a:latin typeface="Calibri" pitchFamily="34" charset="0"/>
              </a:rPr>
              <a:t>AIR POLLUTION</a:t>
            </a:r>
            <a:endParaRPr lang="en-GB" sz="1800" b="1">
              <a:solidFill>
                <a:srgbClr val="0000FF"/>
              </a:solidFill>
              <a:latin typeface="Calibri" pitchFamily="34" charset="0"/>
            </a:endParaRPr>
          </a:p>
        </p:txBody>
      </p:sp>
      <p:pic>
        <p:nvPicPr>
          <p:cNvPr id="27654" name="Picture 10" descr="_65505407_athensjamreut"/>
          <p:cNvPicPr>
            <a:picLocks noChangeArrowheads="1"/>
          </p:cNvPicPr>
          <p:nvPr/>
        </p:nvPicPr>
        <p:blipFill>
          <a:blip r:embed="rId4" cstate="print"/>
          <a:srcRect/>
          <a:stretch>
            <a:fillRect/>
          </a:stretch>
        </p:blipFill>
        <p:spPr bwMode="auto">
          <a:xfrm>
            <a:off x="684213" y="1268413"/>
            <a:ext cx="3476625" cy="2349500"/>
          </a:xfrm>
          <a:prstGeom prst="rect">
            <a:avLst/>
          </a:prstGeom>
          <a:noFill/>
          <a:ln w="9525">
            <a:noFill/>
            <a:miter lim="800000"/>
            <a:headEnd/>
            <a:tailEnd/>
          </a:ln>
        </p:spPr>
      </p:pic>
      <p:pic>
        <p:nvPicPr>
          <p:cNvPr id="27655" name="Picture 12" descr="nefos-tzaki-athens-1"/>
          <p:cNvPicPr>
            <a:picLocks noChangeArrowheads="1"/>
          </p:cNvPicPr>
          <p:nvPr/>
        </p:nvPicPr>
        <p:blipFill>
          <a:blip r:embed="rId5" cstate="print"/>
          <a:srcRect/>
          <a:stretch>
            <a:fillRect/>
          </a:stretch>
        </p:blipFill>
        <p:spPr bwMode="auto">
          <a:xfrm>
            <a:off x="2627313" y="3716338"/>
            <a:ext cx="3959225" cy="2349500"/>
          </a:xfrm>
          <a:prstGeom prst="rect">
            <a:avLst/>
          </a:prstGeom>
          <a:noFill/>
          <a:ln w="9525">
            <a:noFill/>
            <a:miter lim="800000"/>
            <a:headEnd/>
            <a:tailEnd/>
          </a:ln>
        </p:spPr>
      </p:pic>
      <p:pic>
        <p:nvPicPr>
          <p:cNvPr id="27656" name="Picture 16" descr="28779893"/>
          <p:cNvPicPr>
            <a:picLocks noChangeArrowheads="1"/>
          </p:cNvPicPr>
          <p:nvPr/>
        </p:nvPicPr>
        <p:blipFill>
          <a:blip r:embed="rId6" cstate="print"/>
          <a:srcRect/>
          <a:stretch>
            <a:fillRect/>
          </a:stretch>
        </p:blipFill>
        <p:spPr bwMode="auto">
          <a:xfrm>
            <a:off x="4643438" y="1268413"/>
            <a:ext cx="3476625" cy="2349500"/>
          </a:xfrm>
          <a:prstGeom prst="rect">
            <a:avLst/>
          </a:prstGeom>
          <a:noFill/>
          <a:ln w="9525">
            <a:noFill/>
            <a:miter lim="800000"/>
            <a:headEnd/>
            <a:tailEnd/>
          </a:ln>
        </p:spPr>
      </p:pic>
      <p:sp>
        <p:nvSpPr>
          <p:cNvPr id="27657" name="Rectangle 14"/>
          <p:cNvSpPr>
            <a:spLocks noChangeArrowheads="1"/>
          </p:cNvSpPr>
          <p:nvPr/>
        </p:nvSpPr>
        <p:spPr bwMode="auto">
          <a:xfrm>
            <a:off x="7953375" y="0"/>
            <a:ext cx="1087438" cy="42703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Mission</a:t>
            </a:r>
            <a:endParaRPr lang="el-GR" b="1">
              <a:solidFill>
                <a:schemeClr val="bg1"/>
              </a:solidFill>
              <a:latin typeface="Calibri" pitchFamily="34" charset="0"/>
            </a:endParaRPr>
          </a:p>
        </p:txBody>
      </p:sp>
    </p:spTree>
  </p:cSld>
  <p:clrMapOvr>
    <a:masterClrMapping/>
  </p:clrMapOvr>
  <p:transition spd="med" advTm="4000">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defRPr kumimoji="0" lang="el-GR" sz="2800" b="0" i="0" u="none" strike="noStrike" cap="none" normalizeH="0" baseline="0" smtClean="0">
            <a:ln>
              <a:noFill/>
            </a:ln>
            <a:solidFill>
              <a:srgbClr val="FF3300"/>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defRPr kumimoji="0" lang="el-GR" sz="2800" b="0" i="0" u="none" strike="noStrike" cap="none" normalizeH="0" baseline="0" smtClean="0">
            <a:ln>
              <a:noFill/>
            </a:ln>
            <a:solidFill>
              <a:srgbClr val="FF3300"/>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defRPr kumimoji="0" lang="el-GR" sz="2800" b="0" i="0" u="none" strike="noStrike" cap="none" normalizeH="0" baseline="0" smtClean="0">
            <a:ln>
              <a:noFill/>
            </a:ln>
            <a:solidFill>
              <a:srgbClr val="FF3300"/>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defRPr kumimoji="0" lang="el-GR" sz="2800" b="0" i="0" u="none" strike="noStrike" cap="none" normalizeH="0" baseline="0" smtClean="0">
            <a:ln>
              <a:noFill/>
            </a:ln>
            <a:solidFill>
              <a:srgbClr val="FF3300"/>
            </a:solidFill>
            <a:effectLst/>
            <a:latin typeface="Arial" pitchFamily="34" charset="0"/>
            <a:cs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defRPr kumimoji="0" lang="el-GR" sz="2800" b="0" i="0" u="none" strike="noStrike" cap="none" normalizeH="0" baseline="0" smtClean="0">
            <a:ln>
              <a:noFill/>
            </a:ln>
            <a:solidFill>
              <a:srgbClr val="FF3300"/>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140000"/>
          <a:buFontTx/>
          <a:buChar char="•"/>
          <a:tabLst/>
          <a:defRPr kumimoji="0" lang="el-GR" sz="2800" b="0" i="0" u="none" strike="noStrike" cap="none" normalizeH="0" baseline="0" smtClean="0">
            <a:ln>
              <a:noFill/>
            </a:ln>
            <a:solidFill>
              <a:srgbClr val="FF3300"/>
            </a:solidFill>
            <a:effectLst/>
            <a:latin typeface="Arial" pitchFamily="34" charset="0"/>
            <a:cs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17783</TotalTime>
  <Words>1201</Words>
  <Application>Microsoft Office PowerPoint</Application>
  <PresentationFormat>On-screen Show (4:3)</PresentationFormat>
  <Paragraphs>374</Paragraphs>
  <Slides>38</Slides>
  <Notes>34</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Default Design</vt:lpstr>
      <vt:lpstr>Blends</vt:lpstr>
      <vt:lpstr>Custom Design</vt:lpstr>
      <vt:lpstr>Hellenic National Meteorological Service (HNMS)</vt:lpstr>
      <vt:lpstr>Εθνική Μετεωρολογική Υπηρεσία</vt:lpstr>
      <vt:lpstr>Εθνική Μετεωρολογική Υπηρεσία</vt:lpstr>
      <vt:lpstr>Εθνική Μετεωρολογική Υπηρεσία</vt:lpstr>
      <vt:lpstr>PowerPoint Presentation</vt:lpstr>
      <vt:lpstr>AGRICULTURE </vt:lpstr>
      <vt:lpstr>TRANSPORT</vt:lpstr>
      <vt:lpstr>CONSTRUCTION &amp; PUBLIC WORKS</vt:lpstr>
      <vt:lpstr>PowerPoint Presentation</vt:lpstr>
      <vt:lpstr>TOURISM &amp; RECREATION </vt:lpstr>
      <vt:lpstr>CULTURAL EVENTS</vt:lpstr>
      <vt:lpstr>SPORTS</vt:lpstr>
      <vt:lpstr>2004 OLYMPIC GAMES</vt:lpstr>
      <vt:lpstr>PowerPoint Presentation</vt:lpstr>
      <vt:lpstr>Εθνική Μετεωρολογική Υπηρεσία</vt:lpstr>
      <vt:lpstr>PowerPoint Presentation</vt:lpstr>
      <vt:lpstr>Εθνική Μετεωρολογική Υπηρεσία</vt:lpstr>
      <vt:lpstr>PowerPoint Presentation</vt:lpstr>
      <vt:lpstr>Εθνική Μετεωρολογική Υπηρεσία</vt:lpstr>
      <vt:lpstr>Εθνική Μετεωρολογική Υπηρεσία</vt:lpstr>
      <vt:lpstr>Εθνική Μετεωρολογική Υπηρεσία</vt:lpstr>
      <vt:lpstr>Εθνική Μετεωρολογική Υπηρεσία</vt:lpstr>
      <vt:lpstr>PowerPoint Presentation</vt:lpstr>
      <vt:lpstr>Εθνική Μετεωρολογική Υπηρεσία</vt:lpstr>
      <vt:lpstr>OPERATIONAL MODELS</vt:lpstr>
      <vt:lpstr>PowerPoint Presentation</vt:lpstr>
      <vt:lpstr>  Weather     Forecasting </vt:lpstr>
      <vt:lpstr>PRODUCTS</vt:lpstr>
      <vt:lpstr>Εθνική Μετεωρολογική Υπηρεσία</vt:lpstr>
      <vt:lpstr>PowerPoint Presentation</vt:lpstr>
      <vt:lpstr>Εθνική Μετεωρολογική Υπηρεσία</vt:lpstr>
      <vt:lpstr>PowerPoint Presentation</vt:lpstr>
      <vt:lpstr>Operational Activities </vt:lpstr>
      <vt:lpstr>PowerPoint Presentation</vt:lpstr>
      <vt:lpstr>Εθνική Μετεωρολογική Υπηρεσία</vt:lpstr>
      <vt:lpstr>Εθνική Μετεωρολογική Υπηρεσία</vt:lpstr>
      <vt:lpstr>Εθνική Μετεωρολογική Υπηρεσία</vt:lpstr>
      <vt:lpstr>Εθνική Μετεωρολογική Υπηρεσία</vt:lpstr>
    </vt:vector>
  </TitlesOfParts>
  <Company>HCData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Βασίλης</dc:creator>
  <cp:lastModifiedBy>angeliki</cp:lastModifiedBy>
  <cp:revision>1017</cp:revision>
  <dcterms:created xsi:type="dcterms:W3CDTF">2007-10-29T19:07:23Z</dcterms:created>
  <dcterms:modified xsi:type="dcterms:W3CDTF">2016-10-07T05:19:45Z</dcterms:modified>
</cp:coreProperties>
</file>