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348" r:id="rId3"/>
    <p:sldId id="347" r:id="rId4"/>
    <p:sldId id="302" r:id="rId5"/>
    <p:sldId id="264" r:id="rId6"/>
    <p:sldId id="325" r:id="rId7"/>
    <p:sldId id="277" r:id="rId8"/>
    <p:sldId id="330" r:id="rId9"/>
    <p:sldId id="274" r:id="rId10"/>
    <p:sldId id="303" r:id="rId11"/>
    <p:sldId id="339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40" r:id="rId21"/>
    <p:sldId id="308" r:id="rId22"/>
    <p:sldId id="349" r:id="rId23"/>
    <p:sldId id="341" r:id="rId24"/>
    <p:sldId id="342" r:id="rId25"/>
    <p:sldId id="354" r:id="rId26"/>
    <p:sldId id="346" r:id="rId27"/>
    <p:sldId id="310" r:id="rId28"/>
    <p:sldId id="311" r:id="rId29"/>
    <p:sldId id="312" r:id="rId30"/>
    <p:sldId id="326" r:id="rId31"/>
    <p:sldId id="279" r:id="rId32"/>
    <p:sldId id="280" r:id="rId33"/>
    <p:sldId id="281" r:id="rId34"/>
    <p:sldId id="350" r:id="rId35"/>
    <p:sldId id="353" r:id="rId36"/>
    <p:sldId id="319" r:id="rId37"/>
    <p:sldId id="313" r:id="rId38"/>
    <p:sldId id="315" r:id="rId39"/>
    <p:sldId id="317" r:id="rId40"/>
    <p:sldId id="318" r:id="rId41"/>
    <p:sldId id="316" r:id="rId42"/>
    <p:sldId id="352" r:id="rId43"/>
    <p:sldId id="358" r:id="rId44"/>
    <p:sldId id="368" r:id="rId45"/>
    <p:sldId id="370" r:id="rId46"/>
    <p:sldId id="327" r:id="rId47"/>
    <p:sldId id="321" r:id="rId48"/>
    <p:sldId id="265" r:id="rId49"/>
    <p:sldId id="355" r:id="rId50"/>
    <p:sldId id="369" r:id="rId51"/>
    <p:sldId id="356" r:id="rId52"/>
    <p:sldId id="357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Dropbox%20(ESSL)\ESSL_board\GA%20&amp;%20AC\GA2016WienerNeustadt\YearlyRevenues_since2006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780555727778129E-2"/>
          <c:y val="0.19129370243222732"/>
          <c:w val="0.81100605534544401"/>
          <c:h val="0.733947558256202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Turnover!$B$2</c:f>
              <c:strCache>
                <c:ptCount val="1"/>
                <c:pt idx="0">
                  <c:v>Turnover eV (Germany)</c:v>
                </c:pt>
              </c:strCache>
            </c:strRef>
          </c:tx>
          <c:invertIfNegative val="0"/>
          <c:cat>
            <c:numRef>
              <c:f>Turnover!$A$3:$A$12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Turnover!$B$3:$B$12</c:f>
              <c:numCache>
                <c:formatCode>General</c:formatCode>
                <c:ptCount val="10"/>
                <c:pt idx="0">
                  <c:v>840</c:v>
                </c:pt>
                <c:pt idx="1">
                  <c:v>10485</c:v>
                </c:pt>
                <c:pt idx="2">
                  <c:v>25918</c:v>
                </c:pt>
                <c:pt idx="3">
                  <c:v>139263</c:v>
                </c:pt>
                <c:pt idx="4">
                  <c:v>90823</c:v>
                </c:pt>
                <c:pt idx="5">
                  <c:v>209635</c:v>
                </c:pt>
                <c:pt idx="6">
                  <c:v>160998</c:v>
                </c:pt>
                <c:pt idx="7">
                  <c:v>277752</c:v>
                </c:pt>
                <c:pt idx="8">
                  <c:v>239112</c:v>
                </c:pt>
                <c:pt idx="9">
                  <c:v>297129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56-4883-9AF0-732404B4116F}"/>
            </c:ext>
          </c:extLst>
        </c:ser>
        <c:ser>
          <c:idx val="1"/>
          <c:order val="1"/>
          <c:tx>
            <c:strRef>
              <c:f>Turnover!$C$2</c:f>
              <c:strCache>
                <c:ptCount val="1"/>
                <c:pt idx="0">
                  <c:v>Turnover ST (Austria)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numRef>
              <c:f>Turnover!$A$3:$A$12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Turnover!$C$3:$C$12</c:f>
              <c:numCache>
                <c:formatCode>General</c:formatCode>
                <c:ptCount val="10"/>
                <c:pt idx="6">
                  <c:v>89847</c:v>
                </c:pt>
                <c:pt idx="7">
                  <c:v>84969</c:v>
                </c:pt>
                <c:pt idx="8">
                  <c:v>116502</c:v>
                </c:pt>
                <c:pt idx="9">
                  <c:v>196587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56-4883-9AF0-732404B41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564032"/>
        <c:axId val="107586304"/>
        <c:axId val="0"/>
      </c:bar3DChart>
      <c:catAx>
        <c:axId val="10756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7586304"/>
        <c:crosses val="autoZero"/>
        <c:auto val="1"/>
        <c:lblAlgn val="ctr"/>
        <c:lblOffset val="100"/>
        <c:noMultiLvlLbl val="0"/>
      </c:catAx>
      <c:valAx>
        <c:axId val="10758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564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67443960684608"/>
          <c:y val="3.1514825200056121E-2"/>
          <c:w val="0.4383060822893442"/>
          <c:h val="0.1449864030877574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0.02428</cdr:x>
      <cdr:y>0.14981</cdr:y>
    </cdr:from>
    <cdr:to>
      <cdr:x>0.10433</cdr:x>
      <cdr:y>0.23903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87961" y="637540"/>
          <a:ext cx="619760" cy="3797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100" b="1"/>
            <a:t>EUR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AB9E0-7FB0-414B-9626-5D8D5FF26CF9}" type="datetimeFigureOut">
              <a:rPr lang="en-US" smtClean="0"/>
              <a:t>06 Oct 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9D430-8C52-475B-A4DA-0C30F85C5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04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267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eaLnBrk="1"/>
            <a:endParaRPr lang="de-AT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06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79" tIns="0" rIns="19079" bIns="0" anchor="b"/>
          <a:lstStyle>
            <a:lvl1pPr>
              <a:spcBef>
                <a:spcPts val="45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571BE721-EAFC-41C3-8902-BA80C630F8FF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53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51203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5120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5950" cy="187325"/>
          </a:xfrm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66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79" tIns="0" rIns="19079" bIns="0" anchor="b"/>
          <a:lstStyle>
            <a:lvl1pPr>
              <a:spcBef>
                <a:spcPts val="45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571BE721-EAFC-41C3-8902-BA80C630F8FF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54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51203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5120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5950" cy="187325"/>
          </a:xfrm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21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79" tIns="0" rIns="19079" bIns="0" anchor="b"/>
          <a:lstStyle>
            <a:lvl1pPr>
              <a:spcBef>
                <a:spcPts val="45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F5B9F3D7-69F5-44D4-B049-392AB546D0A7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55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49155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9156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5950" cy="187325"/>
          </a:xfrm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1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79" tIns="0" rIns="19079" bIns="0" anchor="b"/>
          <a:lstStyle>
            <a:lvl1pPr>
              <a:spcBef>
                <a:spcPts val="45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F5B9F3D7-69F5-44D4-B049-392AB546D0A7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56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49155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9156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5950" cy="187325"/>
          </a:xfrm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19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79" tIns="0" rIns="19079" bIns="0" anchor="b"/>
          <a:lstStyle>
            <a:lvl1pPr>
              <a:spcBef>
                <a:spcPts val="45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F5B9F3D7-69F5-44D4-B049-392AB546D0A7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57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49155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9156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5950" cy="187325"/>
          </a:xfrm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01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79" tIns="0" rIns="19079" bIns="0" anchor="b"/>
          <a:lstStyle>
            <a:lvl1pPr>
              <a:spcBef>
                <a:spcPts val="45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F5B9F3D7-69F5-44D4-B049-392AB546D0A7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58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49155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9156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5950" cy="187325"/>
          </a:xfrm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48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79" tIns="0" rIns="19079" bIns="0" anchor="b"/>
          <a:lstStyle>
            <a:lvl1pPr>
              <a:spcBef>
                <a:spcPts val="45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F5B9F3D7-69F5-44D4-B049-392AB546D0A7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59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49155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9156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5950" cy="187325"/>
          </a:xfrm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543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79" tIns="0" rIns="19079" bIns="0" anchor="b"/>
          <a:lstStyle>
            <a:lvl1pPr>
              <a:spcBef>
                <a:spcPts val="45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68425" algn="l"/>
                <a:tab pos="1827213" algn="l"/>
                <a:tab pos="2284413" algn="l"/>
                <a:tab pos="2740025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3225" algn="l"/>
                <a:tab pos="5942013" algn="l"/>
                <a:tab pos="6397625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F5B9F3D7-69F5-44D4-B049-392AB546D0A7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60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49155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9156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5950" cy="187325"/>
          </a:xfrm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4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rgbClr val="4F81BD"/>
          </a:solidFill>
          <a:ln w="25402">
            <a:solidFill>
              <a:srgbClr val="385D8A"/>
            </a:solidFill>
            <a:round/>
            <a:headEnd/>
            <a:tailEnd/>
          </a:ln>
        </p:spPr>
      </p:sp>
      <p:sp>
        <p:nvSpPr>
          <p:cNvPr id="2560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36638" y="4776788"/>
            <a:ext cx="5697537" cy="4149725"/>
          </a:xfrm>
          <a:ln/>
        </p:spPr>
        <p:txBody>
          <a:bodyPr/>
          <a:lstStyle/>
          <a:p>
            <a:endParaRPr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75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</p:spPr>
      </p:sp>
      <p:sp>
        <p:nvSpPr>
          <p:cNvPr id="29699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altLang="en-US">
              <a:latin typeface="Times New Roman" pitchFamily="18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45C5491-3D8C-4EC1-9656-B161E5A4974F}" type="slidenum">
              <a:rPr lang="en-US" altLang="en-US" sz="1000">
                <a:latin typeface="Arial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 sz="1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387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1">
              <a:spcBef>
                <a:spcPct val="0"/>
              </a:spcBef>
            </a:pPr>
            <a:fld id="{DD9783C1-5492-42B0-BD80-C2746EC18868}" type="slidenum">
              <a:rPr lang="de-DE" altLang="en-US" sz="1000">
                <a:latin typeface="Arial" pitchFamily="34" charset="0"/>
              </a:rPr>
              <a:pPr hangingPunct="1">
                <a:spcBef>
                  <a:spcPct val="0"/>
                </a:spcBef>
              </a:pPr>
              <a:t>29</a:t>
            </a:fld>
            <a:endParaRPr lang="de-DE" altLang="en-US" sz="1000">
              <a:latin typeface="Arial" pitchFamily="34" charset="0"/>
            </a:endParaRPr>
          </a:p>
        </p:txBody>
      </p:sp>
      <p:sp>
        <p:nvSpPr>
          <p:cNvPr id="31747" name="AutoShape 1"/>
          <p:cNvSpPr>
            <a:spLocks noChangeArrowheads="1"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80" tIns="0" rIns="19080" bIns="0" anchor="b"/>
          <a:lstStyle>
            <a:lvl1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7B0033-216B-4CB0-B60B-76E57E941C99}" type="slidenum">
              <a:rPr lang="de-DE" altLang="en-US" sz="1000" i="1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de-DE" altLang="en-US" sz="1000" i="1">
              <a:latin typeface="Arial" pitchFamily="34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9" name="Rectangle 3"/>
          <p:cNvSpPr txBox="1"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altLang="en-US">
              <a:latin typeface="Times New Roman" pitchFamily="18" charset="0"/>
              <a:ea typeface="WenQuanYi Micro Hei"/>
              <a:cs typeface="WenQuanYi Micro Hei"/>
            </a:endParaRPr>
          </a:p>
        </p:txBody>
      </p:sp>
    </p:spTree>
    <p:extLst>
      <p:ext uri="{BB962C8B-B14F-4D97-AF65-F5344CB8AC3E}">
        <p14:creationId xmlns:p14="http://schemas.microsoft.com/office/powerpoint/2010/main" val="111034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80" tIns="0" rIns="19080" bIns="0" anchor="b"/>
          <a:lstStyle>
            <a:lvl1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03C77C2A-B017-405C-B887-3E4866115806}" type="slidenum">
              <a:rPr lang="de-DE" altLang="en-US" sz="1000" i="1">
                <a:latin typeface="Arial" panose="020B0604020202020204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30</a:t>
            </a:fld>
            <a:endParaRPr lang="de-DE" altLang="en-US" sz="1000" i="1">
              <a:latin typeface="Arial" panose="020B0604020202020204" pitchFamily="34" charset="0"/>
              <a:ea typeface="DejaVu Sans"/>
              <a:cs typeface="Lohit Hindi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2" name="Notes Placeholder 3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eaLnBrk="1"/>
            <a:endParaRPr lang="de-AT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60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8915" name="Notes Placeholder 2"/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06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8915" name="Notes Placeholder 2"/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9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0963" name="Notes Placeholder 2"/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>
            <a:spAutoFit/>
          </a:bodyPr>
          <a:lstStyle/>
          <a:p>
            <a:pPr eaLnBrk="1"/>
            <a:endParaRPr lang="de-DE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88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/>
          </p:cNvSpPr>
          <p:nvPr/>
        </p:nvSpPr>
        <p:spPr bwMode="auto">
          <a:xfrm>
            <a:off x="4403725" y="9575800"/>
            <a:ext cx="3367088" cy="469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80" tIns="0" rIns="19080" bIns="0" anchor="b"/>
          <a:lstStyle>
            <a:lvl1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6D32280D-B474-40B4-9C51-F1D860A659A0}" type="slidenum">
              <a:rPr lang="de-DE" altLang="en-US" sz="1000" i="1">
                <a:latin typeface="Arial" pitchFamily="34" charset="0"/>
                <a:ea typeface="DejaVu Sans"/>
                <a:cs typeface="Lohit Hindi"/>
              </a:rPr>
              <a:pPr algn="r" eaLnBrk="1">
                <a:spcBef>
                  <a:spcPct val="0"/>
                </a:spcBef>
              </a:pPr>
              <a:t>52</a:t>
            </a:fld>
            <a:endParaRPr lang="de-DE" altLang="en-US" sz="1000" i="1"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538288" y="871538"/>
            <a:ext cx="4711700" cy="35337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2" name="Notes Placeholder 3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eaLnBrk="1"/>
            <a:endParaRPr lang="de-AT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96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5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6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20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76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6481" y="1866436"/>
            <a:ext cx="8226720" cy="45263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el 5"/>
          <p:cNvSpPr>
            <a:spLocks noGrp="1"/>
          </p:cNvSpPr>
          <p:nvPr>
            <p:ph type="title"/>
          </p:nvPr>
        </p:nvSpPr>
        <p:spPr>
          <a:xfrm>
            <a:off x="195841" y="1042670"/>
            <a:ext cx="8719200" cy="61494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en-US"/>
          </a:p>
        </p:txBody>
      </p:sp>
      <p:sp>
        <p:nvSpPr>
          <p:cNvPr id="7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D740-C070-44ED-83FD-35A0814E4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418387"/>
      </p:ext>
    </p:extLst>
  </p:cSld>
  <p:clrMapOvr>
    <a:masterClrMapping/>
  </p:clrMapOvr>
  <p:transition spd="slow"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5840"/>
            <a:ext cx="7886700" cy="687203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7886700" cy="4371312"/>
          </a:xfrm>
        </p:spPr>
        <p:txBody>
          <a:bodyPr>
            <a:normAutofit/>
          </a:bodyPr>
          <a:lstStyle>
            <a:lvl1pPr>
              <a:defRPr sz="2400" b="0">
                <a:latin typeface="+mn-lt"/>
              </a:defRPr>
            </a:lvl1pPr>
            <a:lvl2pPr>
              <a:defRPr sz="2000" b="0">
                <a:latin typeface="+mn-lt"/>
              </a:defRPr>
            </a:lvl2pPr>
            <a:lvl3pPr>
              <a:defRPr sz="1800" b="0">
                <a:latin typeface="+mn-lt"/>
              </a:defRPr>
            </a:lvl3pPr>
            <a:lvl4pPr>
              <a:defRPr sz="1600" b="0">
                <a:latin typeface="+mn-lt"/>
              </a:defRPr>
            </a:lvl4pPr>
            <a:lvl5pPr>
              <a:defRPr sz="16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36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06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0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74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71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76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6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1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00156"/>
            <a:ext cx="7886700" cy="79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56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B575D-0A2C-4EE0-938A-08C5C2898D0F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" b="10972"/>
          <a:stretch/>
        </p:blipFill>
        <p:spPr bwMode="auto">
          <a:xfrm>
            <a:off x="243839" y="196583"/>
            <a:ext cx="1122681" cy="62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1209297" y="195001"/>
            <a:ext cx="5440102" cy="314770"/>
          </a:xfrm>
          <a:prstGeom prst="rect">
            <a:avLst/>
          </a:prstGeom>
        </p:spPr>
        <p:txBody>
          <a:bodyPr vert="horz" lIns="417643" tIns="208822" rIns="417643" bIns="208822" rtlCol="0" anchor="ctr">
            <a:noAutofit/>
          </a:bodyPr>
          <a:lstStyle>
            <a:lvl1pPr algn="ctr" defTabSz="4176431" rtl="0" eaLnBrk="1" latinLnBrk="0" hangingPunct="1">
              <a:spcBef>
                <a:spcPct val="0"/>
              </a:spcBef>
              <a:buNone/>
              <a:defRPr sz="20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European</a:t>
            </a:r>
            <a:r>
              <a:rPr lang="en-US" sz="1800" b="1" baseline="0" dirty="0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Severe</a:t>
            </a:r>
            <a:r>
              <a:rPr lang="en-US" sz="1800" b="1" baseline="0" dirty="0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Storms Laboratory</a:t>
            </a:r>
          </a:p>
        </p:txBody>
      </p:sp>
    </p:spTree>
    <p:extLst>
      <p:ext uri="{BB962C8B-B14F-4D97-AF65-F5344CB8AC3E}">
        <p14:creationId xmlns:p14="http://schemas.microsoft.com/office/powerpoint/2010/main" val="42597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9930" y="1652845"/>
            <a:ext cx="7886700" cy="2187635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+mn-lt"/>
              </a:rPr>
              <a:t>Research and </a:t>
            </a:r>
            <a:r>
              <a:rPr lang="en-GB" dirty="0"/>
              <a:t>T</a:t>
            </a:r>
            <a:r>
              <a:rPr lang="en-GB" dirty="0">
                <a:latin typeface="+mn-lt"/>
              </a:rPr>
              <a:t>rainings at the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European Severe Storms Laboratory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9930" y="4460240"/>
            <a:ext cx="7886700" cy="3843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/>
              <a:t>Pieter Groenemeijer</a:t>
            </a:r>
          </a:p>
          <a:p>
            <a:pPr marL="0" indent="0" algn="ctr">
              <a:buNone/>
            </a:pPr>
            <a:r>
              <a:rPr lang="en-GB" sz="1600" dirty="0"/>
              <a:t>with contributions of several ESSL colleagues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38654" y="515183"/>
            <a:ext cx="7104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Münchener</a:t>
            </a:r>
            <a:r>
              <a:rPr lang="en-US" sz="1200" baseline="0" dirty="0"/>
              <a:t> Str. 20     ▪     82234 </a:t>
            </a:r>
            <a:r>
              <a:rPr lang="en-US" sz="1200" baseline="0" dirty="0" err="1"/>
              <a:t>Wessling</a:t>
            </a:r>
            <a:r>
              <a:rPr lang="en-US" sz="1200" baseline="0" dirty="0"/>
              <a:t>    ▪     Germany    ▪    </a:t>
            </a:r>
            <a:r>
              <a:rPr lang="en-US" sz="1400" baseline="0" dirty="0"/>
              <a:t>www.essl.org</a:t>
            </a:r>
            <a:endParaRPr lang="en-US" sz="12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78045" y="5763261"/>
            <a:ext cx="7886700" cy="8297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i="1" dirty="0"/>
              <a:t>15</a:t>
            </a:r>
            <a:r>
              <a:rPr lang="en-GB" sz="1600" i="1" baseline="30000" dirty="0"/>
              <a:t>th</a:t>
            </a:r>
            <a:r>
              <a:rPr lang="en-GB" sz="1600" i="1" dirty="0"/>
              <a:t> session of the Informal Conference of South-East European NHMS Directors</a:t>
            </a:r>
            <a:br>
              <a:rPr lang="en-GB" sz="1600" i="1" dirty="0"/>
            </a:br>
            <a:r>
              <a:rPr lang="en-GB" sz="1600" i="1" dirty="0"/>
              <a:t>ICSEED-15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i="1" dirty="0"/>
              <a:t>Zagreb, 6-7 Oct 2016</a:t>
            </a:r>
          </a:p>
        </p:txBody>
      </p:sp>
    </p:spTree>
    <p:extLst>
      <p:ext uri="{BB962C8B-B14F-4D97-AF65-F5344CB8AC3E}">
        <p14:creationId xmlns:p14="http://schemas.microsoft.com/office/powerpoint/2010/main" val="3314498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143392"/>
            <a:ext cx="7143750" cy="523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/>
          <p:nvPr/>
        </p:nvSpPr>
        <p:spPr>
          <a:xfrm>
            <a:off x="1135063" y="1143392"/>
            <a:ext cx="2984500" cy="15128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000000"/>
            </a:solidFill>
            <a:prstDash val="solid"/>
            <a:miter/>
          </a:ln>
        </p:spPr>
        <p:txBody>
          <a:bodyPr wrap="none" lIns="0" tIns="274320" rIns="0" bIns="0" anchor="ctr"/>
          <a:lstStyle>
            <a:lvl1pPr marL="342900" indent="-342900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82588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>
              <a:lnSpc>
                <a:spcPct val="93000"/>
              </a:lnSpc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DejaVu Sans"/>
                <a:cs typeface="Lohit Hindi"/>
              </a:rPr>
              <a:t>Tornadoes</a:t>
            </a:r>
          </a:p>
          <a:p>
            <a:pPr lvl="1" eaLnBrk="1">
              <a:lnSpc>
                <a:spcPct val="93000"/>
              </a:lnSpc>
              <a:defRPr/>
            </a:pPr>
            <a:r>
              <a:rPr lang="en-US" altLang="en-US" sz="2000" b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DejaVu Sans"/>
                <a:cs typeface="Lohit Hindi"/>
              </a:rPr>
              <a:t>Severe wind gusts</a:t>
            </a:r>
          </a:p>
          <a:p>
            <a:pPr lvl="1" eaLnBrk="1">
              <a:lnSpc>
                <a:spcPct val="93000"/>
              </a:lnSpc>
              <a:defRPr/>
            </a:pPr>
            <a:r>
              <a:rPr lang="en-US" altLang="en-US" sz="2000" b="1">
                <a:solidFill>
                  <a:srgbClr val="31FF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DejaVu Sans"/>
                <a:cs typeface="Lohit Hindi"/>
              </a:rPr>
              <a:t>Large hail</a:t>
            </a:r>
          </a:p>
          <a:p>
            <a:pPr lvl="1" eaLnBrk="1">
              <a:lnSpc>
                <a:spcPct val="93000"/>
              </a:lnSpc>
              <a:defRPr/>
            </a:pPr>
            <a:r>
              <a:rPr lang="en-US" altLang="en-US" sz="2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DejaVu Sans"/>
                <a:cs typeface="Lohit Hindi"/>
              </a:rPr>
              <a:t>Extreme rainfall</a:t>
            </a:r>
          </a:p>
          <a:p>
            <a:pPr lvl="1" eaLnBrk="1">
              <a:lnSpc>
                <a:spcPct val="93000"/>
              </a:lnSpc>
              <a:defRPr/>
            </a:pPr>
            <a:endParaRPr lang="en-US" altLang="en-US" sz="20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DejaVu Sans"/>
              <a:cs typeface="Lohit Hindi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2802330"/>
            <a:ext cx="4110038" cy="3408362"/>
            <a:chOff x="200417" y="3516167"/>
            <a:chExt cx="4109584" cy="340850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17" y="3516167"/>
              <a:ext cx="4025900" cy="264953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4546" y="5694310"/>
              <a:ext cx="4025455" cy="457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Venice (I)</a:t>
              </a: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 11 June 2012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103649" y="6165817"/>
              <a:ext cx="206352" cy="75885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194300" y="4110430"/>
            <a:ext cx="4719638" cy="2562225"/>
            <a:chOff x="5393829" y="4823888"/>
            <a:chExt cx="4719973" cy="2562750"/>
          </a:xfrm>
        </p:grpSpPr>
        <p:pic>
          <p:nvPicPr>
            <p:cNvPr id="11" name="Picture 2" descr="http://img.rtvslo.si/_up/upload/2012/11/05/64930097_68025_4352487701762_54557167_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415" y="4823888"/>
              <a:ext cx="3851797" cy="2562750"/>
            </a:xfrm>
            <a:prstGeom prst="rect">
              <a:avLst/>
            </a:prstGeom>
            <a:noFill/>
            <a:ln w="254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989184" y="6924580"/>
              <a:ext cx="4124618" cy="4620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Slovenia</a:t>
              </a: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4 November 2012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5393829" y="6105262"/>
              <a:ext cx="582654" cy="30486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335463" y="865580"/>
            <a:ext cx="4995862" cy="2305050"/>
            <a:chOff x="4536256" y="1579203"/>
            <a:chExt cx="4995863" cy="2306179"/>
          </a:xfrm>
        </p:grpSpPr>
        <p:pic>
          <p:nvPicPr>
            <p:cNvPr id="15" name="Picture 5" descr="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169" y="1579203"/>
              <a:ext cx="3028950" cy="2078037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Bil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256" y="1579203"/>
              <a:ext cx="2363788" cy="2068512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572768" y="2961004"/>
              <a:ext cx="3887789" cy="6130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near </a:t>
              </a:r>
              <a:r>
                <a:rPr lang="en-US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Wiener Neustadt</a:t>
              </a:r>
              <a:r>
                <a:rPr lang="en-US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3 Juni 2012</a:t>
              </a:r>
              <a:br>
                <a:rPr lang="en-US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Images: Skywarn.at / ORF</a:t>
              </a:r>
              <a:endParaRPr lang="en-US" alt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7538219" y="3731319"/>
              <a:ext cx="119063" cy="154063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515868" y="3647140"/>
              <a:ext cx="684213" cy="23824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700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0483" name="Title 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Web interface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" b="5551"/>
          <a:stretch>
            <a:fillRect/>
          </a:stretch>
        </p:blipFill>
        <p:spPr bwMode="auto">
          <a:xfrm>
            <a:off x="33121" y="1796041"/>
            <a:ext cx="9082080" cy="48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14459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use in forecast verification</a:t>
            </a:r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22836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use in forecast verification</a:t>
            </a:r>
          </a:p>
        </p:txBody>
      </p:sp>
      <p:pic>
        <p:nvPicPr>
          <p:cNvPr id="133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81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14081" y="5518441"/>
            <a:ext cx="1858009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HAIL 4 cm diameter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636800" y="5257801"/>
            <a:ext cx="0" cy="326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29120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use in forecast verification</a:t>
            </a:r>
          </a:p>
        </p:txBody>
      </p:sp>
      <p:pic>
        <p:nvPicPr>
          <p:cNvPr id="1433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81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4788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40220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use in forecast verification</a:t>
            </a:r>
          </a:p>
        </p:txBody>
      </p:sp>
      <p:pic>
        <p:nvPicPr>
          <p:cNvPr id="1536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81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36801" y="5584681"/>
            <a:ext cx="1784335" cy="5949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HAIL</a:t>
            </a:r>
          </a:p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WIND damage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159521" y="5322601"/>
            <a:ext cx="0" cy="326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39916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use in forecast verification</a:t>
            </a:r>
          </a:p>
        </p:txBody>
      </p:sp>
      <p:pic>
        <p:nvPicPr>
          <p:cNvPr id="1638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81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372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36801" y="5584681"/>
            <a:ext cx="1858009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HAIL 7 cm diameter</a:t>
            </a:r>
          </a:p>
        </p:txBody>
      </p:sp>
    </p:spTree>
    <p:extLst>
      <p:ext uri="{BB962C8B-B14F-4D97-AF65-F5344CB8AC3E}">
        <p14:creationId xmlns:p14="http://schemas.microsoft.com/office/powerpoint/2010/main" val="372306224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use in forecast verification</a:t>
            </a:r>
          </a:p>
        </p:txBody>
      </p:sp>
      <p:pic>
        <p:nvPicPr>
          <p:cNvPr id="1741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81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372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36801" y="5584681"/>
            <a:ext cx="1858009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HAIL 7 cm diameter</a:t>
            </a:r>
          </a:p>
        </p:txBody>
      </p:sp>
      <p:pic>
        <p:nvPicPr>
          <p:cNvPr id="174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45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94112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use in forecast verification</a:t>
            </a:r>
          </a:p>
        </p:txBody>
      </p:sp>
      <p:pic>
        <p:nvPicPr>
          <p:cNvPr id="1843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81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372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36801" y="5584681"/>
            <a:ext cx="1858009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HAIL 7 cm diameter</a:t>
            </a:r>
          </a:p>
        </p:txBody>
      </p:sp>
      <p:pic>
        <p:nvPicPr>
          <p:cNvPr id="184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45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45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98401" y="5871241"/>
            <a:ext cx="1574983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 TORNADO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76000" y="5553001"/>
            <a:ext cx="0" cy="326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40968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ESWD use in forecast verification</a:t>
            </a:r>
          </a:p>
        </p:txBody>
      </p:sp>
      <p:pic>
        <p:nvPicPr>
          <p:cNvPr id="1945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66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522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81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6372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36801" y="5584681"/>
            <a:ext cx="1858009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HAIL 7 cm diameter</a:t>
            </a:r>
          </a:p>
        </p:txBody>
      </p:sp>
      <p:pic>
        <p:nvPicPr>
          <p:cNvPr id="1946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45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1845001"/>
            <a:ext cx="6842880" cy="47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98401" y="5871241"/>
            <a:ext cx="1574983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33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 TORNADO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76000" y="5553001"/>
            <a:ext cx="0" cy="326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1378" name="Picture 2" descr="http://www.alo.rs/resources/img/25-06-2014/lightbox_landscape/1269822-20140625-1948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81" y="4978441"/>
            <a:ext cx="2509920" cy="188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213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5515"/>
            <a:ext cx="7732835" cy="453791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altLang="en-US" sz="3600" dirty="0"/>
              <a:t>European </a:t>
            </a:r>
            <a:r>
              <a:rPr lang="de-DE" altLang="en-US" sz="3600" dirty="0" err="1"/>
              <a:t>Severe</a:t>
            </a:r>
            <a:r>
              <a:rPr lang="de-DE" altLang="en-US" sz="3600" dirty="0"/>
              <a:t> </a:t>
            </a:r>
            <a:r>
              <a:rPr lang="de-DE" altLang="en-US" sz="3600" dirty="0" err="1"/>
              <a:t>Weather</a:t>
            </a:r>
            <a:r>
              <a:rPr lang="de-DE" altLang="en-US" sz="3600" dirty="0"/>
              <a:t> Database:</a:t>
            </a:r>
          </a:p>
          <a:p>
            <a:pPr marL="457200" lvl="1" indent="0">
              <a:buNone/>
            </a:pPr>
            <a:r>
              <a:rPr lang="de-DE" altLang="en-US" sz="3200" dirty="0" err="1"/>
              <a:t>uses</a:t>
            </a:r>
            <a:r>
              <a:rPr lang="de-DE" altLang="en-US" sz="3200" dirty="0"/>
              <a:t> </a:t>
            </a:r>
            <a:r>
              <a:rPr lang="de-DE" altLang="en-US" sz="3200" dirty="0" err="1"/>
              <a:t>of</a:t>
            </a:r>
            <a:r>
              <a:rPr lang="de-DE" altLang="en-US" sz="3200" dirty="0"/>
              <a:t> </a:t>
            </a:r>
            <a:r>
              <a:rPr lang="de-DE" altLang="en-US" sz="3200" dirty="0" err="1"/>
              <a:t>this</a:t>
            </a:r>
            <a:r>
              <a:rPr lang="de-DE" altLang="en-US" sz="3200" dirty="0"/>
              <a:t> </a:t>
            </a:r>
            <a:r>
              <a:rPr lang="de-DE" altLang="en-US" sz="3200" dirty="0" err="1"/>
              <a:t>data</a:t>
            </a:r>
            <a:endParaRPr lang="de-DE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de-DE" altLang="en-US" sz="3600" dirty="0"/>
              <a:t>European Storm Forecast Support</a:t>
            </a:r>
          </a:p>
          <a:p>
            <a:pPr marL="514350" indent="-514350">
              <a:buFont typeface="+mj-lt"/>
              <a:buAutoNum type="arabicPeriod"/>
            </a:pPr>
            <a:r>
              <a:rPr lang="de-DE" altLang="en-US" sz="3600" dirty="0"/>
              <a:t>ESSL Trainings</a:t>
            </a:r>
          </a:p>
          <a:p>
            <a:pPr marL="514350" indent="-514350">
              <a:buFont typeface="+mj-lt"/>
              <a:buAutoNum type="arabicPeriod"/>
            </a:pPr>
            <a:r>
              <a:rPr lang="de-DE" altLang="en-US" sz="3600" dirty="0"/>
              <a:t>ESSL Membership</a:t>
            </a:r>
          </a:p>
          <a:p>
            <a:pPr marL="514350" indent="-514350">
              <a:buFont typeface="+mj-lt"/>
              <a:buAutoNum type="arabicPeriod"/>
            </a:pPr>
            <a:endParaRPr lang="de-DE" altLang="en-US" sz="3600" dirty="0"/>
          </a:p>
          <a:p>
            <a:pPr marL="514350" indent="-514350">
              <a:buFont typeface="+mj-lt"/>
              <a:buAutoNum type="arabicPeriod"/>
            </a:pPr>
            <a:endParaRPr lang="de-DE" altLang="en-US" sz="3600" dirty="0"/>
          </a:p>
          <a:p>
            <a:pPr marL="971550" lvl="1" indent="-514350">
              <a:buFont typeface="+mj-lt"/>
              <a:buAutoNum type="arabicPeriod"/>
            </a:pPr>
            <a:endParaRPr lang="de-DE" altLang="en-US" sz="3200" dirty="0"/>
          </a:p>
          <a:p>
            <a:pPr marL="457200" indent="-457200">
              <a:buFont typeface="+mj-lt"/>
              <a:buAutoNum type="arabicPeriod"/>
            </a:pP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3155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1" y="1731240"/>
            <a:ext cx="5029920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Forecast verification at the ESSL Testbed</a:t>
            </a:r>
          </a:p>
        </p:txBody>
      </p:sp>
      <p:sp>
        <p:nvSpPr>
          <p:cNvPr id="21508" name="AutoShape 2" descr="http://80.109.154.60/cgi-bin/testbed/showforecast.cgi?lightningmap=yes&amp;fcstfile=2014062606_201406250900_3_day1forecast.xml"/>
          <p:cNvSpPr>
            <a:spLocks noChangeAspect="1" noChangeArrowheads="1"/>
          </p:cNvSpPr>
          <p:nvPr/>
        </p:nvSpPr>
        <p:spPr bwMode="auto">
          <a:xfrm>
            <a:off x="131041" y="-130680"/>
            <a:ext cx="276480" cy="27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1633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32161" y="4418280"/>
            <a:ext cx="852480" cy="892800"/>
          </a:xfrm>
          <a:prstGeom prst="ellipse">
            <a:avLst/>
          </a:prstGeom>
          <a:noFill/>
          <a:ln>
            <a:solidFill>
              <a:srgbClr val="01ED1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sz="1633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65922" y="4038121"/>
            <a:ext cx="1000787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633">
                <a:solidFill>
                  <a:srgbClr val="01ED1D"/>
                </a:solidFill>
                <a:latin typeface="Calibri" panose="020F0502020204030204" pitchFamily="34" charset="0"/>
              </a:rPr>
              <a:t>Large hail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2241" y="1860841"/>
            <a:ext cx="3232800" cy="662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33"/>
              <a:t>Experimental forecast showing: </a:t>
            </a:r>
          </a:p>
          <a:p>
            <a:pPr>
              <a:defRPr/>
            </a:pPr>
            <a:endParaRPr lang="en-GB" sz="1633"/>
          </a:p>
          <a:p>
            <a:pPr marL="259204" indent="-259204">
              <a:buFont typeface="Arial" panose="020B0604020202020204" pitchFamily="34" charset="0"/>
              <a:buChar char="•"/>
              <a:defRPr/>
            </a:pPr>
            <a:r>
              <a:rPr lang="en-GB" sz="1633"/>
              <a:t>forecast areas of thunderstorms (yellow lines)</a:t>
            </a:r>
          </a:p>
          <a:p>
            <a:pPr marL="259204" indent="-259204">
              <a:buFont typeface="Arial" panose="020B0604020202020204" pitchFamily="34" charset="0"/>
              <a:buChar char="•"/>
              <a:defRPr/>
            </a:pPr>
            <a:endParaRPr lang="en-GB" sz="1633"/>
          </a:p>
          <a:p>
            <a:pPr marL="259204" indent="-259204">
              <a:buFont typeface="Arial" panose="020B0604020202020204" pitchFamily="34" charset="0"/>
              <a:buChar char="•"/>
              <a:defRPr/>
            </a:pPr>
            <a:r>
              <a:rPr lang="en-GB" sz="1633"/>
              <a:t>increasing levels of severe weather risk (the orange, red lines and numbers)</a:t>
            </a:r>
          </a:p>
          <a:p>
            <a:pPr>
              <a:defRPr/>
            </a:pPr>
            <a:endParaRPr lang="en-GB" sz="1633"/>
          </a:p>
          <a:p>
            <a:pPr>
              <a:defRPr/>
            </a:pPr>
            <a:r>
              <a:rPr lang="en-GB" sz="1633"/>
              <a:t>and </a:t>
            </a:r>
            <a:r>
              <a:rPr lang="en-GB" sz="1633" i="1"/>
              <a:t>a posteriori</a:t>
            </a:r>
            <a:r>
              <a:rPr lang="en-GB" sz="1633"/>
              <a:t> verification data:</a:t>
            </a:r>
          </a:p>
          <a:p>
            <a:pPr>
              <a:defRPr/>
            </a:pPr>
            <a:endParaRPr lang="en-GB" sz="1633"/>
          </a:p>
          <a:p>
            <a:pPr marL="259204" indent="-259204">
              <a:buFont typeface="Arial" panose="020B0604020202020204" pitchFamily="34" charset="0"/>
              <a:buChar char="•"/>
              <a:defRPr/>
            </a:pPr>
            <a:r>
              <a:rPr lang="en-GB" sz="1633"/>
              <a:t>violet squares (observed lightning)</a:t>
            </a:r>
          </a:p>
          <a:p>
            <a:pPr marL="259204" indent="-259204">
              <a:buFont typeface="Arial" panose="020B0604020202020204" pitchFamily="34" charset="0"/>
              <a:buChar char="•"/>
              <a:defRPr/>
            </a:pPr>
            <a:endParaRPr lang="en-GB" sz="1633"/>
          </a:p>
          <a:p>
            <a:pPr marL="259204" indent="-259204">
              <a:buFont typeface="Arial" panose="020B0604020202020204" pitchFamily="34" charset="0"/>
              <a:buChar char="•"/>
              <a:defRPr/>
            </a:pPr>
            <a:r>
              <a:rPr lang="en-GB" sz="1633"/>
              <a:t>severe weather reports:</a:t>
            </a:r>
          </a:p>
          <a:p>
            <a:pPr marL="673930" lvl="1" indent="-259204">
              <a:buFont typeface="Arial" panose="020B0604020202020204" pitchFamily="34" charset="0"/>
              <a:buChar char="•"/>
              <a:defRPr/>
            </a:pPr>
            <a:r>
              <a:rPr lang="en-GB" sz="1633"/>
              <a:t>hail (green)</a:t>
            </a:r>
          </a:p>
          <a:p>
            <a:pPr marL="673930" lvl="1" indent="-259204">
              <a:buFont typeface="Arial" panose="020B0604020202020204" pitchFamily="34" charset="0"/>
              <a:buChar char="•"/>
              <a:defRPr/>
            </a:pPr>
            <a:r>
              <a:rPr lang="en-GB" sz="1633"/>
              <a:t>wind (yellow)</a:t>
            </a:r>
          </a:p>
          <a:p>
            <a:pPr marL="673930" lvl="1" indent="-259204">
              <a:buFont typeface="Arial" panose="020B0604020202020204" pitchFamily="34" charset="0"/>
              <a:buChar char="•"/>
              <a:defRPr/>
            </a:pPr>
            <a:r>
              <a:rPr lang="en-GB" sz="1633"/>
              <a:t>flash flooding (blue)</a:t>
            </a:r>
          </a:p>
          <a:p>
            <a:pPr>
              <a:defRPr/>
            </a:pPr>
            <a:endParaRPr lang="en-GB" sz="1633"/>
          </a:p>
          <a:p>
            <a:pPr>
              <a:defRPr/>
            </a:pPr>
            <a:endParaRPr lang="en-GB" sz="1633"/>
          </a:p>
          <a:p>
            <a:pPr>
              <a:defRPr/>
            </a:pPr>
            <a:endParaRPr lang="en-GB" sz="1633"/>
          </a:p>
          <a:p>
            <a:pPr>
              <a:defRPr/>
            </a:pPr>
            <a:endParaRPr lang="en-GB" sz="1633"/>
          </a:p>
          <a:p>
            <a:pPr>
              <a:defRPr/>
            </a:pPr>
            <a:endParaRPr lang="en-GB" sz="1633"/>
          </a:p>
          <a:p>
            <a:pPr>
              <a:defRPr/>
            </a:pPr>
            <a:endParaRPr lang="en-GB" sz="1633"/>
          </a:p>
          <a:p>
            <a:pPr>
              <a:defRPr/>
            </a:pPr>
            <a:endParaRPr lang="en-GB" sz="1633"/>
          </a:p>
          <a:p>
            <a:pPr>
              <a:defRPr/>
            </a:pPr>
            <a:r>
              <a:rPr lang="en-GB" sz="1633"/>
              <a:t>(Valid Tuesday 24 June 2014), </a:t>
            </a:r>
          </a:p>
        </p:txBody>
      </p:sp>
      <p:sp>
        <p:nvSpPr>
          <p:cNvPr id="21512" name="TextBox 20"/>
          <p:cNvSpPr txBox="1">
            <a:spLocks noChangeArrowheads="1"/>
          </p:cNvSpPr>
          <p:nvPr/>
        </p:nvSpPr>
        <p:spPr bwMode="auto">
          <a:xfrm>
            <a:off x="436321" y="2209321"/>
            <a:ext cx="5253939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633">
                <a:solidFill>
                  <a:srgbClr val="FFFF00"/>
                </a:solidFill>
                <a:latin typeface="Calibri" panose="020F0502020204030204" pitchFamily="34" charset="0"/>
              </a:rPr>
              <a:t>FORECAST VALID TUESDAY 18 JUNE ISSUED THAT MORNING</a:t>
            </a:r>
          </a:p>
        </p:txBody>
      </p:sp>
      <p:sp>
        <p:nvSpPr>
          <p:cNvPr id="21513" name="AutoShape 12" descr="http://80.109.154.60/cgi-bin/testbed/showforecast.cgi?lightningmap=yes&amp;fcstfile=2014061906_201406180859_2_day1forecast.xml"/>
          <p:cNvSpPr>
            <a:spLocks noChangeAspect="1" noChangeArrowheads="1"/>
          </p:cNvSpPr>
          <p:nvPr/>
        </p:nvSpPr>
        <p:spPr bwMode="auto">
          <a:xfrm>
            <a:off x="269281" y="7561"/>
            <a:ext cx="276480" cy="2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GB" altLang="en-US" sz="1633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50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  <p:bldP spid="1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 noGrp="1"/>
          </p:cNvSpPr>
          <p:nvPr>
            <p:ph type="title" idx="4294967295"/>
          </p:nvPr>
        </p:nvSpPr>
        <p:spPr>
          <a:xfrm>
            <a:off x="195840" y="1042921"/>
            <a:ext cx="8720640" cy="597600"/>
          </a:xfrm>
        </p:spPr>
        <p:txBody>
          <a:bodyPr>
            <a:normAutofit/>
          </a:bodyPr>
          <a:lstStyle/>
          <a:p>
            <a:r>
              <a:rPr altLang="en-US" sz="3600" dirty="0">
                <a:latin typeface="+mn-lt"/>
              </a:rPr>
              <a:t>Quality control</a:t>
            </a:r>
          </a:p>
        </p:txBody>
      </p:sp>
      <p:sp>
        <p:nvSpPr>
          <p:cNvPr id="4" name="Rectangle 3"/>
          <p:cNvSpPr/>
          <p:nvPr/>
        </p:nvSpPr>
        <p:spPr>
          <a:xfrm>
            <a:off x="493921" y="2667240"/>
            <a:ext cx="1866240" cy="1451520"/>
          </a:xfrm>
          <a:prstGeom prst="rect">
            <a:avLst/>
          </a:prstGeom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5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QC0</a:t>
            </a:r>
          </a:p>
          <a:p>
            <a:pPr algn="ctr" eaLnBrk="1" hangingPunct="1">
              <a:defRPr/>
            </a:pPr>
            <a:r>
              <a:rPr lang="en-US" sz="18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received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7521" y="2667240"/>
            <a:ext cx="1866240" cy="1451520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5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QC0+</a:t>
            </a:r>
          </a:p>
          <a:p>
            <a:pPr algn="ctr" eaLnBrk="1" hangingPunct="1">
              <a:defRPr/>
            </a:pPr>
            <a:r>
              <a:rPr lang="en-US" sz="18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plausibility</a:t>
            </a:r>
          </a:p>
          <a:p>
            <a:pPr algn="ctr" eaLnBrk="1" hangingPunct="1">
              <a:defRPr/>
            </a:pPr>
            <a:r>
              <a:rPr lang="en-US" sz="18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4638241" y="2652841"/>
            <a:ext cx="1938240" cy="1465920"/>
          </a:xfrm>
          <a:solidFill>
            <a:srgbClr val="CCFF33"/>
          </a:solidFill>
          <a:ln w="28575">
            <a:solidFill>
              <a:srgbClr val="BDD73B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  <a:defRPr/>
            </a:pPr>
            <a:r>
              <a:rPr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QC1</a:t>
            </a:r>
          </a:p>
          <a:p>
            <a:pPr marL="0" indent="0" algn="ctr">
              <a:buNone/>
              <a:defRPr/>
            </a:pPr>
            <a:r>
              <a:rPr sz="1814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confirmed by reliable source</a:t>
            </a: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6783841" y="2667240"/>
            <a:ext cx="1935360" cy="1451520"/>
          </a:xfrm>
          <a:prstGeom prst="rect">
            <a:avLst/>
          </a:prstGeom>
          <a:solidFill>
            <a:srgbClr val="00B050"/>
          </a:solidFill>
          <a:ln w="28575">
            <a:solidFill>
              <a:srgbClr val="00824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195123" marR="0" lvl="0" indent="-19512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95123" algn="l"/>
                <a:tab pos="736200" algn="l"/>
                <a:tab pos="1472759" algn="l"/>
                <a:tab pos="2209317" algn="l"/>
                <a:tab pos="2946241" algn="l"/>
                <a:tab pos="3682800" algn="l"/>
                <a:tab pos="4419358" algn="l"/>
                <a:tab pos="5155925" algn="l"/>
                <a:tab pos="5892484" algn="l"/>
                <a:tab pos="6629042" algn="l"/>
                <a:tab pos="7365600" algn="l"/>
                <a:tab pos="8102159" algn="l"/>
                <a:tab pos="8838726" algn="l"/>
                <a:tab pos="9575641" algn="l"/>
                <a:tab pos="10312200" algn="l"/>
              </a:tabLst>
              <a:defRPr lang="en-US" sz="2800" b="0" i="0" u="none" strike="noStrike" kern="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1pPr>
            <a:lvl2pPr marL="757077" marR="0" lvl="1" indent="-37152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itchFamily="18"/>
              <a:buChar char=""/>
              <a:tabLst>
                <a:tab pos="715683" algn="l"/>
                <a:tab pos="1452240" algn="l"/>
                <a:tab pos="2189155" algn="l"/>
                <a:tab pos="2925713" algn="l"/>
                <a:tab pos="3662281" algn="l"/>
                <a:tab pos="4398839" algn="l"/>
                <a:tab pos="5135397" algn="l"/>
                <a:tab pos="5871956" algn="l"/>
                <a:tab pos="6608514" algn="l"/>
                <a:tab pos="7345072" algn="l"/>
                <a:tab pos="8081640" algn="l"/>
                <a:tab pos="8818555" algn="l"/>
                <a:tab pos="9555113" algn="l"/>
              </a:tabLst>
              <a:defRPr lang="en-US" sz="2400" b="0" i="0" u="none" strike="noStrike" kern="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2pPr>
            <a:lvl3pPr marL="1233361" marR="0" lvl="2" indent="-285841" algn="l" defTabSz="914400" rtl="0" fontAlgn="auto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ebdings" pitchFamily="18"/>
              <a:buChar char=""/>
              <a:tabLst>
                <a:tab pos="239400" algn="l"/>
                <a:tab pos="975958" algn="l"/>
                <a:tab pos="1712881" algn="l"/>
                <a:tab pos="2449439" algn="l"/>
                <a:tab pos="3185998" algn="l"/>
                <a:tab pos="3922565" algn="l"/>
                <a:tab pos="4659124" algn="l"/>
                <a:tab pos="5395682" algn="l"/>
                <a:tab pos="6132240" algn="l"/>
                <a:tab pos="6868799" algn="l"/>
                <a:tab pos="7605366" algn="l"/>
                <a:tab pos="8342281" algn="l"/>
                <a:tab pos="9078839" algn="l"/>
              </a:tabLst>
              <a:defRPr lang="en-US" sz="2000" b="0" i="0" u="none" strike="noStrike" kern="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3pPr>
            <a:lvl4pPr marL="1714317" marR="0" lvl="3" indent="-290523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itchFamily="18"/>
              <a:buChar char=""/>
              <a:tabLst>
                <a:tab pos="495002" algn="l"/>
                <a:tab pos="1231560" algn="l"/>
                <a:tab pos="1968474" algn="l"/>
                <a:tab pos="2705032" algn="l"/>
                <a:tab pos="3441600" algn="l"/>
                <a:tab pos="4178158" algn="l"/>
                <a:tab pos="4914717" algn="l"/>
                <a:tab pos="5651275" algn="l"/>
                <a:tab pos="6387833" algn="l"/>
                <a:tab pos="7124401" algn="l"/>
                <a:tab pos="7860959" algn="l"/>
                <a:tab pos="8597874" algn="l"/>
              </a:tabLst>
              <a:defRPr lang="en-US" sz="1600" b="0" i="0" u="none" strike="noStrike" kern="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4pPr>
            <a:lvl5pPr marL="2516035" marR="0" lvl="4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430198" algn="l"/>
                <a:tab pos="1166756" algn="l"/>
                <a:tab pos="1903314" algn="l"/>
                <a:tab pos="2639872" algn="l"/>
                <a:tab pos="3376439" algn="l"/>
                <a:tab pos="4112998" algn="l"/>
                <a:tab pos="4849556" algn="l"/>
                <a:tab pos="5586114" algn="l"/>
                <a:tab pos="6322673" algn="l"/>
                <a:tab pos="7059597" algn="l"/>
                <a:tab pos="7796155" algn="l"/>
              </a:tabLst>
              <a:defRPr lang="en-US" sz="2000" b="0" i="0" u="none" strike="noStrike" kern="0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hangingPunct="1">
              <a:defRPr/>
            </a:pPr>
            <a:r>
              <a:rPr sz="254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QC2</a:t>
            </a:r>
          </a:p>
          <a:p>
            <a:pPr marL="0" algn="ctr" hangingPunct="1">
              <a:defRPr/>
            </a:pPr>
            <a:r>
              <a:rPr lang="en-US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case study</a:t>
            </a:r>
            <a:endParaRPr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Elbow Connector 8"/>
          <p:cNvCxnSpPr>
            <a:stCxn id="4" idx="0"/>
            <a:endCxn id="6" idx="0"/>
          </p:cNvCxnSpPr>
          <p:nvPr/>
        </p:nvCxnSpPr>
        <p:spPr>
          <a:xfrm rot="5400000" flipH="1" flipV="1">
            <a:off x="2463841" y="1630440"/>
            <a:ext cx="11520" cy="2073600"/>
          </a:xfrm>
          <a:prstGeom prst="curvedConnector3">
            <a:avLst>
              <a:gd name="adj1" fmla="val 4920000"/>
            </a:avLst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1444766" y="1535401"/>
            <a:ext cx="2102948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by ESSL quality control</a:t>
            </a:r>
          </a:p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(within a few days)</a:t>
            </a:r>
          </a:p>
        </p:txBody>
      </p:sp>
      <p:cxnSp>
        <p:nvCxnSpPr>
          <p:cNvPr id="12" name="Elbow Connector 11"/>
          <p:cNvCxnSpPr>
            <a:stCxn id="6" idx="0"/>
            <a:endCxn id="7" idx="0"/>
          </p:cNvCxnSpPr>
          <p:nvPr/>
        </p:nvCxnSpPr>
        <p:spPr>
          <a:xfrm rot="5400000" flipH="1" flipV="1">
            <a:off x="4546801" y="1606681"/>
            <a:ext cx="14400" cy="2106720"/>
          </a:xfrm>
          <a:prstGeom prst="curvedConnector3">
            <a:avLst>
              <a:gd name="adj1" fmla="val 3878597"/>
            </a:avLst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3588833" y="1535401"/>
            <a:ext cx="2203937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by ESSL quality control, </a:t>
            </a:r>
          </a:p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VON or NHMS</a:t>
            </a:r>
          </a:p>
        </p:txBody>
      </p:sp>
      <p:cxnSp>
        <p:nvCxnSpPr>
          <p:cNvPr id="21" name="Elbow Connector 20"/>
          <p:cNvCxnSpPr>
            <a:stCxn id="7" idx="0"/>
            <a:endCxn id="8" idx="0"/>
          </p:cNvCxnSpPr>
          <p:nvPr/>
        </p:nvCxnSpPr>
        <p:spPr>
          <a:xfrm rot="16200000" flipH="1">
            <a:off x="6672241" y="1587961"/>
            <a:ext cx="14400" cy="2144160"/>
          </a:xfrm>
          <a:prstGeom prst="curvedConnector3">
            <a:avLst>
              <a:gd name="adj1" fmla="val -3800000"/>
            </a:avLst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88" name="TextBox 23"/>
          <p:cNvSpPr txBox="1">
            <a:spLocks noChangeArrowheads="1"/>
          </p:cNvSpPr>
          <p:nvPr/>
        </p:nvSpPr>
        <p:spPr bwMode="auto">
          <a:xfrm>
            <a:off x="5762011" y="1497961"/>
            <a:ext cx="1850699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by NHMS or </a:t>
            </a:r>
          </a:p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ESSL quality control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427041" y="4124521"/>
            <a:ext cx="0" cy="671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TextBox 30"/>
          <p:cNvSpPr txBox="1">
            <a:spLocks noChangeArrowheads="1"/>
          </p:cNvSpPr>
          <p:nvPr/>
        </p:nvSpPr>
        <p:spPr bwMode="auto">
          <a:xfrm>
            <a:off x="1017922" y="4805641"/>
            <a:ext cx="818237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general</a:t>
            </a:r>
          </a:p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public</a:t>
            </a:r>
          </a:p>
        </p:txBody>
      </p:sp>
      <p:cxnSp>
        <p:nvCxnSpPr>
          <p:cNvPr id="45" name="Straight Arrow Connector 44"/>
          <p:cNvCxnSpPr>
            <a:endCxn id="6" idx="2"/>
          </p:cNvCxnSpPr>
          <p:nvPr/>
        </p:nvCxnSpPr>
        <p:spPr>
          <a:xfrm flipH="1" flipV="1">
            <a:off x="3500641" y="4118761"/>
            <a:ext cx="5760" cy="686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2" name="TextBox 47"/>
          <p:cNvSpPr txBox="1">
            <a:spLocks noChangeArrowheads="1"/>
          </p:cNvSpPr>
          <p:nvPr/>
        </p:nvSpPr>
        <p:spPr bwMode="auto">
          <a:xfrm>
            <a:off x="2872830" y="4811401"/>
            <a:ext cx="1267143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VON, NHMS,</a:t>
            </a:r>
          </a:p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ESSL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5584320" y="4108681"/>
            <a:ext cx="5760" cy="686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4" name="TextBox 49"/>
          <p:cNvSpPr txBox="1">
            <a:spLocks noChangeArrowheads="1"/>
          </p:cNvSpPr>
          <p:nvPr/>
        </p:nvSpPr>
        <p:spPr bwMode="auto">
          <a:xfrm>
            <a:off x="4997550" y="4811401"/>
            <a:ext cx="1267143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VON, NHMS,</a:t>
            </a:r>
          </a:p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ESSL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7751521" y="4108681"/>
            <a:ext cx="5760" cy="686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6" name="TextBox 52"/>
          <p:cNvSpPr txBox="1">
            <a:spLocks noChangeArrowheads="1"/>
          </p:cNvSpPr>
          <p:nvPr/>
        </p:nvSpPr>
        <p:spPr bwMode="auto">
          <a:xfrm>
            <a:off x="7183153" y="4811401"/>
            <a:ext cx="1230337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NHMS,</a:t>
            </a:r>
          </a:p>
          <a:p>
            <a:pPr algn="ctr"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ESSL (rarely)</a:t>
            </a:r>
          </a:p>
        </p:txBody>
      </p:sp>
      <p:sp>
        <p:nvSpPr>
          <p:cNvPr id="29717" name="TextBox 21"/>
          <p:cNvSpPr txBox="1">
            <a:spLocks noChangeArrowheads="1"/>
          </p:cNvSpPr>
          <p:nvPr/>
        </p:nvSpPr>
        <p:spPr bwMode="auto">
          <a:xfrm>
            <a:off x="269281" y="5352841"/>
            <a:ext cx="6729663" cy="84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* reliable sources include: 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633">
                <a:latin typeface="Calibri" pitchFamily="34" charset="0"/>
              </a:rPr>
              <a:t> conclusive photo and/or video material, with accurate time &amp; location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633">
                <a:latin typeface="Calibri" pitchFamily="34" charset="0"/>
              </a:rPr>
              <a:t> certified storm spotter reports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98561" y="6271561"/>
            <a:ext cx="4219488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VON    = Voluntary Observer Network</a:t>
            </a:r>
            <a:br>
              <a:rPr lang="en-US" altLang="en-US" sz="1633">
                <a:solidFill>
                  <a:schemeClr val="tx1"/>
                </a:solidFill>
                <a:latin typeface="Calibri" pitchFamily="34" charset="0"/>
              </a:rPr>
            </a:b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NHMS = National Hydro-Meteorological Service</a:t>
            </a:r>
            <a:endParaRPr lang="en-GB" altLang="en-US" sz="1633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3" name="Picture 5" descr="C:\Users\Pieter\Desktop\skywarnEU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00" y="5727241"/>
            <a:ext cx="996480" cy="10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4078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657" y="1922585"/>
            <a:ext cx="5418455" cy="493541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5840" y="1042921"/>
            <a:ext cx="8720640" cy="59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latin typeface="+mn-lt"/>
              </a:rPr>
              <a:t>ESWD based severe weather climatology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1351" y="2051070"/>
            <a:ext cx="311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Tornado rating:</a:t>
            </a:r>
          </a:p>
          <a:p>
            <a:r>
              <a:rPr lang="en-US" b="1" dirty="0"/>
              <a:t>F4, F5</a:t>
            </a:r>
          </a:p>
          <a:p>
            <a:r>
              <a:rPr lang="en-US" dirty="0">
                <a:solidFill>
                  <a:srgbClr val="FF0000"/>
                </a:solidFill>
              </a:rPr>
              <a:t>F2, F3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F0, F1 and unrated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56481" y="1866436"/>
            <a:ext cx="3204870" cy="11510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altLang="en-US" sz="2400" dirty="0"/>
              <a:t>Map of all tornadoes recorded in Europe</a:t>
            </a:r>
            <a:r>
              <a:rPr lang="en-GB" altLang="en-US" sz="2400" baseline="30000" dirty="0"/>
              <a:t>+</a:t>
            </a:r>
          </a:p>
        </p:txBody>
      </p:sp>
      <p:sp>
        <p:nvSpPr>
          <p:cNvPr id="6" name="Oval 5"/>
          <p:cNvSpPr/>
          <p:nvPr/>
        </p:nvSpPr>
        <p:spPr>
          <a:xfrm>
            <a:off x="6096000" y="4693920"/>
            <a:ext cx="2936240" cy="2082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79690" y="5196711"/>
            <a:ext cx="14334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missing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7761" y="5821680"/>
            <a:ext cx="2469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From:</a:t>
            </a:r>
          </a:p>
          <a:p>
            <a:r>
              <a:rPr lang="en-US" sz="1400" dirty="0"/>
              <a:t>Groenemeijer and </a:t>
            </a:r>
            <a:r>
              <a:rPr lang="en-US" sz="1400" dirty="0" err="1"/>
              <a:t>Kühne</a:t>
            </a:r>
            <a:r>
              <a:rPr lang="en-US" sz="1400" dirty="0"/>
              <a:t> 2014;</a:t>
            </a:r>
          </a:p>
          <a:p>
            <a:r>
              <a:rPr lang="en-US" sz="1400" i="1" dirty="0"/>
              <a:t>Monthly Weather Review</a:t>
            </a:r>
          </a:p>
        </p:txBody>
      </p:sp>
    </p:spTree>
    <p:extLst>
      <p:ext uri="{BB962C8B-B14F-4D97-AF65-F5344CB8AC3E}">
        <p14:creationId xmlns:p14="http://schemas.microsoft.com/office/powerpoint/2010/main" val="171543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GB" altLang="en-US" sz="2400" dirty="0"/>
              <a:t>Annual cycle</a:t>
            </a:r>
          </a:p>
        </p:txBody>
      </p:sp>
      <p:sp>
        <p:nvSpPr>
          <p:cNvPr id="28675" name="Title 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Some characteristics of the data set</a:t>
            </a:r>
          </a:p>
        </p:txBody>
      </p:sp>
      <p:pic>
        <p:nvPicPr>
          <p:cNvPr id="2867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81" y="1991881"/>
            <a:ext cx="609696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44912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GB" altLang="en-US" sz="2400" dirty="0"/>
              <a:t>Regional</a:t>
            </a:r>
            <a:br>
              <a:rPr lang="en-GB" altLang="en-US" sz="2400" dirty="0"/>
            </a:br>
            <a:r>
              <a:rPr lang="en-GB" altLang="en-US" sz="2400" dirty="0"/>
              <a:t>annual cycle</a:t>
            </a:r>
          </a:p>
        </p:txBody>
      </p:sp>
      <p:sp>
        <p:nvSpPr>
          <p:cNvPr id="29699" name="Title 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Some characteristics of the data set</a:t>
            </a:r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81" y="1738441"/>
            <a:ext cx="5844960" cy="47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29498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GB" altLang="en-US" sz="2400" dirty="0"/>
              <a:t>Annual cycle of tornadoes</a:t>
            </a:r>
            <a:br>
              <a:rPr lang="en-GB" altLang="en-US" sz="2400" dirty="0"/>
            </a:br>
            <a:r>
              <a:rPr lang="en-GB" altLang="en-US" sz="2400" dirty="0"/>
              <a:t>per country</a:t>
            </a:r>
          </a:p>
          <a:p>
            <a:pPr marL="0" indent="0">
              <a:buNone/>
            </a:pPr>
            <a:endParaRPr lang="en-GB" altLang="en-US" sz="2400" dirty="0"/>
          </a:p>
        </p:txBody>
      </p:sp>
      <p:sp>
        <p:nvSpPr>
          <p:cNvPr id="29699" name="Title 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n-lt"/>
              </a:rPr>
              <a:t>Some characteristics of the data set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280" y="1657615"/>
            <a:ext cx="4343041" cy="5119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761" y="5821680"/>
            <a:ext cx="20202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From:</a:t>
            </a:r>
          </a:p>
          <a:p>
            <a:r>
              <a:rPr lang="en-US" sz="1400" dirty="0" err="1"/>
              <a:t>Antonescu</a:t>
            </a:r>
            <a:r>
              <a:rPr lang="en-US" sz="1400" dirty="0"/>
              <a:t> et al 2016;</a:t>
            </a:r>
          </a:p>
          <a:p>
            <a:r>
              <a:rPr lang="en-US" sz="1400" i="1" dirty="0"/>
              <a:t>Monthly Weather Review</a:t>
            </a:r>
          </a:p>
        </p:txBody>
      </p:sp>
    </p:spTree>
    <p:extLst>
      <p:ext uri="{BB962C8B-B14F-4D97-AF65-F5344CB8AC3E}">
        <p14:creationId xmlns:p14="http://schemas.microsoft.com/office/powerpoint/2010/main" val="104455511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1" y="4082761"/>
            <a:ext cx="6328800" cy="251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207361" y="1029961"/>
            <a:ext cx="6553924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>
              <a:buChar char="•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ESWD data and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climatology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95841" y="2608201"/>
            <a:ext cx="428823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9725" indent="-339725"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The data set is inhomogeneous in time and space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041" y="5038921"/>
            <a:ext cx="5777280" cy="985783"/>
          </a:xfrm>
          <a:prstGeom prst="rect">
            <a:avLst/>
          </a:prstGeom>
          <a:solidFill>
            <a:schemeClr val="accent3">
              <a:lumMod val="40000"/>
              <a:lumOff val="60000"/>
              <a:alpha val="37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903" dirty="0">
                <a:solidFill>
                  <a:srgbClr val="FF0000"/>
                </a:solidFill>
              </a:rPr>
              <a:t>One cannot directly derive trends from </a:t>
            </a:r>
            <a:r>
              <a:rPr lang="en-US" sz="2903">
                <a:solidFill>
                  <a:srgbClr val="FF0000"/>
                </a:solidFill>
              </a:rPr>
              <a:t>the data</a:t>
            </a:r>
            <a:endParaRPr lang="en-US" sz="2903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41" y="1029961"/>
            <a:ext cx="4321440" cy="37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9921" y="2030760"/>
            <a:ext cx="3294720" cy="1879232"/>
          </a:xfrm>
          <a:prstGeom prst="rect">
            <a:avLst/>
          </a:prstGeom>
          <a:solidFill>
            <a:schemeClr val="accent3">
              <a:lumMod val="40000"/>
              <a:lumOff val="60000"/>
              <a:alpha val="37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903">
                <a:solidFill>
                  <a:srgbClr val="FF0000"/>
                </a:solidFill>
              </a:rPr>
              <a:t>Is this the true distribution of events? Probably not.</a:t>
            </a:r>
          </a:p>
        </p:txBody>
      </p:sp>
    </p:spTree>
    <p:extLst>
      <p:ext uri="{BB962C8B-B14F-4D97-AF65-F5344CB8AC3E}">
        <p14:creationId xmlns:p14="http://schemas.microsoft.com/office/powerpoint/2010/main" val="28133987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01" y="3790441"/>
            <a:ext cx="4183200" cy="30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207361" y="1029961"/>
            <a:ext cx="8580960" cy="89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>
              <a:buChar char="•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ESWD data and climatology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563041" y="1770121"/>
            <a:ext cx="7948800" cy="117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9725" indent="-339725"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177">
                <a:solidFill>
                  <a:srgbClr val="000080"/>
                </a:solidFill>
                <a:ea typeface="DejaVu Sans"/>
                <a:cs typeface="DejaVu Sans"/>
              </a:rPr>
              <a:t>One can use ESWD data to find out under which atmospheric conditions severe weather occurs</a:t>
            </a:r>
          </a:p>
          <a:p>
            <a:pPr eaLnBrk="1" hangingPunct="1"/>
            <a:endParaRPr lang="en-US" altLang="en-US" sz="2177">
              <a:solidFill>
                <a:srgbClr val="000080"/>
              </a:solidFill>
              <a:ea typeface="DejaVu Sans"/>
              <a:cs typeface="DejaVu Sans"/>
            </a:endParaRPr>
          </a:p>
        </p:txBody>
      </p:sp>
      <p:grpSp>
        <p:nvGrpSpPr>
          <p:cNvPr id="59396" name="Group 16"/>
          <p:cNvGrpSpPr>
            <a:grpSpLocks/>
          </p:cNvGrpSpPr>
          <p:nvPr/>
        </p:nvGrpSpPr>
        <p:grpSpPr bwMode="auto">
          <a:xfrm>
            <a:off x="5169601" y="2518921"/>
            <a:ext cx="3598560" cy="2710080"/>
            <a:chOff x="5977100" y="1050402"/>
            <a:chExt cx="3967616" cy="3084755"/>
          </a:xfrm>
        </p:grpSpPr>
        <p:pic>
          <p:nvPicPr>
            <p:cNvPr id="27657" name="Grafi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76" b="7153"/>
            <a:stretch>
              <a:fillRect/>
            </a:stretch>
          </p:blipFill>
          <p:spPr bwMode="auto">
            <a:xfrm>
              <a:off x="5977100" y="1050402"/>
              <a:ext cx="3967616" cy="30847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401" name="TextBox 13"/>
            <p:cNvSpPr txBox="1">
              <a:spLocks noChangeArrowheads="1"/>
            </p:cNvSpPr>
            <p:nvPr/>
          </p:nvSpPr>
          <p:spPr bwMode="auto">
            <a:xfrm>
              <a:off x="6205726" y="1115965"/>
              <a:ext cx="3716762" cy="391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1633">
                  <a:solidFill>
                    <a:schemeClr val="accent1">
                      <a:lumMod val="75000"/>
                    </a:schemeClr>
                  </a:solidFill>
                </a:rPr>
                <a:t>Strong 0 – 6 km wind shear</a:t>
              </a:r>
            </a:p>
          </p:txBody>
        </p:sp>
      </p:grpSp>
      <p:pic>
        <p:nvPicPr>
          <p:cNvPr id="5939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r="12491" b="5434"/>
          <a:stretch>
            <a:fillRect/>
          </a:stretch>
        </p:blipFill>
        <p:spPr bwMode="auto">
          <a:xfrm>
            <a:off x="207360" y="2569321"/>
            <a:ext cx="3732480" cy="2674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TextBox 14"/>
          <p:cNvSpPr txBox="1">
            <a:spLocks noChangeArrowheads="1"/>
          </p:cNvSpPr>
          <p:nvPr/>
        </p:nvSpPr>
        <p:spPr bwMode="auto">
          <a:xfrm>
            <a:off x="371521" y="2595240"/>
            <a:ext cx="3448800" cy="371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633">
                <a:solidFill>
                  <a:schemeClr val="accent1">
                    <a:lumMod val="75000"/>
                  </a:schemeClr>
                </a:solidFill>
              </a:rPr>
              <a:t>High </a:t>
            </a:r>
            <a:r>
              <a:rPr lang="en-US" sz="1814">
                <a:solidFill>
                  <a:schemeClr val="accent1">
                    <a:lumMod val="75000"/>
                  </a:schemeClr>
                </a:solidFill>
              </a:rPr>
              <a:t>latent</a:t>
            </a:r>
            <a:r>
              <a:rPr lang="en-US" sz="1633">
                <a:solidFill>
                  <a:schemeClr val="accent1">
                    <a:lumMod val="75000"/>
                  </a:schemeClr>
                </a:solidFill>
              </a:rPr>
              <a:t> instability (CAPE, J/kg)</a:t>
            </a:r>
          </a:p>
        </p:txBody>
      </p:sp>
      <p:sp>
        <p:nvSpPr>
          <p:cNvPr id="27656" name="TextBox 17"/>
          <p:cNvSpPr txBox="1">
            <a:spLocks noChangeArrowheads="1"/>
          </p:cNvSpPr>
          <p:nvPr/>
        </p:nvSpPr>
        <p:spPr bwMode="auto">
          <a:xfrm>
            <a:off x="2152801" y="6360842"/>
            <a:ext cx="4183200" cy="4832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70">
                <a:solidFill>
                  <a:schemeClr val="tx1"/>
                </a:solidFill>
                <a:latin typeface="Calibri" pitchFamily="34" charset="0"/>
              </a:rPr>
              <a:t>ESWD Reports at this  (23  July 2009 1200 UTC)</a:t>
            </a:r>
          </a:p>
          <a:p>
            <a:pPr eaLnBrk="1" hangingPunct="1">
              <a:buFontTx/>
              <a:buNone/>
            </a:pPr>
            <a:r>
              <a:rPr lang="en-US" altLang="en-US" sz="1270">
                <a:solidFill>
                  <a:schemeClr val="tx1"/>
                </a:solidFill>
                <a:latin typeface="Calibri" pitchFamily="34" charset="0"/>
              </a:rPr>
              <a:t>Yellow: wind,  Green: large hail,  Red: tornado</a:t>
            </a:r>
          </a:p>
        </p:txBody>
      </p:sp>
    </p:spTree>
    <p:extLst>
      <p:ext uri="{BB962C8B-B14F-4D97-AF65-F5344CB8AC3E}">
        <p14:creationId xmlns:p14="http://schemas.microsoft.com/office/powerpoint/2010/main" val="22198185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07361" y="1029961"/>
            <a:ext cx="8936640" cy="89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>
              <a:buChar char="•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735013" algn="l"/>
                <a:tab pos="1471613" algn="l"/>
                <a:tab pos="2208213" algn="l"/>
                <a:tab pos="2944813" algn="l"/>
                <a:tab pos="3681413" algn="l"/>
                <a:tab pos="4418013" algn="l"/>
                <a:tab pos="5154613" algn="l"/>
                <a:tab pos="5891213" algn="l"/>
                <a:tab pos="6629400" algn="l"/>
                <a:tab pos="7364413" algn="l"/>
                <a:tab pos="8101013" algn="l"/>
                <a:tab pos="8837613" algn="l"/>
                <a:tab pos="9574213" algn="l"/>
                <a:tab pos="10310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903" b="1">
                <a:solidFill>
                  <a:srgbClr val="000099"/>
                </a:solidFill>
                <a:ea typeface="DejaVu Sans"/>
                <a:cs typeface="DejaVu Sans"/>
              </a:rPr>
              <a:t>ESWD data and climatology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903" b="1">
                <a:solidFill>
                  <a:srgbClr val="000099"/>
                </a:solidFill>
                <a:ea typeface="DejaVu Sans"/>
                <a:cs typeface="DejaVu Sans"/>
              </a:rPr>
              <a:t>Project STEPCLIM</a:t>
            </a:r>
            <a:endParaRPr lang="en-US" altLang="en-US" sz="2903">
              <a:solidFill>
                <a:schemeClr val="tx1"/>
              </a:solidFill>
              <a:ea typeface="DejaVu Sans"/>
              <a:cs typeface="DejaVu Sans"/>
            </a:endParaRPr>
          </a:p>
        </p:txBody>
      </p:sp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4894561" y="2982601"/>
            <a:ext cx="4034880" cy="29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177">
                <a:solidFill>
                  <a:schemeClr val="tx1"/>
                </a:solidFill>
                <a:latin typeface="Calibri" pitchFamily="34" charset="0"/>
              </a:rPr>
              <a:t>Probability of </a:t>
            </a:r>
            <a:r>
              <a:rPr lang="en-US" altLang="en-US" sz="2177" b="1">
                <a:solidFill>
                  <a:schemeClr val="tx1"/>
                </a:solidFill>
                <a:latin typeface="Calibri" pitchFamily="34" charset="0"/>
              </a:rPr>
              <a:t>large hail (2+ cm) </a:t>
            </a:r>
            <a:r>
              <a:rPr lang="en-US" altLang="en-US" sz="2177">
                <a:solidFill>
                  <a:schemeClr val="tx1"/>
                </a:solidFill>
                <a:latin typeface="Calibri" pitchFamily="34" charset="0"/>
              </a:rPr>
              <a:t>as a function of  two parameters,  √CAPE  and 0 – 6 km AGL wind shear. </a:t>
            </a:r>
          </a:p>
          <a:p>
            <a:pPr eaLnBrk="1" hangingPunct="1">
              <a:buFontTx/>
              <a:buNone/>
            </a:pPr>
            <a:endParaRPr lang="en-US" altLang="en-US" sz="2177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177">
                <a:solidFill>
                  <a:schemeClr val="tx1"/>
                </a:solidFill>
                <a:latin typeface="Calibri" pitchFamily="34" charset="0"/>
              </a:rPr>
              <a:t>Data sources: ECMWF (</a:t>
            </a:r>
            <a:r>
              <a:rPr lang="en-US" altLang="en-US" sz="2177" i="1">
                <a:solidFill>
                  <a:schemeClr val="tx1"/>
                </a:solidFill>
                <a:latin typeface="Calibri" pitchFamily="34" charset="0"/>
              </a:rPr>
              <a:t>ERA-Interim 1979-2011</a:t>
            </a:r>
            <a:r>
              <a:rPr lang="en-US" altLang="en-US" sz="2177">
                <a:solidFill>
                  <a:schemeClr val="tx1"/>
                </a:solidFill>
                <a:latin typeface="Calibri" pitchFamily="34" charset="0"/>
              </a:rPr>
              <a:t>) and ESWD</a:t>
            </a:r>
          </a:p>
          <a:p>
            <a:pPr eaLnBrk="1" hangingPunct="1">
              <a:buFontTx/>
              <a:buNone/>
            </a:pPr>
            <a:endParaRPr lang="en-US" altLang="en-US" sz="1633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en-US" altLang="en-US" sz="1633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1032481" y="2985481"/>
            <a:ext cx="2624758" cy="84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Hagel tritt am häufigsten auf</a:t>
            </a:r>
            <a:br>
              <a:rPr lang="en-US" altLang="en-US" sz="1633">
                <a:solidFill>
                  <a:schemeClr val="tx1"/>
                </a:solidFill>
                <a:latin typeface="Calibri" pitchFamily="34" charset="0"/>
              </a:rPr>
            </a:b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bei großer CAPE und starker</a:t>
            </a:r>
            <a:br>
              <a:rPr lang="en-US" altLang="en-US" sz="1633">
                <a:solidFill>
                  <a:schemeClr val="tx1"/>
                </a:solidFill>
                <a:latin typeface="Calibri" pitchFamily="34" charset="0"/>
              </a:rPr>
            </a:b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Windscherung</a:t>
            </a:r>
          </a:p>
        </p:txBody>
      </p:sp>
      <p:pic>
        <p:nvPicPr>
          <p:cNvPr id="286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0" y="2517481"/>
            <a:ext cx="4913281" cy="36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C:\Users\Pieter\Desktop\FONA_MiKlip_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21" y="1122121"/>
            <a:ext cx="3589920" cy="89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79929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1" y="2753641"/>
            <a:ext cx="3591360" cy="2694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Line 18"/>
          <p:cNvSpPr>
            <a:spLocks noChangeShapeType="1"/>
          </p:cNvSpPr>
          <p:nvPr/>
        </p:nvSpPr>
        <p:spPr bwMode="auto">
          <a:xfrm>
            <a:off x="3265921" y="4642921"/>
            <a:ext cx="1045440" cy="1110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33"/>
          </a:p>
        </p:txBody>
      </p:sp>
      <p:sp>
        <p:nvSpPr>
          <p:cNvPr id="30724" name="Rechteck 33"/>
          <p:cNvSpPr>
            <a:spLocks noChangeArrowheads="1"/>
          </p:cNvSpPr>
          <p:nvPr/>
        </p:nvSpPr>
        <p:spPr bwMode="auto">
          <a:xfrm>
            <a:off x="4180321" y="5753161"/>
            <a:ext cx="335520" cy="5875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de-DE" altLang="en-US" sz="1633" i="1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725" name="Rechteck 4"/>
          <p:cNvSpPr>
            <a:spLocks noChangeArrowheads="1"/>
          </p:cNvSpPr>
          <p:nvPr/>
        </p:nvSpPr>
        <p:spPr bwMode="auto">
          <a:xfrm>
            <a:off x="4507201" y="5753161"/>
            <a:ext cx="946080" cy="5875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de-DE" altLang="en-US" sz="1633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726" name="Line 19"/>
          <p:cNvSpPr>
            <a:spLocks noChangeShapeType="1"/>
          </p:cNvSpPr>
          <p:nvPr/>
        </p:nvSpPr>
        <p:spPr bwMode="auto">
          <a:xfrm flipH="1">
            <a:off x="4963681" y="4642921"/>
            <a:ext cx="1241280" cy="1110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33"/>
          </a:p>
        </p:txBody>
      </p:sp>
      <p:graphicFrame>
        <p:nvGraphicFramePr>
          <p:cNvPr id="30727" name="Objekt 3"/>
          <p:cNvGraphicFramePr>
            <a:graphicFrameLocks noChangeAspect="1"/>
          </p:cNvGraphicFramePr>
          <p:nvPr/>
        </p:nvGraphicFramePr>
        <p:xfrm>
          <a:off x="1768321" y="5254921"/>
          <a:ext cx="5981760" cy="15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1854200" imgH="469900" progId="Equation.3">
                  <p:embed/>
                </p:oleObj>
              </mc:Choice>
              <mc:Fallback>
                <p:oleObj name="Equation" r:id="rId5" imgW="1854200" imgH="469900" progId="Equation.3">
                  <p:embed/>
                  <p:pic>
                    <p:nvPicPr>
                      <p:cNvPr id="30727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321" y="5254921"/>
                        <a:ext cx="5981760" cy="158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TextBox 3"/>
          <p:cNvSpPr txBox="1">
            <a:spLocks noChangeArrowheads="1"/>
          </p:cNvSpPr>
          <p:nvPr/>
        </p:nvSpPr>
        <p:spPr bwMode="auto">
          <a:xfrm>
            <a:off x="4901760" y="1859401"/>
            <a:ext cx="4020480" cy="73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 b="1" i="1">
                <a:solidFill>
                  <a:schemeClr val="tx1"/>
                </a:solidFill>
                <a:latin typeface="Calibri" pitchFamily="34" charset="0"/>
              </a:rPr>
              <a:t>P</a:t>
            </a:r>
            <a:r>
              <a:rPr lang="en-US" altLang="en-US" sz="1633" b="1" i="1" baseline="-25000">
                <a:solidFill>
                  <a:schemeClr val="tx1"/>
                </a:solidFill>
                <a:latin typeface="Calibri" pitchFamily="34" charset="0"/>
              </a:rPr>
              <a:t>event </a:t>
            </a:r>
            <a:r>
              <a:rPr lang="en-US" altLang="en-US" sz="1270">
                <a:solidFill>
                  <a:schemeClr val="tx1"/>
                </a:solidFill>
                <a:latin typeface="Calibri" pitchFamily="34" charset="0"/>
              </a:rPr>
              <a:t>: the probability that severe weather occurrs given that the atmosphere is in a given region of paramater space?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777761" y="2560681"/>
            <a:ext cx="570240" cy="1406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0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21" y="2785321"/>
            <a:ext cx="3741120" cy="2629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1" name="TextBox 1"/>
          <p:cNvSpPr txBox="1">
            <a:spLocks noChangeArrowheads="1"/>
          </p:cNvSpPr>
          <p:nvPr/>
        </p:nvSpPr>
        <p:spPr bwMode="auto">
          <a:xfrm>
            <a:off x="128161" y="6201001"/>
            <a:ext cx="2513701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70">
                <a:solidFill>
                  <a:schemeClr val="tx1"/>
                </a:solidFill>
                <a:latin typeface="Calibri" pitchFamily="34" charset="0"/>
              </a:rPr>
              <a:t>(number of severe weather events)</a:t>
            </a:r>
            <a:endParaRPr lang="en-GB" altLang="en-US" sz="127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732" name="TextBox 3"/>
          <p:cNvSpPr txBox="1">
            <a:spLocks noChangeArrowheads="1"/>
          </p:cNvSpPr>
          <p:nvPr/>
        </p:nvSpPr>
        <p:spPr bwMode="auto">
          <a:xfrm rot="16200000">
            <a:off x="4801756" y="3891512"/>
            <a:ext cx="875368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P_event</a:t>
            </a:r>
            <a:endParaRPr lang="en-GB" altLang="en-US" sz="1633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733" name="TextBox 19"/>
          <p:cNvSpPr txBox="1">
            <a:spLocks noChangeArrowheads="1"/>
          </p:cNvSpPr>
          <p:nvPr/>
        </p:nvSpPr>
        <p:spPr bwMode="auto">
          <a:xfrm rot="17986437">
            <a:off x="7395422" y="4497031"/>
            <a:ext cx="1387559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x2 (e.g. shear)</a:t>
            </a:r>
            <a:endParaRPr lang="en-GB" altLang="en-US" sz="1633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734" name="TextBox 20"/>
          <p:cNvSpPr txBox="1">
            <a:spLocks noChangeArrowheads="1"/>
          </p:cNvSpPr>
          <p:nvPr/>
        </p:nvSpPr>
        <p:spPr bwMode="auto">
          <a:xfrm rot="396726">
            <a:off x="5643607" y="4954951"/>
            <a:ext cx="1360309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x1 (e.g. CAPE)</a:t>
            </a:r>
            <a:endParaRPr lang="en-GB" altLang="en-US" sz="1633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735" name="TextBox 3"/>
          <p:cNvSpPr txBox="1">
            <a:spLocks noChangeArrowheads="1"/>
          </p:cNvSpPr>
          <p:nvPr/>
        </p:nvSpPr>
        <p:spPr bwMode="auto">
          <a:xfrm>
            <a:off x="474785" y="1859401"/>
            <a:ext cx="4041055" cy="539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 b="1" i="1" dirty="0">
                <a:solidFill>
                  <a:schemeClr val="tx1"/>
                </a:solidFill>
                <a:latin typeface="Calibri" pitchFamily="34" charset="0"/>
              </a:rPr>
              <a:t>f</a:t>
            </a:r>
            <a:r>
              <a:rPr lang="en-US" altLang="en-US" sz="1270" b="1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altLang="en-US" sz="1270" dirty="0">
                <a:solidFill>
                  <a:schemeClr val="tx1"/>
                </a:solidFill>
                <a:latin typeface="Calibri" pitchFamily="34" charset="0"/>
              </a:rPr>
              <a:t>:  how frequently does the atmosphere  visit a particular area of parameter space?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73325" y="4064041"/>
            <a:ext cx="2002472" cy="4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270">
                <a:solidFill>
                  <a:srgbClr val="FF0000"/>
                </a:solidFill>
                <a:latin typeface="Calibri" pitchFamily="34" charset="0"/>
              </a:rPr>
              <a:t>climatic changes mean</a:t>
            </a:r>
            <a:br>
              <a:rPr lang="en-US" altLang="en-US" sz="127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en-US" sz="1270">
                <a:solidFill>
                  <a:srgbClr val="FF0000"/>
                </a:solidFill>
                <a:latin typeface="Calibri" pitchFamily="34" charset="0"/>
              </a:rPr>
              <a:t>this distribution will change</a:t>
            </a:r>
            <a:endParaRPr lang="en-GB" altLang="en-US" sz="127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485006" y="4017961"/>
            <a:ext cx="2325509" cy="483209"/>
          </a:xfrm>
          <a:prstGeom prst="rect">
            <a:avLst/>
          </a:prstGeom>
          <a:solidFill>
            <a:schemeClr val="bg1">
              <a:alpha val="2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270">
                <a:solidFill>
                  <a:srgbClr val="FF0000"/>
                </a:solidFill>
                <a:latin typeface="Calibri" pitchFamily="34" charset="0"/>
              </a:rPr>
              <a:t>while the conditional probability</a:t>
            </a:r>
            <a:br>
              <a:rPr lang="en-US" altLang="en-US" sz="127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en-US" sz="1270">
                <a:solidFill>
                  <a:srgbClr val="FF0000"/>
                </a:solidFill>
                <a:latin typeface="Calibri" pitchFamily="34" charset="0"/>
              </a:rPr>
              <a:t>P_event remains constant</a:t>
            </a:r>
            <a:endParaRPr lang="en-GB" altLang="en-US" sz="127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itel 2"/>
          <p:cNvSpPr txBox="1">
            <a:spLocks/>
          </p:cNvSpPr>
          <p:nvPr/>
        </p:nvSpPr>
        <p:spPr>
          <a:xfrm>
            <a:off x="195841" y="1042921"/>
            <a:ext cx="8719200" cy="6148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3200" b="1">
                <a:solidFill>
                  <a:srgbClr val="000099"/>
                </a:solidFill>
                <a:latin typeface="Arial" pitchFamily="1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b="1">
                <a:solidFill>
                  <a:srgbClr val="000099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b="1">
                <a:solidFill>
                  <a:srgbClr val="000099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b="1">
                <a:solidFill>
                  <a:srgbClr val="000099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b="1">
                <a:solidFill>
                  <a:srgbClr val="000099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b="1">
                <a:solidFill>
                  <a:srgbClr val="000099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b="1">
                <a:solidFill>
                  <a:srgbClr val="000099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b="1">
                <a:solidFill>
                  <a:srgbClr val="000099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b="1">
                <a:solidFill>
                  <a:srgbClr val="000099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altLang="en-US" sz="2903">
                <a:latin typeface="Arial" pitchFamily="34" charset="0"/>
                <a:ea typeface="DejaVu Sans"/>
                <a:cs typeface="DejaVu Sans"/>
              </a:rPr>
              <a:t>STEPCLIM: </a:t>
            </a:r>
            <a:r>
              <a:rPr altLang="en-US" sz="2903" kern="0">
                <a:latin typeface="Arial" pitchFamily="34" charset="0"/>
              </a:rPr>
              <a:t>Modelling Severe Weather Hazards</a:t>
            </a:r>
            <a:endParaRPr altLang="en-US" sz="2903" kern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26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ESSL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3043"/>
            <a:ext cx="7886700" cy="437131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non-profit organization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association with members</a:t>
            </a:r>
          </a:p>
          <a:p>
            <a:pPr marL="457200" lvl="1" indent="0">
              <a:buNone/>
            </a:pPr>
            <a:r>
              <a:rPr lang="en-US" altLang="en-US" sz="1200" dirty="0"/>
              <a:t>NHMS,   EUMETSAT,  research institutes, </a:t>
            </a:r>
            <a:br>
              <a:rPr lang="en-US" altLang="en-US" sz="1200" dirty="0"/>
            </a:br>
            <a:r>
              <a:rPr lang="en-US" altLang="en-US" sz="1200" dirty="0"/>
              <a:t>individual scientists,  (re-)insurance sector </a:t>
            </a:r>
            <a:br>
              <a:rPr lang="en-US" altLang="en-US" sz="1200" dirty="0"/>
            </a:br>
            <a:endParaRPr lang="en-US" alt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statutory purposes: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789357" y="3877407"/>
            <a:ext cx="4884004" cy="283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0000"/>
              </a:buClr>
              <a:buFontTx/>
              <a:buAutoNum type="arabicPeriod"/>
            </a:pPr>
            <a:r>
              <a:rPr lang="en-US" altLang="en-US" sz="2000" dirty="0">
                <a:ea typeface="DejaVu Sans"/>
                <a:cs typeface="Lohit Hindi"/>
              </a:rPr>
              <a:t>Perform and support</a:t>
            </a:r>
            <a:br>
              <a:rPr lang="en-US" altLang="en-US" sz="2000" dirty="0">
                <a:ea typeface="DejaVu Sans"/>
                <a:cs typeface="Lohit Hindi"/>
              </a:rPr>
            </a:br>
            <a:r>
              <a:rPr lang="en-US" altLang="en-US" sz="2000" dirty="0">
                <a:ea typeface="DejaVu Sans"/>
                <a:cs typeface="Lohit Hindi"/>
              </a:rPr>
              <a:t>severe weather research at a European level</a:t>
            </a:r>
          </a:p>
          <a:p>
            <a:pPr marL="457200" indent="-457200">
              <a:buClr>
                <a:srgbClr val="000000"/>
              </a:buClr>
              <a:buFontTx/>
              <a:buAutoNum type="arabicPeriod"/>
            </a:pPr>
            <a:r>
              <a:rPr lang="en-US" altLang="en-US" sz="2000" dirty="0">
                <a:ea typeface="DejaVu Sans"/>
                <a:cs typeface="Lohit Hindi"/>
              </a:rPr>
              <a:t>Management and development of the European Severe Weather Database ESWD</a:t>
            </a:r>
          </a:p>
          <a:p>
            <a:pPr marL="457200" indent="-457200">
              <a:buClr>
                <a:srgbClr val="000000"/>
              </a:buClr>
              <a:buFontTx/>
              <a:buAutoNum type="arabicPeriod"/>
            </a:pPr>
            <a:r>
              <a:rPr lang="en-US" altLang="en-US" sz="2000" dirty="0">
                <a:ea typeface="DejaVu Sans"/>
                <a:cs typeface="Lohit Hindi"/>
              </a:rPr>
              <a:t>Organization or support of the European Conference on Severe Storms</a:t>
            </a:r>
            <a:endParaRPr lang="en-US" altLang="en-US" sz="2000" u="sng" dirty="0">
              <a:solidFill>
                <a:srgbClr val="000080"/>
              </a:solidFill>
              <a:ea typeface="DejaVu Sans"/>
              <a:cs typeface="Lohit Hindi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2" y="3877407"/>
            <a:ext cx="11334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7" y="4802065"/>
            <a:ext cx="11366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36" y="5777523"/>
            <a:ext cx="11334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485" y="785327"/>
            <a:ext cx="3855915" cy="32720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8039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3"/>
          <p:cNvSpPr>
            <a:spLocks/>
          </p:cNvSpPr>
          <p:nvPr/>
        </p:nvSpPr>
        <p:spPr bwMode="auto">
          <a:xfrm>
            <a:off x="216001" y="1093321"/>
            <a:ext cx="8572320" cy="91660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2452" rIns="81638" bIns="42452">
            <a:spAutoFit/>
          </a:bodyPr>
          <a:lstStyle>
            <a:lvl1pPr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FontTx/>
              <a:buNone/>
            </a:pPr>
            <a:r>
              <a:rPr lang="en-GB" altLang="en-US" sz="2903" b="1" dirty="0">
                <a:solidFill>
                  <a:srgbClr val="000099"/>
                </a:solidFill>
                <a:ea typeface="DejaVu Sans"/>
                <a:cs typeface="Lohit Hindi"/>
              </a:rPr>
              <a:t>Modelling of conditions leading to lightning or severe weather</a:t>
            </a:r>
          </a:p>
        </p:txBody>
      </p:sp>
      <p:sp>
        <p:nvSpPr>
          <p:cNvPr id="41987" name="TextBox 7"/>
          <p:cNvSpPr>
            <a:spLocks/>
          </p:cNvSpPr>
          <p:nvPr/>
        </p:nvSpPr>
        <p:spPr bwMode="auto">
          <a:xfrm>
            <a:off x="6907681" y="7768080"/>
            <a:ext cx="2150992" cy="319451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FontTx/>
              <a:buNone/>
            </a:pPr>
            <a:r>
              <a:rPr lang="en-US" altLang="en-US" sz="1633">
                <a:solidFill>
                  <a:srgbClr val="FFFFFF"/>
                </a:solidFill>
                <a:ea typeface="DejaVu Sans"/>
                <a:cs typeface="Lohit Hindi"/>
              </a:rPr>
              <a:t>Large hail (Germany)</a:t>
            </a:r>
          </a:p>
        </p:txBody>
      </p:sp>
      <p:sp>
        <p:nvSpPr>
          <p:cNvPr id="10" name="Foliennummernplatzhalter 4"/>
          <p:cNvSpPr txBox="1">
            <a:spLocks/>
          </p:cNvSpPr>
          <p:nvPr/>
        </p:nvSpPr>
        <p:spPr>
          <a:xfrm>
            <a:off x="10053422" y="5866407"/>
            <a:ext cx="535396" cy="2449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b="1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DB8AA-803C-49D2-90AA-1140CE72DCD7}" type="slidenum">
              <a:rPr lang="de-DE" sz="907"/>
              <a:pPr/>
              <a:t>30</a:t>
            </a:fld>
            <a:endParaRPr lang="de-DE" sz="90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797"/>
          <a:stretch/>
        </p:blipFill>
        <p:spPr>
          <a:xfrm>
            <a:off x="391681" y="1905881"/>
            <a:ext cx="8462399" cy="3960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457" y="5988864"/>
            <a:ext cx="6590009" cy="846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From: Anja </a:t>
            </a:r>
            <a:r>
              <a:rPr lang="en-US" sz="1633" dirty="0" err="1"/>
              <a:t>Westermayer</a:t>
            </a:r>
            <a:r>
              <a:rPr lang="en-US" sz="1633" dirty="0"/>
              <a:t>.</a:t>
            </a:r>
            <a:br>
              <a:rPr lang="en-US" sz="1633" dirty="0"/>
            </a:br>
            <a:r>
              <a:rPr lang="en-US" sz="1633" dirty="0"/>
              <a:t>Project ARCS in collaboration with Munich Re. </a:t>
            </a:r>
          </a:p>
          <a:p>
            <a:r>
              <a:rPr lang="en-US" sz="1633" dirty="0"/>
              <a:t>Funded by Munich Re and the German Ministry of Education and Research.</a:t>
            </a:r>
          </a:p>
        </p:txBody>
      </p:sp>
    </p:spTree>
    <p:extLst>
      <p:ext uri="{BB962C8B-B14F-4D97-AF65-F5344CB8AC3E}">
        <p14:creationId xmlns:p14="http://schemas.microsoft.com/office/powerpoint/2010/main" val="13517575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ell\Dropbox (Personal)\Eurocordex_paper\Publication figures\spread_LIDLSPREC_norm_rcp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70" y="927753"/>
            <a:ext cx="4423287" cy="344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1880808"/>
            <a:ext cx="4195086" cy="4371312"/>
          </a:xfrm>
        </p:spPr>
        <p:txBody>
          <a:bodyPr/>
          <a:lstStyle/>
          <a:p>
            <a:pPr marL="285750" indent="-285750"/>
            <a:r>
              <a:rPr lang="en-US" altLang="en-US" dirty="0"/>
              <a:t>Climate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4666" y="5171605"/>
            <a:ext cx="224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 err="1"/>
              <a:t>Púčik</a:t>
            </a:r>
            <a:r>
              <a:rPr lang="en-US" sz="1200" dirty="0"/>
              <a:t> et al (</a:t>
            </a:r>
            <a:r>
              <a:rPr lang="en-US" sz="1200" i="1" dirty="0"/>
              <a:t>in preparation</a:t>
            </a:r>
            <a:r>
              <a:rPr lang="en-US" sz="12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3075" y="4316774"/>
            <a:ext cx="446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grid points with strong instability (LI &lt; -2), wind shear (&gt; 15 m/s), and modelled precipitation relative to 1970-2000.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5657" y="1229554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scenario </a:t>
            </a:r>
            <a:br>
              <a:rPr lang="en-US" dirty="0"/>
            </a:br>
            <a:r>
              <a:rPr lang="en-US" dirty="0"/>
              <a:t>RCP4.5</a:t>
            </a:r>
          </a:p>
        </p:txBody>
      </p:sp>
      <p:pic>
        <p:nvPicPr>
          <p:cNvPr id="2050" name="Picture 2" descr="C:\Users\Dell\Dropbox (Personal)\Eurocordex_paper\Publication figures\severe1_diff_rcp85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90" y="4514849"/>
            <a:ext cx="2234191" cy="23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ll\Dropbox (Personal)\Eurocordex_paper\Publication figures\severe1_diff_rcp45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" y="4514849"/>
            <a:ext cx="22193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216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ell\Dropbox (Personal)\Eurocordex_paper\Publication figures\spread_LIDLSPREC_norm_rcp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70" y="927753"/>
            <a:ext cx="4423287" cy="344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1880808"/>
            <a:ext cx="4195086" cy="4371312"/>
          </a:xfrm>
        </p:spPr>
        <p:txBody>
          <a:bodyPr/>
          <a:lstStyle/>
          <a:p>
            <a:pPr marL="285750" indent="-285750"/>
            <a:r>
              <a:rPr lang="en-US" altLang="en-US" dirty="0"/>
              <a:t>Climate research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3075" y="4316774"/>
            <a:ext cx="446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grid points with strong instability (LI &lt; -2), wind shear (&gt; 15 m/s), and modelled precipitation relative to 1970-2000.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5657" y="1229554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scenario: </a:t>
            </a:r>
            <a:br>
              <a:rPr lang="en-US" dirty="0"/>
            </a:br>
            <a:r>
              <a:rPr lang="en-US" dirty="0"/>
              <a:t>RCP4.5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242351" y="1688738"/>
            <a:ext cx="591862" cy="715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C:\Users\Dell\Dropbox (Personal)\Eurocordex_paper\Publication figures\spread_LIDLSPREC_norm_rcp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70" y="927753"/>
            <a:ext cx="4423287" cy="344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75657" y="1229554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scenario </a:t>
            </a:r>
            <a:br>
              <a:rPr lang="en-US" dirty="0"/>
            </a:br>
            <a:r>
              <a:rPr lang="en-US" dirty="0"/>
              <a:t>RCP8.5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04666" y="5171605"/>
            <a:ext cx="224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 err="1"/>
              <a:t>Púčik</a:t>
            </a:r>
            <a:r>
              <a:rPr lang="en-US" sz="1200" dirty="0"/>
              <a:t> et al (</a:t>
            </a:r>
            <a:r>
              <a:rPr lang="en-US" sz="1200" i="1" dirty="0"/>
              <a:t>in preparation</a:t>
            </a:r>
            <a:r>
              <a:rPr lang="en-US" sz="1200" dirty="0"/>
              <a:t>)</a:t>
            </a:r>
          </a:p>
        </p:txBody>
      </p:sp>
      <p:pic>
        <p:nvPicPr>
          <p:cNvPr id="14" name="Picture 2" descr="C:\Users\Dell\Dropbox (Personal)\Eurocordex_paper\Publication figures\severe1_diff_rcp85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90" y="4514849"/>
            <a:ext cx="2234191" cy="23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Dell\Dropbox (Personal)\Eurocordex_paper\Publication figures\severe1_diff_rcp45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" y="4514849"/>
            <a:ext cx="22193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2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1880808"/>
            <a:ext cx="4195086" cy="1400872"/>
          </a:xfrm>
        </p:spPr>
        <p:txBody>
          <a:bodyPr>
            <a:normAutofit/>
          </a:bodyPr>
          <a:lstStyle/>
          <a:p>
            <a:pPr marL="285750" lvl="1" indent="-285750">
              <a:spcBef>
                <a:spcPts val="1000"/>
              </a:spcBef>
            </a:pPr>
            <a:r>
              <a:rPr lang="en-US" altLang="en-US" sz="2400" dirty="0"/>
              <a:t>Forecasting research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534" r="67914"/>
          <a:stretch/>
        </p:blipFill>
        <p:spPr>
          <a:xfrm>
            <a:off x="5439375" y="1369556"/>
            <a:ext cx="2780909" cy="23290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6056" t="5053" r="1858" b="481"/>
          <a:stretch/>
        </p:blipFill>
        <p:spPr>
          <a:xfrm>
            <a:off x="5439375" y="3930787"/>
            <a:ext cx="2780909" cy="2329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39375" y="3585923"/>
            <a:ext cx="1686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Probability of lightning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39375" y="6208934"/>
            <a:ext cx="1849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Probability of hail ≥ 2 cm; </a:t>
            </a:r>
            <a:br>
              <a:rPr lang="en-US" sz="1200" b="1" dirty="0"/>
            </a:br>
            <a:r>
              <a:rPr lang="en-US" sz="1200" b="1" dirty="0"/>
              <a:t>ESWD observations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3139" t="5733" r="34775" b="-199"/>
          <a:stretch/>
        </p:blipFill>
        <p:spPr>
          <a:xfrm>
            <a:off x="2256206" y="3930787"/>
            <a:ext cx="2780909" cy="23290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55727" y="6589230"/>
            <a:ext cx="2373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Lars </a:t>
            </a:r>
            <a:r>
              <a:rPr lang="en-US" sz="1200" dirty="0" err="1"/>
              <a:t>Tijssen</a:t>
            </a:r>
            <a:r>
              <a:rPr lang="en-US" sz="1200" dirty="0"/>
              <a:t> &amp; Anja </a:t>
            </a:r>
            <a:r>
              <a:rPr lang="en-US" sz="1200" dirty="0" err="1"/>
              <a:t>Rädler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56206" y="6231325"/>
            <a:ext cx="2376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Probability of wind gust ≥ 25 m/s; </a:t>
            </a:r>
          </a:p>
          <a:p>
            <a:r>
              <a:rPr lang="en-US" sz="1200" b="1" dirty="0"/>
              <a:t>ESWD observations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9375" y="9195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/>
              <a:t>7 Jul 2015 1200 – 1800 UTC</a:t>
            </a:r>
            <a:br>
              <a:rPr lang="en-US" sz="1200" b="1" dirty="0"/>
            </a:br>
            <a:r>
              <a:rPr lang="en-US" sz="1200" b="1" dirty="0"/>
              <a:t>EC IFS 00 UTC + 30 h</a:t>
            </a:r>
          </a:p>
        </p:txBody>
      </p:sp>
    </p:spTree>
    <p:extLst>
      <p:ext uri="{BB962C8B-B14F-4D97-AF65-F5344CB8AC3E}">
        <p14:creationId xmlns:p14="http://schemas.microsoft.com/office/powerpoint/2010/main" val="1695023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Uses of the ESWD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1880808"/>
            <a:ext cx="7975598" cy="4371312"/>
          </a:xfrm>
        </p:spPr>
        <p:txBody>
          <a:bodyPr/>
          <a:lstStyle/>
          <a:p>
            <a:r>
              <a:rPr lang="en-US" altLang="en-US" dirty="0"/>
              <a:t>Forecast verification</a:t>
            </a:r>
          </a:p>
          <a:p>
            <a:pPr lvl="1"/>
            <a:r>
              <a:rPr lang="en-US" altLang="en-US" dirty="0"/>
              <a:t>e.g. at weather services, at the Testbed</a:t>
            </a:r>
          </a:p>
          <a:p>
            <a:r>
              <a:rPr lang="en-US" altLang="en-US" dirty="0"/>
              <a:t>Monitoring of extreme event </a:t>
            </a:r>
            <a:r>
              <a:rPr lang="en-US" altLang="en-US" dirty="0" err="1"/>
              <a:t>occurence</a:t>
            </a:r>
            <a:endParaRPr lang="en-US" altLang="en-US" dirty="0"/>
          </a:p>
          <a:p>
            <a:pPr lvl="1"/>
            <a:r>
              <a:rPr lang="en-US" altLang="en-US" dirty="0"/>
              <a:t>nationally, at weather services</a:t>
            </a:r>
          </a:p>
          <a:p>
            <a:pPr lvl="1"/>
            <a:r>
              <a:rPr lang="en-US" dirty="0"/>
              <a:t>RCC Node-CM RA-VI Regional Climate Centre Offenbach Node on Climate Monitoring</a:t>
            </a:r>
          </a:p>
          <a:p>
            <a:pPr lvl="1"/>
            <a:r>
              <a:rPr lang="en-US" altLang="en-US" dirty="0"/>
              <a:t>validation of </a:t>
            </a:r>
            <a:r>
              <a:rPr lang="en-US" altLang="en-US" dirty="0" err="1"/>
              <a:t>nowcast</a:t>
            </a:r>
            <a:r>
              <a:rPr lang="en-US" altLang="en-US" dirty="0"/>
              <a:t> and forecast methods</a:t>
            </a:r>
          </a:p>
          <a:p>
            <a:pPr lvl="2"/>
            <a:r>
              <a:rPr lang="en-US" altLang="en-US" dirty="0"/>
              <a:t>satellite, radar, NWP</a:t>
            </a:r>
          </a:p>
          <a:p>
            <a:r>
              <a:rPr lang="en-US" altLang="en-US" dirty="0"/>
              <a:t>Risk modelling studies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514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Part 2: European Storm Forecast Support</a:t>
            </a:r>
          </a:p>
        </p:txBody>
      </p:sp>
    </p:spTree>
    <p:extLst>
      <p:ext uri="{BB962C8B-B14F-4D97-AF65-F5344CB8AC3E}">
        <p14:creationId xmlns:p14="http://schemas.microsoft.com/office/powerpoint/2010/main" val="1218465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Who knows the European Storm Forecast Experiment?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067444"/>
            <a:ext cx="4532436" cy="3263017"/>
          </a:xfrm>
        </p:spPr>
        <p:txBody>
          <a:bodyPr>
            <a:normAutofit/>
          </a:bodyPr>
          <a:lstStyle/>
          <a:p>
            <a:r>
              <a:rPr lang="en-US" altLang="en-US" dirty="0"/>
              <a:t>group of volunteers consisting of Forecasters and researchers provide convective forecasts online since 2002</a:t>
            </a:r>
          </a:p>
          <a:p>
            <a:r>
              <a:rPr lang="en-US" altLang="en-US" dirty="0"/>
              <a:t>used as additional information by forecasters of virtually all European NHMS</a:t>
            </a:r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333999" y="5499465"/>
            <a:ext cx="3405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of an ESTOFEX forecast map without the accompanying discussion text.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67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lh5.googleusercontent.com/aF1giy3ABZ9nvX2db3w5PatVC1Cn2aH2vLiYew24zF978hrZcSm86kHPdZGD0b1ZG2GFFPhohkFbcklmW4g10_V4H-Nf7_rPLpi-0cDAHEsEK4akZ06oZvxq_CwvbWjqwDqbrI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62" y="1678198"/>
            <a:ext cx="3245826" cy="36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87" y="2052181"/>
            <a:ext cx="1343494" cy="6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9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ESFS – European Storm Forecast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4532436" cy="4524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Working Group that aims to set up an international effort in improving severe storms forecasting across Europe</a:t>
            </a:r>
          </a:p>
          <a:p>
            <a:pPr marL="0" indent="0">
              <a:buNone/>
            </a:pPr>
            <a:r>
              <a:rPr lang="en-US" altLang="en-US" dirty="0" err="1"/>
              <a:t>EWorking</a:t>
            </a:r>
            <a:r>
              <a:rPr lang="en-US" altLang="en-US" dirty="0"/>
              <a:t> Group 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333999" y="5499465"/>
            <a:ext cx="3405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of an ESTOFEX forecast map without the accompanying discussion text.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67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lh5.googleusercontent.com/aF1giy3ABZ9nvX2db3w5PatVC1Cn2aH2vLiYew24zF978hrZcSm86kHPdZGD0b1ZG2GFFPhohkFbcklmW4g10_V4H-Nf7_rPLpi-0cDAHEsEK4akZ06oZvxq_CwvbWjqwDqbrI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62" y="1678198"/>
            <a:ext cx="3245826" cy="36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710188"/>
              </p:ext>
            </p:extLst>
          </p:nvPr>
        </p:nvGraphicFramePr>
        <p:xfrm>
          <a:off x="291145" y="3731746"/>
          <a:ext cx="4869941" cy="2925752"/>
        </p:xfrm>
        <a:graphic>
          <a:graphicData uri="http://schemas.openxmlformats.org/drawingml/2006/table">
            <a:tbl>
              <a:tblPr/>
              <a:tblGrid>
                <a:gridCol w="2253400">
                  <a:extLst>
                    <a:ext uri="{9D8B030D-6E8A-4147-A177-3AD203B41FA5}">
                      <a16:colId xmlns:a16="http://schemas.microsoft.com/office/drawing/2014/main" val="3144234649"/>
                    </a:ext>
                  </a:extLst>
                </a:gridCol>
                <a:gridCol w="2616541">
                  <a:extLst>
                    <a:ext uri="{9D8B030D-6E8A-4147-A177-3AD203B41FA5}">
                      <a16:colId xmlns:a16="http://schemas.microsoft.com/office/drawing/2014/main" val="4282337285"/>
                    </a:ext>
                  </a:extLst>
                </a:gridCol>
              </a:tblGrid>
              <a:tr h="19905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Christoph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Gatzen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chair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100" b="1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PhD student at the University of Cologne</a:t>
                      </a:r>
                      <a:endParaRPr lang="en-US" sz="9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656271"/>
                  </a:ext>
                </a:extLst>
              </a:tr>
              <a:tr h="3931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Dr. Harold Brooks</a:t>
                      </a:r>
                      <a:endParaRPr lang="en-US" sz="11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Researcher at National Severe Storms Laboratory,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Norman, OK, USA</a:t>
                      </a:r>
                      <a:endParaRPr lang="en-US" sz="90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58146"/>
                  </a:ext>
                </a:extLst>
              </a:tr>
              <a:tr h="2140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Helge Tuschy</a:t>
                      </a:r>
                      <a:endParaRPr lang="en-US" sz="110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Forecaster at Deutscher Wetterdienst</a:t>
                      </a:r>
                      <a:endParaRPr lang="en-US" sz="90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811224"/>
                  </a:ext>
                </a:extLst>
              </a:tr>
              <a:tr h="66194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Tomá</a:t>
                      </a:r>
                      <a:r>
                        <a:rPr lang="en-US" sz="1100" b="0" i="0" u="none" strike="noStrike" dirty="0" err="1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š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Pú</a:t>
                      </a:r>
                      <a:r>
                        <a:rPr lang="en-US" sz="1100" b="0" i="0" u="none" strike="noStrike" dirty="0" err="1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č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ik</a:t>
                      </a:r>
                      <a:endParaRPr lang="en-US" sz="11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Researcher at European Severe Storms Laboratory, Former forecaster at the Czech and Slovak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HydroMeteorological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Institutes</a:t>
                      </a:r>
                      <a:endParaRPr lang="en-US" sz="9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822820"/>
                  </a:ext>
                </a:extLst>
              </a:tr>
              <a:tr h="34435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Alois M.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Holzer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 </a:t>
                      </a:r>
                      <a:r>
                        <a:rPr lang="fr-FR" sz="11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officio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fr-FR" sz="11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Director of Operations at European Severe Storms Laboratory</a:t>
                      </a:r>
                      <a:endParaRPr lang="en-US" sz="9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117085"/>
                  </a:ext>
                </a:extLst>
              </a:tr>
              <a:tr h="34435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Dr. Johannes Dahl</a:t>
                      </a:r>
                      <a:endParaRPr lang="en-US" sz="11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Assistant Professor at Texas Tech University,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Lubbock, TX, USA</a:t>
                      </a:r>
                      <a:endParaRPr lang="en-US" sz="90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026885"/>
                  </a:ext>
                </a:extLst>
              </a:tr>
              <a:tr h="2140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Marcus Beyer</a:t>
                      </a:r>
                      <a:endParaRPr lang="en-US" sz="110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Forecaster at Deutscher Wetterdienst</a:t>
                      </a:r>
                      <a:endParaRPr lang="en-US" sz="90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092519"/>
                  </a:ext>
                </a:extLst>
              </a:tr>
              <a:tr h="30359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Dr. Pieter Groenemeijer (</a:t>
                      </a:r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 officio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1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Director at European Severe Storms Laboratory</a:t>
                      </a:r>
                      <a:endParaRPr lang="en-US" sz="90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583658"/>
                  </a:ext>
                </a:extLst>
              </a:tr>
              <a:tr h="22314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Dr. Oscar van der Velde</a:t>
                      </a:r>
                      <a:endParaRPr lang="nl-NL" sz="11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Researcher at Technical University of Catalonia</a:t>
                      </a:r>
                      <a:endParaRPr lang="en-US" sz="900" dirty="0">
                        <a:effectLst/>
                      </a:endParaRPr>
                    </a:p>
                  </a:txBody>
                  <a:tcPr marL="25376" marR="25376" marT="25376" marB="25376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51888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378197" y="3687049"/>
            <a:ext cx="166130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60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ESFS – European Storm Forecast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4532436" cy="45248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dirty="0"/>
              <a:t>Goals:</a:t>
            </a:r>
          </a:p>
          <a:p>
            <a:pPr fontAlgn="base"/>
            <a:r>
              <a:rPr lang="en-US" dirty="0"/>
              <a:t>to produce daily convective forecasts for Europe, similar to ESTOFEX</a:t>
            </a:r>
          </a:p>
          <a:p>
            <a:pPr fontAlgn="base"/>
            <a:r>
              <a:rPr lang="en-US" dirty="0"/>
              <a:t>to develop a framework for the verification of these forecasts</a:t>
            </a:r>
          </a:p>
          <a:p>
            <a:pPr fontAlgn="base"/>
            <a:r>
              <a:rPr lang="en-US" dirty="0"/>
              <a:t>to accommodate communication between ESFS forecasters by periodic teleconferences and a virtual platform for discussion</a:t>
            </a:r>
          </a:p>
          <a:p>
            <a:pPr fontAlgn="base"/>
            <a:r>
              <a:rPr lang="en-US" dirty="0"/>
              <a:t>to compile a document on best practices and other training material in forecasting severe convection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3999" y="5499465"/>
            <a:ext cx="3405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of an ESTOFEX forecast map without the accompanying discussion text.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67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lh5.googleusercontent.com/aF1giy3ABZ9nvX2db3w5PatVC1Cn2aH2vLiYew24zF978hrZcSm86kHPdZGD0b1ZG2GFFPhohkFbcklmW4g10_V4H-Nf7_rPLpi-0cDAHEsEK4akZ06oZvxq_CwvbWjqwDqbrI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62" y="1678198"/>
            <a:ext cx="3245826" cy="36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9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ESFS – European Storm Forecast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4532436" cy="4524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/>
              <a:t>Benefits: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Availability of a daily forecast of severe storm risk across Europe</a:t>
            </a:r>
          </a:p>
          <a:p>
            <a:pPr lvl="1" fontAlgn="base"/>
            <a:r>
              <a:rPr lang="en-US" dirty="0"/>
              <a:t>to </a:t>
            </a:r>
            <a:r>
              <a:rPr lang="en-US" b="1" dirty="0"/>
              <a:t>support</a:t>
            </a:r>
            <a:r>
              <a:rPr lang="en-US" dirty="0"/>
              <a:t> national forecasts and warnings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Rapid acquisition of experience and skills in forecasting severe convection</a:t>
            </a:r>
          </a:p>
          <a:p>
            <a:pPr lvl="1" fontAlgn="base"/>
            <a:r>
              <a:rPr lang="en-US" dirty="0"/>
              <a:t>through interaction with expert colleagues from other NHMS and ESSL</a:t>
            </a:r>
          </a:p>
          <a:p>
            <a:pPr marL="0" indent="0">
              <a:buNone/>
            </a:pPr>
            <a:endParaRPr lang="en-US" altLang="en-US" dirty="0"/>
          </a:p>
          <a:p>
            <a:pPr fontAlgn="base"/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33999" y="5499465"/>
            <a:ext cx="3405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of an ESTOFEX forecast map without the accompanying discussion text.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67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lh5.googleusercontent.com/aF1giy3ABZ9nvX2db3w5PatVC1Cn2aH2vLiYew24zF978hrZcSm86kHPdZGD0b1ZG2GFFPhohkFbcklmW4g10_V4H-Nf7_rPLpi-0cDAHEsEK4akZ06oZvxq_CwvbWjqwDqbrI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62" y="1678198"/>
            <a:ext cx="3245826" cy="36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3043"/>
            <a:ext cx="6461081" cy="47703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altLang="en-US" sz="2000" dirty="0">
                <a:ea typeface="DejaVu Sans"/>
                <a:cs typeface="Times New Roman" panose="02020603050405020304" pitchFamily="18" charset="0"/>
              </a:rPr>
              <a:t>ESSL </a:t>
            </a:r>
            <a:r>
              <a:rPr lang="de-DE" altLang="en-US" sz="2000" dirty="0" err="1">
                <a:ea typeface="DejaVu Sans"/>
                <a:cs typeface="Times New Roman" panose="02020603050405020304" pitchFamily="18" charset="0"/>
              </a:rPr>
              <a:t>has</a:t>
            </a:r>
            <a:r>
              <a:rPr lang="de-DE" altLang="en-US" sz="2000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sz="2000" dirty="0" err="1">
                <a:ea typeface="DejaVu Sans"/>
                <a:cs typeface="Times New Roman" panose="02020603050405020304" pitchFamily="18" charset="0"/>
              </a:rPr>
              <a:t>these</a:t>
            </a:r>
            <a:r>
              <a:rPr lang="de-DE" altLang="en-US" sz="2000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sz="2000" dirty="0" err="1">
                <a:ea typeface="DejaVu Sans"/>
                <a:cs typeface="Times New Roman" panose="02020603050405020304" pitchFamily="18" charset="0"/>
              </a:rPr>
              <a:t>primary</a:t>
            </a:r>
            <a:r>
              <a:rPr lang="de-DE" altLang="en-US" sz="2000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sz="2000" dirty="0" err="1">
                <a:ea typeface="DejaVu Sans"/>
                <a:cs typeface="Times New Roman" panose="02020603050405020304" pitchFamily="18" charset="0"/>
              </a:rPr>
              <a:t>sources</a:t>
            </a:r>
            <a:r>
              <a:rPr lang="de-DE" altLang="en-US" sz="2000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sz="2000" dirty="0" err="1">
                <a:ea typeface="DejaVu Sans"/>
                <a:cs typeface="Times New Roman" panose="02020603050405020304" pitchFamily="18" charset="0"/>
              </a:rPr>
              <a:t>of</a:t>
            </a:r>
            <a:r>
              <a:rPr lang="de-DE" altLang="en-US" sz="2000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sz="2000" dirty="0" err="1">
                <a:ea typeface="DejaVu Sans"/>
                <a:cs typeface="Times New Roman" panose="02020603050405020304" pitchFamily="18" charset="0"/>
              </a:rPr>
              <a:t>income</a:t>
            </a:r>
            <a:r>
              <a:rPr lang="de-DE" altLang="en-US" sz="2000" dirty="0">
                <a:ea typeface="DejaVu Sans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de-DE" altLang="en-US" sz="2000" dirty="0">
              <a:ea typeface="DejaVu Sans"/>
              <a:cs typeface="Times New Roman" panose="02020603050405020304" pitchFamily="18" charset="0"/>
            </a:endParaRPr>
          </a:p>
          <a:p>
            <a:pPr marL="0" indent="0">
              <a:buFont typeface="Calibri" panose="020F0502020204030204" pitchFamily="34" charset="0"/>
              <a:buAutoNum type="arabicPeriod"/>
            </a:pP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Membership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fees</a:t>
            </a:r>
            <a:endParaRPr lang="de-DE" altLang="en-US" dirty="0">
              <a:ea typeface="DejaVu Sans"/>
              <a:cs typeface="Times New Roman" panose="02020603050405020304" pitchFamily="18" charset="0"/>
            </a:endParaRPr>
          </a:p>
          <a:p>
            <a:pPr lvl="1" indent="-342900"/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supporting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members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</a:p>
          <a:p>
            <a:pPr lvl="1" indent="-342900"/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full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members</a:t>
            </a:r>
            <a:br>
              <a:rPr lang="de-DE" altLang="en-US" dirty="0">
                <a:ea typeface="DejaVu Sans"/>
                <a:cs typeface="Times New Roman" panose="02020603050405020304" pitchFamily="18" charset="0"/>
              </a:rPr>
            </a:br>
            <a:endParaRPr lang="de-DE" altLang="en-US" dirty="0">
              <a:ea typeface="DejaVu Sans"/>
              <a:cs typeface="Times New Roman" panose="02020603050405020304" pitchFamily="18" charset="0"/>
            </a:endParaRPr>
          </a:p>
          <a:p>
            <a:pPr marL="0" indent="0">
              <a:buFont typeface="Calibri" panose="020F0502020204030204" pitchFamily="34" charset="0"/>
              <a:buAutoNum type="arabicPeriod"/>
            </a:pP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Projects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funded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by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third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parties</a:t>
            </a:r>
            <a:endParaRPr lang="de-DE" altLang="en-US" dirty="0">
              <a:ea typeface="DejaVu Sans"/>
              <a:cs typeface="Times New Roman" panose="02020603050405020304" pitchFamily="18" charset="0"/>
            </a:endParaRPr>
          </a:p>
          <a:p>
            <a:pPr lvl="1" indent="-342900"/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European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Commission</a:t>
            </a:r>
            <a:endParaRPr lang="de-DE" altLang="en-US" dirty="0">
              <a:ea typeface="DejaVu Sans"/>
              <a:cs typeface="Times New Roman" panose="02020603050405020304" pitchFamily="18" charset="0"/>
            </a:endParaRPr>
          </a:p>
          <a:p>
            <a:pPr lvl="1" indent="-342900"/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National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and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regional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governments</a:t>
            </a:r>
            <a:endParaRPr lang="de-DE" altLang="en-US" dirty="0">
              <a:ea typeface="DejaVu Sans"/>
              <a:cs typeface="Times New Roman" panose="02020603050405020304" pitchFamily="18" charset="0"/>
            </a:endParaRPr>
          </a:p>
          <a:p>
            <a:pPr lvl="1" indent="-342900"/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Partner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research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organizations</a:t>
            </a:r>
            <a:endParaRPr lang="de-DE" altLang="en-US" dirty="0">
              <a:ea typeface="DejaVu Sans"/>
              <a:cs typeface="Times New Roman" panose="02020603050405020304" pitchFamily="18" charset="0"/>
            </a:endParaRPr>
          </a:p>
          <a:p>
            <a:pPr lvl="1" indent="-342900"/>
            <a:endParaRPr lang="de-DE" altLang="en-US" sz="2400" dirty="0">
              <a:ea typeface="DejaVu Sans"/>
              <a:cs typeface="Times New Roman" panose="02020603050405020304" pitchFamily="18" charset="0"/>
            </a:endParaRPr>
          </a:p>
          <a:p>
            <a:pPr marL="0" indent="0">
              <a:buFont typeface="Calibri" panose="020F0502020204030204" pitchFamily="34" charset="0"/>
              <a:buAutoNum type="arabicPeriod"/>
            </a:pP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Fees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for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ESSL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programmes</a:t>
            </a:r>
            <a:endParaRPr lang="de-DE" altLang="en-US" dirty="0">
              <a:ea typeface="DejaVu Sans"/>
              <a:cs typeface="Times New Roman" panose="02020603050405020304" pitchFamily="18" charset="0"/>
            </a:endParaRPr>
          </a:p>
          <a:p>
            <a:pPr lvl="1" indent="-342900"/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ECSS – European Conference on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Severe</a:t>
            </a:r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 Storms</a:t>
            </a:r>
            <a:endParaRPr lang="de-DE" altLang="en-US" sz="1800" dirty="0">
              <a:ea typeface="DejaVu Sans"/>
              <a:cs typeface="Times New Roman" panose="02020603050405020304" pitchFamily="18" charset="0"/>
            </a:endParaRPr>
          </a:p>
          <a:p>
            <a:pPr lvl="1" indent="-342900"/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ESSL </a:t>
            </a:r>
            <a:r>
              <a:rPr lang="de-DE" altLang="en-US" dirty="0" err="1">
                <a:ea typeface="DejaVu Sans"/>
                <a:cs typeface="Times New Roman" panose="02020603050405020304" pitchFamily="18" charset="0"/>
              </a:rPr>
              <a:t>Testbed</a:t>
            </a:r>
            <a:endParaRPr lang="de-DE" altLang="en-US" dirty="0">
              <a:ea typeface="DejaVu Sans"/>
              <a:cs typeface="Times New Roman" panose="02020603050405020304" pitchFamily="18" charset="0"/>
            </a:endParaRPr>
          </a:p>
          <a:p>
            <a:pPr lvl="1" indent="-342900"/>
            <a:r>
              <a:rPr lang="de-DE" altLang="en-US" dirty="0">
                <a:ea typeface="DejaVu Sans"/>
                <a:cs typeface="Times New Roman" panose="02020603050405020304" pitchFamily="18" charset="0"/>
              </a:rPr>
              <a:t>Trainings, Seminars, Workshops</a:t>
            </a:r>
            <a:endParaRPr lang="de-DE" alt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76" y="3132548"/>
            <a:ext cx="1318948" cy="490739"/>
          </a:xfrm>
          <a:prstGeom prst="rect">
            <a:avLst/>
          </a:prstGeom>
        </p:spPr>
      </p:pic>
      <p:pic>
        <p:nvPicPr>
          <p:cNvPr id="8" name="Picture 7" descr="C:\Users\Pieter\Desktop\FONA_MiKlip_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69" y="3782436"/>
            <a:ext cx="2007940" cy="50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097" y="4387039"/>
            <a:ext cx="1119333" cy="575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36" y="3130487"/>
            <a:ext cx="968145" cy="6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ESFS – European Storm Forecast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4532436" cy="4524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/>
              <a:t>Means:</a:t>
            </a:r>
          </a:p>
          <a:p>
            <a:r>
              <a:rPr lang="en-US" dirty="0"/>
              <a:t>dedicated shifts of forecasters of participating services</a:t>
            </a:r>
          </a:p>
          <a:p>
            <a:r>
              <a:rPr lang="en-US" dirty="0"/>
              <a:t>online teleconferences</a:t>
            </a:r>
          </a:p>
          <a:p>
            <a:r>
              <a:rPr lang="en-US" dirty="0"/>
              <a:t>occasional trainings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of existing ESSL Testbed data display; coordination by ESSL</a:t>
            </a:r>
            <a:br>
              <a:rPr lang="en-US" dirty="0"/>
            </a:b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  <a:p>
            <a:endParaRPr 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3999" y="5499465"/>
            <a:ext cx="3405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of an ESTOFEX forecast map without the accompanying discussion text.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67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lh5.googleusercontent.com/aF1giy3ABZ9nvX2db3w5PatVC1Cn2aH2vLiYew24zF978hrZcSm86kHPdZGD0b1ZG2GFFPhohkFbcklmW4g10_V4H-Nf7_rPLpi-0cDAHEsEK4akZ06oZvxq_CwvbWjqwDqbrI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62" y="1678198"/>
            <a:ext cx="3245826" cy="36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ESFS – European Storm Forecast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4532436" cy="4524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/>
              <a:t>Current stage: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dirty="0"/>
              <a:t>building of critical mass of interested weather services</a:t>
            </a:r>
          </a:p>
          <a:p>
            <a:r>
              <a:rPr lang="en-US" dirty="0"/>
              <a:t>first expressions of interest from: </a:t>
            </a:r>
            <a:r>
              <a:rPr lang="en-US" dirty="0" err="1"/>
              <a:t>MeteoSwiss</a:t>
            </a:r>
            <a:r>
              <a:rPr lang="en-US" dirty="0"/>
              <a:t>, FMI, SHMI, IMGW</a:t>
            </a:r>
          </a:p>
          <a:p>
            <a:r>
              <a:rPr lang="en-US" dirty="0"/>
              <a:t>contact me to receive the document describing initiative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33999" y="5499465"/>
            <a:ext cx="3405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of an ESTOFEX forecast map without the accompanying discussion text.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67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lh5.googleusercontent.com/aF1giy3ABZ9nvX2db3w5PatVC1Cn2aH2vLiYew24zF978hrZcSm86kHPdZGD0b1ZG2GFFPhohkFbcklmW4g10_V4H-Nf7_rPLpi-0cDAHEsEK4akZ06oZvxq_CwvbWjqwDqbrI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62" y="1678198"/>
            <a:ext cx="3245826" cy="36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706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532880" y="111760"/>
            <a:ext cx="2550160" cy="18928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58" y="1178169"/>
            <a:ext cx="5915562" cy="687203"/>
          </a:xfrm>
        </p:spPr>
        <p:txBody>
          <a:bodyPr>
            <a:normAutofit/>
          </a:bodyPr>
          <a:lstStyle/>
          <a:p>
            <a:r>
              <a:rPr lang="en-GB" dirty="0"/>
              <a:t>ESSL Training activities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657" y="1712280"/>
            <a:ext cx="65556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Seminars: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Forecasting Severe Convection I</a:t>
            </a:r>
          </a:p>
          <a:p>
            <a:pPr lvl="1"/>
            <a:r>
              <a:rPr lang="en-US" dirty="0"/>
              <a:t>	by Tomas </a:t>
            </a:r>
            <a:r>
              <a:rPr lang="en-US" dirty="0" err="1"/>
              <a:t>Pucik</a:t>
            </a:r>
            <a:r>
              <a:rPr lang="en-US" dirty="0"/>
              <a:t> (ESSL) – 12 - 16 June 2017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Forecasting Severe Convection II</a:t>
            </a:r>
          </a:p>
          <a:p>
            <a:pPr lvl="2"/>
            <a:r>
              <a:rPr lang="en-US" dirty="0"/>
              <a:t>by Prof. Johannes Dahl (Texas Tech University)</a:t>
            </a:r>
            <a:br>
              <a:rPr lang="en-US" dirty="0"/>
            </a:br>
            <a:r>
              <a:rPr lang="en-US" dirty="0"/>
              <a:t>2 - 6 October 2017</a:t>
            </a:r>
          </a:p>
          <a:p>
            <a:pPr lvl="2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 to ingredients-based Forecasting of Severe Convection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by Dr. Charles </a:t>
            </a:r>
            <a:r>
              <a:rPr lang="en-US" dirty="0" err="1"/>
              <a:t>Doswell</a:t>
            </a:r>
            <a:r>
              <a:rPr lang="en-US" dirty="0"/>
              <a:t> III</a:t>
            </a:r>
            <a:br>
              <a:rPr lang="en-US" dirty="0"/>
            </a:br>
            <a:r>
              <a:rPr lang="en-US" dirty="0"/>
              <a:t>23 Sep. 2017, side event of ECSS conference in Pula, Croatia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ESSL Summer school on severe convection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several speakers, 28 – 1 Sep 2017</a:t>
            </a:r>
          </a:p>
          <a:p>
            <a:pPr lvl="1"/>
            <a:endParaRPr lang="en-US" sz="2400" dirty="0"/>
          </a:p>
        </p:txBody>
      </p:sp>
      <p:pic>
        <p:nvPicPr>
          <p:cNvPr id="7" name="Picture 2" descr="http://www.essl.org/cms/wp-content/uploads/essl_centre_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93" y="270979"/>
            <a:ext cx="2068861" cy="124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08084" y="1458002"/>
            <a:ext cx="260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ESSL Research and Training Centre</a:t>
            </a:r>
          </a:p>
          <a:p>
            <a:r>
              <a:rPr lang="en-US" sz="1200" dirty="0"/>
              <a:t>Wiener Neustadt, Austria</a:t>
            </a:r>
          </a:p>
        </p:txBody>
      </p:sp>
      <p:pic>
        <p:nvPicPr>
          <p:cNvPr id="22530" name="Picture 2" descr="http://www.essl.org/media/images/doswe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4672" r="17318" b="35914"/>
          <a:stretch/>
        </p:blipFill>
        <p:spPr bwMode="auto">
          <a:xfrm>
            <a:off x="7434373" y="4422821"/>
            <a:ext cx="952248" cy="103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8197" b="1133"/>
          <a:stretch/>
        </p:blipFill>
        <p:spPr>
          <a:xfrm>
            <a:off x="7434373" y="2050619"/>
            <a:ext cx="952248" cy="1125311"/>
          </a:xfrm>
          <a:prstGeom prst="rect">
            <a:avLst/>
          </a:prstGeom>
        </p:spPr>
      </p:pic>
      <p:pic>
        <p:nvPicPr>
          <p:cNvPr id="22532" name="Picture 4" descr="http://www.estofex.org/graphics/Johann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97" b="25507"/>
          <a:stretch/>
        </p:blipFill>
        <p:spPr bwMode="auto">
          <a:xfrm>
            <a:off x="7434373" y="3265909"/>
            <a:ext cx="952248" cy="10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Testbed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021314"/>
            <a:ext cx="4545623" cy="2836686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en-US" altLang="en-US" sz="2400" dirty="0"/>
              <a:t>Goals:</a:t>
            </a:r>
          </a:p>
          <a:p>
            <a:pPr marL="457200" lvl="1" indent="-457200">
              <a:spcBef>
                <a:spcPts val="1000"/>
              </a:spcBef>
              <a:buFont typeface="+mj-lt"/>
              <a:buAutoNum type="arabicPeriod"/>
            </a:pPr>
            <a:r>
              <a:rPr lang="en-US" altLang="en-US" sz="2400" b="1" dirty="0"/>
              <a:t>Train</a:t>
            </a:r>
            <a:r>
              <a:rPr lang="en-US" altLang="en-US" sz="2400" dirty="0"/>
              <a:t> Europe’s forecasters with regard to severe convective weather forecasting</a:t>
            </a:r>
          </a:p>
          <a:p>
            <a:pPr marL="457200" lvl="1" indent="-457200">
              <a:spcBef>
                <a:spcPts val="1000"/>
              </a:spcBef>
              <a:buFont typeface="+mj-lt"/>
              <a:buAutoNum type="arabicPeriod"/>
            </a:pPr>
            <a:r>
              <a:rPr lang="en-US" altLang="en-US" sz="2400" b="1" dirty="0"/>
              <a:t>Evaluate</a:t>
            </a:r>
            <a:r>
              <a:rPr lang="en-US" altLang="en-US" sz="2400" dirty="0"/>
              <a:t> new forecast-supporting products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83" y="958688"/>
            <a:ext cx="2742667" cy="78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15" y="1986819"/>
            <a:ext cx="3227040" cy="216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776" y="4449150"/>
            <a:ext cx="3250080" cy="214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098343" y="1740193"/>
            <a:ext cx="3606235" cy="1964557"/>
            <a:chOff x="991465" y="4642338"/>
            <a:chExt cx="4340316" cy="21453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65" y="4754947"/>
              <a:ext cx="4340316" cy="203271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170074" y="4642338"/>
              <a:ext cx="1823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dirty="0"/>
                <a:t>Testbed partners: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3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Testbed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83" y="958688"/>
            <a:ext cx="2742667" cy="78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4995626"/>
            <a:ext cx="4227830" cy="177487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Next edition:</a:t>
            </a:r>
            <a:endParaRPr lang="en-US" i="1" dirty="0"/>
          </a:p>
          <a:p>
            <a:r>
              <a:rPr lang="en-US" dirty="0"/>
              <a:t>5 June – 7 July 2017</a:t>
            </a:r>
          </a:p>
          <a:p>
            <a:r>
              <a:rPr lang="en-US" dirty="0"/>
              <a:t>Wiener Neustadt, Austria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2" descr="C:\Users\Pieter\Dropbox\ESSL_board\Projects\ESSL Testbed 2012\fotos\LuciaTestbed_2012\IMG_83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5" t="4204" r="5927" b="12905"/>
          <a:stretch/>
        </p:blipFill>
        <p:spPr bwMode="auto">
          <a:xfrm>
            <a:off x="4410918" y="1916563"/>
            <a:ext cx="1681400" cy="31908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3767" r="8135"/>
          <a:stretch/>
        </p:blipFill>
        <p:spPr>
          <a:xfrm>
            <a:off x="5662684" y="2873271"/>
            <a:ext cx="1686253" cy="29432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3" t="29852" r="4988" b="7676"/>
          <a:stretch/>
        </p:blipFill>
        <p:spPr>
          <a:xfrm rot="5400000">
            <a:off x="6373349" y="4441049"/>
            <a:ext cx="2905297" cy="15501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" name="Picture 3" descr="C:\Users\Pieter\Dropbox\ESSL_board\Projects\ESSL Testbed 2012\fotos and pictures\Magdalena2012\Woche 5\DSC_09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9" y="2468731"/>
            <a:ext cx="3127996" cy="208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4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Trainings on-site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4669368" cy="10667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en-US" dirty="0"/>
              <a:t>In response to numerous requests...</a:t>
            </a:r>
          </a:p>
          <a:p>
            <a:pPr marL="0" indent="0">
              <a:buNone/>
            </a:pPr>
            <a:r>
              <a:rPr lang="en-US" altLang="en-US" dirty="0"/>
              <a:t>ESSL will offer trainings at NHMS locations starting in 2017, using the Testbed web-interface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1288" y="2287636"/>
            <a:ext cx="3213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ESSL trainers:</a:t>
            </a:r>
          </a:p>
          <a:p>
            <a:r>
              <a:rPr lang="en-GB" sz="1600" b="1" dirty="0" err="1"/>
              <a:t>Alois</a:t>
            </a:r>
            <a:r>
              <a:rPr lang="en-GB" sz="1600" b="1" dirty="0"/>
              <a:t> M. </a:t>
            </a:r>
            <a:r>
              <a:rPr lang="en-GB" sz="1600" b="1" dirty="0" err="1"/>
              <a:t>Holzer</a:t>
            </a:r>
            <a:r>
              <a:rPr lang="en-GB" sz="1600" b="1" dirty="0"/>
              <a:t>        </a:t>
            </a:r>
            <a:r>
              <a:rPr lang="en-GB" sz="1600" b="1" dirty="0" err="1"/>
              <a:t>Tomáš</a:t>
            </a:r>
            <a:r>
              <a:rPr lang="en-GB" sz="1600" b="1" dirty="0"/>
              <a:t> </a:t>
            </a:r>
            <a:r>
              <a:rPr lang="en-GB" sz="1600" b="1" dirty="0" err="1"/>
              <a:t>Púčik</a:t>
            </a:r>
            <a:endParaRPr lang="en-GB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8197" b="1133"/>
          <a:stretch/>
        </p:blipFill>
        <p:spPr>
          <a:xfrm>
            <a:off x="7380849" y="792480"/>
            <a:ext cx="1265214" cy="1495156"/>
          </a:xfrm>
          <a:prstGeom prst="rect">
            <a:avLst/>
          </a:prstGeom>
        </p:spPr>
      </p:pic>
      <p:pic>
        <p:nvPicPr>
          <p:cNvPr id="7170" name="Picture 2" descr="http://www.essl.org/cms/wp-content/uploads/20150710-Mira-Tornado-Damage-Survey-bre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/>
          <a:stretch/>
        </p:blipFill>
        <p:spPr bwMode="auto">
          <a:xfrm>
            <a:off x="5770282" y="792480"/>
            <a:ext cx="1298257" cy="14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085771"/>
            <a:ext cx="5402216" cy="3425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7034"/>
          <a:stretch/>
        </p:blipFill>
        <p:spPr>
          <a:xfrm>
            <a:off x="7407400" y="3188199"/>
            <a:ext cx="110795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24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57" y="1178169"/>
            <a:ext cx="5464419" cy="687203"/>
          </a:xfrm>
        </p:spPr>
        <p:txBody>
          <a:bodyPr>
            <a:normAutofit/>
          </a:bodyPr>
          <a:lstStyle/>
          <a:p>
            <a:r>
              <a:rPr lang="en-GB" dirty="0"/>
              <a:t>ESSL Membership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557" y="1791286"/>
            <a:ext cx="45846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ESSL would welcome additional NHMS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Benefits: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/>
              <a:t>full access </a:t>
            </a:r>
            <a:r>
              <a:rPr lang="en-US" sz="2000" dirty="0"/>
              <a:t>to ESWD database; right to perform quality control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ESSL General Assembly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/>
              <a:t>reduced participation fees</a:t>
            </a:r>
            <a:r>
              <a:rPr lang="en-US" sz="2000" dirty="0"/>
              <a:t> for workshops, seminars, testbed and ECSS conference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regular updates on ESSL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Fee: depending on nominal GDP per capita, size of organization</a:t>
            </a:r>
            <a:br>
              <a:rPr lang="en-US" sz="2000" dirty="0"/>
            </a:br>
            <a:r>
              <a:rPr lang="en-US" sz="2000" dirty="0"/>
              <a:t>(€ 100 – 1200 per </a:t>
            </a:r>
            <a:r>
              <a:rPr lang="en-US" sz="2000" b="1" dirty="0"/>
              <a:t>year</a:t>
            </a:r>
            <a:r>
              <a:rPr lang="en-US" sz="2000" dirty="0"/>
              <a:t> for SEE NHMS)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60" y="873721"/>
            <a:ext cx="3855915" cy="32720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678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58" y="1178169"/>
            <a:ext cx="2870688" cy="687203"/>
          </a:xfrm>
        </p:spPr>
        <p:txBody>
          <a:bodyPr>
            <a:normAutofit/>
          </a:bodyPr>
          <a:lstStyle/>
          <a:p>
            <a:r>
              <a:rPr lang="en-GB" dirty="0"/>
              <a:t>www.essl.org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8862" y="1805652"/>
            <a:ext cx="3556488" cy="43713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731" b="13361"/>
          <a:stretch/>
        </p:blipFill>
        <p:spPr>
          <a:xfrm>
            <a:off x="4094664" y="1198112"/>
            <a:ext cx="4886189" cy="5029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558" y="2004646"/>
            <a:ext cx="2870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information on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upcoming event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latest news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link to ESWD</a:t>
            </a:r>
          </a:p>
        </p:txBody>
      </p:sp>
    </p:spTree>
    <p:extLst>
      <p:ext uri="{BB962C8B-B14F-4D97-AF65-F5344CB8AC3E}">
        <p14:creationId xmlns:p14="http://schemas.microsoft.com/office/powerpoint/2010/main" val="144903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98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5" y="351692"/>
            <a:ext cx="5429250" cy="212773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ECSS2017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European Conference on Severe Storms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3100" dirty="0">
                <a:solidFill>
                  <a:srgbClr val="002060"/>
                </a:solidFill>
              </a:rPr>
              <a:t>18-22 September 2017</a:t>
            </a:r>
            <a:br>
              <a:rPr lang="en-GB" sz="3100" dirty="0">
                <a:solidFill>
                  <a:srgbClr val="002060"/>
                </a:solidFill>
              </a:rPr>
            </a:br>
            <a:r>
              <a:rPr lang="en-GB" sz="3100" dirty="0">
                <a:solidFill>
                  <a:srgbClr val="002060"/>
                </a:solidFill>
              </a:rPr>
              <a:t>in Pula, Croatia</a:t>
            </a:r>
            <a:br>
              <a:rPr lang="en-GB" dirty="0">
                <a:solidFill>
                  <a:srgbClr val="002060"/>
                </a:solidFill>
              </a:rPr>
            </a:b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" y="134258"/>
            <a:ext cx="2802293" cy="192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127" y="2663298"/>
            <a:ext cx="207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cooperation with:</a:t>
            </a:r>
          </a:p>
        </p:txBody>
      </p:sp>
      <p:pic>
        <p:nvPicPr>
          <p:cNvPr id="6" name="Picture 5" descr="DHMZlog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282" y="3252502"/>
            <a:ext cx="1463920" cy="163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6184" y="5103599"/>
            <a:ext cx="4985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Meteorological and Hydrological Service of Croatia </a:t>
            </a:r>
          </a:p>
        </p:txBody>
      </p:sp>
      <p:pic>
        <p:nvPicPr>
          <p:cNvPr id="9" name="Picture 4" descr="http://exp.cdn-hotels.com/hotels/3000000/2310000/2302400/2302316/2302316_166_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290" y="2479431"/>
            <a:ext cx="3497275" cy="232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348411" y="2057400"/>
            <a:ext cx="2276867" cy="35356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Topics include:</a:t>
            </a:r>
          </a:p>
          <a:p>
            <a:r>
              <a:rPr lang="en-US" sz="2000" dirty="0"/>
              <a:t>forecasting</a:t>
            </a:r>
          </a:p>
          <a:p>
            <a:r>
              <a:rPr lang="en-US" sz="2000" dirty="0" err="1"/>
              <a:t>nowcasting</a:t>
            </a:r>
            <a:endParaRPr lang="en-US" sz="2000" dirty="0"/>
          </a:p>
          <a:p>
            <a:r>
              <a:rPr lang="en-US" sz="2000" dirty="0"/>
              <a:t>radar</a:t>
            </a:r>
          </a:p>
          <a:p>
            <a:r>
              <a:rPr lang="en-US" sz="2000" dirty="0"/>
              <a:t>satellite</a:t>
            </a:r>
          </a:p>
          <a:p>
            <a:r>
              <a:rPr lang="en-US" sz="2000" dirty="0"/>
              <a:t>impacts</a:t>
            </a:r>
          </a:p>
          <a:p>
            <a:r>
              <a:rPr lang="en-US" sz="2000" dirty="0"/>
              <a:t>climate studies</a:t>
            </a:r>
          </a:p>
          <a:p>
            <a:r>
              <a:rPr lang="en-US" sz="2000" dirty="0"/>
              <a:t>storm dynamics</a:t>
            </a:r>
          </a:p>
          <a:p>
            <a:r>
              <a:rPr lang="en-US" sz="2000" dirty="0"/>
              <a:t>flash floods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127" y="6229195"/>
            <a:ext cx="889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questions about ESSL, ESWD, trainings, or the conference contact me at: </a:t>
            </a:r>
            <a:r>
              <a:rPr lang="en-US" b="1" u="sng" dirty="0"/>
              <a:t>inflow@essl.org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014720"/>
            <a:ext cx="9144000" cy="2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30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2"/>
          <p:cNvSpPr txBox="1">
            <a:spLocks noGrp="1"/>
          </p:cNvSpPr>
          <p:nvPr>
            <p:ph type="title" idx="4294967295"/>
          </p:nvPr>
        </p:nvSpPr>
        <p:spPr>
          <a:xfrm>
            <a:off x="476641" y="1037615"/>
            <a:ext cx="8521920" cy="590931"/>
          </a:xfrm>
        </p:spPr>
        <p:txBody>
          <a:bodyPr>
            <a:spAutoFit/>
          </a:bodyPr>
          <a:lstStyle/>
          <a:p>
            <a:r>
              <a:rPr lang="en-US" altLang="en-US" sz="3600" dirty="0">
                <a:latin typeface="+mn-lt"/>
              </a:rPr>
              <a:t>Extra slides</a:t>
            </a:r>
            <a:endParaRPr alt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07914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693043"/>
            <a:ext cx="3028949" cy="2152447"/>
          </a:xfrm>
        </p:spPr>
        <p:txBody>
          <a:bodyPr>
            <a:normAutofit/>
          </a:bodyPr>
          <a:lstStyle/>
          <a:p>
            <a:pPr marL="285750" indent="-285750"/>
            <a:r>
              <a:rPr lang="de-DE" altLang="en-US" dirty="0"/>
              <a:t>ESSL </a:t>
            </a:r>
            <a:r>
              <a:rPr lang="de-DE" altLang="en-US" dirty="0" err="1"/>
              <a:t>is</a:t>
            </a:r>
            <a:r>
              <a:rPr lang="de-DE" altLang="en-US" dirty="0"/>
              <a:t> </a:t>
            </a:r>
            <a:r>
              <a:rPr lang="de-DE" altLang="en-US" dirty="0" err="1"/>
              <a:t>seated</a:t>
            </a:r>
            <a:r>
              <a:rPr lang="de-DE" altLang="en-US" dirty="0"/>
              <a:t> in </a:t>
            </a:r>
            <a:r>
              <a:rPr lang="de-DE" altLang="en-US" dirty="0" err="1"/>
              <a:t>Wessling</a:t>
            </a:r>
            <a:r>
              <a:rPr lang="de-DE" altLang="en-US" dirty="0"/>
              <a:t>, Germany, on </a:t>
            </a:r>
            <a:r>
              <a:rPr lang="de-DE" altLang="en-US" dirty="0" err="1"/>
              <a:t>the</a:t>
            </a:r>
            <a:r>
              <a:rPr lang="de-DE" altLang="en-US" dirty="0"/>
              <a:t> </a:t>
            </a:r>
            <a:r>
              <a:rPr lang="de-DE" altLang="en-US" dirty="0" err="1"/>
              <a:t>premises</a:t>
            </a:r>
            <a:r>
              <a:rPr lang="de-DE" altLang="en-US" dirty="0"/>
              <a:t> </a:t>
            </a:r>
            <a:r>
              <a:rPr lang="de-DE" altLang="en-US" dirty="0" err="1"/>
              <a:t>of</a:t>
            </a:r>
            <a:r>
              <a:rPr lang="de-DE" altLang="en-US" dirty="0"/>
              <a:t> DLR</a:t>
            </a:r>
          </a:p>
          <a:p>
            <a:endParaRPr lang="de-DE" altLang="en-US" dirty="0"/>
          </a:p>
          <a:p>
            <a:endParaRPr lang="de-DE" altLang="en-US" dirty="0"/>
          </a:p>
          <a:p>
            <a:endParaRPr lang="de-DE" altLang="en-US" dirty="0"/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28609"/>
            <a:ext cx="5241355" cy="3664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essl.org/cms/wp-content/uploads/essl_centre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69" y="3437792"/>
            <a:ext cx="2691586" cy="16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45723" y="5372100"/>
            <a:ext cx="3198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 of forecaster trainings, </a:t>
            </a:r>
          </a:p>
          <a:p>
            <a:r>
              <a:rPr lang="en-US" dirty="0"/>
              <a:t>seminars, workshops and</a:t>
            </a: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84" y="6099339"/>
            <a:ext cx="1490296" cy="4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28650" y="496159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/>
              <a:t>Subsidiary (non-profit)</a:t>
            </a:r>
            <a:br>
              <a:rPr lang="en-US" altLang="en-US" sz="2400" dirty="0"/>
            </a:br>
            <a:r>
              <a:rPr lang="en-US" altLang="en-US" sz="2400" dirty="0"/>
              <a:t>ESSL – Science and Training in</a:t>
            </a:r>
            <a:br>
              <a:rPr lang="en-US" altLang="en-US" sz="2400" dirty="0"/>
            </a:br>
            <a:r>
              <a:rPr lang="en-US" altLang="en-US" sz="2400" dirty="0"/>
              <a:t>Wiener Neustadt, Austria:</a:t>
            </a:r>
          </a:p>
        </p:txBody>
      </p:sp>
    </p:spTree>
    <p:extLst>
      <p:ext uri="{BB962C8B-B14F-4D97-AF65-F5344CB8AC3E}">
        <p14:creationId xmlns:p14="http://schemas.microsoft.com/office/powerpoint/2010/main" val="22589145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0833" r="56250" b="21822"/>
          <a:stretch>
            <a:fillRect/>
          </a:stretch>
        </p:blipFill>
        <p:spPr bwMode="auto">
          <a:xfrm>
            <a:off x="3569761" y="2965321"/>
            <a:ext cx="5184000" cy="317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2"/>
          <p:cNvSpPr txBox="1">
            <a:spLocks noGrp="1"/>
          </p:cNvSpPr>
          <p:nvPr>
            <p:ph type="title" idx="4294967295"/>
          </p:nvPr>
        </p:nvSpPr>
        <p:spPr>
          <a:xfrm>
            <a:off x="476641" y="1037615"/>
            <a:ext cx="8521920" cy="590931"/>
          </a:xfrm>
        </p:spPr>
        <p:txBody>
          <a:bodyPr>
            <a:spAutoFit/>
          </a:bodyPr>
          <a:lstStyle/>
          <a:p>
            <a:r>
              <a:rPr altLang="en-US" sz="3600" dirty="0">
                <a:latin typeface="+mn-lt"/>
              </a:rPr>
              <a:t>(Sub-)tropical cyclones near Europe</a:t>
            </a:r>
          </a:p>
        </p:txBody>
      </p:sp>
      <p:cxnSp>
        <p:nvCxnSpPr>
          <p:cNvPr id="6" name="Gerade Verbindung 3"/>
          <p:cNvCxnSpPr/>
          <p:nvPr/>
        </p:nvCxnSpPr>
        <p:spPr>
          <a:xfrm>
            <a:off x="4525921" y="5974921"/>
            <a:ext cx="0" cy="829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6"/>
          <p:cNvCxnSpPr/>
          <p:nvPr/>
        </p:nvCxnSpPr>
        <p:spPr>
          <a:xfrm>
            <a:off x="4459681" y="6241320"/>
            <a:ext cx="126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4"/>
          <p:cNvCxnSpPr/>
          <p:nvPr/>
        </p:nvCxnSpPr>
        <p:spPr>
          <a:xfrm>
            <a:off x="4459681" y="6546600"/>
            <a:ext cx="126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9"/>
          <p:cNvCxnSpPr/>
          <p:nvPr/>
        </p:nvCxnSpPr>
        <p:spPr>
          <a:xfrm>
            <a:off x="4459681" y="6804361"/>
            <a:ext cx="126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6" name="Textfeld 18"/>
          <p:cNvSpPr txBox="1">
            <a:spLocks noChangeArrowheads="1"/>
          </p:cNvSpPr>
          <p:nvPr/>
        </p:nvSpPr>
        <p:spPr bwMode="auto">
          <a:xfrm>
            <a:off x="6429601" y="5676840"/>
            <a:ext cx="694421" cy="76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AT" altLang="en-US" sz="1451">
                <a:solidFill>
                  <a:schemeClr val="tx1"/>
                </a:solidFill>
                <a:latin typeface="Calibri" pitchFamily="34" charset="0"/>
              </a:rPr>
              <a:t>T</a:t>
            </a:r>
            <a:r>
              <a:rPr lang="de-AT" altLang="en-US" sz="907">
                <a:solidFill>
                  <a:schemeClr val="tx1"/>
                </a:solidFill>
                <a:latin typeface="Calibri" pitchFamily="34" charset="0"/>
              </a:rPr>
              <a:t>o</a:t>
            </a:r>
            <a:r>
              <a:rPr lang="de-AT" altLang="en-US" sz="1451">
                <a:solidFill>
                  <a:schemeClr val="tx1"/>
                </a:solidFill>
                <a:latin typeface="Calibri" pitchFamily="34" charset="0"/>
              </a:rPr>
              <a:t> (° C)</a:t>
            </a:r>
          </a:p>
          <a:p>
            <a:pPr eaLnBrk="1" hangingPunct="1">
              <a:buFontTx/>
              <a:buNone/>
            </a:pPr>
            <a:endParaRPr lang="de-AT" altLang="en-US" sz="1451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de-AT" altLang="en-US" sz="1451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Freihandform 11263"/>
          <p:cNvSpPr/>
          <p:nvPr/>
        </p:nvSpPr>
        <p:spPr>
          <a:xfrm>
            <a:off x="6491521" y="5982121"/>
            <a:ext cx="722880" cy="768960"/>
          </a:xfrm>
          <a:custGeom>
            <a:avLst/>
            <a:gdLst>
              <a:gd name="connsiteX0" fmla="*/ 0 w 819398"/>
              <a:gd name="connsiteY0" fmla="*/ 0 h 938150"/>
              <a:gd name="connsiteX1" fmla="*/ 391886 w 819398"/>
              <a:gd name="connsiteY1" fmla="*/ 475013 h 938150"/>
              <a:gd name="connsiteX2" fmla="*/ 819398 w 819398"/>
              <a:gd name="connsiteY2" fmla="*/ 938150 h 938150"/>
              <a:gd name="connsiteX3" fmla="*/ 819398 w 819398"/>
              <a:gd name="connsiteY3" fmla="*/ 938150 h 9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98" h="938150">
                <a:moveTo>
                  <a:pt x="0" y="0"/>
                </a:moveTo>
                <a:lnTo>
                  <a:pt x="391886" y="475013"/>
                </a:lnTo>
                <a:lnTo>
                  <a:pt x="819398" y="938150"/>
                </a:lnTo>
                <a:lnTo>
                  <a:pt x="819398" y="93815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633"/>
          </a:p>
        </p:txBody>
      </p:sp>
      <p:sp>
        <p:nvSpPr>
          <p:cNvPr id="13" name="Freihandform 34"/>
          <p:cNvSpPr/>
          <p:nvPr/>
        </p:nvSpPr>
        <p:spPr>
          <a:xfrm>
            <a:off x="5876641" y="5974921"/>
            <a:ext cx="691200" cy="783360"/>
          </a:xfrm>
          <a:custGeom>
            <a:avLst/>
            <a:gdLst>
              <a:gd name="connsiteX0" fmla="*/ 0 w 819398"/>
              <a:gd name="connsiteY0" fmla="*/ 0 h 938150"/>
              <a:gd name="connsiteX1" fmla="*/ 391886 w 819398"/>
              <a:gd name="connsiteY1" fmla="*/ 475013 h 938150"/>
              <a:gd name="connsiteX2" fmla="*/ 819398 w 819398"/>
              <a:gd name="connsiteY2" fmla="*/ 938150 h 938150"/>
              <a:gd name="connsiteX3" fmla="*/ 819398 w 819398"/>
              <a:gd name="connsiteY3" fmla="*/ 938150 h 9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98" h="938150">
                <a:moveTo>
                  <a:pt x="0" y="0"/>
                </a:moveTo>
                <a:lnTo>
                  <a:pt x="391886" y="475013"/>
                </a:lnTo>
                <a:lnTo>
                  <a:pt x="819398" y="938150"/>
                </a:lnTo>
                <a:lnTo>
                  <a:pt x="819398" y="93815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633"/>
          </a:p>
        </p:txBody>
      </p:sp>
      <p:sp>
        <p:nvSpPr>
          <p:cNvPr id="14" name="Freihandform 35"/>
          <p:cNvSpPr/>
          <p:nvPr/>
        </p:nvSpPr>
        <p:spPr>
          <a:xfrm>
            <a:off x="5317921" y="5974921"/>
            <a:ext cx="696960" cy="783360"/>
          </a:xfrm>
          <a:custGeom>
            <a:avLst/>
            <a:gdLst>
              <a:gd name="connsiteX0" fmla="*/ 0 w 819398"/>
              <a:gd name="connsiteY0" fmla="*/ 0 h 938150"/>
              <a:gd name="connsiteX1" fmla="*/ 391886 w 819398"/>
              <a:gd name="connsiteY1" fmla="*/ 475013 h 938150"/>
              <a:gd name="connsiteX2" fmla="*/ 819398 w 819398"/>
              <a:gd name="connsiteY2" fmla="*/ 938150 h 938150"/>
              <a:gd name="connsiteX3" fmla="*/ 819398 w 819398"/>
              <a:gd name="connsiteY3" fmla="*/ 938150 h 9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98" h="938150">
                <a:moveTo>
                  <a:pt x="0" y="0"/>
                </a:moveTo>
                <a:lnTo>
                  <a:pt x="391886" y="475013"/>
                </a:lnTo>
                <a:lnTo>
                  <a:pt x="819398" y="938150"/>
                </a:lnTo>
                <a:lnTo>
                  <a:pt x="819398" y="93815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633"/>
          </a:p>
        </p:txBody>
      </p:sp>
      <p:sp>
        <p:nvSpPr>
          <p:cNvPr id="37900" name="Textfeld 11266"/>
          <p:cNvSpPr txBox="1">
            <a:spLocks noChangeArrowheads="1"/>
          </p:cNvSpPr>
          <p:nvPr/>
        </p:nvSpPr>
        <p:spPr bwMode="auto">
          <a:xfrm>
            <a:off x="4201920" y="6129001"/>
            <a:ext cx="1683794" cy="83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AT" altLang="en-US" sz="1089" b="1">
                <a:solidFill>
                  <a:schemeClr val="tx1"/>
                </a:solidFill>
                <a:latin typeface="Calibri" pitchFamily="34" charset="0"/>
              </a:rPr>
              <a:t>18</a:t>
            </a:r>
            <a:br>
              <a:rPr lang="de-AT" altLang="en-US" sz="1089" b="1">
                <a:solidFill>
                  <a:schemeClr val="tx1"/>
                </a:solidFill>
                <a:latin typeface="Calibri" pitchFamily="34" charset="0"/>
              </a:rPr>
            </a:br>
            <a:br>
              <a:rPr lang="de-AT" altLang="en-US" sz="816" b="1">
                <a:solidFill>
                  <a:schemeClr val="tx1"/>
                </a:solidFill>
                <a:latin typeface="Calibri" pitchFamily="34" charset="0"/>
              </a:rPr>
            </a:br>
            <a:r>
              <a:rPr lang="de-AT" altLang="en-US" sz="1089" b="1">
                <a:solidFill>
                  <a:schemeClr val="tx1"/>
                </a:solidFill>
                <a:latin typeface="Calibri" pitchFamily="34" charset="0"/>
              </a:rPr>
              <a:t>16</a:t>
            </a:r>
          </a:p>
          <a:p>
            <a:pPr eaLnBrk="1" hangingPunct="1">
              <a:buFontTx/>
              <a:buNone/>
            </a:pPr>
            <a:br>
              <a:rPr lang="de-AT" altLang="en-US" sz="726" b="1">
                <a:solidFill>
                  <a:schemeClr val="tx1"/>
                </a:solidFill>
                <a:latin typeface="Calibri" pitchFamily="34" charset="0"/>
              </a:rPr>
            </a:br>
            <a:r>
              <a:rPr lang="de-AT" altLang="en-US" sz="1089" b="1">
                <a:solidFill>
                  <a:schemeClr val="tx1"/>
                </a:solidFill>
                <a:latin typeface="Calibri" pitchFamily="34" charset="0"/>
              </a:rPr>
              <a:t>14		                  987 hPa</a:t>
            </a:r>
            <a:endParaRPr lang="en-GB" altLang="en-US" sz="1089" b="1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7901" name="Textfeld 1"/>
          <p:cNvSpPr txBox="1">
            <a:spLocks noChangeArrowheads="1"/>
          </p:cNvSpPr>
          <p:nvPr/>
        </p:nvSpPr>
        <p:spPr bwMode="auto">
          <a:xfrm>
            <a:off x="3803041" y="4822921"/>
            <a:ext cx="2381870" cy="16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AT" altLang="en-US" sz="1633">
                <a:solidFill>
                  <a:schemeClr val="tx1"/>
                </a:solidFill>
                <a:latin typeface="Calibri" pitchFamily="34" charset="0"/>
              </a:rPr>
              <a:t>SST</a:t>
            </a:r>
          </a:p>
          <a:p>
            <a:pPr eaLnBrk="1" hangingPunct="1">
              <a:buFontTx/>
              <a:buNone/>
            </a:pPr>
            <a:endParaRPr lang="de-AT" altLang="en-US" sz="1633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de-AT" altLang="en-US" sz="1633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de-AT" altLang="en-US" sz="1633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de-AT" altLang="en-US" sz="1633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de-AT" altLang="en-US" sz="1633">
                <a:solidFill>
                  <a:schemeClr val="tx1"/>
                </a:solidFill>
                <a:latin typeface="Calibri" pitchFamily="34" charset="0"/>
              </a:rPr>
              <a:t>				outflow T</a:t>
            </a:r>
            <a:endParaRPr lang="en-GB" altLang="en-US" sz="1633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7902" name="Textfeld 2"/>
          <p:cNvSpPr txBox="1">
            <a:spLocks noChangeArrowheads="1"/>
          </p:cNvSpPr>
          <p:nvPr/>
        </p:nvSpPr>
        <p:spPr bwMode="auto">
          <a:xfrm rot="3633534">
            <a:off x="4664957" y="4918951"/>
            <a:ext cx="1557927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AT" altLang="en-US" sz="1633">
                <a:solidFill>
                  <a:schemeClr val="tx1"/>
                </a:solidFill>
                <a:latin typeface="Calibri" pitchFamily="34" charset="0"/>
              </a:rPr>
              <a:t>central pressure</a:t>
            </a:r>
            <a:endParaRPr lang="en-GB" altLang="en-US" sz="1633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7903" name="TextBox 1"/>
          <p:cNvSpPr txBox="1">
            <a:spLocks noChangeArrowheads="1"/>
          </p:cNvSpPr>
          <p:nvPr/>
        </p:nvSpPr>
        <p:spPr bwMode="auto">
          <a:xfrm>
            <a:off x="7178401" y="2988362"/>
            <a:ext cx="1965600" cy="4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70">
                <a:solidFill>
                  <a:schemeClr val="tx1"/>
                </a:solidFill>
                <a:latin typeface="Calibri" pitchFamily="34" charset="0"/>
              </a:rPr>
              <a:t>Maximal Potential Intensity (Emanuel 1998)</a:t>
            </a:r>
          </a:p>
        </p:txBody>
      </p:sp>
      <p:pic>
        <p:nvPicPr>
          <p:cNvPr id="3790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6216" r="17134" b="8995"/>
          <a:stretch>
            <a:fillRect/>
          </a:stretch>
        </p:blipFill>
        <p:spPr bwMode="auto">
          <a:xfrm>
            <a:off x="372961" y="3318121"/>
            <a:ext cx="3196800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5" name="TextBox 2"/>
          <p:cNvSpPr txBox="1">
            <a:spLocks noChangeArrowheads="1"/>
          </p:cNvSpPr>
          <p:nvPr/>
        </p:nvSpPr>
        <p:spPr bwMode="auto">
          <a:xfrm>
            <a:off x="372961" y="6068521"/>
            <a:ext cx="3196800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“Enhanced” IR image</a:t>
            </a:r>
          </a:p>
          <a:p>
            <a:pPr eaLnBrk="1" hangingPunct="1">
              <a:buFontTx/>
              <a:buNone/>
            </a:pPr>
            <a:r>
              <a:rPr lang="en-US" altLang="en-US" sz="1633">
                <a:solidFill>
                  <a:schemeClr val="tx1"/>
                </a:solidFill>
                <a:latin typeface="Calibri" pitchFamily="34" charset="0"/>
              </a:rPr>
              <a:t>10 Oct 1996 00 UTC (EUMETSAT)</a:t>
            </a:r>
          </a:p>
        </p:txBody>
      </p:sp>
      <p:sp>
        <p:nvSpPr>
          <p:cNvPr id="37906" name="Text Box 3"/>
          <p:cNvSpPr txBox="1">
            <a:spLocks noChangeArrowheads="1"/>
          </p:cNvSpPr>
          <p:nvPr/>
        </p:nvSpPr>
        <p:spPr bwMode="auto">
          <a:xfrm>
            <a:off x="485281" y="1963081"/>
            <a:ext cx="7948800" cy="6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177">
                <a:solidFill>
                  <a:srgbClr val="000080"/>
                </a:solidFill>
                <a:ea typeface="DejaVu Sans"/>
                <a:cs typeface="DejaVu Sans"/>
              </a:rPr>
              <a:t>Hurricane-like systems occur occasionally over the Mediterranean and Black Sea, and the eastern Atlantic.</a:t>
            </a:r>
          </a:p>
          <a:p>
            <a:pPr eaLnBrk="1" hangingPunct="1">
              <a:buFontTx/>
              <a:buNone/>
            </a:pPr>
            <a:r>
              <a:rPr lang="en-US" altLang="en-US" sz="2177">
                <a:solidFill>
                  <a:srgbClr val="000080"/>
                </a:solidFill>
                <a:ea typeface="DejaVu Sans"/>
                <a:cs typeface="DejaVu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83722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 txBox="1">
            <a:spLocks noGrp="1"/>
          </p:cNvSpPr>
          <p:nvPr>
            <p:ph type="title" idx="4294967295"/>
          </p:nvPr>
        </p:nvSpPr>
        <p:spPr>
          <a:xfrm>
            <a:off x="456481" y="1003055"/>
            <a:ext cx="8687520" cy="590931"/>
          </a:xfrm>
        </p:spPr>
        <p:txBody>
          <a:bodyPr>
            <a:spAutoFit/>
          </a:bodyPr>
          <a:lstStyle/>
          <a:p>
            <a:r>
              <a:rPr lang="de-DE" altLang="en-US" sz="3600" dirty="0">
                <a:latin typeface="+mn-lt"/>
              </a:rPr>
              <a:t>(Sub-)</a:t>
            </a:r>
            <a:r>
              <a:rPr lang="de-DE" altLang="en-US" sz="3600" dirty="0" err="1">
                <a:latin typeface="+mn-lt"/>
              </a:rPr>
              <a:t>tropical</a:t>
            </a:r>
            <a:r>
              <a:rPr lang="de-DE" altLang="en-US" sz="3600" dirty="0">
                <a:latin typeface="+mn-lt"/>
              </a:rPr>
              <a:t> </a:t>
            </a:r>
            <a:r>
              <a:rPr lang="de-DE" altLang="en-US" sz="3600" dirty="0" err="1">
                <a:latin typeface="+mn-lt"/>
              </a:rPr>
              <a:t>cyclones</a:t>
            </a:r>
            <a:r>
              <a:rPr lang="de-DE" altLang="en-US" sz="3600" dirty="0">
                <a:latin typeface="+mn-lt"/>
              </a:rPr>
              <a:t> </a:t>
            </a:r>
            <a:r>
              <a:rPr lang="de-DE" altLang="en-US" sz="3600" dirty="0" err="1">
                <a:latin typeface="+mn-lt"/>
              </a:rPr>
              <a:t>near</a:t>
            </a:r>
            <a:r>
              <a:rPr lang="de-DE" altLang="en-US" sz="3600" dirty="0">
                <a:latin typeface="+mn-lt"/>
              </a:rPr>
              <a:t> Europe</a:t>
            </a:r>
            <a:endParaRPr altLang="en-US" sz="3600" dirty="0">
              <a:latin typeface="+mn-lt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76000" y="1639081"/>
            <a:ext cx="6739200" cy="101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14">
                <a:solidFill>
                  <a:srgbClr val="000080"/>
                </a:solidFill>
                <a:ea typeface="DejaVu Sans"/>
                <a:cs typeface="DejaVu Sans"/>
              </a:rPr>
              <a:t>ESSL has established the first systematic study to derive a climatology using METEOSAT-Data from 1982 – 2006.</a:t>
            </a:r>
            <a:endParaRPr lang="en-US" altLang="en-US" sz="1451">
              <a:solidFill>
                <a:srgbClr val="000080"/>
              </a:solidFill>
              <a:ea typeface="DejaVu Sans"/>
              <a:cs typeface="DejaVu San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9601" y="6107401"/>
            <a:ext cx="7774560" cy="84619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AT" sz="1633" b="1" dirty="0"/>
              <a:t>All </a:t>
            </a:r>
            <a:r>
              <a:rPr lang="de-AT" sz="1633" b="1" dirty="0" err="1"/>
              <a:t>tropical</a:t>
            </a:r>
            <a:r>
              <a:rPr lang="de-AT" sz="1633" b="1" dirty="0"/>
              <a:t> </a:t>
            </a:r>
            <a:r>
              <a:rPr lang="de-AT" sz="1633" b="1" dirty="0" err="1"/>
              <a:t>and</a:t>
            </a:r>
            <a:r>
              <a:rPr lang="de-AT" sz="1633" b="1" dirty="0"/>
              <a:t> </a:t>
            </a:r>
            <a:r>
              <a:rPr lang="de-AT" sz="1633" b="1" dirty="0" err="1"/>
              <a:t>subtropical</a:t>
            </a:r>
            <a:r>
              <a:rPr lang="de-AT" sz="1633" b="1" dirty="0"/>
              <a:t> </a:t>
            </a:r>
            <a:r>
              <a:rPr lang="de-AT" sz="1633" b="1" dirty="0" err="1"/>
              <a:t>cyclones</a:t>
            </a:r>
            <a:r>
              <a:rPr lang="de-AT" sz="1633" b="1" dirty="0"/>
              <a:t> 1982 </a:t>
            </a:r>
            <a:r>
              <a:rPr lang="de-AT" sz="1633" b="1"/>
              <a:t>– 2006 across the Mediterranean Sea:</a:t>
            </a:r>
            <a:endParaRPr lang="de-AT" sz="1633" b="1" dirty="0"/>
          </a:p>
          <a:p>
            <a:pPr eaLnBrk="1" hangingPunct="1">
              <a:defRPr/>
            </a:pPr>
            <a:r>
              <a:rPr lang="de-AT" sz="16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(Sub-)</a:t>
            </a:r>
            <a:r>
              <a:rPr lang="de-AT" sz="1633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tropical</a:t>
            </a:r>
            <a:r>
              <a:rPr lang="de-AT" sz="16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sz="1633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depressions</a:t>
            </a:r>
            <a:r>
              <a:rPr lang="de-AT" sz="1633" dirty="0"/>
              <a:t>	                </a:t>
            </a:r>
            <a:r>
              <a:rPr lang="de-AT" sz="1633" b="1" dirty="0">
                <a:solidFill>
                  <a:schemeClr val="accent6">
                    <a:lumMod val="75000"/>
                  </a:schemeClr>
                </a:solidFill>
              </a:rPr>
              <a:t>27 (Sub-) </a:t>
            </a:r>
            <a:r>
              <a:rPr lang="de-AT" sz="1633" b="1" dirty="0" err="1">
                <a:solidFill>
                  <a:schemeClr val="accent6">
                    <a:lumMod val="75000"/>
                  </a:schemeClr>
                </a:solidFill>
              </a:rPr>
              <a:t>tropical</a:t>
            </a:r>
            <a:r>
              <a:rPr lang="de-AT" sz="1633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1633" b="1" dirty="0" err="1">
                <a:solidFill>
                  <a:schemeClr val="accent6">
                    <a:lumMod val="75000"/>
                  </a:schemeClr>
                </a:solidFill>
              </a:rPr>
              <a:t>storms</a:t>
            </a:r>
            <a:r>
              <a:rPr lang="de-AT" sz="1633" dirty="0"/>
              <a:t>	      </a:t>
            </a:r>
            <a:r>
              <a:rPr lang="de-AT" sz="1633" b="1" dirty="0">
                <a:solidFill>
                  <a:srgbClr val="FF0000"/>
                </a:solidFill>
              </a:rPr>
              <a:t>4 </a:t>
            </a:r>
            <a:r>
              <a:rPr lang="de-AT" sz="1633" b="1" dirty="0" err="1">
                <a:solidFill>
                  <a:srgbClr val="FF0000"/>
                </a:solidFill>
              </a:rPr>
              <a:t>Hurricanes</a:t>
            </a:r>
            <a:endParaRPr lang="de-AT" sz="1633" b="1" dirty="0">
              <a:solidFill>
                <a:srgbClr val="FF0000"/>
              </a:solidFill>
            </a:endParaRPr>
          </a:p>
        </p:txBody>
      </p:sp>
      <p:pic>
        <p:nvPicPr>
          <p:cNvPr id="39941" name="Picture 2" descr="http://upload.wikimedia.org/wikipedia/commons/thumb/e/e2/EUMETSAT_logo.svg/295px-EUMETSAT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41" y="1041481"/>
            <a:ext cx="1473120" cy="110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 descr="C:\Users\Pieter\Dropbox\ESSL_board\Projects\EUMETSAT SubTropical Cyclones Europe\Maps from Pieter\cyclones_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61" y="2439721"/>
            <a:ext cx="7316640" cy="355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013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3"/>
          <p:cNvSpPr>
            <a:spLocks/>
          </p:cNvSpPr>
          <p:nvPr/>
        </p:nvSpPr>
        <p:spPr bwMode="auto">
          <a:xfrm>
            <a:off x="216001" y="1093321"/>
            <a:ext cx="8572320" cy="50116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2452" rIns="81638" bIns="42452">
            <a:spAutoFit/>
          </a:bodyPr>
          <a:lstStyle>
            <a:lvl1pPr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FontTx/>
              <a:buNone/>
            </a:pPr>
            <a:r>
              <a:rPr lang="en-GB" altLang="en-US" sz="2903" b="1">
                <a:solidFill>
                  <a:srgbClr val="000099"/>
                </a:solidFill>
                <a:ea typeface="DejaVu Sans"/>
                <a:cs typeface="Lohit Hindi"/>
              </a:rPr>
              <a:t>Assessment of an historical tornado</a:t>
            </a:r>
          </a:p>
        </p:txBody>
      </p:sp>
      <p:sp>
        <p:nvSpPr>
          <p:cNvPr id="41987" name="TextBox 7"/>
          <p:cNvSpPr>
            <a:spLocks/>
          </p:cNvSpPr>
          <p:nvPr/>
        </p:nvSpPr>
        <p:spPr bwMode="auto">
          <a:xfrm>
            <a:off x="6907681" y="7768080"/>
            <a:ext cx="2150992" cy="319451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FontTx/>
              <a:buNone/>
            </a:pPr>
            <a:r>
              <a:rPr lang="en-US" altLang="en-US" sz="1633">
                <a:solidFill>
                  <a:srgbClr val="FFFFFF"/>
                </a:solidFill>
                <a:ea typeface="DejaVu Sans"/>
                <a:cs typeface="Lohit Hindi"/>
              </a:rPr>
              <a:t>Large hail (Germany)</a:t>
            </a:r>
          </a:p>
        </p:txBody>
      </p:sp>
      <p:pic>
        <p:nvPicPr>
          <p:cNvPr id="41988" name="Picture 5" descr="b_sturm_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 r="1620" b="2290"/>
          <a:stretch>
            <a:fillRect/>
          </a:stretch>
        </p:blipFill>
        <p:spPr bwMode="auto">
          <a:xfrm>
            <a:off x="563041" y="4385161"/>
            <a:ext cx="2903040" cy="187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4801" y="6270121"/>
            <a:ext cx="3939840" cy="42736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177">
                <a:effectLst>
                  <a:outerShdw blurRad="38100" dist="38100" dir="2700000" algn="tl">
                    <a:srgbClr val="FFFFFF"/>
                  </a:outerShdw>
                </a:effectLst>
              </a:rPr>
              <a:t>Wiener Neustadt (A)</a:t>
            </a:r>
            <a:r>
              <a:rPr lang="en-US" altLang="en-US" sz="1814">
                <a:effectLst>
                  <a:outerShdw blurRad="38100" dist="38100" dir="2700000" algn="tl">
                    <a:srgbClr val="FFFFFF"/>
                  </a:outerShdw>
                </a:effectLst>
              </a:rPr>
              <a:t>, 10. Juli 1916</a:t>
            </a:r>
            <a:endParaRPr lang="en-US" altLang="en-US" sz="1633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1990" name="Picture 2" descr="B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521" y="1839241"/>
            <a:ext cx="2488320" cy="19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61601" y="3835082"/>
            <a:ext cx="3450240" cy="42736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2177">
                <a:effectLst>
                  <a:outerShdw blurRad="38100" dist="38100" dir="2700000" algn="tl">
                    <a:srgbClr val="FFFFFF"/>
                  </a:outerShdw>
                </a:effectLst>
              </a:rPr>
              <a:t>Palluel (F)</a:t>
            </a:r>
            <a:r>
              <a:rPr lang="en-US" altLang="en-US" sz="1814">
                <a:effectLst>
                  <a:outerShdw blurRad="38100" dist="38100" dir="2700000" algn="tl">
                    <a:srgbClr val="FFFFFF"/>
                  </a:outerShdw>
                </a:effectLst>
              </a:rPr>
              <a:t>, 24. Juni 1967</a:t>
            </a:r>
            <a:endParaRPr lang="en-US" altLang="en-US" sz="1633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199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41" y="4252681"/>
            <a:ext cx="3002400" cy="19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68801" y="6195241"/>
            <a:ext cx="3443040" cy="42736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2177">
                <a:effectLst>
                  <a:outerShdw blurRad="38100" dist="38100" dir="2700000" algn="tl">
                    <a:srgbClr val="FFFFFF"/>
                  </a:outerShdw>
                </a:effectLst>
              </a:rPr>
              <a:t>Neede (NL)</a:t>
            </a:r>
            <a:r>
              <a:rPr lang="en-US" altLang="en-US" sz="1814">
                <a:effectLst>
                  <a:outerShdw blurRad="38100" dist="38100" dir="2700000" algn="tl">
                    <a:srgbClr val="FFFFFF"/>
                  </a:outerShdw>
                </a:effectLst>
              </a:rPr>
              <a:t>, 1. Juni 1927</a:t>
            </a:r>
            <a:endParaRPr lang="en-US" altLang="en-US" sz="1633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1994" name="Picture 5" descr="Pforzheim 19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1" y="1778761"/>
            <a:ext cx="2128320" cy="210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4801" y="3846602"/>
            <a:ext cx="3162240" cy="42736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177">
                <a:effectLst>
                  <a:outerShdw blurRad="38100" dist="38100" dir="2700000" algn="tl">
                    <a:srgbClr val="FFFFFF"/>
                  </a:outerShdw>
                </a:effectLst>
              </a:rPr>
              <a:t>Pforzheim (D)</a:t>
            </a:r>
            <a:r>
              <a:rPr lang="en-US" altLang="en-US" sz="1814">
                <a:effectLst>
                  <a:outerShdw blurRad="38100" dist="38100" dir="2700000" algn="tl">
                    <a:srgbClr val="FFFFFF"/>
                  </a:outerShdw>
                </a:effectLst>
              </a:rPr>
              <a:t>, 10. Juli 1968</a:t>
            </a:r>
            <a:endParaRPr lang="en-US" altLang="en-US" sz="1633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996" name="TextBox 1"/>
          <p:cNvSpPr txBox="1">
            <a:spLocks noChangeArrowheads="1"/>
          </p:cNvSpPr>
          <p:nvPr/>
        </p:nvSpPr>
        <p:spPr bwMode="auto">
          <a:xfrm>
            <a:off x="3136320" y="1964521"/>
            <a:ext cx="2373120" cy="12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540">
                <a:solidFill>
                  <a:schemeClr val="tx1"/>
                </a:solidFill>
                <a:latin typeface="Calibri" pitchFamily="34" charset="0"/>
              </a:rPr>
              <a:t>Historical</a:t>
            </a:r>
          </a:p>
          <a:p>
            <a:pPr algn="ctr" eaLnBrk="1" hangingPunct="1">
              <a:buFontTx/>
              <a:buNone/>
            </a:pPr>
            <a:r>
              <a:rPr lang="en-US" altLang="en-US" sz="2540">
                <a:solidFill>
                  <a:schemeClr val="tx1"/>
                </a:solidFill>
                <a:latin typeface="Calibri" pitchFamily="34" charset="0"/>
              </a:rPr>
              <a:t>Tornado  cases</a:t>
            </a:r>
            <a:br>
              <a:rPr lang="en-US" altLang="en-US" sz="2540">
                <a:solidFill>
                  <a:schemeClr val="tx1"/>
                </a:solidFill>
                <a:latin typeface="Calibri" pitchFamily="34" charset="0"/>
              </a:rPr>
            </a:br>
            <a:r>
              <a:rPr lang="en-US" altLang="en-US" sz="2540">
                <a:solidFill>
                  <a:schemeClr val="tx1"/>
                </a:solidFill>
                <a:latin typeface="Calibri" pitchFamily="34" charset="0"/>
              </a:rPr>
              <a:t>in Europe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51361" y="4334761"/>
            <a:ext cx="2972160" cy="89568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33">
                <a:solidFill>
                  <a:schemeClr val="tx1"/>
                </a:solidFill>
                <a:cs typeface="Arial" pitchFamily="34" charset="0"/>
              </a:rPr>
              <a:t>ESSL studied this case in detail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21921" y="5230441"/>
            <a:ext cx="829440" cy="41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21" y="1778761"/>
            <a:ext cx="8471520" cy="483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21" y="1794601"/>
            <a:ext cx="8471520" cy="481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5440" y="6139082"/>
            <a:ext cx="8801280" cy="818237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540">
                <a:effectLst>
                  <a:outerShdw blurRad="38100" dist="38100" dir="2700000" algn="tl">
                    <a:srgbClr val="FFFFFF"/>
                  </a:outerShdw>
                </a:effectLst>
              </a:rPr>
              <a:t>Wiener Neustadt (A)</a:t>
            </a:r>
            <a:r>
              <a:rPr lang="en-US" altLang="en-US" sz="2177">
                <a:effectLst>
                  <a:outerShdw blurRad="38100" dist="38100" dir="2700000" algn="tl">
                    <a:srgbClr val="FFFFFF"/>
                  </a:outerShdw>
                </a:effectLst>
              </a:rPr>
              <a:t>, 10 July 1916, F4, 35 fatalities, fourth-deadliest in EU</a:t>
            </a:r>
            <a:endParaRPr lang="en-US" altLang="en-US" sz="1814"/>
          </a:p>
        </p:txBody>
      </p:sp>
      <p:pic>
        <p:nvPicPr>
          <p:cNvPr id="21507" name="Picture 3" descr="C:\Users\Alois Holzer\Dropbox\TORNeustadt\GoogleEarth\Farblegende_neu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01" y="1637641"/>
            <a:ext cx="5152320" cy="24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3" name="Picture 2" descr="Wiener Neustar/d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801" y="1002601"/>
            <a:ext cx="1840320" cy="5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4013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itle 1"/>
          <p:cNvSpPr txBox="1">
            <a:spLocks noGrp="1"/>
          </p:cNvSpPr>
          <p:nvPr>
            <p:ph type="title" idx="4294967295"/>
          </p:nvPr>
        </p:nvSpPr>
        <p:spPr>
          <a:xfrm>
            <a:off x="652321" y="1037616"/>
            <a:ext cx="8264160" cy="590931"/>
          </a:xfrm>
        </p:spPr>
        <p:txBody>
          <a:bodyPr>
            <a:spAutoFit/>
          </a:bodyPr>
          <a:lstStyle/>
          <a:p>
            <a:r>
              <a:rPr lang="en-US" altLang="en-US" sz="3600" dirty="0">
                <a:latin typeface="+mn-lt"/>
              </a:rPr>
              <a:t>Procedure</a:t>
            </a:r>
            <a:endParaRPr altLang="en-US" sz="3600" dirty="0">
              <a:latin typeface="+mn-lt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22001" y="1771560"/>
            <a:ext cx="4243430" cy="3099378"/>
          </a:xfrm>
        </p:spPr>
        <p:txBody>
          <a:bodyPr>
            <a:normAutofit fontScale="25000" lnSpcReduction="20000"/>
          </a:bodyPr>
          <a:lstStyle/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Font typeface="+mj-lt"/>
              <a:buAutoNum type="arabicPeriod"/>
            </a:pPr>
            <a:r>
              <a:rPr altLang="en-US" sz="9600" dirty="0"/>
              <a:t>Participants jointly</a:t>
            </a:r>
            <a:br>
              <a:rPr lang="en-US" altLang="en-US" sz="9600" dirty="0"/>
            </a:br>
            <a:r>
              <a:rPr altLang="en-US" sz="9600" b="1" dirty="0"/>
              <a:t>make forecasts and </a:t>
            </a:r>
            <a:r>
              <a:rPr altLang="en-US" sz="9600" b="1" dirty="0" err="1"/>
              <a:t>nowcasts</a:t>
            </a:r>
            <a:endParaRPr altLang="en-US" sz="9600" b="1" dirty="0"/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Font typeface="+mj-lt"/>
              <a:buAutoNum type="arabicPeriod"/>
            </a:pPr>
            <a:r>
              <a:rPr altLang="en-US" sz="9600" dirty="0"/>
              <a:t>Forecasts are </a:t>
            </a:r>
            <a:r>
              <a:rPr altLang="en-US" sz="9600" b="1" dirty="0"/>
              <a:t>verified</a:t>
            </a:r>
            <a:r>
              <a:rPr altLang="en-US" sz="9600" dirty="0"/>
              <a:t> against observations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Font typeface="+mj-lt"/>
              <a:buAutoNum type="arabicPeriod"/>
            </a:pPr>
            <a:r>
              <a:rPr altLang="en-US" sz="9600" dirty="0"/>
              <a:t>Products are </a:t>
            </a:r>
            <a:r>
              <a:rPr altLang="en-US" sz="9600" b="1" dirty="0"/>
              <a:t>evaluated</a:t>
            </a:r>
            <a:endParaRPr lang="en-US" altLang="en-US" sz="9600" b="1" dirty="0"/>
          </a:p>
          <a:p>
            <a:pPr marL="1771650" lvl="3" indent="-857250">
              <a:lnSpc>
                <a:spcPct val="110000"/>
              </a:lnSpc>
              <a:buClr>
                <a:srgbClr val="000000"/>
              </a:buClr>
            </a:pPr>
            <a:r>
              <a:rPr altLang="en-US" sz="7200" dirty="0"/>
              <a:t>Discussion</a:t>
            </a:r>
            <a:endParaRPr lang="en-US" altLang="en-US" sz="7200" dirty="0"/>
          </a:p>
          <a:p>
            <a:pPr marL="1771650" lvl="3" indent="-857250">
              <a:lnSpc>
                <a:spcPct val="110000"/>
              </a:lnSpc>
              <a:buClr>
                <a:srgbClr val="000000"/>
              </a:buClr>
            </a:pPr>
            <a:r>
              <a:rPr altLang="en-US" sz="7200" dirty="0"/>
              <a:t>Testbed Blog</a:t>
            </a:r>
            <a:endParaRPr lang="en-US" altLang="en-US" sz="7200" dirty="0"/>
          </a:p>
          <a:p>
            <a:pPr marL="1771650" lvl="3" indent="-857250">
              <a:lnSpc>
                <a:spcPct val="110000"/>
              </a:lnSpc>
              <a:buClr>
                <a:srgbClr val="000000"/>
              </a:buClr>
            </a:pPr>
            <a:r>
              <a:rPr altLang="en-US" sz="7200" dirty="0"/>
              <a:t>Questionnaires</a:t>
            </a:r>
          </a:p>
          <a:p>
            <a:pPr marL="414726" indent="-414726">
              <a:buClr>
                <a:srgbClr val="000000"/>
              </a:buClr>
            </a:pPr>
            <a:endParaRPr altLang="en-US" sz="2177" dirty="0">
              <a:solidFill>
                <a:srgbClr val="00008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pic>
        <p:nvPicPr>
          <p:cNvPr id="50182" name="Picture 3" descr="C:\Users\Pieter\Dropbox\ESSL_board\Projects\ESSL Testbed 2012\fotos and pictures\Magdalena2012\Woche 5\DSC_0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63" y="5213160"/>
            <a:ext cx="2080522" cy="138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3724" y="1065960"/>
            <a:ext cx="4534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by Researchers &amp; </a:t>
            </a:r>
            <a:r>
              <a:rPr lang="en-US" dirty="0" err="1"/>
              <a:t>Devlopers</a:t>
            </a:r>
            <a:br>
              <a:rPr lang="en-US" dirty="0"/>
            </a:br>
            <a:r>
              <a:rPr lang="en-US" dirty="0"/>
              <a:t>and by forecasting experts from Europe and overseas (e.g. NOAA Storm Prediction Center, National Severe Storms Laboratory)</a:t>
            </a:r>
          </a:p>
        </p:txBody>
      </p:sp>
      <p:pic>
        <p:nvPicPr>
          <p:cNvPr id="8" name="Picture 2" descr="C:\Users\Pieter\Dropbox\ESSL_board\Projects\ESSL Testbed 2012\fotos\LuciaTestbed_2012\IMG_83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5" t="4204" r="5927" b="12905"/>
          <a:stretch/>
        </p:blipFill>
        <p:spPr bwMode="auto">
          <a:xfrm>
            <a:off x="4626003" y="2264749"/>
            <a:ext cx="1553665" cy="29484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3767" r="8135"/>
          <a:stretch/>
        </p:blipFill>
        <p:spPr>
          <a:xfrm>
            <a:off x="5878138" y="3202652"/>
            <a:ext cx="1558149" cy="27196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3" t="29852" r="4988" b="7676"/>
          <a:stretch/>
        </p:blipFill>
        <p:spPr>
          <a:xfrm rot="5400000">
            <a:off x="6629939" y="4716070"/>
            <a:ext cx="2684584" cy="14323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4814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24" y="1036388"/>
            <a:ext cx="4262633" cy="426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itle 1"/>
          <p:cNvSpPr txBox="1">
            <a:spLocks noGrp="1"/>
          </p:cNvSpPr>
          <p:nvPr>
            <p:ph type="title" idx="4294967295"/>
          </p:nvPr>
        </p:nvSpPr>
        <p:spPr>
          <a:xfrm>
            <a:off x="652321" y="1037616"/>
            <a:ext cx="8264160" cy="590931"/>
          </a:xfrm>
        </p:spPr>
        <p:txBody>
          <a:bodyPr>
            <a:spAutoFit/>
          </a:bodyPr>
          <a:lstStyle/>
          <a:p>
            <a:r>
              <a:rPr lang="en-US" altLang="en-US" sz="3600" dirty="0">
                <a:latin typeface="+mn-lt"/>
              </a:rPr>
              <a:t>Procedure</a:t>
            </a:r>
            <a:endParaRPr altLang="en-US" sz="3600" dirty="0">
              <a:latin typeface="+mn-lt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22001" y="1771560"/>
            <a:ext cx="4243430" cy="3099378"/>
          </a:xfrm>
        </p:spPr>
        <p:txBody>
          <a:bodyPr>
            <a:normAutofit fontScale="25000" lnSpcReduction="20000"/>
          </a:bodyPr>
          <a:lstStyle/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Font typeface="+mj-lt"/>
              <a:buAutoNum type="arabicPeriod"/>
            </a:pPr>
            <a:r>
              <a:rPr altLang="en-US" sz="9600" dirty="0"/>
              <a:t>Participants jointly</a:t>
            </a:r>
            <a:br>
              <a:rPr lang="en-US" altLang="en-US" sz="9600" dirty="0"/>
            </a:br>
            <a:r>
              <a:rPr altLang="en-US" sz="9600" b="1" dirty="0"/>
              <a:t>make forecasts and </a:t>
            </a:r>
            <a:r>
              <a:rPr altLang="en-US" sz="9600" b="1" dirty="0" err="1"/>
              <a:t>nowcasts</a:t>
            </a:r>
            <a:endParaRPr altLang="en-US" sz="9600" b="1" dirty="0"/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Font typeface="+mj-lt"/>
              <a:buAutoNum type="arabicPeriod"/>
            </a:pPr>
            <a:r>
              <a:rPr altLang="en-US" sz="9600" dirty="0"/>
              <a:t>Forecasts are </a:t>
            </a:r>
            <a:r>
              <a:rPr altLang="en-US" sz="9600" b="1" dirty="0"/>
              <a:t>verified</a:t>
            </a:r>
            <a:r>
              <a:rPr altLang="en-US" sz="9600" dirty="0"/>
              <a:t> against observations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Font typeface="+mj-lt"/>
              <a:buAutoNum type="arabicPeriod"/>
            </a:pPr>
            <a:r>
              <a:rPr altLang="en-US" sz="9600" dirty="0"/>
              <a:t>Products are </a:t>
            </a:r>
            <a:r>
              <a:rPr altLang="en-US" sz="9600" b="1" dirty="0"/>
              <a:t>evaluated</a:t>
            </a:r>
            <a:endParaRPr lang="en-US" altLang="en-US" sz="9600" b="1" dirty="0"/>
          </a:p>
          <a:p>
            <a:pPr marL="1771650" lvl="3" indent="-857250">
              <a:lnSpc>
                <a:spcPct val="110000"/>
              </a:lnSpc>
              <a:buClr>
                <a:srgbClr val="000000"/>
              </a:buClr>
            </a:pPr>
            <a:r>
              <a:rPr altLang="en-US" sz="7200" dirty="0"/>
              <a:t>Discussion</a:t>
            </a:r>
            <a:endParaRPr lang="en-US" altLang="en-US" sz="7200" dirty="0"/>
          </a:p>
          <a:p>
            <a:pPr marL="1771650" lvl="3" indent="-857250">
              <a:lnSpc>
                <a:spcPct val="110000"/>
              </a:lnSpc>
              <a:buClr>
                <a:srgbClr val="000000"/>
              </a:buClr>
            </a:pPr>
            <a:r>
              <a:rPr altLang="en-US" sz="7200" dirty="0"/>
              <a:t>Testbed Blog</a:t>
            </a:r>
            <a:endParaRPr lang="en-US" altLang="en-US" sz="7200" dirty="0"/>
          </a:p>
          <a:p>
            <a:pPr marL="1771650" lvl="3" indent="-857250">
              <a:lnSpc>
                <a:spcPct val="110000"/>
              </a:lnSpc>
              <a:buClr>
                <a:srgbClr val="000000"/>
              </a:buClr>
            </a:pPr>
            <a:r>
              <a:rPr altLang="en-US" sz="7200" dirty="0"/>
              <a:t>Questionnaires</a:t>
            </a:r>
          </a:p>
          <a:p>
            <a:pPr marL="414726" indent="-414726">
              <a:buClr>
                <a:srgbClr val="000000"/>
              </a:buClr>
            </a:pPr>
            <a:endParaRPr altLang="en-US" sz="2177" dirty="0">
              <a:solidFill>
                <a:srgbClr val="00008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35424" y="5431919"/>
            <a:ext cx="4262633" cy="84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33" dirty="0">
                <a:solidFill>
                  <a:schemeClr val="tx1"/>
                </a:solidFill>
                <a:latin typeface="Calibri" pitchFamily="34" charset="0"/>
              </a:rPr>
              <a:t>Forecast for the </a:t>
            </a:r>
            <a:r>
              <a:rPr lang="en-US" altLang="en-US" sz="1633" b="1" dirty="0">
                <a:solidFill>
                  <a:srgbClr val="FF0000"/>
                </a:solidFill>
                <a:latin typeface="Calibri" pitchFamily="34" charset="0"/>
              </a:rPr>
              <a:t>next day</a:t>
            </a:r>
            <a:r>
              <a:rPr lang="en-US" altLang="en-US" sz="1633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altLang="en-US" sz="1633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n-US" altLang="en-US" sz="1633" dirty="0" err="1">
                <a:solidFill>
                  <a:schemeClr val="tx1"/>
                </a:solidFill>
                <a:latin typeface="Calibri" pitchFamily="34" charset="0"/>
              </a:rPr>
              <a:t>coloured</a:t>
            </a:r>
            <a:r>
              <a:rPr lang="en-US" altLang="en-US" sz="1633" dirty="0">
                <a:solidFill>
                  <a:schemeClr val="tx1"/>
                </a:solidFill>
                <a:latin typeface="Calibri" pitchFamily="34" charset="0"/>
              </a:rPr>
              <a:t> lines) with verification data (symbols reflect severe weather reports, magenta = lightning).</a:t>
            </a:r>
          </a:p>
        </p:txBody>
      </p:sp>
      <p:pic>
        <p:nvPicPr>
          <p:cNvPr id="50182" name="Picture 3" descr="C:\Users\Pieter\Dropbox\ESSL_board\Projects\ESSL Testbed 2012\fotos and pictures\Magdalena2012\Woche 5\DSC_09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63" y="5213160"/>
            <a:ext cx="2080522" cy="138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399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63041" y="1839241"/>
            <a:ext cx="4700160" cy="1244160"/>
          </a:xfrm>
        </p:spPr>
        <p:txBody>
          <a:bodyPr>
            <a:normAutofit fontScale="92500"/>
          </a:bodyPr>
          <a:lstStyle/>
          <a:p>
            <a:pPr marL="0" lvl="1" indent="0">
              <a:spcBef>
                <a:spcPts val="1000"/>
              </a:spcBef>
              <a:buClr>
                <a:srgbClr val="000000"/>
              </a:buClr>
              <a:buNone/>
            </a:pPr>
            <a:r>
              <a:rPr lang="en-US" altLang="en-US" dirty="0"/>
              <a:t>We work with new experimental and operational </a:t>
            </a:r>
            <a:r>
              <a:rPr altLang="en-US" dirty="0"/>
              <a:t>NWP-, radar-, satellite- and remote sensing products</a:t>
            </a:r>
          </a:p>
          <a:p>
            <a:pPr marL="311045" indent="-311045">
              <a:buClr>
                <a:srgbClr val="000000"/>
              </a:buClr>
            </a:pPr>
            <a:endParaRPr altLang="en-US" sz="2177" dirty="0">
              <a:solidFill>
                <a:srgbClr val="00008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1005840"/>
            <a:ext cx="7886700" cy="687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ESSL Testbed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56428"/>
            <a:ext cx="4163354" cy="388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9842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63041" y="1839241"/>
            <a:ext cx="4700160" cy="1244160"/>
          </a:xfrm>
        </p:spPr>
        <p:txBody>
          <a:bodyPr>
            <a:normAutofit fontScale="92500"/>
          </a:bodyPr>
          <a:lstStyle/>
          <a:p>
            <a:pPr marL="0" lvl="1" indent="0">
              <a:spcBef>
                <a:spcPts val="1000"/>
              </a:spcBef>
              <a:buClr>
                <a:srgbClr val="000000"/>
              </a:buClr>
              <a:buNone/>
            </a:pPr>
            <a:r>
              <a:rPr lang="en-US" altLang="en-US" dirty="0"/>
              <a:t>We work with new experimental and operational </a:t>
            </a:r>
            <a:r>
              <a:rPr altLang="en-US" dirty="0"/>
              <a:t>NWP-, radar-, satellite- and remote sensing products</a:t>
            </a:r>
          </a:p>
          <a:p>
            <a:pPr marL="311045" indent="-311045">
              <a:buClr>
                <a:srgbClr val="000000"/>
              </a:buClr>
            </a:pPr>
            <a:endParaRPr altLang="en-US" sz="2177" dirty="0">
              <a:solidFill>
                <a:srgbClr val="00008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1005840"/>
            <a:ext cx="7886700" cy="687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ESSL Testbed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098" y="2867461"/>
            <a:ext cx="5157821" cy="368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88904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63041" y="1839241"/>
            <a:ext cx="4700160" cy="1244160"/>
          </a:xfrm>
        </p:spPr>
        <p:txBody>
          <a:bodyPr>
            <a:normAutofit fontScale="92500"/>
          </a:bodyPr>
          <a:lstStyle/>
          <a:p>
            <a:pPr marL="0" lvl="1" indent="0">
              <a:spcBef>
                <a:spcPts val="1000"/>
              </a:spcBef>
              <a:buClr>
                <a:srgbClr val="000000"/>
              </a:buClr>
              <a:buNone/>
            </a:pPr>
            <a:r>
              <a:rPr lang="en-US" altLang="en-US" dirty="0"/>
              <a:t>We work with new experimental and operational </a:t>
            </a:r>
            <a:r>
              <a:rPr altLang="en-US" dirty="0"/>
              <a:t>NWP-, radar-, satellite- and remote sensing products</a:t>
            </a:r>
          </a:p>
          <a:p>
            <a:pPr marL="311045" indent="-311045">
              <a:buClr>
                <a:srgbClr val="000000"/>
              </a:buClr>
            </a:pPr>
            <a:endParaRPr altLang="en-US" sz="2177" dirty="0">
              <a:solidFill>
                <a:srgbClr val="00008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1005840"/>
            <a:ext cx="7886700" cy="687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ESSL Testbed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544" t="-11761" r="-12544" b="23513"/>
          <a:stretch/>
        </p:blipFill>
        <p:spPr>
          <a:xfrm>
            <a:off x="4501663" y="1946857"/>
            <a:ext cx="4876800" cy="46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64119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63041" y="1839241"/>
            <a:ext cx="4700160" cy="1244160"/>
          </a:xfrm>
        </p:spPr>
        <p:txBody>
          <a:bodyPr>
            <a:normAutofit fontScale="92500"/>
          </a:bodyPr>
          <a:lstStyle/>
          <a:p>
            <a:pPr marL="0" lvl="1" indent="0">
              <a:spcBef>
                <a:spcPts val="1000"/>
              </a:spcBef>
              <a:buClr>
                <a:srgbClr val="000000"/>
              </a:buClr>
              <a:buNone/>
            </a:pPr>
            <a:r>
              <a:rPr lang="en-US" altLang="en-US" dirty="0"/>
              <a:t>We work with new experimental and operational </a:t>
            </a:r>
            <a:r>
              <a:rPr altLang="en-US" dirty="0"/>
              <a:t>NWP-, radar-, satellite- and remote sensing products</a:t>
            </a:r>
          </a:p>
          <a:p>
            <a:pPr marL="311045" indent="-311045">
              <a:buClr>
                <a:srgbClr val="000000"/>
              </a:buClr>
            </a:pPr>
            <a:endParaRPr altLang="en-US" sz="2177" dirty="0">
              <a:solidFill>
                <a:srgbClr val="00008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1005840"/>
            <a:ext cx="7886700" cy="687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ESSL Testbed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11" y="2883875"/>
            <a:ext cx="5813587" cy="368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09709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63041" y="1839241"/>
            <a:ext cx="4700160" cy="1244160"/>
          </a:xfrm>
        </p:spPr>
        <p:txBody>
          <a:bodyPr>
            <a:normAutofit fontScale="92500"/>
          </a:bodyPr>
          <a:lstStyle/>
          <a:p>
            <a:pPr marL="0" lvl="1" indent="0">
              <a:spcBef>
                <a:spcPts val="1000"/>
              </a:spcBef>
              <a:buClr>
                <a:srgbClr val="000000"/>
              </a:buClr>
              <a:buNone/>
            </a:pPr>
            <a:r>
              <a:rPr lang="en-US" altLang="en-US" dirty="0"/>
              <a:t>We work with new experimental and operational </a:t>
            </a:r>
            <a:r>
              <a:rPr altLang="en-US" dirty="0"/>
              <a:t>NWP-, radar-, satellite- and remote sensing products</a:t>
            </a:r>
          </a:p>
          <a:p>
            <a:pPr marL="311045" indent="-311045">
              <a:buClr>
                <a:srgbClr val="000000"/>
              </a:buClr>
            </a:pPr>
            <a:endParaRPr altLang="en-US" sz="2177" dirty="0">
              <a:solidFill>
                <a:srgbClr val="00008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1005840"/>
            <a:ext cx="7886700" cy="687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ESSL Testbed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23" y="3083401"/>
            <a:ext cx="5359619" cy="3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4206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are a small organization</a:t>
            </a: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685508"/>
              </p:ext>
            </p:extLst>
          </p:nvPr>
        </p:nvGraphicFramePr>
        <p:xfrm>
          <a:off x="470388" y="2413489"/>
          <a:ext cx="4497266" cy="326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1468315" y="3174023"/>
            <a:ext cx="2637693" cy="174087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3333" t="11197" r="50000" b="7208"/>
          <a:stretch/>
        </p:blipFill>
        <p:spPr>
          <a:xfrm>
            <a:off x="5137008" y="771378"/>
            <a:ext cx="3378342" cy="58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086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63041" y="1839241"/>
            <a:ext cx="4700160" cy="1244160"/>
          </a:xfrm>
        </p:spPr>
        <p:txBody>
          <a:bodyPr>
            <a:normAutofit fontScale="85000" lnSpcReduction="20000"/>
          </a:bodyPr>
          <a:lstStyle/>
          <a:p>
            <a:pPr marL="342900" lvl="1" indent="-342900">
              <a:spcBef>
                <a:spcPts val="1000"/>
              </a:spcBef>
              <a:buClr>
                <a:srgbClr val="000000"/>
              </a:buClr>
            </a:pPr>
            <a:r>
              <a:rPr lang="en-US" altLang="en-US" dirty="0"/>
              <a:t>5 editions since 2016</a:t>
            </a:r>
          </a:p>
          <a:p>
            <a:pPr marL="342900" lvl="1" indent="-342900">
              <a:spcBef>
                <a:spcPts val="1000"/>
              </a:spcBef>
              <a:buClr>
                <a:srgbClr val="000000"/>
              </a:buClr>
            </a:pPr>
            <a:r>
              <a:rPr lang="en-US" altLang="en-US" dirty="0"/>
              <a:t>over 200 unique participants from 29 countries</a:t>
            </a:r>
          </a:p>
          <a:p>
            <a:pPr marL="342900" lvl="1" indent="-342900">
              <a:spcBef>
                <a:spcPts val="1000"/>
              </a:spcBef>
              <a:buClr>
                <a:srgbClr val="000000"/>
              </a:buClr>
            </a:pPr>
            <a:r>
              <a:rPr lang="en-US" altLang="en-US" dirty="0"/>
              <a:t>average grade on a 0-10 scale: 9.1</a:t>
            </a:r>
            <a:endParaRPr altLang="en-US" dirty="0"/>
          </a:p>
          <a:p>
            <a:pPr marL="311045" indent="-311045">
              <a:buClr>
                <a:srgbClr val="000000"/>
              </a:buClr>
            </a:pPr>
            <a:endParaRPr altLang="en-US" sz="2177" dirty="0">
              <a:solidFill>
                <a:srgbClr val="00008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1005840"/>
            <a:ext cx="7886700" cy="687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ESSL Testbed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6579">
            <a:off x="449474" y="3705327"/>
            <a:ext cx="4883920" cy="1574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576">
            <a:off x="284680" y="5130559"/>
            <a:ext cx="5395646" cy="1220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/>
          <a:stretch/>
        </p:blipFill>
        <p:spPr>
          <a:xfrm>
            <a:off x="5540332" y="1245084"/>
            <a:ext cx="3430202" cy="2657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44691" y="3902283"/>
            <a:ext cx="3224767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51" dirty="0"/>
              <a:t>Number of participants per country</a:t>
            </a:r>
          </a:p>
          <a:p>
            <a:pPr algn="ctr"/>
            <a:r>
              <a:rPr lang="en-GB" sz="1451" dirty="0"/>
              <a:t>(2012-2015)</a:t>
            </a:r>
          </a:p>
        </p:txBody>
      </p:sp>
    </p:spTree>
    <p:extLst>
      <p:ext uri="{BB962C8B-B14F-4D97-AF65-F5344CB8AC3E}">
        <p14:creationId xmlns:p14="http://schemas.microsoft.com/office/powerpoint/2010/main" val="3810520888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ESSL Trainings on-site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4669368" cy="10667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dirty="0"/>
              <a:t>ESSL plans to offer trainings at NHMS locations starting in 2017, using the testbed web-interface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1288" y="2287636"/>
            <a:ext cx="3213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ESSL trainers:</a:t>
            </a:r>
          </a:p>
          <a:p>
            <a:r>
              <a:rPr lang="en-GB" sz="1600" b="1" dirty="0" err="1"/>
              <a:t>Alois</a:t>
            </a:r>
            <a:r>
              <a:rPr lang="en-GB" sz="1600" b="1" dirty="0"/>
              <a:t> M. </a:t>
            </a:r>
            <a:r>
              <a:rPr lang="en-GB" sz="1600" b="1" dirty="0" err="1"/>
              <a:t>Holzer</a:t>
            </a:r>
            <a:r>
              <a:rPr lang="en-GB" sz="1600" b="1" dirty="0"/>
              <a:t>        </a:t>
            </a:r>
            <a:r>
              <a:rPr lang="en-GB" sz="1600" b="1" dirty="0" err="1"/>
              <a:t>Tomáš</a:t>
            </a:r>
            <a:r>
              <a:rPr lang="en-GB" sz="1600" b="1" dirty="0"/>
              <a:t> </a:t>
            </a:r>
            <a:r>
              <a:rPr lang="en-GB" sz="1600" b="1" dirty="0" err="1"/>
              <a:t>Púčik</a:t>
            </a:r>
            <a:endParaRPr lang="en-GB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8197" b="1133"/>
          <a:stretch/>
        </p:blipFill>
        <p:spPr>
          <a:xfrm>
            <a:off x="7380849" y="792480"/>
            <a:ext cx="1265214" cy="1495156"/>
          </a:xfrm>
          <a:prstGeom prst="rect">
            <a:avLst/>
          </a:prstGeom>
        </p:spPr>
      </p:pic>
      <p:pic>
        <p:nvPicPr>
          <p:cNvPr id="7170" name="Picture 2" descr="http://www.essl.org/cms/wp-content/uploads/20150710-Mira-Tornado-Damage-Survey-bre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/>
          <a:stretch/>
        </p:blipFill>
        <p:spPr bwMode="auto">
          <a:xfrm>
            <a:off x="5770282" y="792480"/>
            <a:ext cx="1298257" cy="14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23" y="2985020"/>
            <a:ext cx="5538497" cy="35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6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Severe Weather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1880808"/>
            <a:ext cx="4195086" cy="4371312"/>
          </a:xfrm>
        </p:spPr>
        <p:txBody>
          <a:bodyPr/>
          <a:lstStyle/>
          <a:p>
            <a:pPr marL="285750" indent="-285750"/>
            <a:r>
              <a:rPr lang="en-US" altLang="en-US" dirty="0"/>
              <a:t>pan-European database of severe weather reports</a:t>
            </a:r>
          </a:p>
          <a:p>
            <a:pPr marL="285750" indent="-285750"/>
            <a:r>
              <a:rPr lang="en-US" altLang="en-US" dirty="0"/>
              <a:t>contains 102 000 observations</a:t>
            </a:r>
            <a:br>
              <a:rPr lang="en-US" altLang="en-US" dirty="0"/>
            </a:br>
            <a:r>
              <a:rPr lang="en-US" altLang="en-US" sz="1600" dirty="0"/>
              <a:t>as of 1 Oct 2016</a:t>
            </a:r>
          </a:p>
          <a:p>
            <a:pPr marL="285750" indent="-285750"/>
            <a:r>
              <a:rPr lang="en-US" altLang="en-US" dirty="0"/>
              <a:t>data collected in cooperation with networks of storm spotters, NHMS, and individuals</a:t>
            </a:r>
          </a:p>
          <a:p>
            <a:pPr marL="0" indent="0">
              <a:buNone/>
            </a:pPr>
            <a:endParaRPr lang="en-US" altLang="en-US" dirty="0"/>
          </a:p>
          <a:p>
            <a:pPr marL="285750" indent="-285750"/>
            <a:endParaRPr lang="en-US" altLang="en-US" dirty="0"/>
          </a:p>
          <a:p>
            <a:pPr marL="285750" indent="-285750"/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-800" r="-1382" b="800"/>
          <a:stretch>
            <a:fillRect/>
          </a:stretch>
        </p:blipFill>
        <p:spPr bwMode="auto">
          <a:xfrm>
            <a:off x="4648936" y="2786388"/>
            <a:ext cx="4521441" cy="409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C:\Users\Pieter\Dropbox\ESSL_board\Website and Logos\Our logos\eswd_wo_text_medi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77" y="1693043"/>
            <a:ext cx="1699757" cy="103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/>
          <p:nvPr/>
        </p:nvSpPr>
        <p:spPr>
          <a:xfrm>
            <a:off x="6527384" y="1651026"/>
            <a:ext cx="2508925" cy="107477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000000"/>
            </a:solidFill>
            <a:prstDash val="solid"/>
            <a:miter/>
          </a:ln>
        </p:spPr>
        <p:txBody>
          <a:bodyPr wrap="none" lIns="0" tIns="274320" rIns="0" bIns="0" anchor="ctr"/>
          <a:lstStyle>
            <a:lvl1pPr marL="342900" indent="-342900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82588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>
              <a:lnSpc>
                <a:spcPct val="93000"/>
              </a:lnSpc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DejaVu Sans"/>
                <a:cs typeface="Lohit Hindi"/>
              </a:rPr>
              <a:t>Tornadoes</a:t>
            </a:r>
          </a:p>
          <a:p>
            <a:pPr lvl="1" eaLnBrk="1">
              <a:lnSpc>
                <a:spcPct val="93000"/>
              </a:lnSpc>
              <a:defRPr/>
            </a:pPr>
            <a:r>
              <a:rPr lang="en-US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DejaVu Sans"/>
                <a:cs typeface="Lohit Hindi"/>
              </a:rPr>
              <a:t>Severe wind gusts</a:t>
            </a:r>
          </a:p>
          <a:p>
            <a:pPr lvl="1" eaLnBrk="1">
              <a:lnSpc>
                <a:spcPct val="93000"/>
              </a:lnSpc>
              <a:defRPr/>
            </a:pPr>
            <a:r>
              <a:rPr lang="en-US" altLang="en-US" b="1" dirty="0">
                <a:solidFill>
                  <a:srgbClr val="31FF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DejaVu Sans"/>
                <a:cs typeface="Lohit Hindi"/>
              </a:rPr>
              <a:t>Large hail</a:t>
            </a:r>
          </a:p>
          <a:p>
            <a:pPr lvl="1" eaLnBrk="1">
              <a:lnSpc>
                <a:spcPct val="93000"/>
              </a:lnSpc>
              <a:defRPr/>
            </a:pPr>
            <a:r>
              <a:rPr lang="en-US" altLang="en-US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DejaVu Sans"/>
                <a:cs typeface="Lohit Hindi"/>
              </a:rPr>
              <a:t>Extreme rainfall</a:t>
            </a:r>
          </a:p>
          <a:p>
            <a:pPr lvl="1" eaLnBrk="1">
              <a:lnSpc>
                <a:spcPct val="93000"/>
              </a:lnSpc>
              <a:defRPr/>
            </a:pPr>
            <a:endParaRPr lang="en-US" altLang="en-US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DejaVu Sans"/>
              <a:cs typeface="Lohit Hind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4062" y="5627077"/>
            <a:ext cx="276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www.eswd.eu</a:t>
            </a:r>
          </a:p>
        </p:txBody>
      </p:sp>
    </p:spTree>
    <p:extLst>
      <p:ext uri="{BB962C8B-B14F-4D97-AF65-F5344CB8AC3E}">
        <p14:creationId xmlns:p14="http://schemas.microsoft.com/office/powerpoint/2010/main" val="21547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9"/>
          <p:cNvSpPr>
            <a:spLocks/>
          </p:cNvSpPr>
          <p:nvPr/>
        </p:nvSpPr>
        <p:spPr bwMode="auto">
          <a:xfrm>
            <a:off x="6065280" y="6412681"/>
            <a:ext cx="1900800" cy="345356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38" tIns="42452" rIns="81638" bIns="42452">
            <a:spAutoFit/>
          </a:bodyPr>
          <a:lstStyle>
            <a:lvl1pPr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FontTx/>
              <a:buNone/>
            </a:pPr>
            <a:r>
              <a:rPr lang="en-US" altLang="en-US" sz="1814" dirty="0">
                <a:ea typeface="DejaVu Sans"/>
                <a:cs typeface="Lohit Hindi"/>
              </a:rPr>
              <a:t>www.eswd.eu</a:t>
            </a:r>
          </a:p>
        </p:txBody>
      </p:sp>
      <p:sp>
        <p:nvSpPr>
          <p:cNvPr id="10244" name="Text Placeholder 2"/>
          <p:cNvSpPr txBox="1">
            <a:spLocks/>
          </p:cNvSpPr>
          <p:nvPr/>
        </p:nvSpPr>
        <p:spPr bwMode="auto">
          <a:xfrm>
            <a:off x="694591" y="1631881"/>
            <a:ext cx="7439969" cy="90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har char="•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en-US" sz="2400" dirty="0">
                <a:solidFill>
                  <a:schemeClr val="tx1"/>
                </a:solidFill>
                <a:latin typeface="+mn-lt"/>
              </a:rPr>
              <a:t> ESWD web </a:t>
            </a:r>
            <a:r>
              <a:rPr lang="de-DE" altLang="en-US" sz="2400" dirty="0" err="1">
                <a:solidFill>
                  <a:schemeClr val="tx1"/>
                </a:solidFill>
                <a:latin typeface="+mn-lt"/>
              </a:rPr>
              <a:t>interface</a:t>
            </a:r>
            <a:r>
              <a:rPr lang="de-DE" alt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en-US" sz="2400" dirty="0" err="1">
                <a:solidFill>
                  <a:schemeClr val="tx1"/>
                </a:solidFill>
                <a:latin typeface="+mn-lt"/>
              </a:rPr>
              <a:t>showing</a:t>
            </a:r>
            <a:r>
              <a:rPr lang="de-DE" alt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en-US" sz="2400" dirty="0" err="1">
                <a:solidFill>
                  <a:schemeClr val="tx1"/>
                </a:solidFill>
                <a:latin typeface="+mn-lt"/>
              </a:rPr>
              <a:t>reports</a:t>
            </a:r>
            <a:r>
              <a:rPr lang="de-DE" alt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en-US" sz="24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de-DE" altLang="en-US" sz="2400" dirty="0">
                <a:solidFill>
                  <a:schemeClr val="tx1"/>
                </a:solidFill>
                <a:latin typeface="+mn-lt"/>
              </a:rPr>
              <a:t> 28 </a:t>
            </a:r>
            <a:r>
              <a:rPr lang="de-DE" altLang="en-US" sz="2400" dirty="0" err="1">
                <a:solidFill>
                  <a:schemeClr val="tx1"/>
                </a:solidFill>
                <a:latin typeface="+mn-lt"/>
              </a:rPr>
              <a:t>July</a:t>
            </a:r>
            <a:r>
              <a:rPr lang="de-DE" altLang="en-US" sz="2400" dirty="0">
                <a:solidFill>
                  <a:schemeClr val="tx1"/>
                </a:solidFill>
                <a:latin typeface="+mn-lt"/>
              </a:rPr>
              <a:t> 2013</a:t>
            </a:r>
          </a:p>
          <a:p>
            <a:pPr eaLnBrk="1">
              <a:buClr>
                <a:srgbClr val="000000"/>
              </a:buClr>
            </a:pPr>
            <a:endParaRPr lang="de-DE" altLang="en-US" sz="2177" dirty="0">
              <a:solidFill>
                <a:schemeClr val="tx1"/>
              </a:solidFill>
              <a:ea typeface="DejaVu Sans"/>
              <a:cs typeface="Lohit Hindi"/>
            </a:endParaRPr>
          </a:p>
          <a:p>
            <a:pPr eaLnBrk="1">
              <a:buClr>
                <a:srgbClr val="000000"/>
              </a:buClr>
            </a:pPr>
            <a:endParaRPr lang="de-DE" altLang="en-US" sz="2177" dirty="0">
              <a:solidFill>
                <a:schemeClr val="tx1"/>
              </a:solidFill>
              <a:ea typeface="DejaVu Sans"/>
              <a:cs typeface="Lohit Hindi"/>
            </a:endParaRPr>
          </a:p>
          <a:p>
            <a:pPr eaLnBrk="1">
              <a:buClr>
                <a:srgbClr val="000000"/>
              </a:buClr>
              <a:buFontTx/>
              <a:buNone/>
            </a:pPr>
            <a:endParaRPr lang="de-DE" altLang="en-US" sz="2177" dirty="0">
              <a:solidFill>
                <a:schemeClr val="tx1"/>
              </a:solidFill>
              <a:ea typeface="DejaVu Sans"/>
              <a:cs typeface="Lohit Hindi"/>
            </a:endParaRPr>
          </a:p>
          <a:p>
            <a:pPr eaLnBrk="1">
              <a:buClr>
                <a:srgbClr val="000000"/>
              </a:buClr>
              <a:buFontTx/>
              <a:buNone/>
            </a:pPr>
            <a:endParaRPr lang="de-DE" altLang="en-US" sz="2177" dirty="0">
              <a:solidFill>
                <a:schemeClr val="tx1"/>
              </a:solidFill>
              <a:ea typeface="DejaVu Sans"/>
              <a:cs typeface="Lohit Hindi"/>
            </a:endParaRP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8656" r="10706" b="6688"/>
          <a:stretch>
            <a:fillRect/>
          </a:stretch>
        </p:blipFill>
        <p:spPr bwMode="auto">
          <a:xfrm>
            <a:off x="976320" y="2209321"/>
            <a:ext cx="6989760" cy="420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28650" y="1005840"/>
            <a:ext cx="7886700" cy="687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European Severe Weather Database</a:t>
            </a:r>
          </a:p>
        </p:txBody>
      </p:sp>
    </p:spTree>
    <p:extLst>
      <p:ext uri="{BB962C8B-B14F-4D97-AF65-F5344CB8AC3E}">
        <p14:creationId xmlns:p14="http://schemas.microsoft.com/office/powerpoint/2010/main" val="129069407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Severe Weather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2" y="1880808"/>
            <a:ext cx="4195086" cy="4371312"/>
          </a:xfrm>
        </p:spPr>
        <p:txBody>
          <a:bodyPr/>
          <a:lstStyle/>
          <a:p>
            <a:pPr marL="285750" indent="-285750"/>
            <a:r>
              <a:rPr lang="en-US" altLang="en-US" dirty="0"/>
              <a:t>pan-European database of severe weather reports</a:t>
            </a:r>
          </a:p>
          <a:p>
            <a:pPr marL="285750" indent="-285750"/>
            <a:r>
              <a:rPr lang="en-US" altLang="en-US" dirty="0"/>
              <a:t>contains 102 000 observations</a:t>
            </a:r>
            <a:br>
              <a:rPr lang="en-US" altLang="en-US" dirty="0"/>
            </a:br>
            <a:r>
              <a:rPr lang="en-US" altLang="en-US" sz="1600" dirty="0"/>
              <a:t>as of 1 Oct 2016</a:t>
            </a:r>
          </a:p>
          <a:p>
            <a:pPr marL="285750" indent="-285750"/>
            <a:r>
              <a:rPr lang="en-US" altLang="en-US" dirty="0"/>
              <a:t>data collected in cooperation with networks of storm spotters, NHMS, and individuals</a:t>
            </a:r>
          </a:p>
          <a:p>
            <a:pPr marL="285750" indent="-285750"/>
            <a:r>
              <a:rPr lang="en-US" altLang="en-US" dirty="0"/>
              <a:t>ESWD data has been used in 66 peer-reviewed publications</a:t>
            </a:r>
          </a:p>
          <a:p>
            <a:pPr marL="285750" indent="-285750"/>
            <a:endParaRPr lang="en-US" altLang="en-US" dirty="0"/>
          </a:p>
          <a:p>
            <a:pPr marL="285750" indent="-285750"/>
            <a:endParaRPr lang="en-US" altLang="en-US" dirty="0"/>
          </a:p>
          <a:p>
            <a:pPr marL="285750" indent="-285750"/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23" name="Picture 1" descr="C:\Users\Pieter\Dropbox\ESSL_board\Website and Logos\Our logos\eswd_wo_text_mediu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7" y="1753635"/>
            <a:ext cx="1699757" cy="103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837394" y="2909930"/>
            <a:ext cx="4374648" cy="3974754"/>
            <a:chOff x="5532530" y="1955758"/>
            <a:chExt cx="3803139" cy="3664388"/>
          </a:xfrm>
        </p:grpSpPr>
        <p:pic>
          <p:nvPicPr>
            <p:cNvPr id="31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530" y="1955758"/>
              <a:ext cx="3713981" cy="366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6"/>
            <p:cNvSpPr txBox="1">
              <a:spLocks noChangeArrowheads="1"/>
            </p:cNvSpPr>
            <p:nvPr/>
          </p:nvSpPr>
          <p:spPr bwMode="auto">
            <a:xfrm>
              <a:off x="7554925" y="3174436"/>
              <a:ext cx="17807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tabLst>
                  <a:tab pos="341313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GB" altLang="en-US" sz="18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Climatologies</a:t>
              </a:r>
              <a:r>
                <a:rPr lang="en-GB" altLang="en-US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 &amp;</a:t>
              </a:r>
            </a:p>
            <a:p>
              <a:pPr>
                <a:buFontTx/>
                <a:buNone/>
              </a:pPr>
              <a:r>
                <a:rPr lang="en-GB" altLang="en-US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Risk assessments</a:t>
              </a:r>
            </a:p>
          </p:txBody>
        </p:sp>
        <p:sp>
          <p:nvSpPr>
            <p:cNvPr id="33" name="TextBox 7"/>
            <p:cNvSpPr txBox="1">
              <a:spLocks noChangeArrowheads="1"/>
            </p:cNvSpPr>
            <p:nvPr/>
          </p:nvSpPr>
          <p:spPr bwMode="auto">
            <a:xfrm>
              <a:off x="6960516" y="4655405"/>
              <a:ext cx="172861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tabLst>
                  <a:tab pos="341313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GB" altLang="en-US" sz="1800">
                  <a:solidFill>
                    <a:schemeClr val="tx1"/>
                  </a:solidFill>
                  <a:latin typeface="Calibri" panose="020F0502020204030204" pitchFamily="34" charset="0"/>
                </a:rPr>
                <a:t>Identification of</a:t>
              </a:r>
              <a:br>
                <a:rPr lang="en-GB" altLang="en-US" sz="180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GB" altLang="en-US" sz="1800">
                  <a:solidFill>
                    <a:schemeClr val="tx1"/>
                  </a:solidFill>
                  <a:latin typeface="Calibri" panose="020F0502020204030204" pitchFamily="34" charset="0"/>
                </a:rPr>
                <a:t>severe weather</a:t>
              </a:r>
              <a:br>
                <a:rPr lang="en-GB" altLang="en-US" sz="180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GB" altLang="en-US" sz="1800">
                  <a:solidFill>
                    <a:schemeClr val="tx1"/>
                  </a:solidFill>
                  <a:latin typeface="Calibri" panose="020F0502020204030204" pitchFamily="34" charset="0"/>
                </a:rPr>
                <a:t>environments</a:t>
              </a:r>
            </a:p>
          </p:txBody>
        </p:sp>
        <p:sp>
          <p:nvSpPr>
            <p:cNvPr id="34" name="TextBox 8"/>
            <p:cNvSpPr txBox="1">
              <a:spLocks noChangeArrowheads="1"/>
            </p:cNvSpPr>
            <p:nvPr/>
          </p:nvSpPr>
          <p:spPr bwMode="auto">
            <a:xfrm>
              <a:off x="5844113" y="2853010"/>
              <a:ext cx="14020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tabLst>
                  <a:tab pos="341313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GB" altLang="en-US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Satellite and</a:t>
              </a:r>
              <a:br>
                <a:rPr lang="en-GB" altLang="en-US" sz="18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GB" altLang="en-US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radar studies</a:t>
              </a:r>
            </a:p>
          </p:txBody>
        </p:sp>
        <p:sp>
          <p:nvSpPr>
            <p:cNvPr id="35" name="TextBox 9"/>
            <p:cNvSpPr txBox="1">
              <a:spLocks noChangeArrowheads="1"/>
            </p:cNvSpPr>
            <p:nvPr/>
          </p:nvSpPr>
          <p:spPr bwMode="auto">
            <a:xfrm>
              <a:off x="5732093" y="4200852"/>
              <a:ext cx="13426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tabLst>
                  <a:tab pos="341313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GB" altLang="en-US" sz="1800">
                  <a:solidFill>
                    <a:schemeClr val="tx1"/>
                  </a:solidFill>
                  <a:latin typeface="Calibri" panose="020F0502020204030204" pitchFamily="34" charset="0"/>
                </a:rPr>
                <a:t>Case studies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25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1889</Words>
  <Application>Microsoft Office PowerPoint</Application>
  <PresentationFormat>On-screen Show (4:3)</PresentationFormat>
  <Paragraphs>462</Paragraphs>
  <Slides>61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Calibri Light</vt:lpstr>
      <vt:lpstr>DejaVu Sans</vt:lpstr>
      <vt:lpstr>Lohit Hindi</vt:lpstr>
      <vt:lpstr>Times New Roman</vt:lpstr>
      <vt:lpstr>WenQuanYi Micro Hei</vt:lpstr>
      <vt:lpstr>Office Theme</vt:lpstr>
      <vt:lpstr>Equation</vt:lpstr>
      <vt:lpstr>Research and Trainings at the European Severe Storms Laboratory</vt:lpstr>
      <vt:lpstr>This presentation</vt:lpstr>
      <vt:lpstr>The ESSL</vt:lpstr>
      <vt:lpstr>ESSL Facts</vt:lpstr>
      <vt:lpstr>ESSL Facts</vt:lpstr>
      <vt:lpstr>We are a small organization</vt:lpstr>
      <vt:lpstr>European Severe Weather Database</vt:lpstr>
      <vt:lpstr>PowerPoint Presentation</vt:lpstr>
      <vt:lpstr>European Severe Weather Database</vt:lpstr>
      <vt:lpstr>PowerPoint Presentation</vt:lpstr>
      <vt:lpstr>ESWD Web interface</vt:lpstr>
      <vt:lpstr>ESWD use in forecast verification</vt:lpstr>
      <vt:lpstr>ESWD use in forecast verification</vt:lpstr>
      <vt:lpstr>ESWD use in forecast verification</vt:lpstr>
      <vt:lpstr>ESWD use in forecast verification</vt:lpstr>
      <vt:lpstr>ESWD use in forecast verification</vt:lpstr>
      <vt:lpstr>ESWD use in forecast verification</vt:lpstr>
      <vt:lpstr>ESWD use in forecast verification</vt:lpstr>
      <vt:lpstr>ESWD use in forecast verification</vt:lpstr>
      <vt:lpstr>Forecast verification at the ESSL Testbed</vt:lpstr>
      <vt:lpstr>Quality control</vt:lpstr>
      <vt:lpstr>PowerPoint Presentation</vt:lpstr>
      <vt:lpstr>Some characteristics of the data set</vt:lpstr>
      <vt:lpstr>Some characteristics of the data set</vt:lpstr>
      <vt:lpstr>Some characteristics of the data 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ESSL Research</vt:lpstr>
      <vt:lpstr>ESSL Research</vt:lpstr>
      <vt:lpstr>ESSL Research</vt:lpstr>
      <vt:lpstr>Uses of the ESWD</vt:lpstr>
      <vt:lpstr>Part 2: European Storm Forecast Support</vt:lpstr>
      <vt:lpstr>Who knows the European Storm Forecast Experiment?</vt:lpstr>
      <vt:lpstr>ESFS – European Storm Forecast Support</vt:lpstr>
      <vt:lpstr>ESFS – European Storm Forecast Support</vt:lpstr>
      <vt:lpstr>ESFS – European Storm Forecast Support</vt:lpstr>
      <vt:lpstr>ESFS – European Storm Forecast Support</vt:lpstr>
      <vt:lpstr>ESFS – European Storm Forecast Support</vt:lpstr>
      <vt:lpstr>ESSL Training activities</vt:lpstr>
      <vt:lpstr>ESSL Testbed</vt:lpstr>
      <vt:lpstr>ESSL Testbed</vt:lpstr>
      <vt:lpstr>ESSL Trainings on-site</vt:lpstr>
      <vt:lpstr>ESSL Membership</vt:lpstr>
      <vt:lpstr>www.essl.org</vt:lpstr>
      <vt:lpstr>ECSS2017 European Conference on Severe Storms 18-22 September 2017 in Pula, Croatia </vt:lpstr>
      <vt:lpstr>Extra slides</vt:lpstr>
      <vt:lpstr>(Sub-)tropical cyclones near Europe</vt:lpstr>
      <vt:lpstr>(Sub-)tropical cyclones near Europe</vt:lpstr>
      <vt:lpstr>PowerPoint Presentation</vt:lpstr>
      <vt:lpstr>Procedure</vt:lpstr>
      <vt:lpstr>Procedure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ESSL Trainings on-site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Pieter</dc:creator>
  <cp:lastModifiedBy>Pieter Groenemeijer</cp:lastModifiedBy>
  <cp:revision>63</cp:revision>
  <dcterms:created xsi:type="dcterms:W3CDTF">2016-01-26T15:47:09Z</dcterms:created>
  <dcterms:modified xsi:type="dcterms:W3CDTF">2016-10-06T10:39:21Z</dcterms:modified>
</cp:coreProperties>
</file>