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62" r:id="rId4"/>
    <p:sldId id="263"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4660"/>
  </p:normalViewPr>
  <p:slideViewPr>
    <p:cSldViewPr snapToGrid="0">
      <p:cViewPr varScale="1">
        <p:scale>
          <a:sx n="117" d="100"/>
          <a:sy n="117" d="100"/>
        </p:scale>
        <p:origin x="114" y="45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3EE26D-5971-42B8-BE31-019E497A285E}" type="datetimeFigureOut">
              <a:rPr lang="en-US" smtClean="0"/>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1576198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EE26D-5971-42B8-BE31-019E497A285E}" type="datetimeFigureOut">
              <a:rPr lang="en-US" smtClean="0"/>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2779775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EE26D-5971-42B8-BE31-019E497A285E}" type="datetimeFigureOut">
              <a:rPr lang="en-US" smtClean="0"/>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251294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EE26D-5971-42B8-BE31-019E497A285E}" type="datetimeFigureOut">
              <a:rPr lang="en-US" smtClean="0"/>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26512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EE26D-5971-42B8-BE31-019E497A285E}" type="datetimeFigureOut">
              <a:rPr lang="en-US" smtClean="0"/>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188781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EE26D-5971-42B8-BE31-019E497A285E}" type="datetimeFigureOut">
              <a:rPr lang="en-US" smtClean="0"/>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232774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3EE26D-5971-42B8-BE31-019E497A285E}" type="datetimeFigureOut">
              <a:rPr lang="en-US" smtClean="0"/>
              <a:t>9/26/2016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832318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3EE26D-5971-42B8-BE31-019E497A285E}" type="datetimeFigureOut">
              <a:rPr lang="en-US" smtClean="0"/>
              <a:t>9/26/2016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2299896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EE26D-5971-42B8-BE31-019E497A285E}" type="datetimeFigureOut">
              <a:rPr lang="en-US" smtClean="0"/>
              <a:t>9/26/2016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3060377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EE26D-5971-42B8-BE31-019E497A285E}" type="datetimeFigureOut">
              <a:rPr lang="en-US" smtClean="0"/>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1214989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EE26D-5971-42B8-BE31-019E497A285E}" type="datetimeFigureOut">
              <a:rPr lang="en-US" smtClean="0"/>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47D322-C2B7-405F-9967-5888F9FCAE45}" type="slidenum">
              <a:rPr lang="en-US" smtClean="0"/>
              <a:t>‹#›</a:t>
            </a:fld>
            <a:endParaRPr lang="en-US"/>
          </a:p>
        </p:txBody>
      </p:sp>
    </p:spTree>
    <p:extLst>
      <p:ext uri="{BB962C8B-B14F-4D97-AF65-F5344CB8AC3E}">
        <p14:creationId xmlns:p14="http://schemas.microsoft.com/office/powerpoint/2010/main" val="4197099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EE26D-5971-42B8-BE31-019E497A285E}" type="datetimeFigureOut">
              <a:rPr lang="en-US" smtClean="0"/>
              <a:t>9/26/2016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7D322-C2B7-405F-9967-5888F9FCAE45}" type="slidenum">
              <a:rPr lang="en-US" smtClean="0"/>
              <a:t>‹#›</a:t>
            </a:fld>
            <a:endParaRPr lang="en-US"/>
          </a:p>
        </p:txBody>
      </p:sp>
    </p:spTree>
    <p:extLst>
      <p:ext uri="{BB962C8B-B14F-4D97-AF65-F5344CB8AC3E}">
        <p14:creationId xmlns:p14="http://schemas.microsoft.com/office/powerpoint/2010/main" val="183606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0727" cy="6858000"/>
          </a:xfrm>
          <a:prstGeom prst="rect">
            <a:avLst/>
          </a:prstGeom>
        </p:spPr>
      </p:pic>
      <p:sp>
        <p:nvSpPr>
          <p:cNvPr id="2" name="Rectangle 1"/>
          <p:cNvSpPr/>
          <p:nvPr/>
        </p:nvSpPr>
        <p:spPr>
          <a:xfrm>
            <a:off x="1436914" y="807394"/>
            <a:ext cx="8934450" cy="3046988"/>
          </a:xfrm>
          <a:prstGeom prst="rect">
            <a:avLst/>
          </a:prstGeom>
        </p:spPr>
        <p:txBody>
          <a:bodyPr wrap="square">
            <a:spAutoFit/>
          </a:bodyPr>
          <a:lstStyle/>
          <a:p>
            <a:pPr algn="ctr">
              <a:defRPr/>
            </a:pPr>
            <a:r>
              <a:rPr lang="sr-Latn-BA" sz="4800" b="1" dirty="0">
                <a:solidFill>
                  <a:srgbClr val="FFFF00"/>
                </a:solidFill>
                <a:effectLst>
                  <a:outerShdw blurRad="38100" dist="38100" dir="2700000" algn="tl">
                    <a:srgbClr val="000000">
                      <a:alpha val="43137"/>
                    </a:srgbClr>
                  </a:outerShdw>
                </a:effectLst>
                <a:latin typeface="Arial" charset="0"/>
              </a:rPr>
              <a:t>INFORMAL </a:t>
            </a:r>
            <a:r>
              <a:rPr lang="sr-Latn-BA" sz="4800" b="1" dirty="0" smtClean="0">
                <a:solidFill>
                  <a:srgbClr val="FFFF00"/>
                </a:solidFill>
                <a:effectLst>
                  <a:outerShdw blurRad="38100" dist="38100" dir="2700000" algn="tl">
                    <a:srgbClr val="000000">
                      <a:alpha val="43137"/>
                    </a:srgbClr>
                  </a:outerShdw>
                </a:effectLst>
                <a:latin typeface="Arial" charset="0"/>
              </a:rPr>
              <a:t>CONFERENCE</a:t>
            </a:r>
            <a:endParaRPr lang="sr-Latn-BA" sz="4800" b="1" dirty="0">
              <a:solidFill>
                <a:srgbClr val="FFFF00"/>
              </a:solidFill>
              <a:effectLst>
                <a:outerShdw blurRad="38100" dist="38100" dir="2700000" algn="tl">
                  <a:srgbClr val="000000">
                    <a:alpha val="43137"/>
                  </a:srgbClr>
                </a:outerShdw>
              </a:effectLst>
              <a:latin typeface="Arial" charset="0"/>
            </a:endParaRPr>
          </a:p>
          <a:p>
            <a:pPr algn="ctr">
              <a:defRPr/>
            </a:pPr>
            <a:r>
              <a:rPr lang="sr-Latn-BA" sz="4800" b="1" dirty="0">
                <a:solidFill>
                  <a:srgbClr val="FFFF00"/>
                </a:solidFill>
                <a:effectLst>
                  <a:outerShdw blurRad="38100" dist="38100" dir="2700000" algn="tl">
                    <a:srgbClr val="000000">
                      <a:alpha val="43137"/>
                    </a:srgbClr>
                  </a:outerShdw>
                </a:effectLst>
                <a:latin typeface="Arial" charset="0"/>
              </a:rPr>
              <a:t>OF SOUTH-EAST</a:t>
            </a:r>
          </a:p>
          <a:p>
            <a:pPr algn="ctr">
              <a:defRPr/>
            </a:pPr>
            <a:r>
              <a:rPr lang="sr-Latn-BA" sz="4800" b="1" dirty="0">
                <a:solidFill>
                  <a:srgbClr val="FFFF00"/>
                </a:solidFill>
                <a:effectLst>
                  <a:outerShdw blurRad="38100" dist="38100" dir="2700000" algn="tl">
                    <a:srgbClr val="000000">
                      <a:alpha val="43137"/>
                    </a:srgbClr>
                  </a:outerShdw>
                </a:effectLst>
                <a:latin typeface="Arial" charset="0"/>
              </a:rPr>
              <a:t>EUROPE </a:t>
            </a:r>
          </a:p>
          <a:p>
            <a:pPr algn="ctr">
              <a:defRPr/>
            </a:pPr>
            <a:r>
              <a:rPr lang="sr-Latn-BA" sz="4800" b="1" dirty="0">
                <a:solidFill>
                  <a:srgbClr val="FFFF00"/>
                </a:solidFill>
                <a:effectLst>
                  <a:outerShdw blurRad="38100" dist="38100" dir="2700000" algn="tl">
                    <a:srgbClr val="000000">
                      <a:alpha val="43137"/>
                    </a:srgbClr>
                  </a:outerShdw>
                </a:effectLst>
                <a:latin typeface="Arial" charset="0"/>
              </a:rPr>
              <a:t>DIRECTORS</a:t>
            </a:r>
            <a:endParaRPr lang="sr-Latn-BA" sz="4800" b="1" dirty="0">
              <a:solidFill>
                <a:srgbClr val="FFFF00"/>
              </a:solidFill>
              <a:effectLst>
                <a:outerShdw blurRad="38100" dist="38100" dir="2700000" algn="tl">
                  <a:srgbClr val="000000">
                    <a:alpha val="43137"/>
                  </a:srgbClr>
                </a:outerShdw>
              </a:effectLst>
              <a:latin typeface="Arial" charset="0"/>
            </a:endParaRPr>
          </a:p>
        </p:txBody>
      </p:sp>
      <p:sp>
        <p:nvSpPr>
          <p:cNvPr id="3" name="Rectangle 2"/>
          <p:cNvSpPr/>
          <p:nvPr/>
        </p:nvSpPr>
        <p:spPr>
          <a:xfrm>
            <a:off x="3821518" y="4986859"/>
            <a:ext cx="6224781" cy="923330"/>
          </a:xfrm>
          <a:prstGeom prst="rect">
            <a:avLst/>
          </a:prstGeom>
        </p:spPr>
        <p:txBody>
          <a:bodyPr wrap="none">
            <a:spAutoFit/>
          </a:bodyPr>
          <a:lstStyle/>
          <a:p>
            <a:r>
              <a:rPr lang="en-US" sz="54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ICSEED principles</a:t>
            </a:r>
            <a:endParaRPr lang="en-US" sz="54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5907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3" y="0"/>
            <a:ext cx="12190727" cy="6858000"/>
          </a:xfrm>
          <a:prstGeom prst="rect">
            <a:avLst/>
          </a:prstGeom>
        </p:spPr>
      </p:pic>
      <p:sp>
        <p:nvSpPr>
          <p:cNvPr id="5" name="Rectangle 4"/>
          <p:cNvSpPr/>
          <p:nvPr/>
        </p:nvSpPr>
        <p:spPr>
          <a:xfrm>
            <a:off x="207683" y="602457"/>
            <a:ext cx="11614201" cy="1569660"/>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1.</a:t>
            </a:r>
            <a:r>
              <a:rPr lang="en-US" sz="3200" b="1" dirty="0">
                <a:solidFill>
                  <a:srgbClr val="FFFF00"/>
                </a:solidFill>
                <a:effectLst>
                  <a:outerShdw blurRad="38100" dist="38100" dir="2700000" algn="tl">
                    <a:srgbClr val="000000">
                      <a:alpha val="43137"/>
                    </a:srgbClr>
                  </a:outerShdw>
                </a:effectLst>
              </a:rPr>
              <a:t> ICSEED is acting as a sub-regional informal body/assembly with the main purpose to enhance cooperation and contacts in the field of meteorology, hydrology and related disciplines;</a:t>
            </a:r>
            <a:endParaRPr lang="sr-Latn-BA" sz="3200" b="1" dirty="0">
              <a:solidFill>
                <a:srgbClr val="FFFF00"/>
              </a:solidFill>
              <a:effectLst>
                <a:outerShdw blurRad="38100" dist="38100" dir="2700000" algn="tl">
                  <a:srgbClr val="000000">
                    <a:alpha val="43137"/>
                  </a:srgbClr>
                </a:outerShdw>
              </a:effectLst>
            </a:endParaRPr>
          </a:p>
        </p:txBody>
      </p:sp>
      <p:sp>
        <p:nvSpPr>
          <p:cNvPr id="6" name="Rectangle 5"/>
          <p:cNvSpPr/>
          <p:nvPr/>
        </p:nvSpPr>
        <p:spPr>
          <a:xfrm>
            <a:off x="207683" y="2773606"/>
            <a:ext cx="11614201"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2.</a:t>
            </a:r>
            <a:r>
              <a:rPr lang="en-US" sz="3200" b="1" dirty="0">
                <a:solidFill>
                  <a:srgbClr val="FFFF00"/>
                </a:solidFill>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is established on voluntary and mutual basis by the south east European NMSs / NMHSs </a:t>
            </a:r>
            <a:r>
              <a:rPr lang="en-US" sz="3200" b="1" dirty="0" smtClean="0">
                <a:solidFill>
                  <a:srgbClr val="FFFF00"/>
                </a:solidFill>
                <a:effectLst>
                  <a:outerShdw blurRad="38100" dist="38100" dir="2700000" algn="tl">
                    <a:srgbClr val="000000">
                      <a:alpha val="43137"/>
                    </a:srgbClr>
                  </a:outerShdw>
                </a:effectLst>
              </a:rPr>
              <a:t>Directors</a:t>
            </a:r>
            <a:r>
              <a:rPr lang="en-US" sz="3200" b="1" dirty="0" smtClean="0">
                <a:solidFill>
                  <a:srgbClr val="FFFF00"/>
                </a:solidFill>
                <a:effectLst>
                  <a:outerShdw blurRad="38100" dist="38100" dir="2700000" algn="tl">
                    <a:srgbClr val="000000">
                      <a:alpha val="43137"/>
                    </a:srgbClr>
                  </a:outerShdw>
                </a:effectLst>
              </a:rPr>
              <a:t>;</a:t>
            </a:r>
            <a:r>
              <a:rPr lang="en-US" sz="3200" b="1" dirty="0" smtClean="0">
                <a:solidFill>
                  <a:srgbClr val="FFFF00"/>
                </a:solidFill>
                <a:effectLst>
                  <a:outerShdw blurRad="38100" dist="38100" dir="2700000" algn="tl">
                    <a:srgbClr val="000000">
                      <a:alpha val="43137"/>
                    </a:srgbClr>
                  </a:outerShdw>
                </a:effectLst>
              </a:rPr>
              <a:t> </a:t>
            </a:r>
            <a:endParaRPr lang="sr-Latn-BA" sz="3200" b="1" dirty="0">
              <a:solidFill>
                <a:srgbClr val="FFFF00"/>
              </a:solidFill>
              <a:effectLst>
                <a:outerShdw blurRad="38100" dist="38100" dir="2700000" algn="tl">
                  <a:srgbClr val="000000">
                    <a:alpha val="43137"/>
                  </a:srgbClr>
                </a:outerShdw>
              </a:effectLst>
            </a:endParaRPr>
          </a:p>
        </p:txBody>
      </p:sp>
      <p:sp>
        <p:nvSpPr>
          <p:cNvPr id="7" name="Rectangle 6"/>
          <p:cNvSpPr/>
          <p:nvPr/>
        </p:nvSpPr>
        <p:spPr>
          <a:xfrm>
            <a:off x="207684" y="4452313"/>
            <a:ext cx="11614201" cy="1569660"/>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3.</a:t>
            </a:r>
            <a:r>
              <a:rPr lang="en-US" sz="3200" b="1" dirty="0">
                <a:solidFill>
                  <a:srgbClr val="FFFF00"/>
                </a:solidFill>
                <a:effectLst>
                  <a:outerShdw blurRad="38100" dist="38100" dir="2700000" algn="tl">
                    <a:srgbClr val="000000">
                      <a:alpha val="43137"/>
                    </a:srgbClr>
                  </a:outerShdw>
                </a:effectLst>
              </a:rPr>
              <a:t> ICSEED aims at facilitating, promoting and strengthening professional sub-regional relationships, capacity building, expertise and technology transfers;</a:t>
            </a:r>
            <a:endParaRPr lang="sr-Latn-BA"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24354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3" y="0"/>
            <a:ext cx="12190727" cy="6858000"/>
          </a:xfrm>
          <a:prstGeom prst="rect">
            <a:avLst/>
          </a:prstGeom>
        </p:spPr>
      </p:pic>
      <p:sp>
        <p:nvSpPr>
          <p:cNvPr id="3" name="Rectangle 2"/>
          <p:cNvSpPr/>
          <p:nvPr/>
        </p:nvSpPr>
        <p:spPr>
          <a:xfrm>
            <a:off x="460778" y="347316"/>
            <a:ext cx="10838593"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4.</a:t>
            </a:r>
            <a:r>
              <a:rPr lang="en-US" sz="3200" b="1" dirty="0">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is an instrument of common progress and integration to the European structures;</a:t>
            </a:r>
            <a:endParaRPr lang="sr-Latn-BA" sz="3200" b="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460778" y="1758684"/>
            <a:ext cx="10952894"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5.</a:t>
            </a:r>
            <a:r>
              <a:rPr lang="en-US" sz="3200" b="1" dirty="0">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cooperates in order to minimize individual NMSs / NMHSs effort and optimize common progress; </a:t>
            </a:r>
            <a:endParaRPr lang="sr-Latn-BA" sz="3200" b="1" dirty="0">
              <a:solidFill>
                <a:srgbClr val="FFFF00"/>
              </a:solidFill>
              <a:effectLst>
                <a:outerShdw blurRad="38100" dist="38100" dir="2700000" algn="tl">
                  <a:srgbClr val="000000">
                    <a:alpha val="43137"/>
                  </a:srgbClr>
                </a:outerShdw>
              </a:effectLst>
            </a:endParaRPr>
          </a:p>
        </p:txBody>
      </p:sp>
      <p:sp>
        <p:nvSpPr>
          <p:cNvPr id="6" name="Rectangle 5"/>
          <p:cNvSpPr/>
          <p:nvPr/>
        </p:nvSpPr>
        <p:spPr>
          <a:xfrm>
            <a:off x="531914" y="3258362"/>
            <a:ext cx="10767458"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6.</a:t>
            </a:r>
            <a:r>
              <a:rPr lang="en-US" sz="3200" b="1" dirty="0">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is considering the principle of equality, mutual support while respecting individual member </a:t>
            </a:r>
            <a:r>
              <a:rPr lang="en-US" sz="3200" b="1" dirty="0" smtClean="0">
                <a:solidFill>
                  <a:srgbClr val="FFFF00"/>
                </a:solidFill>
                <a:effectLst>
                  <a:outerShdw blurRad="38100" dist="38100" dir="2700000" algn="tl">
                    <a:srgbClr val="000000">
                      <a:alpha val="43137"/>
                    </a:srgbClr>
                  </a:outerShdw>
                </a:effectLst>
              </a:rPr>
              <a:t>decisions</a:t>
            </a:r>
            <a:r>
              <a:rPr lang="en-US" sz="3200" b="1" dirty="0" smtClean="0">
                <a:solidFill>
                  <a:srgbClr val="FFFF00"/>
                </a:solidFill>
                <a:effectLst>
                  <a:outerShdw blurRad="38100" dist="38100" dir="2700000" algn="tl">
                    <a:srgbClr val="000000">
                      <a:alpha val="43137"/>
                    </a:srgbClr>
                  </a:outerShdw>
                </a:effectLst>
              </a:rPr>
              <a:t>;</a:t>
            </a:r>
            <a:endParaRPr lang="sr-Latn-BA" sz="3200" b="1" dirty="0">
              <a:solidFill>
                <a:srgbClr val="FFFF00"/>
              </a:solidFill>
              <a:effectLst>
                <a:outerShdw blurRad="38100" dist="38100" dir="2700000" algn="tl">
                  <a:srgbClr val="000000">
                    <a:alpha val="43137"/>
                  </a:srgbClr>
                </a:outerShdw>
              </a:effectLst>
            </a:endParaRPr>
          </a:p>
        </p:txBody>
      </p:sp>
      <p:sp>
        <p:nvSpPr>
          <p:cNvPr id="7" name="Rectangle 6"/>
          <p:cNvSpPr/>
          <p:nvPr/>
        </p:nvSpPr>
        <p:spPr>
          <a:xfrm>
            <a:off x="531914" y="4697567"/>
            <a:ext cx="10767458" cy="1077218"/>
          </a:xfrm>
          <a:prstGeom prst="rect">
            <a:avLst/>
          </a:prstGeom>
        </p:spPr>
        <p:txBody>
          <a:bodyPr wrap="square">
            <a:spAutoFit/>
          </a:bodyPr>
          <a:lstStyle/>
          <a:p>
            <a:r>
              <a:rPr lang="en-US" sz="3200" b="1" dirty="0">
                <a:solidFill>
                  <a:srgbClr val="92D050"/>
                </a:solidFill>
                <a:effectLst>
                  <a:outerShdw blurRad="38100" dist="38100" dir="2700000" algn="tl">
                    <a:srgbClr val="000000">
                      <a:alpha val="43137"/>
                    </a:srgbClr>
                  </a:outerShdw>
                </a:effectLst>
              </a:rPr>
              <a:t>Art 7.</a:t>
            </a:r>
            <a:r>
              <a:rPr lang="en-US" sz="3200" b="1" dirty="0">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is guided according to the WMO regulations and acting under each of the partners national </a:t>
            </a:r>
            <a:r>
              <a:rPr lang="en-US" sz="3200" b="1" dirty="0" smtClean="0">
                <a:solidFill>
                  <a:srgbClr val="FFFF00"/>
                </a:solidFill>
                <a:effectLst>
                  <a:outerShdw blurRad="38100" dist="38100" dir="2700000" algn="tl">
                    <a:srgbClr val="000000">
                      <a:alpha val="43137"/>
                    </a:srgbClr>
                  </a:outerShdw>
                </a:effectLst>
              </a:rPr>
              <a:t>laws</a:t>
            </a:r>
            <a:r>
              <a:rPr lang="en-US" sz="3200" b="1" dirty="0" smtClean="0">
                <a:solidFill>
                  <a:srgbClr val="FFFF00"/>
                </a:solidFill>
                <a:effectLst>
                  <a:outerShdw blurRad="38100" dist="38100" dir="2700000" algn="tl">
                    <a:srgbClr val="000000">
                      <a:alpha val="43137"/>
                    </a:srgbClr>
                  </a:outerShdw>
                </a:effectLst>
              </a:rPr>
              <a:t>;</a:t>
            </a:r>
            <a:endParaRPr lang="sr-Latn-BA"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4498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3" y="0"/>
            <a:ext cx="12190727" cy="6858000"/>
          </a:xfrm>
          <a:prstGeom prst="rect">
            <a:avLst/>
          </a:prstGeom>
        </p:spPr>
      </p:pic>
      <p:sp>
        <p:nvSpPr>
          <p:cNvPr id="3" name="Rectangle 2"/>
          <p:cNvSpPr/>
          <p:nvPr/>
        </p:nvSpPr>
        <p:spPr>
          <a:xfrm>
            <a:off x="697542" y="415451"/>
            <a:ext cx="10561008"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8. </a:t>
            </a:r>
            <a:r>
              <a:rPr lang="en-US" sz="3200" b="1" dirty="0">
                <a:solidFill>
                  <a:srgbClr val="FFFF00"/>
                </a:solidFill>
                <a:effectLst>
                  <a:outerShdw blurRad="38100" dist="38100" dir="2700000" algn="tl">
                    <a:srgbClr val="000000">
                      <a:alpha val="43137"/>
                    </a:srgbClr>
                  </a:outerShdw>
                </a:effectLst>
              </a:rPr>
              <a:t>ICSEED should maintain permanent contact with WMO sub-regional Office for Europe;</a:t>
            </a:r>
            <a:endParaRPr lang="sr-Latn-BA" sz="3200" b="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697542" y="1774440"/>
            <a:ext cx="10561008" cy="1569660"/>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9.</a:t>
            </a:r>
            <a:r>
              <a:rPr lang="en-US" sz="3200" b="1" dirty="0">
                <a:effectLst>
                  <a:outerShdw blurRad="38100" dist="38100" dir="2700000" algn="tl">
                    <a:srgbClr val="000000">
                      <a:alpha val="43137"/>
                    </a:srgbClr>
                  </a:outerShdw>
                </a:effectLst>
              </a:rPr>
              <a:t> </a:t>
            </a:r>
            <a:r>
              <a:rPr lang="en-US" sz="3200" b="1" dirty="0">
                <a:solidFill>
                  <a:srgbClr val="FFFF00"/>
                </a:solidFill>
                <a:effectLst>
                  <a:outerShdw blurRad="38100" dist="38100" dir="2700000" algn="tl">
                    <a:srgbClr val="000000">
                      <a:alpha val="43137"/>
                    </a:srgbClr>
                  </a:outerShdw>
                </a:effectLst>
              </a:rPr>
              <a:t>ICSEED principally operates its activities by its own resources including WMO and other technical and financial support when appropriate;</a:t>
            </a:r>
            <a:endParaRPr lang="sr-Latn-BA" sz="3200" b="1" dirty="0">
              <a:solidFill>
                <a:srgbClr val="FFFF00"/>
              </a:solidFill>
              <a:effectLst>
                <a:outerShdw blurRad="38100" dist="38100" dir="2700000" algn="tl">
                  <a:srgbClr val="000000">
                    <a:alpha val="43137"/>
                  </a:srgbClr>
                </a:outerShdw>
              </a:effectLst>
            </a:endParaRPr>
          </a:p>
        </p:txBody>
      </p:sp>
      <p:sp>
        <p:nvSpPr>
          <p:cNvPr id="6" name="Rectangle 5"/>
          <p:cNvSpPr/>
          <p:nvPr/>
        </p:nvSpPr>
        <p:spPr>
          <a:xfrm>
            <a:off x="697542" y="3577556"/>
            <a:ext cx="10473544" cy="304698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10. </a:t>
            </a:r>
            <a:r>
              <a:rPr lang="en-US" sz="3200" b="1" dirty="0">
                <a:solidFill>
                  <a:srgbClr val="FFFF00"/>
                </a:solidFill>
                <a:effectLst>
                  <a:outerShdw blurRad="38100" dist="38100" dir="2700000" algn="tl">
                    <a:srgbClr val="000000">
                      <a:alpha val="43137"/>
                    </a:srgbClr>
                  </a:outerShdw>
                </a:effectLst>
              </a:rPr>
              <a:t>ICSEED meetings are, in principle, taking place once a year and are organized in turn by each member. The meeting place and time should be established by consensus. The meeting agenda and other documentation should be prepared by the host country taking into account the other countries’ proposals;</a:t>
            </a:r>
            <a:endParaRPr lang="sr-Latn-BA"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16766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3" y="0"/>
            <a:ext cx="12190727" cy="6858000"/>
          </a:xfrm>
          <a:prstGeom prst="rect">
            <a:avLst/>
          </a:prstGeom>
        </p:spPr>
      </p:pic>
      <p:sp>
        <p:nvSpPr>
          <p:cNvPr id="3" name="Rectangle 2"/>
          <p:cNvSpPr/>
          <p:nvPr/>
        </p:nvSpPr>
        <p:spPr>
          <a:xfrm>
            <a:off x="240342" y="168770"/>
            <a:ext cx="11361108" cy="1569660"/>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11. </a:t>
            </a:r>
            <a:r>
              <a:rPr lang="en-US" sz="3200" b="1" dirty="0">
                <a:solidFill>
                  <a:srgbClr val="FFFF00"/>
                </a:solidFill>
                <a:effectLst>
                  <a:outerShdw blurRad="38100" dist="38100" dir="2700000" algn="tl">
                    <a:srgbClr val="000000">
                      <a:alpha val="43137"/>
                    </a:srgbClr>
                  </a:outerShdw>
                </a:effectLst>
              </a:rPr>
              <a:t>ICSEED is open to meet other countries which share the program for development of meteorological and hydrological activities; </a:t>
            </a:r>
            <a:endParaRPr lang="sr-Latn-BA" sz="3200" b="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240342" y="1802786"/>
            <a:ext cx="11254973" cy="1077218"/>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12. </a:t>
            </a:r>
            <a:r>
              <a:rPr lang="en-US" sz="3200" b="1" dirty="0">
                <a:solidFill>
                  <a:srgbClr val="FFFF00"/>
                </a:solidFill>
                <a:effectLst>
                  <a:outerShdw blurRad="38100" dist="38100" dir="2700000" algn="tl">
                    <a:srgbClr val="000000">
                      <a:alpha val="43137"/>
                    </a:srgbClr>
                  </a:outerShdw>
                </a:effectLst>
              </a:rPr>
              <a:t>ICSEED can establish Ad Hoc Groups for the common activities and </a:t>
            </a:r>
            <a:r>
              <a:rPr lang="en-US" sz="3200" b="1" dirty="0" smtClean="0">
                <a:solidFill>
                  <a:srgbClr val="FFFF00"/>
                </a:solidFill>
                <a:effectLst>
                  <a:outerShdw blurRad="38100" dist="38100" dir="2700000" algn="tl">
                    <a:srgbClr val="000000">
                      <a:alpha val="43137"/>
                    </a:srgbClr>
                  </a:outerShdw>
                </a:effectLst>
              </a:rPr>
              <a:t>projects</a:t>
            </a:r>
            <a:r>
              <a:rPr lang="en-US" sz="3200" b="1" dirty="0" smtClean="0">
                <a:solidFill>
                  <a:srgbClr val="FFFF00"/>
                </a:solidFill>
                <a:effectLst>
                  <a:outerShdw blurRad="38100" dist="38100" dir="2700000" algn="tl">
                    <a:srgbClr val="000000">
                      <a:alpha val="43137"/>
                    </a:srgbClr>
                  </a:outerShdw>
                </a:effectLst>
              </a:rPr>
              <a:t>;</a:t>
            </a:r>
            <a:endParaRPr lang="sr-Latn-BA" sz="3200" b="1" dirty="0">
              <a:solidFill>
                <a:srgbClr val="FFFF00"/>
              </a:solidFill>
              <a:effectLst>
                <a:outerShdw blurRad="38100" dist="38100" dir="2700000" algn="tl">
                  <a:srgbClr val="000000">
                    <a:alpha val="43137"/>
                  </a:srgbClr>
                </a:outerShdw>
              </a:effectLst>
            </a:endParaRPr>
          </a:p>
        </p:txBody>
      </p:sp>
      <p:sp>
        <p:nvSpPr>
          <p:cNvPr id="6" name="Rectangle 5"/>
          <p:cNvSpPr/>
          <p:nvPr/>
        </p:nvSpPr>
        <p:spPr>
          <a:xfrm>
            <a:off x="240341" y="3000054"/>
            <a:ext cx="11254973" cy="1569660"/>
          </a:xfrm>
          <a:prstGeom prst="rect">
            <a:avLst/>
          </a:prstGeom>
        </p:spPr>
        <p:txBody>
          <a:bodyPr wrap="square">
            <a:spAutoFit/>
          </a:bodyPr>
          <a:lstStyle/>
          <a:p>
            <a:r>
              <a:rPr lang="en-US" sz="3200" b="1" dirty="0">
                <a:solidFill>
                  <a:srgbClr val="92D050"/>
                </a:solidFill>
                <a:effectLst>
                  <a:outerShdw blurRad="38100" dist="38100" dir="2700000" algn="tl">
                    <a:srgbClr val="000000">
                      <a:alpha val="43137"/>
                    </a:srgbClr>
                  </a:outerShdw>
                </a:effectLst>
              </a:rPr>
              <a:t>Art 13.  </a:t>
            </a:r>
            <a:r>
              <a:rPr lang="en-US" sz="3200" b="1" dirty="0">
                <a:solidFill>
                  <a:srgbClr val="FFFF00"/>
                </a:solidFill>
                <a:effectLst>
                  <a:outerShdw blurRad="38100" dist="38100" dir="2700000" algn="tl">
                    <a:srgbClr val="000000">
                      <a:alpha val="43137"/>
                    </a:srgbClr>
                  </a:outerShdw>
                </a:effectLst>
              </a:rPr>
              <a:t>ICSEED meeting is chairing by the host country NMSs / NMHSs Director appointed by the ICSEED members at the beginning of </a:t>
            </a:r>
            <a:r>
              <a:rPr lang="en-US" sz="3200" b="1" dirty="0" smtClean="0">
                <a:solidFill>
                  <a:srgbClr val="FFFF00"/>
                </a:solidFill>
                <a:effectLst>
                  <a:outerShdw blurRad="38100" dist="38100" dir="2700000" algn="tl">
                    <a:srgbClr val="000000">
                      <a:alpha val="43137"/>
                    </a:srgbClr>
                  </a:outerShdw>
                </a:effectLst>
              </a:rPr>
              <a:t>meeting</a:t>
            </a:r>
            <a:r>
              <a:rPr lang="en-US" sz="3200" b="1" dirty="0" smtClean="0">
                <a:solidFill>
                  <a:srgbClr val="FFFF00"/>
                </a:solidFill>
                <a:effectLst>
                  <a:outerShdw blurRad="38100" dist="38100" dir="2700000" algn="tl">
                    <a:srgbClr val="000000">
                      <a:alpha val="43137"/>
                    </a:srgbClr>
                  </a:outerShdw>
                </a:effectLst>
              </a:rPr>
              <a:t>;</a:t>
            </a:r>
            <a:r>
              <a:rPr lang="en-US" sz="3200" b="1" dirty="0" smtClean="0">
                <a:solidFill>
                  <a:srgbClr val="FFFF00"/>
                </a:solidFill>
                <a:effectLst>
                  <a:outerShdw blurRad="38100" dist="38100" dir="2700000" algn="tl">
                    <a:srgbClr val="000000">
                      <a:alpha val="43137"/>
                    </a:srgbClr>
                  </a:outerShdw>
                </a:effectLst>
              </a:rPr>
              <a:t> </a:t>
            </a:r>
            <a:endParaRPr lang="sr-Latn-BA" sz="3200" b="1" dirty="0">
              <a:solidFill>
                <a:srgbClr val="FFFF00"/>
              </a:solidFill>
              <a:effectLst>
                <a:outerShdw blurRad="38100" dist="38100" dir="2700000" algn="tl">
                  <a:srgbClr val="000000">
                    <a:alpha val="43137"/>
                  </a:srgbClr>
                </a:outerShdw>
              </a:effectLst>
            </a:endParaRPr>
          </a:p>
        </p:txBody>
      </p:sp>
      <p:sp>
        <p:nvSpPr>
          <p:cNvPr id="7" name="Rectangle 6"/>
          <p:cNvSpPr/>
          <p:nvPr/>
        </p:nvSpPr>
        <p:spPr>
          <a:xfrm>
            <a:off x="293409" y="4616289"/>
            <a:ext cx="11254973" cy="2062103"/>
          </a:xfrm>
          <a:prstGeom prst="rect">
            <a:avLst/>
          </a:prstGeom>
        </p:spPr>
        <p:txBody>
          <a:bodyPr wrap="square">
            <a:spAutoFit/>
          </a:bodyPr>
          <a:lstStyle/>
          <a:p>
            <a:pPr algn="just"/>
            <a:r>
              <a:rPr lang="en-US" sz="3200" b="1" dirty="0">
                <a:solidFill>
                  <a:srgbClr val="92D050"/>
                </a:solidFill>
                <a:effectLst>
                  <a:outerShdw blurRad="38100" dist="38100" dir="2700000" algn="tl">
                    <a:srgbClr val="000000">
                      <a:alpha val="43137"/>
                    </a:srgbClr>
                  </a:outerShdw>
                </a:effectLst>
              </a:rPr>
              <a:t>Art 14.  </a:t>
            </a:r>
            <a:r>
              <a:rPr lang="en-US" sz="3200" b="1" dirty="0">
                <a:solidFill>
                  <a:srgbClr val="FFFF00"/>
                </a:solidFill>
                <a:effectLst>
                  <a:outerShdw blurRad="38100" dist="38100" dir="2700000" algn="tl">
                    <a:srgbClr val="000000">
                      <a:alpha val="43137"/>
                    </a:srgbClr>
                  </a:outerShdw>
                </a:effectLst>
              </a:rPr>
              <a:t>ICSEED Chairman is also taking care of the completion of the ICSEED decisions between the two ICSEED meetings. In addition, the Chairman is preparing and presenting the results at the following ICSEED meeting.</a:t>
            </a:r>
            <a:endParaRPr lang="sr-Latn-BA"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83107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357</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florinela</dc:creator>
  <cp:lastModifiedBy>florinela</cp:lastModifiedBy>
  <cp:revision>8</cp:revision>
  <dcterms:created xsi:type="dcterms:W3CDTF">2016-09-26T11:26:38Z</dcterms:created>
  <dcterms:modified xsi:type="dcterms:W3CDTF">2016-09-26T11:55:48Z</dcterms:modified>
</cp:coreProperties>
</file>