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6"/>
  </p:notesMasterIdLst>
  <p:sldIdLst>
    <p:sldId id="257" r:id="rId3"/>
    <p:sldId id="258" r:id="rId4"/>
    <p:sldId id="267" r:id="rId5"/>
    <p:sldId id="269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976D6-86C8-437B-B300-05A3DA6B609C}" type="datetimeFigureOut">
              <a:rPr lang="en-GB" smtClean="0"/>
              <a:pPr/>
              <a:t>07/10/2016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1BE57-55DF-47FB-BC57-9A93688A2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CCE5-E409-4F5D-BA9C-65C9D3219A8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7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5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6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8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9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6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7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7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1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3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MWF_Master_Logo_WHITE_nostrap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0578" y="1213607"/>
            <a:ext cx="3050845" cy="524221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5119213" y="5984878"/>
            <a:ext cx="19535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ctr" defTabSz="457200">
              <a:defRPr/>
            </a:pPr>
            <a:fld id="{D4C56AD5-C73F-B44A-96CB-E8BE2C5CB95A}" type="datetime4">
              <a:rPr lang="en-US" sz="900" smtClean="0">
                <a:solidFill>
                  <a:prstClr val="white"/>
                </a:solidFill>
              </a:rPr>
              <a:pPr algn="ctr" defTabSz="457200">
                <a:defRPr/>
              </a:pPr>
              <a:t>October 7, 2016</a:t>
            </a:fld>
            <a:endParaRPr lang="en-US" sz="9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4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MWF_Master_Logo_WHITE_nostrap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4" y="5984878"/>
            <a:ext cx="2136147" cy="365125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8639" y="5984878"/>
            <a:ext cx="19535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D4C56AD5-C73F-B44A-96CB-E8BE2C5CB95A}" type="datetime4">
              <a:rPr lang="en-US" sz="900" smtClean="0">
                <a:solidFill>
                  <a:prstClr val="white"/>
                </a:solidFill>
              </a:rPr>
              <a:pPr defTabSz="457200">
                <a:defRPr/>
              </a:pPr>
              <a:t>October 7, 2016</a:t>
            </a:fld>
            <a:endParaRPr lang="en-US" sz="900" dirty="0" smtClean="0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63" y="1294198"/>
            <a:ext cx="787165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3999"/>
              </a:lnSpc>
              <a:spcBef>
                <a:spcPts val="0"/>
              </a:spcBef>
              <a:buNone/>
              <a:defRPr sz="35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63" y="1980000"/>
            <a:ext cx="787165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63" y="2700004"/>
            <a:ext cx="787165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399"/>
              </a:lnSpc>
              <a:spcBef>
                <a:spcPts val="0"/>
              </a:spcBef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63" y="3121227"/>
            <a:ext cx="787165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999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63" y="3429000"/>
            <a:ext cx="7871650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email@ddress</a:t>
            </a:r>
            <a:endParaRPr lang="en-GB" dirty="0" smtClean="0"/>
          </a:p>
        </p:txBody>
      </p:sp>
      <p:pic>
        <p:nvPicPr>
          <p:cNvPr id="10" name="Picture 9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399">
                <a:solidFill>
                  <a:srgbClr val="839DB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3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chemeClr val="bg1"/>
              </a:buClr>
              <a:defRPr sz="1799">
                <a:solidFill>
                  <a:schemeClr val="bg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914126"/>
            <a:fld id="{6B3B0B0F-E794-1244-9699-107C60B9C23A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1" y="6308258"/>
            <a:ext cx="134272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6" y="6308258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 defTabSz="914126"/>
            <a:r>
              <a:rPr lang="en-US" smtClean="0">
                <a:solidFill>
                  <a:prstClr val="white"/>
                </a:solidFill>
              </a:rPr>
              <a:t>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844" y="360000"/>
            <a:ext cx="571108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844" y="936000"/>
            <a:ext cx="5711087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chemeClr val="bg1"/>
              </a:buClr>
              <a:defRPr sz="1799">
                <a:solidFill>
                  <a:schemeClr val="bg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914126"/>
            <a:fld id="{05F19C50-BC3B-5841-9AFF-3A0443B66067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844" y="6308258"/>
            <a:ext cx="134272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3568" y="6308258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 defTabSz="914126"/>
            <a:r>
              <a:rPr lang="en-US" smtClean="0">
                <a:solidFill>
                  <a:prstClr val="white"/>
                </a:solidFill>
              </a:rPr>
              <a:t>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1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281" y="360000"/>
            <a:ext cx="100322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281" y="936000"/>
            <a:ext cx="10032213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chemeClr val="bg1"/>
              </a:buClr>
              <a:defRPr sz="1799">
                <a:solidFill>
                  <a:schemeClr val="bg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914126"/>
            <a:fld id="{E4AB80EA-DB86-D849-B86F-15DAF31F0474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81" y="6308258"/>
            <a:ext cx="134272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3004" y="6308258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 defTabSz="914126"/>
            <a:r>
              <a:rPr lang="en-US" smtClean="0">
                <a:solidFill>
                  <a:prstClr val="white"/>
                </a:solidFill>
              </a:rPr>
              <a:t>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5984877"/>
            <a:ext cx="2135356" cy="366819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8638" y="5984876"/>
            <a:ext cx="19535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 smtClean="0">
                <a:solidFill>
                  <a:srgbClr val="4F81BD">
                    <a:lumMod val="75000"/>
                  </a:srgbClr>
                </a:solidFill>
              </a:rPr>
              <a:t>© ECMWF </a:t>
            </a:r>
            <a:fld id="{D4C56AD5-C73F-B44A-96CB-E8BE2C5CB95A}" type="datetime4">
              <a:rPr lang="en-US" sz="900" smtClean="0">
                <a:solidFill>
                  <a:srgbClr val="4F81BD">
                    <a:lumMod val="75000"/>
                  </a:srgbClr>
                </a:solidFill>
              </a:rPr>
              <a:pPr defTabSz="457200">
                <a:defRPr/>
              </a:pPr>
              <a:t>October 7, 2016</a:t>
            </a:fld>
            <a:endParaRPr lang="en-US" sz="900" dirty="0" smtClean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63" y="1294198"/>
            <a:ext cx="787165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63" y="1980000"/>
            <a:ext cx="787165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63" y="2700002"/>
            <a:ext cx="787165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63" y="3121225"/>
            <a:ext cx="787165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63" y="3429000"/>
            <a:ext cx="7871650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err="1" smtClean="0"/>
              <a:t>email@ddress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756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839DB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2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5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7016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844" y="360000"/>
            <a:ext cx="571108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844" y="936000"/>
            <a:ext cx="5711087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05F19C50-BC3B-5841-9AFF-3A0443B66067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3567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82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281" y="360000"/>
            <a:ext cx="100322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281" y="936000"/>
            <a:ext cx="10032213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E4AB80EA-DB86-D849-B86F-15DAF31F0474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3003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4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9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85594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9" indent="-171399" algn="l" defTabSz="68559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96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4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4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1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stri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d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4" r="-91" b="2728"/>
          <a:stretch/>
        </p:blipFill>
        <p:spPr>
          <a:xfrm>
            <a:off x="179065" y="2741255"/>
            <a:ext cx="12012935" cy="1376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471" y="959555"/>
            <a:ext cx="5861833" cy="1762043"/>
          </a:xfrm>
        </p:spPr>
        <p:txBody>
          <a:bodyPr wrap="none">
            <a:noAutofit/>
          </a:bodyPr>
          <a:lstStyle/>
          <a:p>
            <a:pPr algn="ctr">
              <a:lnSpc>
                <a:spcPts val="3600"/>
              </a:lnSpc>
              <a:spcBef>
                <a:spcPts val="0"/>
              </a:spcBef>
            </a:pPr>
            <a:r>
              <a:rPr lang="en-GB" sz="3199" spc="100" dirty="0">
                <a:latin typeface="Helvetica"/>
                <a:cs typeface="Helvetica"/>
              </a:rPr>
              <a:t>LOOKING </a:t>
            </a:r>
            <a:r>
              <a:rPr lang="en-GB" sz="3199" spc="100" dirty="0" smtClean="0">
                <a:latin typeface="Helvetica"/>
                <a:cs typeface="Helvetica"/>
              </a:rPr>
              <a:t>AHEAD </a:t>
            </a:r>
            <a:r>
              <a:rPr lang="en-GB" sz="3199" spc="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3199" spc="1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3199" b="1" spc="1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NEXT </a:t>
            </a:r>
            <a:r>
              <a:rPr lang="en-GB" sz="3199" b="1" spc="1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 YEAR </a:t>
            </a:r>
            <a:r>
              <a:rPr lang="en-GB" sz="3199" b="1" spc="1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STRATEGY </a:t>
            </a:r>
            <a:br>
              <a:rPr lang="en-GB" sz="3199" b="1" spc="1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3199" b="1" spc="1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ECMWF</a:t>
            </a:r>
            <a:endParaRPr lang="en-GB" sz="3199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5471" y="4440296"/>
            <a:ext cx="5861833" cy="9501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lvl="0" algn="ctr" defTabSz="685594">
              <a:lnSpc>
                <a:spcPts val="3600"/>
              </a:lnSpc>
            </a:pPr>
            <a:r>
              <a:rPr lang="en-GB" sz="2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Prof.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Florian </a:t>
            </a:r>
            <a:r>
              <a:rPr lang="en-GB" sz="2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Pappenberger</a:t>
            </a:r>
            <a:endParaRPr lang="en-GB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 defTabSz="685594">
              <a:lnSpc>
                <a:spcPts val="3600"/>
              </a:lnSpc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Director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of Forecasts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2841" y="234234"/>
            <a:ext cx="7427168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2600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60000" y="2160000"/>
            <a:ext cx="9632176" cy="323985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Observations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High resolution ensemble 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Earth-system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Scalability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Funding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 smtClean="0">
                <a:solidFill>
                  <a:srgbClr val="4F81BD">
                    <a:lumMod val="75000"/>
                  </a:srgbClr>
                </a:solidFill>
              </a:rPr>
              <a:t>People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60000" y="540000"/>
            <a:ext cx="9235416" cy="11567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spc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</a:t>
            </a:r>
            <a:r>
              <a:rPr lang="en-US" sz="32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</a:p>
          <a:p>
            <a:pPr>
              <a:lnSpc>
                <a:spcPts val="3000"/>
              </a:lnSpc>
              <a:defRPr/>
            </a:pPr>
            <a:r>
              <a:rPr lang="en-GB" sz="2600" i="1" dirty="0" smtClean="0">
                <a:solidFill>
                  <a:srgbClr val="4F81BD">
                    <a:lumMod val="75000"/>
                  </a:srgbClr>
                </a:solidFill>
              </a:rPr>
              <a:t>How do we achieve these goals?</a:t>
            </a:r>
          </a:p>
          <a:p>
            <a:pPr>
              <a:lnSpc>
                <a:spcPts val="3000"/>
              </a:lnSpc>
              <a:defRPr/>
            </a:pPr>
            <a:endParaRPr lang="en-GB" sz="2600" i="1" dirty="0">
              <a:solidFill>
                <a:srgbClr val="4F81B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0232" r="54554" b="49065"/>
          <a:stretch/>
        </p:blipFill>
        <p:spPr>
          <a:xfrm>
            <a:off x="9775940" y="4111360"/>
            <a:ext cx="2440439" cy="27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2841" y="471412"/>
            <a:ext cx="10029600" cy="86631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600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2160000" y="1800000"/>
            <a:ext cx="8291630" cy="4388167"/>
          </a:xfrm>
        </p:spPr>
        <p:txBody>
          <a:bodyPr wrap="square" lIns="0" tIns="0" rIns="0" bIns="0"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Partnering with universities and research institutes –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OpenIFS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Strategic partnerships in Earth observation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Pooling expertise to improve scalability of data assimilation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Providing collaborative data bases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Regional modelling co-operation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60000" y="540000"/>
            <a:ext cx="9235416" cy="7720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spc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</a:t>
            </a:r>
            <a:r>
              <a:rPr lang="en-US" sz="32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</a:p>
          <a:p>
            <a:pPr>
              <a:lnSpc>
                <a:spcPts val="3000"/>
              </a:lnSpc>
            </a:pPr>
            <a:r>
              <a:rPr lang="en-GB" sz="2600" i="1" dirty="0" smtClean="0">
                <a:solidFill>
                  <a:srgbClr val="4F81BD">
                    <a:lumMod val="75000"/>
                  </a:srgbClr>
                </a:solidFill>
              </a:rPr>
              <a:t>Collaboration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0232" r="54554" b="49065"/>
          <a:stretch/>
        </p:blipFill>
        <p:spPr>
          <a:xfrm>
            <a:off x="9775940" y="4111360"/>
            <a:ext cx="2440439" cy="27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Content Placeholder 2"/>
          <p:cNvSpPr txBox="1">
            <a:spLocks noGrp="1"/>
          </p:cNvSpPr>
          <p:nvPr>
            <p:ph sz="quarter" idx="14"/>
          </p:nvPr>
        </p:nvSpPr>
        <p:spPr>
          <a:xfrm>
            <a:off x="2160000" y="2160000"/>
            <a:ext cx="7869601" cy="334857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Tx/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Dedicated HPC, software, and data resources for Member States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Environmental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Advanced training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3102" y="318332"/>
            <a:ext cx="8607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2600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60000" y="540000"/>
            <a:ext cx="9235416" cy="7720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spc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</a:t>
            </a:r>
            <a:r>
              <a:rPr lang="en-US" sz="32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</a:p>
          <a:p>
            <a:pPr>
              <a:lnSpc>
                <a:spcPts val="3000"/>
              </a:lnSpc>
            </a:pPr>
            <a:r>
              <a:rPr lang="en-GB" sz="2600" i="1" dirty="0" smtClean="0">
                <a:solidFill>
                  <a:srgbClr val="4F81BD">
                    <a:lumMod val="75000"/>
                  </a:srgbClr>
                </a:solidFill>
              </a:rPr>
              <a:t>ECMWF will continue to provide: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0232" r="54554" b="49065"/>
          <a:stretch/>
        </p:blipFill>
        <p:spPr>
          <a:xfrm>
            <a:off x="9775940" y="4111360"/>
            <a:ext cx="2440439" cy="27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731" y="555204"/>
            <a:ext cx="4911668" cy="633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2600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60000" y="1800000"/>
            <a:ext cx="8272815" cy="4032593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Operational forecasts AND Research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High-impact weather, regime transitions and global-scale anomalies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Integrated ensemble at high resolution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Earth-System model at all time-ranges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Scalable computation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Environmental information services: Copernicus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0232" r="54554" b="49065"/>
          <a:stretch/>
        </p:blipFill>
        <p:spPr>
          <a:xfrm>
            <a:off x="9775940" y="4111360"/>
            <a:ext cx="2440439" cy="27466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60000" y="540000"/>
            <a:ext cx="9235416" cy="7720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spc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</a:t>
            </a:r>
            <a:r>
              <a:rPr lang="en-US" sz="32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</a:p>
          <a:p>
            <a:pPr>
              <a:defRPr/>
            </a:pPr>
            <a:r>
              <a:rPr lang="en-GB" sz="2600" i="1" dirty="0" smtClean="0">
                <a:solidFill>
                  <a:srgbClr val="4F81BD">
                    <a:lumMod val="75000"/>
                  </a:srgbClr>
                </a:solidFill>
              </a:rPr>
              <a:t>In summary</a:t>
            </a:r>
            <a:endParaRPr lang="en-GB" sz="2600" i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2160000" y="1620000"/>
            <a:ext cx="7958960" cy="44712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defRPr/>
            </a:pPr>
            <a:r>
              <a:rPr lang="en-GB" sz="2800" b="1" dirty="0">
                <a:solidFill>
                  <a:srgbClr val="4F81BD">
                    <a:lumMod val="75000"/>
                  </a:srgbClr>
                </a:solidFill>
              </a:rPr>
              <a:t>ECMWF’s purpose </a:t>
            </a: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is to develop a capability for medium-range weather forecasting and to provide such weather forecasts to the Member and Co-operating </a:t>
            </a:r>
            <a:r>
              <a:rPr lang="en-GB" sz="2800" dirty="0" smtClean="0">
                <a:solidFill>
                  <a:srgbClr val="4F81BD">
                    <a:lumMod val="75000"/>
                  </a:srgbClr>
                </a:solidFill>
              </a:rPr>
              <a:t>States</a:t>
            </a:r>
          </a:p>
          <a:p>
            <a:pPr algn="l">
              <a:spcAft>
                <a:spcPts val="2400"/>
              </a:spcAft>
              <a:defRPr/>
            </a:pPr>
            <a:r>
              <a:rPr lang="en-GB" sz="2800" b="1" dirty="0">
                <a:solidFill>
                  <a:srgbClr val="4F81BD">
                    <a:lumMod val="75000"/>
                  </a:srgbClr>
                </a:solidFill>
              </a:rPr>
              <a:t>ECMWF is complementary to</a:t>
            </a: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 the National Meteorological Services and works with them in research, numerical weather predictions, supercomputing and training.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60000" y="540000"/>
            <a:ext cx="9235416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1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GOAL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0232" r="54554" b="49065"/>
          <a:stretch/>
        </p:blipFill>
        <p:spPr>
          <a:xfrm>
            <a:off x="9775940" y="4111360"/>
            <a:ext cx="2440439" cy="27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49" y="1714263"/>
            <a:ext cx="7058025" cy="4071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972" y="551723"/>
            <a:ext cx="9155112" cy="709596"/>
          </a:xfrm>
        </p:spPr>
        <p:txBody>
          <a:bodyPr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ECMWF forecast quality improvement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Day when NH 500 </a:t>
            </a:r>
            <a:r>
              <a:rPr lang="en-GB" sz="1800" dirty="0" err="1" smtClean="0">
                <a:solidFill>
                  <a:schemeClr val="accent1">
                    <a:lumMod val="75000"/>
                  </a:schemeClr>
                </a:solidFill>
              </a:rPr>
              <a:t>hPa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 anomaly correlation drops below 60%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3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 defTabSz="457200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4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 defTabSz="457200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14" y="2044780"/>
            <a:ext cx="7273636" cy="38711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65673" y="2044780"/>
            <a:ext cx="26046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0" u="none" strike="noStrike" baseline="0" dirty="0" smtClean="0">
                <a:solidFill>
                  <a:schemeClr val="tx2"/>
                </a:solidFill>
              </a:rPr>
              <a:t>Verification of the Ensemble prediction skill over the past twelve months illustrating ECMWF’s performance against other global centres. Higher values mean better skill, with 1 representing perfect forecasts.</a:t>
            </a:r>
          </a:p>
          <a:p>
            <a:r>
              <a:rPr lang="en-GB" sz="1400" b="0" u="none" strike="noStrike" baseline="0" dirty="0" smtClean="0">
                <a:solidFill>
                  <a:schemeClr val="tx2"/>
                </a:solidFill>
              </a:rPr>
              <a:t>It is worth noting that not all centres produce their ensemble forecast to two weeks.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841" y="578158"/>
            <a:ext cx="5036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tx2"/>
                </a:solidFill>
              </a:rPr>
              <a:t>Verification of the Ensemble prediction skill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2841" y="185872"/>
            <a:ext cx="8793004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4F81BD">
                    <a:lumMod val="60000"/>
                    <a:lumOff val="4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GOAL</a:t>
            </a:r>
          </a:p>
        </p:txBody>
      </p:sp>
    </p:spTree>
    <p:extLst>
      <p:ext uri="{BB962C8B-B14F-4D97-AF65-F5344CB8AC3E}">
        <p14:creationId xmlns:p14="http://schemas.microsoft.com/office/powerpoint/2010/main" val="378232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871650" cy="369332"/>
          </a:xfrm>
        </p:spPr>
        <p:txBody>
          <a:bodyPr/>
          <a:lstStyle/>
          <a:p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Gudrun storm – example from 9 January 2005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5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 defTabSz="457200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585" y="2108200"/>
            <a:ext cx="3375255" cy="3081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8085" y="1683732"/>
            <a:ext cx="3168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Wind gusts from SMHI observations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7" y="488031"/>
            <a:ext cx="7687293" cy="58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35" y="1960270"/>
            <a:ext cx="3489930" cy="2076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" b="31285"/>
          <a:stretch/>
        </p:blipFill>
        <p:spPr>
          <a:xfrm>
            <a:off x="2154295" y="2520000"/>
            <a:ext cx="4664018" cy="282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445492" y="4039079"/>
            <a:ext cx="3476438" cy="21227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4295" y="2121714"/>
            <a:ext cx="493484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100" b="1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Severe weather: </a:t>
            </a:r>
            <a:r>
              <a:rPr lang="en-GB" sz="21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Hurricane Bertha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2632" y="1140563"/>
            <a:ext cx="4604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100" b="1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difficulty:</a:t>
            </a:r>
            <a:r>
              <a:rPr lang="en-GB" sz="2100" b="1" dirty="0" smtClean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100" dirty="0" smtClean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Sharp </a:t>
            </a:r>
            <a:r>
              <a:rPr lang="en-GB" sz="21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ensembles</a:t>
            </a:r>
            <a:r>
              <a:rPr lang="en-GB" sz="2100" dirty="0" smtClean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GB" sz="2100" dirty="0" smtClean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100" dirty="0" smtClean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 </a:t>
            </a:r>
            <a:r>
              <a:rPr lang="en-GB" sz="21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weeks ahead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86254" y="2828747"/>
            <a:ext cx="10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6-9 days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86254" y="4931192"/>
            <a:ext cx="10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2-5 days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719" y="1010243"/>
            <a:ext cx="6342412" cy="843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2400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60000" y="540000"/>
            <a:ext cx="9235416" cy="7720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spc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</a:t>
            </a:r>
            <a:r>
              <a:rPr lang="en-US" sz="32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</a:p>
          <a:p>
            <a:pPr>
              <a:lnSpc>
                <a:spcPts val="3000"/>
              </a:lnSpc>
            </a:pPr>
            <a:r>
              <a:rPr lang="en-GB" sz="2600" i="1" dirty="0" smtClean="0">
                <a:solidFill>
                  <a:srgbClr val="4F81BD">
                    <a:lumMod val="75000"/>
                  </a:srgbClr>
                </a:solidFill>
                <a:latin typeface="Helvetica"/>
                <a:cs typeface="Helvetica"/>
              </a:rPr>
              <a:t>The size of the challenge #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64" y="4035778"/>
            <a:ext cx="3435990" cy="20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-558" t="1875" r="56926" b="65013"/>
          <a:stretch/>
        </p:blipFill>
        <p:spPr>
          <a:xfrm>
            <a:off x="1778081" y="2464261"/>
            <a:ext cx="5412629" cy="29030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24140" y="1653196"/>
            <a:ext cx="440408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100" b="1" dirty="0">
                <a:solidFill>
                  <a:srgbClr val="4F81BD">
                    <a:lumMod val="75000"/>
                  </a:srgbClr>
                </a:solidFill>
              </a:rPr>
              <a:t>European heat wave </a:t>
            </a:r>
          </a:p>
          <a:p>
            <a:pPr defTabSz="457200"/>
            <a:r>
              <a:rPr lang="en-GB" sz="2100" dirty="0">
                <a:solidFill>
                  <a:srgbClr val="4F81BD">
                    <a:lumMod val="75000"/>
                  </a:srgbClr>
                </a:solidFill>
              </a:rPr>
              <a:t>29 June – 5 July 2015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27363"/>
          <a:stretch/>
        </p:blipFill>
        <p:spPr>
          <a:xfrm>
            <a:off x="7277618" y="1725849"/>
            <a:ext cx="3878727" cy="19896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24291" y="1320627"/>
            <a:ext cx="386283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1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Forecast week 1.5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t="27352"/>
          <a:stretch/>
        </p:blipFill>
        <p:spPr>
          <a:xfrm>
            <a:off x="7295104" y="4201201"/>
            <a:ext cx="3979140" cy="20414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24291" y="3782514"/>
            <a:ext cx="386283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1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Forecast week 2.5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60000" y="540000"/>
            <a:ext cx="9235416" cy="7720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spc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</a:t>
            </a:r>
            <a:r>
              <a:rPr lang="en-US" sz="32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</a:p>
          <a:p>
            <a:pPr>
              <a:lnSpc>
                <a:spcPts val="3000"/>
              </a:lnSpc>
            </a:pPr>
            <a:r>
              <a:rPr lang="en-GB" sz="2600" i="1" dirty="0" smtClean="0">
                <a:solidFill>
                  <a:srgbClr val="4F81BD">
                    <a:lumMod val="75000"/>
                  </a:srgbClr>
                </a:solidFill>
              </a:rPr>
              <a:t>The size of the challenge # 2</a:t>
            </a:r>
          </a:p>
        </p:txBody>
      </p:sp>
    </p:spTree>
    <p:extLst>
      <p:ext uri="{BB962C8B-B14F-4D97-AF65-F5344CB8AC3E}">
        <p14:creationId xmlns:p14="http://schemas.microsoft.com/office/powerpoint/2010/main" val="8400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2841" y="185872"/>
            <a:ext cx="6342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2800" i="1" dirty="0">
              <a:solidFill>
                <a:srgbClr val="4F81B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60001" y="2160000"/>
            <a:ext cx="8084666" cy="3449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Ensemble predictions of </a:t>
            </a:r>
            <a:r>
              <a:rPr lang="en-GB" sz="2800" b="1" dirty="0">
                <a:solidFill>
                  <a:srgbClr val="4F81BD">
                    <a:lumMod val="75000"/>
                  </a:srgbClr>
                </a:solidFill>
              </a:rPr>
              <a:t>high impact weather </a:t>
            </a: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up to two weeks ahead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Seamless approach, aiming towards predictions of </a:t>
            </a:r>
            <a:r>
              <a:rPr lang="en-GB" sz="2800" b="1" dirty="0">
                <a:solidFill>
                  <a:srgbClr val="4F81BD">
                    <a:lumMod val="75000"/>
                  </a:srgbClr>
                </a:solidFill>
              </a:rPr>
              <a:t>large scale patterns and regime transitions</a:t>
            </a: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 up to four weeks ahead and </a:t>
            </a:r>
            <a:r>
              <a:rPr lang="en-GB" sz="2800" b="1" dirty="0">
                <a:solidFill>
                  <a:srgbClr val="4F81BD">
                    <a:lumMod val="75000"/>
                  </a:srgbClr>
                </a:solidFill>
              </a:rPr>
              <a:t>g</a:t>
            </a:r>
            <a:r>
              <a:rPr lang="en-GB" sz="2800" b="1" dirty="0" err="1">
                <a:solidFill>
                  <a:srgbClr val="4F81BD">
                    <a:lumMod val="75000"/>
                  </a:srgbClr>
                </a:solidFill>
              </a:rPr>
              <a:t>lobal</a:t>
            </a:r>
            <a:r>
              <a:rPr lang="en-GB" sz="2800" b="1" dirty="0">
                <a:solidFill>
                  <a:srgbClr val="4F81BD">
                    <a:lumMod val="75000"/>
                  </a:srgbClr>
                </a:solidFill>
              </a:rPr>
              <a:t>-scale anomalies</a:t>
            </a: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 up to a year ahead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60000" y="540000"/>
            <a:ext cx="9235416" cy="77713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spc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</a:t>
            </a:r>
            <a:r>
              <a:rPr lang="en-US" sz="32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</a:p>
          <a:p>
            <a:pPr>
              <a:lnSpc>
                <a:spcPts val="3000"/>
              </a:lnSpc>
              <a:defRPr/>
            </a:pPr>
            <a:r>
              <a:rPr lang="en-GB" sz="2600" i="1" dirty="0" smtClean="0">
                <a:solidFill>
                  <a:srgbClr val="4F81BD">
                    <a:lumMod val="75000"/>
                  </a:srgbClr>
                </a:solidFill>
                <a:latin typeface="Helvetica"/>
                <a:cs typeface="Helvetica"/>
              </a:rPr>
              <a:t>Forecast targets by 2025</a:t>
            </a:r>
            <a:endParaRPr lang="en-GB" sz="2600" i="1" dirty="0">
              <a:solidFill>
                <a:srgbClr val="4F81B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0232" r="54554" b="49065"/>
          <a:stretch/>
        </p:blipFill>
        <p:spPr>
          <a:xfrm>
            <a:off x="9775940" y="4111360"/>
            <a:ext cx="2440439" cy="27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60000" y="2160000"/>
            <a:ext cx="8096417" cy="2290801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Research at frontiers of knowledge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Ensemble-based analyses and predictions that raise the international bar for quality and operational reliability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0232" r="54554" b="49065"/>
          <a:stretch/>
        </p:blipFill>
        <p:spPr>
          <a:xfrm>
            <a:off x="9775940" y="4111360"/>
            <a:ext cx="2440439" cy="27466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160000" y="540000"/>
            <a:ext cx="9235416" cy="77713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spc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STRENGTH OF A COMMON </a:t>
            </a:r>
            <a:r>
              <a:rPr lang="en-US" sz="32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</a:p>
          <a:p>
            <a:pPr>
              <a:lnSpc>
                <a:spcPts val="3000"/>
              </a:lnSpc>
              <a:defRPr/>
            </a:pPr>
            <a:r>
              <a:rPr lang="en-GB" sz="2600" i="1" dirty="0" smtClean="0">
                <a:solidFill>
                  <a:srgbClr val="4F81BD">
                    <a:lumMod val="75000"/>
                  </a:srgbClr>
                </a:solidFill>
                <a:latin typeface="Helvetica"/>
                <a:cs typeface="Helvetica"/>
              </a:rPr>
              <a:t>Goals</a:t>
            </a:r>
            <a:endParaRPr lang="en-GB" sz="2600" i="1" dirty="0">
              <a:solidFill>
                <a:srgbClr val="4F81BD">
                  <a:lumMod val="75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297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MWF_16.9_dark_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485</Words>
  <Application>Microsoft Office PowerPoint</Application>
  <PresentationFormat>Custom</PresentationFormat>
  <Paragraphs>96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2_Office Theme</vt:lpstr>
      <vt:lpstr>ECMWF_16.9_dark_colour</vt:lpstr>
      <vt:lpstr>LOOKING AHEAD  NEXT TEN YEAR STRATEGY  FOR ECMWF</vt:lpstr>
      <vt:lpstr>PowerPoint Presentation</vt:lpstr>
      <vt:lpstr>ECMWF forecast quality improvement Day when NH 500 hPa anomaly correlation drops below 60%</vt:lpstr>
      <vt:lpstr>PowerPoint Presentation</vt:lpstr>
      <vt:lpstr>Gudrun storm – example from 9 January 2005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AHEAD: NEXT TEN YEAR STRATEGY</dc:title>
  <dc:creator>Erland Kallen</dc:creator>
  <cp:lastModifiedBy>ecmwf</cp:lastModifiedBy>
  <cp:revision>19</cp:revision>
  <dcterms:created xsi:type="dcterms:W3CDTF">2016-08-19T11:06:09Z</dcterms:created>
  <dcterms:modified xsi:type="dcterms:W3CDTF">2016-10-07T06:40:38Z</dcterms:modified>
</cp:coreProperties>
</file>