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6" r:id="rId1"/>
    <p:sldMasterId id="2147483951" r:id="rId2"/>
    <p:sldMasterId id="2147483968" r:id="rId3"/>
  </p:sldMasterIdLst>
  <p:notesMasterIdLst>
    <p:notesMasterId r:id="rId28"/>
  </p:notesMasterIdLst>
  <p:handoutMasterIdLst>
    <p:handoutMasterId r:id="rId29"/>
  </p:handoutMasterIdLst>
  <p:sldIdLst>
    <p:sldId id="309" r:id="rId4"/>
    <p:sldId id="319" r:id="rId5"/>
    <p:sldId id="268" r:id="rId6"/>
    <p:sldId id="257" r:id="rId7"/>
    <p:sldId id="269" r:id="rId8"/>
    <p:sldId id="290" r:id="rId9"/>
    <p:sldId id="267" r:id="rId10"/>
    <p:sldId id="283" r:id="rId11"/>
    <p:sldId id="318" r:id="rId12"/>
    <p:sldId id="272" r:id="rId13"/>
    <p:sldId id="300" r:id="rId14"/>
    <p:sldId id="278" r:id="rId15"/>
    <p:sldId id="317" r:id="rId16"/>
    <p:sldId id="316" r:id="rId17"/>
    <p:sldId id="286" r:id="rId18"/>
    <p:sldId id="292" r:id="rId19"/>
    <p:sldId id="277" r:id="rId20"/>
    <p:sldId id="284" r:id="rId21"/>
    <p:sldId id="280" r:id="rId22"/>
    <p:sldId id="271" r:id="rId23"/>
    <p:sldId id="285" r:id="rId24"/>
    <p:sldId id="273" r:id="rId25"/>
    <p:sldId id="320" r:id="rId26"/>
    <p:sldId id="310" r:id="rId27"/>
  </p:sldIdLst>
  <p:sldSz cx="9144000" cy="6858000" type="screen4x3"/>
  <p:notesSz cx="6858000" cy="9144000"/>
  <p:defaultTextStyle>
    <a:defPPr>
      <a:defRPr lang="bg-BG"/>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492D8"/>
    <a:srgbClr val="57A5DF"/>
    <a:srgbClr val="0000CC"/>
    <a:srgbClr val="6F6C0A"/>
    <a:srgbClr val="FDF7FF"/>
    <a:srgbClr val="88CBD2"/>
    <a:srgbClr val="00CC99"/>
    <a:srgbClr val="4BA8CD"/>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27" autoAdjust="0"/>
    <p:restoredTop sz="90545" autoAdjust="0"/>
  </p:normalViewPr>
  <p:slideViewPr>
    <p:cSldViewPr>
      <p:cViewPr varScale="1">
        <p:scale>
          <a:sx n="66" d="100"/>
          <a:sy n="66" d="100"/>
        </p:scale>
        <p:origin x="136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1" d="100"/>
          <a:sy n="61" d="100"/>
        </p:scale>
        <p:origin x="2718"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3.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b="1" i="0" u="none" strike="noStrike" baseline="0">
                <a:solidFill>
                  <a:srgbClr val="000000"/>
                </a:solidFill>
                <a:latin typeface="Arial"/>
                <a:ea typeface="Arial"/>
                <a:cs typeface="Arial"/>
              </a:defRPr>
            </a:pPr>
            <a:r>
              <a:rPr lang="bg-BG" sz="1100"/>
              <a:t>Измерено и моделирано  </a:t>
            </a:r>
            <a:r>
              <a:rPr lang="en-GB" sz="1100"/>
              <a:t>Q </a:t>
            </a:r>
            <a:r>
              <a:rPr lang="bg-BG" sz="1100"/>
              <a:t>в периода 22-25.09.1964 г.</a:t>
            </a:r>
          </a:p>
        </c:rich>
      </c:tx>
      <c:layout>
        <c:manualLayout>
          <c:xMode val="edge"/>
          <c:yMode val="edge"/>
          <c:x val="0.12848192363051392"/>
          <c:y val="3.9599322236619154E-2"/>
        </c:manualLayout>
      </c:layout>
      <c:overlay val="0"/>
      <c:spPr>
        <a:noFill/>
        <a:ln w="25400">
          <a:noFill/>
        </a:ln>
      </c:spPr>
    </c:title>
    <c:autoTitleDeleted val="0"/>
    <c:plotArea>
      <c:layout>
        <c:manualLayout>
          <c:layoutTarget val="inner"/>
          <c:xMode val="edge"/>
          <c:yMode val="edge"/>
          <c:x val="0.14566121213091845"/>
          <c:y val="0.29290666940789933"/>
          <c:w val="0.67975232327761947"/>
          <c:h val="0.38215167024311864"/>
        </c:manualLayout>
      </c:layout>
      <c:scatterChart>
        <c:scatterStyle val="smoothMarker"/>
        <c:varyColors val="0"/>
        <c:ser>
          <c:idx val="2"/>
          <c:order val="1"/>
          <c:tx>
            <c:v>часов отток Q</c:v>
          </c:tx>
          <c:spPr>
            <a:ln w="34925">
              <a:solidFill>
                <a:srgbClr val="890B01"/>
              </a:solidFill>
            </a:ln>
          </c:spPr>
          <c:marker>
            <c:symbol val="none"/>
          </c:marker>
          <c:xVal>
            <c:numRef>
              <c:f>'[Vidima-SevlievoVania.xls]Sheet2'!$T$40:$AO$40</c:f>
              <c:numCache>
                <c:formatCode>General</c:formatCode>
                <c:ptCount val="22"/>
                <c:pt idx="0">
                  <c:v>0</c:v>
                </c:pt>
                <c:pt idx="1">
                  <c:v>0</c:v>
                </c:pt>
                <c:pt idx="2">
                  <c:v>6</c:v>
                </c:pt>
                <c:pt idx="3">
                  <c:v>12</c:v>
                </c:pt>
                <c:pt idx="4">
                  <c:v>18</c:v>
                </c:pt>
                <c:pt idx="5">
                  <c:v>24</c:v>
                </c:pt>
                <c:pt idx="6">
                  <c:v>24</c:v>
                </c:pt>
                <c:pt idx="7">
                  <c:v>31</c:v>
                </c:pt>
                <c:pt idx="8">
                  <c:v>38</c:v>
                </c:pt>
                <c:pt idx="9">
                  <c:v>42</c:v>
                </c:pt>
                <c:pt idx="10">
                  <c:v>48</c:v>
                </c:pt>
                <c:pt idx="11">
                  <c:v>48</c:v>
                </c:pt>
                <c:pt idx="12">
                  <c:v>54</c:v>
                </c:pt>
                <c:pt idx="13">
                  <c:v>60</c:v>
                </c:pt>
                <c:pt idx="14">
                  <c:v>66</c:v>
                </c:pt>
                <c:pt idx="15">
                  <c:v>72</c:v>
                </c:pt>
                <c:pt idx="16">
                  <c:v>72</c:v>
                </c:pt>
                <c:pt idx="17">
                  <c:v>76</c:v>
                </c:pt>
                <c:pt idx="18">
                  <c:v>78</c:v>
                </c:pt>
                <c:pt idx="19">
                  <c:v>84</c:v>
                </c:pt>
                <c:pt idx="20">
                  <c:v>90</c:v>
                </c:pt>
                <c:pt idx="21">
                  <c:v>96</c:v>
                </c:pt>
              </c:numCache>
            </c:numRef>
          </c:xVal>
          <c:yVal>
            <c:numRef>
              <c:f>'[Vidima-SevlievoVania.xls]Sheet2'!$T$42:$AO$42</c:f>
              <c:numCache>
                <c:formatCode>General</c:formatCode>
                <c:ptCount val="22"/>
                <c:pt idx="0">
                  <c:v>57</c:v>
                </c:pt>
                <c:pt idx="1">
                  <c:v>57</c:v>
                </c:pt>
                <c:pt idx="2">
                  <c:v>57</c:v>
                </c:pt>
                <c:pt idx="3">
                  <c:v>57</c:v>
                </c:pt>
                <c:pt idx="4">
                  <c:v>57</c:v>
                </c:pt>
                <c:pt idx="5">
                  <c:v>57</c:v>
                </c:pt>
                <c:pt idx="6">
                  <c:v>57</c:v>
                </c:pt>
                <c:pt idx="7">
                  <c:v>220</c:v>
                </c:pt>
                <c:pt idx="8">
                  <c:v>424</c:v>
                </c:pt>
                <c:pt idx="9">
                  <c:v>320</c:v>
                </c:pt>
                <c:pt idx="10">
                  <c:v>105</c:v>
                </c:pt>
                <c:pt idx="11">
                  <c:v>105</c:v>
                </c:pt>
                <c:pt idx="12">
                  <c:v>60</c:v>
                </c:pt>
                <c:pt idx="13">
                  <c:v>50.2</c:v>
                </c:pt>
                <c:pt idx="14">
                  <c:v>44</c:v>
                </c:pt>
                <c:pt idx="15">
                  <c:v>36.200000000000003</c:v>
                </c:pt>
                <c:pt idx="16">
                  <c:v>36.200000000000003</c:v>
                </c:pt>
                <c:pt idx="17">
                  <c:v>36.200000000000003</c:v>
                </c:pt>
                <c:pt idx="18">
                  <c:v>36.200000000000003</c:v>
                </c:pt>
                <c:pt idx="19">
                  <c:v>36.200000000000003</c:v>
                </c:pt>
                <c:pt idx="20">
                  <c:v>36.200000000000003</c:v>
                </c:pt>
                <c:pt idx="21">
                  <c:v>36.200000000000003</c:v>
                </c:pt>
              </c:numCache>
            </c:numRef>
          </c:yVal>
          <c:smooth val="1"/>
        </c:ser>
        <c:dLbls>
          <c:showLegendKey val="0"/>
          <c:showVal val="0"/>
          <c:showCatName val="0"/>
          <c:showSerName val="0"/>
          <c:showPercent val="0"/>
          <c:showBubbleSize val="0"/>
        </c:dLbls>
        <c:axId val="2044521648"/>
        <c:axId val="2044510768"/>
      </c:scatterChart>
      <c:scatterChart>
        <c:scatterStyle val="lineMarker"/>
        <c:varyColors val="0"/>
        <c:ser>
          <c:idx val="0"/>
          <c:order val="2"/>
          <c:tx>
            <c:v>Ср.дн.Q</c:v>
          </c:tx>
          <c:spPr>
            <a:ln w="31750">
              <a:solidFill>
                <a:srgbClr val="C00000"/>
              </a:solidFill>
              <a:prstDash val="sysDash"/>
            </a:ln>
          </c:spPr>
          <c:marker>
            <c:symbol val="none"/>
          </c:marker>
          <c:xVal>
            <c:numRef>
              <c:f>'[Vidima-SevlievoVania.xls]Sheet2'!$T$40:$AO$40</c:f>
              <c:numCache>
                <c:formatCode>General</c:formatCode>
                <c:ptCount val="22"/>
                <c:pt idx="0">
                  <c:v>0</c:v>
                </c:pt>
                <c:pt idx="1">
                  <c:v>0</c:v>
                </c:pt>
                <c:pt idx="2">
                  <c:v>6</c:v>
                </c:pt>
                <c:pt idx="3">
                  <c:v>12</c:v>
                </c:pt>
                <c:pt idx="4">
                  <c:v>18</c:v>
                </c:pt>
                <c:pt idx="5">
                  <c:v>24</c:v>
                </c:pt>
                <c:pt idx="6">
                  <c:v>24</c:v>
                </c:pt>
                <c:pt idx="7">
                  <c:v>31</c:v>
                </c:pt>
                <c:pt idx="8">
                  <c:v>38</c:v>
                </c:pt>
                <c:pt idx="9">
                  <c:v>42</c:v>
                </c:pt>
                <c:pt idx="10">
                  <c:v>48</c:v>
                </c:pt>
                <c:pt idx="11">
                  <c:v>48</c:v>
                </c:pt>
                <c:pt idx="12">
                  <c:v>54</c:v>
                </c:pt>
                <c:pt idx="13">
                  <c:v>60</c:v>
                </c:pt>
                <c:pt idx="14">
                  <c:v>66</c:v>
                </c:pt>
                <c:pt idx="15">
                  <c:v>72</c:v>
                </c:pt>
                <c:pt idx="16">
                  <c:v>72</c:v>
                </c:pt>
                <c:pt idx="17">
                  <c:v>76</c:v>
                </c:pt>
                <c:pt idx="18">
                  <c:v>78</c:v>
                </c:pt>
                <c:pt idx="19">
                  <c:v>84</c:v>
                </c:pt>
                <c:pt idx="20">
                  <c:v>90</c:v>
                </c:pt>
                <c:pt idx="21">
                  <c:v>96</c:v>
                </c:pt>
              </c:numCache>
            </c:numRef>
          </c:xVal>
          <c:yVal>
            <c:numRef>
              <c:f>'[Vidima-SevlievoVania.xls]Sheet2'!$T$43:$AO$43</c:f>
              <c:numCache>
                <c:formatCode>General</c:formatCode>
                <c:ptCount val="22"/>
                <c:pt idx="0">
                  <c:v>57</c:v>
                </c:pt>
                <c:pt idx="1">
                  <c:v>57</c:v>
                </c:pt>
                <c:pt idx="2">
                  <c:v>57</c:v>
                </c:pt>
                <c:pt idx="3">
                  <c:v>57</c:v>
                </c:pt>
                <c:pt idx="4">
                  <c:v>57</c:v>
                </c:pt>
                <c:pt idx="5">
                  <c:v>57</c:v>
                </c:pt>
                <c:pt idx="6">
                  <c:v>205</c:v>
                </c:pt>
                <c:pt idx="7">
                  <c:v>205</c:v>
                </c:pt>
                <c:pt idx="8">
                  <c:v>205</c:v>
                </c:pt>
                <c:pt idx="9">
                  <c:v>205</c:v>
                </c:pt>
                <c:pt idx="10">
                  <c:v>205</c:v>
                </c:pt>
                <c:pt idx="11">
                  <c:v>50.2</c:v>
                </c:pt>
                <c:pt idx="12">
                  <c:v>50.2</c:v>
                </c:pt>
                <c:pt idx="13">
                  <c:v>50.2</c:v>
                </c:pt>
                <c:pt idx="14">
                  <c:v>50.2</c:v>
                </c:pt>
                <c:pt idx="15">
                  <c:v>50.2</c:v>
                </c:pt>
                <c:pt idx="16">
                  <c:v>36.200000000000003</c:v>
                </c:pt>
                <c:pt idx="17">
                  <c:v>36.200000000000003</c:v>
                </c:pt>
                <c:pt idx="18">
                  <c:v>36.200000000000003</c:v>
                </c:pt>
                <c:pt idx="19">
                  <c:v>36.200000000000003</c:v>
                </c:pt>
                <c:pt idx="20">
                  <c:v>36.200000000000003</c:v>
                </c:pt>
                <c:pt idx="21">
                  <c:v>36.200000000000003</c:v>
                </c:pt>
              </c:numCache>
            </c:numRef>
          </c:yVal>
          <c:smooth val="0"/>
        </c:ser>
        <c:ser>
          <c:idx val="3"/>
          <c:order val="3"/>
          <c:tx>
            <c:v>ВВ модел 23.09.</c:v>
          </c:tx>
          <c:spPr>
            <a:ln w="25400">
              <a:solidFill>
                <a:schemeClr val="accent4">
                  <a:lumMod val="75000"/>
                </a:schemeClr>
              </a:solidFill>
            </a:ln>
          </c:spPr>
          <c:marker>
            <c:symbol val="none"/>
          </c:marker>
          <c:xVal>
            <c:numRef>
              <c:f>'[Vidima-SevlievoVania.xls]Sheet2'!$U$30:$W$30</c:f>
              <c:numCache>
                <c:formatCode>General</c:formatCode>
                <c:ptCount val="3"/>
                <c:pt idx="0">
                  <c:v>0</c:v>
                </c:pt>
                <c:pt idx="1">
                  <c:v>20</c:v>
                </c:pt>
                <c:pt idx="2">
                  <c:v>37</c:v>
                </c:pt>
              </c:numCache>
            </c:numRef>
          </c:xVal>
          <c:yVal>
            <c:numRef>
              <c:f>'[Vidima-SevlievoVania.xls]Sheet2'!$U$31:$W$31</c:f>
              <c:numCache>
                <c:formatCode>General</c:formatCode>
                <c:ptCount val="3"/>
                <c:pt idx="0">
                  <c:v>0</c:v>
                </c:pt>
                <c:pt idx="1">
                  <c:v>70</c:v>
                </c:pt>
                <c:pt idx="2">
                  <c:v>0</c:v>
                </c:pt>
              </c:numCache>
            </c:numRef>
          </c:yVal>
          <c:smooth val="0"/>
        </c:ser>
        <c:ser>
          <c:idx val="4"/>
          <c:order val="4"/>
          <c:tx>
            <c:v>ВВ модел 24.09</c:v>
          </c:tx>
          <c:spPr>
            <a:ln>
              <a:solidFill>
                <a:srgbClr val="00B050"/>
              </a:solidFill>
            </a:ln>
          </c:spPr>
          <c:marker>
            <c:symbol val="none"/>
          </c:marker>
          <c:xVal>
            <c:numRef>
              <c:f>'[Vidima-SevlievoVania.xls]Sheet2'!$U$32:$X$32</c:f>
              <c:numCache>
                <c:formatCode>General</c:formatCode>
                <c:ptCount val="4"/>
                <c:pt idx="0">
                  <c:v>0</c:v>
                </c:pt>
                <c:pt idx="1">
                  <c:v>24</c:v>
                </c:pt>
                <c:pt idx="2">
                  <c:v>38</c:v>
                </c:pt>
                <c:pt idx="3">
                  <c:v>58</c:v>
                </c:pt>
              </c:numCache>
            </c:numRef>
          </c:xVal>
          <c:yVal>
            <c:numRef>
              <c:f>'[Vidima-SevlievoVania.xls]Sheet2'!$U$33:$X$33</c:f>
              <c:numCache>
                <c:formatCode>General</c:formatCode>
                <c:ptCount val="4"/>
                <c:pt idx="0">
                  <c:v>0</c:v>
                </c:pt>
                <c:pt idx="1">
                  <c:v>0</c:v>
                </c:pt>
                <c:pt idx="2">
                  <c:v>380</c:v>
                </c:pt>
                <c:pt idx="3">
                  <c:v>0</c:v>
                </c:pt>
              </c:numCache>
            </c:numRef>
          </c:yVal>
          <c:smooth val="0"/>
        </c:ser>
        <c:ser>
          <c:idx val="5"/>
          <c:order val="5"/>
          <c:tx>
            <c:v>ВВ 23 и 24.09. модел</c:v>
          </c:tx>
          <c:spPr>
            <a:ln w="34925">
              <a:solidFill>
                <a:schemeClr val="bg2">
                  <a:lumMod val="10000"/>
                </a:schemeClr>
              </a:solidFill>
            </a:ln>
          </c:spPr>
          <c:marker>
            <c:symbol val="none"/>
          </c:marker>
          <c:xVal>
            <c:numRef>
              <c:f>'[Vidima-SevlievoVania.xls]Sheet2'!$U$34:$Z$34</c:f>
              <c:numCache>
                <c:formatCode>General</c:formatCode>
                <c:ptCount val="6"/>
                <c:pt idx="0">
                  <c:v>0</c:v>
                </c:pt>
                <c:pt idx="1">
                  <c:v>20</c:v>
                </c:pt>
                <c:pt idx="2">
                  <c:v>24</c:v>
                </c:pt>
                <c:pt idx="3">
                  <c:v>38</c:v>
                </c:pt>
                <c:pt idx="4">
                  <c:v>58</c:v>
                </c:pt>
                <c:pt idx="5">
                  <c:v>60</c:v>
                </c:pt>
              </c:numCache>
            </c:numRef>
          </c:xVal>
          <c:yVal>
            <c:numRef>
              <c:f>'[Vidima-SevlievoVania.xls]Sheet2'!$U$35:$Z$35</c:f>
              <c:numCache>
                <c:formatCode>General</c:formatCode>
                <c:ptCount val="6"/>
                <c:pt idx="0">
                  <c:v>0</c:v>
                </c:pt>
                <c:pt idx="1">
                  <c:v>70</c:v>
                </c:pt>
                <c:pt idx="2">
                  <c:v>60</c:v>
                </c:pt>
                <c:pt idx="3">
                  <c:v>410</c:v>
                </c:pt>
                <c:pt idx="4">
                  <c:v>50</c:v>
                </c:pt>
                <c:pt idx="5">
                  <c:v>50</c:v>
                </c:pt>
              </c:numCache>
            </c:numRef>
          </c:yVal>
          <c:smooth val="0"/>
        </c:ser>
        <c:dLbls>
          <c:showLegendKey val="0"/>
          <c:showVal val="0"/>
          <c:showCatName val="0"/>
          <c:showSerName val="0"/>
          <c:showPercent val="0"/>
          <c:showBubbleSize val="0"/>
        </c:dLbls>
        <c:axId val="2044521648"/>
        <c:axId val="2044510768"/>
      </c:scatterChart>
      <c:scatterChart>
        <c:scatterStyle val="lineMarker"/>
        <c:varyColors val="0"/>
        <c:ser>
          <c:idx val="1"/>
          <c:order val="0"/>
          <c:tx>
            <c:v>Ср.дн.часов дъжд</c:v>
          </c:tx>
          <c:spPr>
            <a:ln w="31750">
              <a:solidFill>
                <a:schemeClr val="tx2">
                  <a:lumMod val="75000"/>
                </a:schemeClr>
              </a:solidFill>
            </a:ln>
          </c:spPr>
          <c:marker>
            <c:symbol val="none"/>
          </c:marker>
          <c:xVal>
            <c:numRef>
              <c:f>'[Vidima-SevlievoVania.xls]Sheet2'!$T$40:$AO$40</c:f>
              <c:numCache>
                <c:formatCode>General</c:formatCode>
                <c:ptCount val="22"/>
                <c:pt idx="0">
                  <c:v>0</c:v>
                </c:pt>
                <c:pt idx="1">
                  <c:v>0</c:v>
                </c:pt>
                <c:pt idx="2">
                  <c:v>6</c:v>
                </c:pt>
                <c:pt idx="3">
                  <c:v>12</c:v>
                </c:pt>
                <c:pt idx="4">
                  <c:v>18</c:v>
                </c:pt>
                <c:pt idx="5">
                  <c:v>24</c:v>
                </c:pt>
                <c:pt idx="6">
                  <c:v>24</c:v>
                </c:pt>
                <c:pt idx="7">
                  <c:v>31</c:v>
                </c:pt>
                <c:pt idx="8">
                  <c:v>38</c:v>
                </c:pt>
                <c:pt idx="9">
                  <c:v>42</c:v>
                </c:pt>
                <c:pt idx="10">
                  <c:v>48</c:v>
                </c:pt>
                <c:pt idx="11">
                  <c:v>48</c:v>
                </c:pt>
                <c:pt idx="12">
                  <c:v>54</c:v>
                </c:pt>
                <c:pt idx="13">
                  <c:v>60</c:v>
                </c:pt>
                <c:pt idx="14">
                  <c:v>66</c:v>
                </c:pt>
                <c:pt idx="15">
                  <c:v>72</c:v>
                </c:pt>
                <c:pt idx="16">
                  <c:v>72</c:v>
                </c:pt>
                <c:pt idx="17">
                  <c:v>76</c:v>
                </c:pt>
                <c:pt idx="18">
                  <c:v>78</c:v>
                </c:pt>
                <c:pt idx="19">
                  <c:v>84</c:v>
                </c:pt>
                <c:pt idx="20">
                  <c:v>90</c:v>
                </c:pt>
                <c:pt idx="21">
                  <c:v>96</c:v>
                </c:pt>
              </c:numCache>
            </c:numRef>
          </c:xVal>
          <c:yVal>
            <c:numRef>
              <c:f>'[Vidima-SevlievoVania.xls]Sheet2'!$T$41:$AO$41</c:f>
              <c:numCache>
                <c:formatCode>General</c:formatCode>
                <c:ptCount val="22"/>
                <c:pt idx="0">
                  <c:v>1.125</c:v>
                </c:pt>
                <c:pt idx="1">
                  <c:v>1.125</c:v>
                </c:pt>
                <c:pt idx="2">
                  <c:v>1.125</c:v>
                </c:pt>
                <c:pt idx="3">
                  <c:v>1.125</c:v>
                </c:pt>
                <c:pt idx="4">
                  <c:v>1.125</c:v>
                </c:pt>
                <c:pt idx="5">
                  <c:v>1.125</c:v>
                </c:pt>
                <c:pt idx="6">
                  <c:v>2.25</c:v>
                </c:pt>
                <c:pt idx="7">
                  <c:v>2.25</c:v>
                </c:pt>
                <c:pt idx="8">
                  <c:v>2.25</c:v>
                </c:pt>
                <c:pt idx="9">
                  <c:v>2.25</c:v>
                </c:pt>
                <c:pt idx="10">
                  <c:v>2.25</c:v>
                </c:pt>
                <c:pt idx="11">
                  <c:v>1.17</c:v>
                </c:pt>
                <c:pt idx="12" formatCode="0.00">
                  <c:v>1.1666666666666667</c:v>
                </c:pt>
                <c:pt idx="13" formatCode="0.00">
                  <c:v>1.1666666666666667</c:v>
                </c:pt>
                <c:pt idx="14" formatCode="0.00">
                  <c:v>1.1666666666666667</c:v>
                </c:pt>
                <c:pt idx="15" formatCode="0.00">
                  <c:v>1.1666666666666667</c:v>
                </c:pt>
                <c:pt idx="16" formatCode="0.00">
                  <c:v>0.25</c:v>
                </c:pt>
                <c:pt idx="17">
                  <c:v>0.25</c:v>
                </c:pt>
                <c:pt idx="18">
                  <c:v>0.25</c:v>
                </c:pt>
                <c:pt idx="19">
                  <c:v>0.25</c:v>
                </c:pt>
                <c:pt idx="20">
                  <c:v>0.25</c:v>
                </c:pt>
                <c:pt idx="21">
                  <c:v>0.25</c:v>
                </c:pt>
              </c:numCache>
            </c:numRef>
          </c:yVal>
          <c:smooth val="0"/>
        </c:ser>
        <c:ser>
          <c:idx val="6"/>
          <c:order val="6"/>
          <c:tx>
            <c:v>Модел.часов дъжд</c:v>
          </c:tx>
          <c:spPr>
            <a:ln w="31750">
              <a:solidFill>
                <a:srgbClr val="0070C0"/>
              </a:solidFill>
              <a:prstDash val="dash"/>
            </a:ln>
          </c:spPr>
          <c:marker>
            <c:symbol val="none"/>
          </c:marker>
          <c:xVal>
            <c:numRef>
              <c:f>'[Vidima-SevlievoVania.xls]Sheet2'!$U$36:$AA$36</c:f>
              <c:numCache>
                <c:formatCode>General</c:formatCode>
                <c:ptCount val="7"/>
                <c:pt idx="0">
                  <c:v>0</c:v>
                </c:pt>
                <c:pt idx="1">
                  <c:v>20</c:v>
                </c:pt>
                <c:pt idx="2">
                  <c:v>20</c:v>
                </c:pt>
                <c:pt idx="3">
                  <c:v>24</c:v>
                </c:pt>
                <c:pt idx="4">
                  <c:v>24</c:v>
                </c:pt>
                <c:pt idx="5">
                  <c:v>38</c:v>
                </c:pt>
                <c:pt idx="6">
                  <c:v>38</c:v>
                </c:pt>
              </c:numCache>
            </c:numRef>
          </c:xVal>
          <c:yVal>
            <c:numRef>
              <c:f>'[Vidima-SevlievoVania.xls]Sheet2'!$U$37:$AA$37</c:f>
              <c:numCache>
                <c:formatCode>General</c:formatCode>
                <c:ptCount val="7"/>
                <c:pt idx="0">
                  <c:v>1.33</c:v>
                </c:pt>
                <c:pt idx="1">
                  <c:v>1.33</c:v>
                </c:pt>
                <c:pt idx="2">
                  <c:v>0</c:v>
                </c:pt>
                <c:pt idx="3">
                  <c:v>0</c:v>
                </c:pt>
                <c:pt idx="4">
                  <c:v>3.52</c:v>
                </c:pt>
                <c:pt idx="5">
                  <c:v>3.52</c:v>
                </c:pt>
                <c:pt idx="6">
                  <c:v>0</c:v>
                </c:pt>
              </c:numCache>
            </c:numRef>
          </c:yVal>
          <c:smooth val="0"/>
        </c:ser>
        <c:dLbls>
          <c:showLegendKey val="0"/>
          <c:showVal val="0"/>
          <c:showCatName val="0"/>
          <c:showSerName val="0"/>
          <c:showPercent val="0"/>
          <c:showBubbleSize val="0"/>
        </c:dLbls>
        <c:axId val="2044516752"/>
        <c:axId val="2044514576"/>
      </c:scatterChart>
      <c:valAx>
        <c:axId val="2044521648"/>
        <c:scaling>
          <c:orientation val="minMax"/>
          <c:max val="100"/>
          <c:min val="0"/>
        </c:scaling>
        <c:delete val="0"/>
        <c:axPos val="b"/>
        <c:majorGridlines/>
        <c:title>
          <c:tx>
            <c:rich>
              <a:bodyPr/>
              <a:lstStyle/>
              <a:p>
                <a:pPr>
                  <a:defRPr sz="1000" b="1" i="0" u="none" strike="noStrike" baseline="0">
                    <a:solidFill>
                      <a:srgbClr val="000000"/>
                    </a:solidFill>
                    <a:latin typeface="Arial"/>
                    <a:ea typeface="Arial"/>
                    <a:cs typeface="Arial"/>
                  </a:defRPr>
                </a:pPr>
                <a:r>
                  <a:rPr lang="en-GB"/>
                  <a:t>h, hours</a:t>
                </a:r>
              </a:p>
            </c:rich>
          </c:tx>
          <c:layout>
            <c:manualLayout>
              <c:xMode val="edge"/>
              <c:yMode val="edge"/>
              <c:x val="0.44834727705545108"/>
              <c:y val="0.76659167384098659"/>
            </c:manualLayout>
          </c:layout>
          <c:overlay val="0"/>
          <c:spPr>
            <a:noFill/>
            <a:ln w="25400">
              <a:noFill/>
            </a:ln>
          </c:spPr>
        </c:title>
        <c:numFmt formatCode="General" sourceLinked="1"/>
        <c:majorTickMark val="out"/>
        <c:minorTickMark val="none"/>
        <c:tickLblPos val="nextTo"/>
        <c:txPr>
          <a:bodyPr rot="0" vert="horz"/>
          <a:lstStyle/>
          <a:p>
            <a:pPr>
              <a:defRPr sz="1000" b="0" i="0" u="none" strike="noStrike" baseline="0">
                <a:solidFill>
                  <a:srgbClr val="000000"/>
                </a:solidFill>
                <a:latin typeface="Arial"/>
                <a:ea typeface="Arial"/>
                <a:cs typeface="Arial"/>
              </a:defRPr>
            </a:pPr>
            <a:endParaRPr lang="en-US"/>
          </a:p>
        </c:txPr>
        <c:crossAx val="2044510768"/>
        <c:crosses val="autoZero"/>
        <c:crossBetween val="midCat"/>
        <c:majorUnit val="6"/>
        <c:minorUnit val="1"/>
      </c:valAx>
      <c:valAx>
        <c:axId val="2044510768"/>
        <c:scaling>
          <c:orientation val="minMax"/>
          <c:max val="460"/>
          <c:min val="0"/>
        </c:scaling>
        <c:delete val="0"/>
        <c:axPos val="l"/>
        <c:majorGridlines/>
        <c:title>
          <c:tx>
            <c:rich>
              <a:bodyPr/>
              <a:lstStyle/>
              <a:p>
                <a:pPr>
                  <a:defRPr sz="1000" b="1" i="0" u="none" strike="noStrike" baseline="0">
                    <a:solidFill>
                      <a:srgbClr val="000000"/>
                    </a:solidFill>
                    <a:latin typeface="Calibri"/>
                    <a:ea typeface="Calibri"/>
                    <a:cs typeface="Calibri"/>
                  </a:defRPr>
                </a:pPr>
                <a:r>
                  <a:rPr lang="en-GB"/>
                  <a:t>Q, m3/s
 </a:t>
                </a:r>
              </a:p>
            </c:rich>
          </c:tx>
          <c:layout>
            <c:manualLayout>
              <c:xMode val="edge"/>
              <c:yMode val="edge"/>
              <c:x val="3.9256213198403556E-2"/>
              <c:y val="0.41190000385485848"/>
            </c:manualLayout>
          </c:layout>
          <c:overlay val="0"/>
          <c:spPr>
            <a:noFill/>
            <a:ln w="25400">
              <a:noFill/>
            </a:ln>
          </c:spPr>
        </c:title>
        <c:numFmt formatCode="General" sourceLinked="1"/>
        <c:majorTickMark val="out"/>
        <c:minorTickMark val="none"/>
        <c:tickLblPos val="nextTo"/>
        <c:txPr>
          <a:bodyPr rot="0" vert="horz"/>
          <a:lstStyle/>
          <a:p>
            <a:pPr>
              <a:defRPr sz="1000" b="0" i="0" u="none" strike="noStrike" baseline="0">
                <a:solidFill>
                  <a:srgbClr val="000000"/>
                </a:solidFill>
                <a:latin typeface="Arial"/>
                <a:ea typeface="Arial"/>
                <a:cs typeface="Arial"/>
              </a:defRPr>
            </a:pPr>
            <a:endParaRPr lang="en-US"/>
          </a:p>
        </c:txPr>
        <c:crossAx val="2044521648"/>
        <c:crosses val="autoZero"/>
        <c:crossBetween val="midCat"/>
        <c:majorUnit val="50"/>
      </c:valAx>
      <c:valAx>
        <c:axId val="2044516752"/>
        <c:scaling>
          <c:orientation val="minMax"/>
        </c:scaling>
        <c:delete val="1"/>
        <c:axPos val="t"/>
        <c:title>
          <c:tx>
            <c:rich>
              <a:bodyPr/>
              <a:lstStyle/>
              <a:p>
                <a:pPr>
                  <a:defRPr sz="1000" b="1" i="0" u="none" strike="noStrike" baseline="0">
                    <a:solidFill>
                      <a:srgbClr val="000000"/>
                    </a:solidFill>
                    <a:latin typeface="Arial"/>
                    <a:ea typeface="Arial"/>
                    <a:cs typeface="Arial"/>
                  </a:defRPr>
                </a:pPr>
                <a:r>
                  <a:rPr lang="bg-BG"/>
                  <a:t>Дата</a:t>
                </a:r>
              </a:p>
            </c:rich>
          </c:tx>
          <c:layout>
            <c:manualLayout>
              <c:xMode val="edge"/>
              <c:yMode val="edge"/>
              <c:x val="0.83471105958710701"/>
              <c:y val="0.19679666850843239"/>
            </c:manualLayout>
          </c:layout>
          <c:overlay val="0"/>
          <c:spPr>
            <a:noFill/>
            <a:ln w="25400">
              <a:noFill/>
            </a:ln>
          </c:spPr>
        </c:title>
        <c:numFmt formatCode="General" sourceLinked="1"/>
        <c:majorTickMark val="out"/>
        <c:minorTickMark val="none"/>
        <c:tickLblPos val="nextTo"/>
        <c:crossAx val="2044514576"/>
        <c:crosses val="max"/>
        <c:crossBetween val="midCat"/>
      </c:valAx>
      <c:valAx>
        <c:axId val="2044514576"/>
        <c:scaling>
          <c:orientation val="minMax"/>
        </c:scaling>
        <c:delete val="0"/>
        <c:axPos val="r"/>
        <c:title>
          <c:tx>
            <c:rich>
              <a:bodyPr/>
              <a:lstStyle/>
              <a:p>
                <a:pPr>
                  <a:defRPr sz="1000" b="1" i="0" u="none" strike="noStrike" baseline="0">
                    <a:solidFill>
                      <a:srgbClr val="000000"/>
                    </a:solidFill>
                    <a:latin typeface="Arial"/>
                    <a:ea typeface="Arial"/>
                    <a:cs typeface="Arial"/>
                  </a:defRPr>
                </a:pPr>
                <a:r>
                  <a:rPr lang="bg-BG"/>
                  <a:t>Валеж,  </a:t>
                </a:r>
                <a:r>
                  <a:rPr lang="en-GB"/>
                  <a:t>mm/h</a:t>
                </a:r>
              </a:p>
            </c:rich>
          </c:tx>
          <c:layout>
            <c:manualLayout>
              <c:xMode val="edge"/>
              <c:yMode val="edge"/>
              <c:x val="0.86570280684900458"/>
              <c:y val="0.3501150032766297"/>
            </c:manualLayout>
          </c:layout>
          <c:overlay val="0"/>
          <c:spPr>
            <a:noFill/>
            <a:ln w="25400">
              <a:noFill/>
            </a:ln>
          </c:spPr>
        </c:title>
        <c:numFmt formatCode="General" sourceLinked="1"/>
        <c:majorTickMark val="out"/>
        <c:minorTickMark val="none"/>
        <c:tickLblPos val="nextTo"/>
        <c:txPr>
          <a:bodyPr rot="0" vert="horz"/>
          <a:lstStyle/>
          <a:p>
            <a:pPr>
              <a:defRPr sz="1000" b="0" i="0" u="none" strike="noStrike" baseline="0">
                <a:solidFill>
                  <a:srgbClr val="000000"/>
                </a:solidFill>
                <a:latin typeface="Arial"/>
                <a:ea typeface="Arial"/>
                <a:cs typeface="Arial"/>
              </a:defRPr>
            </a:pPr>
            <a:endParaRPr lang="en-US"/>
          </a:p>
        </c:txPr>
        <c:crossAx val="2044516752"/>
        <c:crosses val="max"/>
        <c:crossBetween val="midCat"/>
      </c:valAx>
      <c:spPr>
        <a:noFill/>
        <a:ln w="25400">
          <a:solidFill>
            <a:schemeClr val="tx1"/>
          </a:solidFill>
        </a:ln>
      </c:spPr>
    </c:plotArea>
    <c:legend>
      <c:legendPos val="r"/>
      <c:layout>
        <c:manualLayout>
          <c:xMode val="edge"/>
          <c:yMode val="edge"/>
          <c:x val="3.654232839539126E-2"/>
          <c:y val="0.82837667441921536"/>
          <c:w val="0.91816695582543695"/>
          <c:h val="0.15789500147769575"/>
        </c:manualLayout>
      </c:layout>
      <c:overlay val="0"/>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rawings/drawing1.xml><?xml version="1.0" encoding="utf-8"?>
<c:userShapes xmlns:c="http://schemas.openxmlformats.org/drawingml/2006/chart">
  <cdr:relSizeAnchor xmlns:cdr="http://schemas.openxmlformats.org/drawingml/2006/chartDrawing">
    <cdr:from>
      <cdr:x>0.50623</cdr:x>
      <cdr:y>0.32519</cdr:y>
    </cdr:from>
    <cdr:to>
      <cdr:x>0.62295</cdr:x>
      <cdr:y>0.40406</cdr:y>
    </cdr:to>
    <cdr:sp macro="" textlink="">
      <cdr:nvSpPr>
        <cdr:cNvPr id="2" name="TextBox 1"/>
        <cdr:cNvSpPr txBox="1"/>
      </cdr:nvSpPr>
      <cdr:spPr>
        <a:xfrm xmlns:a="http://schemas.openxmlformats.org/drawingml/2006/main">
          <a:off x="3695700" y="762000"/>
          <a:ext cx="876300" cy="1828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a:p>
      </cdr:txBody>
    </cdr:sp>
  </cdr:relSizeAnchor>
  <cdr:relSizeAnchor xmlns:cdr="http://schemas.openxmlformats.org/drawingml/2006/chartDrawing">
    <cdr:from>
      <cdr:x>0.11342</cdr:x>
      <cdr:y>0.20451</cdr:y>
    </cdr:from>
    <cdr:to>
      <cdr:x>0.26026</cdr:x>
      <cdr:y>0.27082</cdr:y>
    </cdr:to>
    <cdr:sp macro="" textlink="">
      <cdr:nvSpPr>
        <cdr:cNvPr id="300036" name="Text Box 4"/>
        <cdr:cNvSpPr txBox="1">
          <a:spLocks xmlns:a="http://schemas.openxmlformats.org/drawingml/2006/main" noChangeArrowheads="1"/>
        </cdr:cNvSpPr>
      </cdr:nvSpPr>
      <cdr:spPr bwMode="auto">
        <a:xfrm xmlns:a="http://schemas.openxmlformats.org/drawingml/2006/main">
          <a:off x="834908" y="680014"/>
          <a:ext cx="1084287" cy="22131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0">
            <a:defRPr sz="1000"/>
          </a:pPr>
          <a:r>
            <a:rPr lang="en-GB" sz="1000" b="0" i="0" u="none" strike="noStrike" baseline="0">
              <a:solidFill>
                <a:srgbClr val="000000"/>
              </a:solidFill>
              <a:latin typeface="Arial"/>
              <a:cs typeface="Arial"/>
            </a:rPr>
            <a:t>23.9.1964</a:t>
          </a:r>
        </a:p>
      </cdr:txBody>
    </cdr:sp>
  </cdr:relSizeAnchor>
  <cdr:relSizeAnchor xmlns:cdr="http://schemas.openxmlformats.org/drawingml/2006/chartDrawing">
    <cdr:from>
      <cdr:x>0.30831</cdr:x>
      <cdr:y>0.20451</cdr:y>
    </cdr:from>
    <cdr:to>
      <cdr:x>0.46329</cdr:x>
      <cdr:y>0.2713</cdr:y>
    </cdr:to>
    <cdr:sp macro="" textlink="">
      <cdr:nvSpPr>
        <cdr:cNvPr id="300037" name="Text Box 5"/>
        <cdr:cNvSpPr txBox="1">
          <a:spLocks xmlns:a="http://schemas.openxmlformats.org/drawingml/2006/main" noChangeArrowheads="1"/>
        </cdr:cNvSpPr>
      </cdr:nvSpPr>
      <cdr:spPr bwMode="auto">
        <a:xfrm xmlns:a="http://schemas.openxmlformats.org/drawingml/2006/main">
          <a:off x="2273954" y="680014"/>
          <a:ext cx="1144324" cy="22293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GB" sz="1025" b="0" i="0" u="none" strike="noStrike" baseline="0">
              <a:solidFill>
                <a:srgbClr val="000000"/>
              </a:solidFill>
              <a:latin typeface="Arial"/>
              <a:cs typeface="Arial"/>
            </a:rPr>
            <a:t>24.9.1964</a:t>
          </a:r>
        </a:p>
      </cdr:txBody>
    </cdr:sp>
  </cdr:relSizeAnchor>
  <cdr:relSizeAnchor xmlns:cdr="http://schemas.openxmlformats.org/drawingml/2006/chartDrawing">
    <cdr:from>
      <cdr:x>0.48078</cdr:x>
      <cdr:y>0.20451</cdr:y>
    </cdr:from>
    <cdr:to>
      <cdr:x>0.63231</cdr:x>
      <cdr:y>0.2713</cdr:y>
    </cdr:to>
    <cdr:sp macro="" textlink="">
      <cdr:nvSpPr>
        <cdr:cNvPr id="300038" name="Text Box 6"/>
        <cdr:cNvSpPr txBox="1">
          <a:spLocks xmlns:a="http://schemas.openxmlformats.org/drawingml/2006/main" noChangeArrowheads="1"/>
        </cdr:cNvSpPr>
      </cdr:nvSpPr>
      <cdr:spPr bwMode="auto">
        <a:xfrm xmlns:a="http://schemas.openxmlformats.org/drawingml/2006/main">
          <a:off x="3547447" y="680014"/>
          <a:ext cx="1118854" cy="22293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GB" sz="1025" b="0" i="0" u="none" strike="noStrike" baseline="0">
              <a:solidFill>
                <a:srgbClr val="000000"/>
              </a:solidFill>
              <a:latin typeface="Arial"/>
              <a:cs typeface="Arial"/>
            </a:rPr>
            <a:t>25.9.1964</a:t>
          </a:r>
        </a:p>
      </cdr:txBody>
    </cdr:sp>
  </cdr:relSizeAnchor>
  <cdr:relSizeAnchor xmlns:cdr="http://schemas.openxmlformats.org/drawingml/2006/chartDrawing">
    <cdr:from>
      <cdr:x>0.65473</cdr:x>
      <cdr:y>0.20451</cdr:y>
    </cdr:from>
    <cdr:to>
      <cdr:x>0.81365</cdr:x>
      <cdr:y>0.2713</cdr:y>
    </cdr:to>
    <cdr:sp macro="" textlink="">
      <cdr:nvSpPr>
        <cdr:cNvPr id="300039" name="Text Box 7"/>
        <cdr:cNvSpPr txBox="1">
          <a:spLocks xmlns:a="http://schemas.openxmlformats.org/drawingml/2006/main" noChangeArrowheads="1"/>
        </cdr:cNvSpPr>
      </cdr:nvSpPr>
      <cdr:spPr bwMode="auto">
        <a:xfrm xmlns:a="http://schemas.openxmlformats.org/drawingml/2006/main">
          <a:off x="4831855" y="680014"/>
          <a:ext cx="1173432" cy="22293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GB" sz="1025" b="0" i="0" u="none" strike="noStrike" baseline="0" dirty="0">
              <a:solidFill>
                <a:srgbClr val="000000"/>
              </a:solidFill>
              <a:latin typeface="Arial"/>
              <a:cs typeface="Arial"/>
            </a:rPr>
            <a:t>26.9.1964</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BC0931-CB5F-44F2-8D07-3A200736ADA1}" type="datetimeFigureOut">
              <a:rPr lang="bg-BG" smtClean="0"/>
              <a:t>6.10.2016 г.</a:t>
            </a:fld>
            <a:endParaRPr lang="bg-BG"/>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15th Session of the Informal Conference of South-East European NMHSs Directors (ICSEED), 6-7 October 2016, Zagreb, Croatia</a:t>
            </a:r>
            <a:endParaRPr lang="bg-BG"/>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D92AF7B-BA73-4F78-B4EC-76754697E6E9}" type="slidenum">
              <a:rPr lang="bg-BG" smtClean="0"/>
              <a:t>‹#›</a:t>
            </a:fld>
            <a:endParaRPr lang="bg-BG"/>
          </a:p>
        </p:txBody>
      </p:sp>
    </p:spTree>
    <p:extLst>
      <p:ext uri="{BB962C8B-B14F-4D97-AF65-F5344CB8AC3E}">
        <p14:creationId xmlns:p14="http://schemas.microsoft.com/office/powerpoint/2010/main" val="344160053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pPr>
              <a:defRPr/>
            </a:pPr>
            <a:fld id="{60F6151F-77C1-4B80-B2DA-7CA000C2DF1C}" type="datetimeFigureOut">
              <a:rPr lang="en-US"/>
              <a:pPr>
                <a:defRPr/>
              </a:pPr>
              <a:t>10/6/2016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pPr>
              <a:defRPr/>
            </a:pPr>
            <a:r>
              <a:rPr lang="en-US" smtClean="0"/>
              <a:t>15th Session of the Informal Conference of South-East European NMHSs Directors (ICSEED), 6-7 October 2016, Zagreb, Croatia</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B422A7F-630C-421A-B127-F2711A65FA41}" type="slidenum">
              <a:rPr lang="en-US" altLang="en-US"/>
              <a:pPr>
                <a:defRPr/>
              </a:pPr>
              <a:t>‹#›</a:t>
            </a:fld>
            <a:endParaRPr lang="en-US" altLang="en-US"/>
          </a:p>
        </p:txBody>
      </p:sp>
    </p:spTree>
    <p:extLst>
      <p:ext uri="{BB962C8B-B14F-4D97-AF65-F5344CB8AC3E}">
        <p14:creationId xmlns:p14="http://schemas.microsoft.com/office/powerpoint/2010/main" val="212668611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bg-BG" dirty="0"/>
          </a:p>
        </p:txBody>
      </p:sp>
    </p:spTree>
    <p:extLst>
      <p:ext uri="{BB962C8B-B14F-4D97-AF65-F5344CB8AC3E}">
        <p14:creationId xmlns:p14="http://schemas.microsoft.com/office/powerpoint/2010/main" val="2809653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Tree>
    <p:extLst>
      <p:ext uri="{BB962C8B-B14F-4D97-AF65-F5344CB8AC3E}">
        <p14:creationId xmlns:p14="http://schemas.microsoft.com/office/powerpoint/2010/main" val="3193043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Tree>
    <p:extLst>
      <p:ext uri="{BB962C8B-B14F-4D97-AF65-F5344CB8AC3E}">
        <p14:creationId xmlns:p14="http://schemas.microsoft.com/office/powerpoint/2010/main" val="39517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Tree>
    <p:extLst>
      <p:ext uri="{BB962C8B-B14F-4D97-AF65-F5344CB8AC3E}">
        <p14:creationId xmlns:p14="http://schemas.microsoft.com/office/powerpoint/2010/main" val="1831783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Tree>
    <p:extLst>
      <p:ext uri="{BB962C8B-B14F-4D97-AF65-F5344CB8AC3E}">
        <p14:creationId xmlns:p14="http://schemas.microsoft.com/office/powerpoint/2010/main" val="3245332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Tree>
    <p:extLst>
      <p:ext uri="{BB962C8B-B14F-4D97-AF65-F5344CB8AC3E}">
        <p14:creationId xmlns:p14="http://schemas.microsoft.com/office/powerpoint/2010/main" val="3742138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Tree>
    <p:extLst>
      <p:ext uri="{BB962C8B-B14F-4D97-AF65-F5344CB8AC3E}">
        <p14:creationId xmlns:p14="http://schemas.microsoft.com/office/powerpoint/2010/main" val="2838340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3272397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extLst>
      <p:ext uri="{BB962C8B-B14F-4D97-AF65-F5344CB8AC3E}">
        <p14:creationId xmlns:p14="http://schemas.microsoft.com/office/powerpoint/2010/main" val="1002484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7"/>
          <p:cNvGrpSpPr>
            <a:grpSpLocks/>
          </p:cNvGrpSpPr>
          <p:nvPr/>
        </p:nvGrpSpPr>
        <p:grpSpPr bwMode="auto">
          <a:xfrm>
            <a:off x="-7938" y="-7938"/>
            <a:ext cx="9169401" cy="6873876"/>
            <a:chOff x="-8466" y="-8468"/>
            <a:chExt cx="9169804" cy="6874935"/>
          </a:xfrm>
        </p:grpSpPr>
        <p:cxnSp>
          <p:nvCxnSpPr>
            <p:cNvPr id="5" name="Straight Connector 4"/>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pPr>
              <a:defRPr/>
            </a:pPr>
            <a:endParaRPr lang="bg-BG" altLang="en-US"/>
          </a:p>
        </p:txBody>
      </p:sp>
      <p:sp>
        <p:nvSpPr>
          <p:cNvPr id="16" name="Footer Placeholder 4"/>
          <p:cNvSpPr>
            <a:spLocks noGrp="1"/>
          </p:cNvSpPr>
          <p:nvPr>
            <p:ph type="ftr" sz="quarter" idx="11"/>
          </p:nvPr>
        </p:nvSpPr>
        <p:spPr/>
        <p:txBody>
          <a:bodyPr/>
          <a:lstStyle>
            <a:lvl1pPr>
              <a:defRPr/>
            </a:lvl1pPr>
          </a:lstStyle>
          <a:p>
            <a:pPr>
              <a:defRPr/>
            </a:pPr>
            <a:r>
              <a:rPr lang="en-US" altLang="en-US" smtClean="0"/>
              <a:t>15th Session of the Informal Conference of South-East European NMHSs Directors (ICSEED), 6-7 October 2016, Zagreb, Croatia</a:t>
            </a:r>
            <a:endParaRPr lang="bg-BG" altLang="en-US"/>
          </a:p>
        </p:txBody>
      </p:sp>
      <p:sp>
        <p:nvSpPr>
          <p:cNvPr id="17" name="Slide Number Placeholder 5"/>
          <p:cNvSpPr>
            <a:spLocks noGrp="1"/>
          </p:cNvSpPr>
          <p:nvPr>
            <p:ph type="sldNum" sz="quarter" idx="12"/>
          </p:nvPr>
        </p:nvSpPr>
        <p:spPr/>
        <p:txBody>
          <a:bodyPr/>
          <a:lstStyle>
            <a:lvl1pPr>
              <a:defRPr/>
            </a:lvl1pPr>
          </a:lstStyle>
          <a:p>
            <a:pPr>
              <a:defRPr/>
            </a:pPr>
            <a:fld id="{ACCB1840-7E86-4C9B-B44C-0CB6BF3A9F57}" type="slidenum">
              <a:rPr lang="bg-BG" altLang="en-US"/>
              <a:pPr>
                <a:defRPr/>
              </a:pPr>
              <a:t>‹#›</a:t>
            </a:fld>
            <a:endParaRPr lang="bg-BG" altLang="en-US"/>
          </a:p>
        </p:txBody>
      </p:sp>
    </p:spTree>
    <p:extLst>
      <p:ext uri="{BB962C8B-B14F-4D97-AF65-F5344CB8AC3E}">
        <p14:creationId xmlns:p14="http://schemas.microsoft.com/office/powerpoint/2010/main" val="2839479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bg-BG" altLang="en-US"/>
          </a:p>
        </p:txBody>
      </p:sp>
      <p:sp>
        <p:nvSpPr>
          <p:cNvPr id="5" name="Footer Placeholder 4"/>
          <p:cNvSpPr>
            <a:spLocks noGrp="1"/>
          </p:cNvSpPr>
          <p:nvPr>
            <p:ph type="ftr" sz="quarter" idx="11"/>
          </p:nvPr>
        </p:nvSpPr>
        <p:spPr/>
        <p:txBody>
          <a:bodyPr/>
          <a:lstStyle>
            <a:lvl1pPr>
              <a:defRPr/>
            </a:lvl1pPr>
          </a:lstStyle>
          <a:p>
            <a:pPr>
              <a:defRPr/>
            </a:pPr>
            <a:r>
              <a:rPr lang="en-US" altLang="en-US" smtClean="0"/>
              <a:t>15th Session of the Informal Conference of South-East European NMHSs Directors (ICSEED), 6-7 October 2016, Zagreb, Croatia</a:t>
            </a:r>
            <a:endParaRPr lang="bg-BG" altLang="en-US"/>
          </a:p>
        </p:txBody>
      </p:sp>
      <p:sp>
        <p:nvSpPr>
          <p:cNvPr id="6" name="Slide Number Placeholder 5"/>
          <p:cNvSpPr>
            <a:spLocks noGrp="1"/>
          </p:cNvSpPr>
          <p:nvPr>
            <p:ph type="sldNum" sz="quarter" idx="12"/>
          </p:nvPr>
        </p:nvSpPr>
        <p:spPr/>
        <p:txBody>
          <a:bodyPr/>
          <a:lstStyle>
            <a:lvl1pPr>
              <a:defRPr/>
            </a:lvl1pPr>
          </a:lstStyle>
          <a:p>
            <a:pPr>
              <a:defRPr/>
            </a:pPr>
            <a:fld id="{6FBE2B7F-2D17-477C-855D-D8B42645876E}" type="slidenum">
              <a:rPr lang="bg-BG" altLang="en-US"/>
              <a:pPr>
                <a:defRPr/>
              </a:pPr>
              <a:t>‹#›</a:t>
            </a:fld>
            <a:endParaRPr lang="bg-BG" altLang="en-US"/>
          </a:p>
        </p:txBody>
      </p:sp>
    </p:spTree>
    <p:extLst>
      <p:ext uri="{BB962C8B-B14F-4D97-AF65-F5344CB8AC3E}">
        <p14:creationId xmlns:p14="http://schemas.microsoft.com/office/powerpoint/2010/main" val="2392175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0" smtClean="0">
                <a:solidFill>
                  <a:srgbClr val="7FC1DB"/>
                </a:solidFill>
              </a:rPr>
              <a:t>“</a:t>
            </a:r>
          </a:p>
        </p:txBody>
      </p:sp>
      <p:sp>
        <p:nvSpPr>
          <p:cNvPr id="6" name="TextBox 5"/>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0" smtClean="0">
                <a:solidFill>
                  <a:srgbClr val="7FC1DB"/>
                </a:solidFill>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bg-BG" altLang="en-US"/>
          </a:p>
        </p:txBody>
      </p:sp>
      <p:sp>
        <p:nvSpPr>
          <p:cNvPr id="8" name="Footer Placeholder 4"/>
          <p:cNvSpPr>
            <a:spLocks noGrp="1"/>
          </p:cNvSpPr>
          <p:nvPr>
            <p:ph type="ftr" sz="quarter" idx="15"/>
          </p:nvPr>
        </p:nvSpPr>
        <p:spPr/>
        <p:txBody>
          <a:bodyPr/>
          <a:lstStyle>
            <a:lvl1pPr>
              <a:defRPr/>
            </a:lvl1pPr>
          </a:lstStyle>
          <a:p>
            <a:pPr>
              <a:defRPr/>
            </a:pPr>
            <a:r>
              <a:rPr lang="en-US" altLang="en-US" smtClean="0"/>
              <a:t>15th Session of the Informal Conference of South-East European NMHSs Directors (ICSEED), 6-7 October 2016, Zagreb, Croatia</a:t>
            </a:r>
            <a:endParaRPr lang="bg-BG" altLang="en-US"/>
          </a:p>
        </p:txBody>
      </p:sp>
      <p:sp>
        <p:nvSpPr>
          <p:cNvPr id="9" name="Slide Number Placeholder 5"/>
          <p:cNvSpPr>
            <a:spLocks noGrp="1"/>
          </p:cNvSpPr>
          <p:nvPr>
            <p:ph type="sldNum" sz="quarter" idx="16"/>
          </p:nvPr>
        </p:nvSpPr>
        <p:spPr/>
        <p:txBody>
          <a:bodyPr/>
          <a:lstStyle>
            <a:lvl1pPr>
              <a:defRPr/>
            </a:lvl1pPr>
          </a:lstStyle>
          <a:p>
            <a:pPr>
              <a:defRPr/>
            </a:pPr>
            <a:fld id="{AE80D1DB-7198-4448-ABE5-451CE30BCC45}" type="slidenum">
              <a:rPr lang="bg-BG" altLang="en-US"/>
              <a:pPr>
                <a:defRPr/>
              </a:pPr>
              <a:t>‹#›</a:t>
            </a:fld>
            <a:endParaRPr lang="bg-BG" altLang="en-US"/>
          </a:p>
        </p:txBody>
      </p:sp>
    </p:spTree>
    <p:extLst>
      <p:ext uri="{BB962C8B-B14F-4D97-AF65-F5344CB8AC3E}">
        <p14:creationId xmlns:p14="http://schemas.microsoft.com/office/powerpoint/2010/main" val="1784257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bg-BG" altLang="en-US"/>
          </a:p>
        </p:txBody>
      </p:sp>
      <p:sp>
        <p:nvSpPr>
          <p:cNvPr id="5" name="Footer Placeholder 4"/>
          <p:cNvSpPr>
            <a:spLocks noGrp="1"/>
          </p:cNvSpPr>
          <p:nvPr>
            <p:ph type="ftr" sz="quarter" idx="11"/>
          </p:nvPr>
        </p:nvSpPr>
        <p:spPr/>
        <p:txBody>
          <a:bodyPr/>
          <a:lstStyle>
            <a:lvl1pPr>
              <a:defRPr/>
            </a:lvl1pPr>
          </a:lstStyle>
          <a:p>
            <a:pPr>
              <a:defRPr/>
            </a:pPr>
            <a:r>
              <a:rPr lang="en-US" altLang="en-US" smtClean="0"/>
              <a:t>15th Session of the Informal Conference of South-East European NMHSs Directors (ICSEED), 6-7 October 2016, Zagreb, Croatia</a:t>
            </a:r>
            <a:endParaRPr lang="bg-BG" altLang="en-US"/>
          </a:p>
        </p:txBody>
      </p:sp>
      <p:sp>
        <p:nvSpPr>
          <p:cNvPr id="6" name="Slide Number Placeholder 5"/>
          <p:cNvSpPr>
            <a:spLocks noGrp="1"/>
          </p:cNvSpPr>
          <p:nvPr>
            <p:ph type="sldNum" sz="quarter" idx="12"/>
          </p:nvPr>
        </p:nvSpPr>
        <p:spPr/>
        <p:txBody>
          <a:bodyPr/>
          <a:lstStyle>
            <a:lvl1pPr>
              <a:defRPr/>
            </a:lvl1pPr>
          </a:lstStyle>
          <a:p>
            <a:pPr>
              <a:defRPr/>
            </a:pPr>
            <a:fld id="{F2CF00EC-11ED-41AA-838F-A23673276013}" type="slidenum">
              <a:rPr lang="bg-BG" altLang="en-US"/>
              <a:pPr>
                <a:defRPr/>
              </a:pPr>
              <a:t>‹#›</a:t>
            </a:fld>
            <a:endParaRPr lang="bg-BG" altLang="en-US"/>
          </a:p>
        </p:txBody>
      </p:sp>
    </p:spTree>
    <p:extLst>
      <p:ext uri="{BB962C8B-B14F-4D97-AF65-F5344CB8AC3E}">
        <p14:creationId xmlns:p14="http://schemas.microsoft.com/office/powerpoint/2010/main" val="2008396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0" smtClean="0">
                <a:solidFill>
                  <a:srgbClr val="7FC1DB"/>
                </a:solidFill>
              </a:rPr>
              <a:t>“</a:t>
            </a:r>
          </a:p>
        </p:txBody>
      </p:sp>
      <p:sp>
        <p:nvSpPr>
          <p:cNvPr id="6" name="TextBox 5"/>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0" smtClean="0">
                <a:solidFill>
                  <a:srgbClr val="7FC1DB"/>
                </a:solidFill>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bg-BG" altLang="en-US"/>
          </a:p>
        </p:txBody>
      </p:sp>
      <p:sp>
        <p:nvSpPr>
          <p:cNvPr id="8" name="Footer Placeholder 4"/>
          <p:cNvSpPr>
            <a:spLocks noGrp="1"/>
          </p:cNvSpPr>
          <p:nvPr>
            <p:ph type="ftr" sz="quarter" idx="15"/>
          </p:nvPr>
        </p:nvSpPr>
        <p:spPr/>
        <p:txBody>
          <a:bodyPr/>
          <a:lstStyle>
            <a:lvl1pPr>
              <a:defRPr/>
            </a:lvl1pPr>
          </a:lstStyle>
          <a:p>
            <a:pPr>
              <a:defRPr/>
            </a:pPr>
            <a:r>
              <a:rPr lang="en-US" altLang="en-US" smtClean="0"/>
              <a:t>15th Session of the Informal Conference of South-East European NMHSs Directors (ICSEED), 6-7 October 2016, Zagreb, Croatia</a:t>
            </a:r>
            <a:endParaRPr lang="bg-BG" altLang="en-US"/>
          </a:p>
        </p:txBody>
      </p:sp>
      <p:sp>
        <p:nvSpPr>
          <p:cNvPr id="9" name="Slide Number Placeholder 5"/>
          <p:cNvSpPr>
            <a:spLocks noGrp="1"/>
          </p:cNvSpPr>
          <p:nvPr>
            <p:ph type="sldNum" sz="quarter" idx="16"/>
          </p:nvPr>
        </p:nvSpPr>
        <p:spPr/>
        <p:txBody>
          <a:bodyPr/>
          <a:lstStyle>
            <a:lvl1pPr>
              <a:defRPr/>
            </a:lvl1pPr>
          </a:lstStyle>
          <a:p>
            <a:pPr>
              <a:defRPr/>
            </a:pPr>
            <a:fld id="{658DC055-2613-4B04-8E8D-48E329A413DC}" type="slidenum">
              <a:rPr lang="bg-BG" altLang="en-US"/>
              <a:pPr>
                <a:defRPr/>
              </a:pPr>
              <a:t>‹#›</a:t>
            </a:fld>
            <a:endParaRPr lang="bg-BG" altLang="en-US"/>
          </a:p>
        </p:txBody>
      </p:sp>
    </p:spTree>
    <p:extLst>
      <p:ext uri="{BB962C8B-B14F-4D97-AF65-F5344CB8AC3E}">
        <p14:creationId xmlns:p14="http://schemas.microsoft.com/office/powerpoint/2010/main" val="1759047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endParaRPr lang="bg-BG" altLang="en-US"/>
          </a:p>
        </p:txBody>
      </p:sp>
      <p:sp>
        <p:nvSpPr>
          <p:cNvPr id="6" name="Footer Placeholder 4"/>
          <p:cNvSpPr>
            <a:spLocks noGrp="1"/>
          </p:cNvSpPr>
          <p:nvPr>
            <p:ph type="ftr" sz="quarter" idx="15"/>
          </p:nvPr>
        </p:nvSpPr>
        <p:spPr/>
        <p:txBody>
          <a:bodyPr/>
          <a:lstStyle>
            <a:lvl1pPr>
              <a:defRPr/>
            </a:lvl1pPr>
          </a:lstStyle>
          <a:p>
            <a:pPr>
              <a:defRPr/>
            </a:pPr>
            <a:r>
              <a:rPr lang="en-US" altLang="en-US" smtClean="0"/>
              <a:t>15th Session of the Informal Conference of South-East European NMHSs Directors (ICSEED), 6-7 October 2016, Zagreb, Croatia</a:t>
            </a:r>
            <a:endParaRPr lang="bg-BG" altLang="en-US"/>
          </a:p>
        </p:txBody>
      </p:sp>
      <p:sp>
        <p:nvSpPr>
          <p:cNvPr id="7" name="Slide Number Placeholder 5"/>
          <p:cNvSpPr>
            <a:spLocks noGrp="1"/>
          </p:cNvSpPr>
          <p:nvPr>
            <p:ph type="sldNum" sz="quarter" idx="16"/>
          </p:nvPr>
        </p:nvSpPr>
        <p:spPr/>
        <p:txBody>
          <a:bodyPr/>
          <a:lstStyle>
            <a:lvl1pPr>
              <a:defRPr/>
            </a:lvl1pPr>
          </a:lstStyle>
          <a:p>
            <a:pPr>
              <a:defRPr/>
            </a:pPr>
            <a:fld id="{6397F925-A0C0-4F23-A619-B94FC4AD152D}" type="slidenum">
              <a:rPr lang="bg-BG" altLang="en-US"/>
              <a:pPr>
                <a:defRPr/>
              </a:pPr>
              <a:t>‹#›</a:t>
            </a:fld>
            <a:endParaRPr lang="bg-BG" altLang="en-US"/>
          </a:p>
        </p:txBody>
      </p:sp>
    </p:spTree>
    <p:extLst>
      <p:ext uri="{BB962C8B-B14F-4D97-AF65-F5344CB8AC3E}">
        <p14:creationId xmlns:p14="http://schemas.microsoft.com/office/powerpoint/2010/main" val="2519996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bg-BG" altLang="en-US"/>
          </a:p>
        </p:txBody>
      </p:sp>
      <p:sp>
        <p:nvSpPr>
          <p:cNvPr id="5" name="Footer Placeholder 4"/>
          <p:cNvSpPr>
            <a:spLocks noGrp="1"/>
          </p:cNvSpPr>
          <p:nvPr>
            <p:ph type="ftr" sz="quarter" idx="11"/>
          </p:nvPr>
        </p:nvSpPr>
        <p:spPr/>
        <p:txBody>
          <a:bodyPr/>
          <a:lstStyle>
            <a:lvl1pPr>
              <a:defRPr/>
            </a:lvl1pPr>
          </a:lstStyle>
          <a:p>
            <a:pPr>
              <a:defRPr/>
            </a:pPr>
            <a:r>
              <a:rPr lang="en-US" altLang="en-US" smtClean="0"/>
              <a:t>15th Session of the Informal Conference of South-East European NMHSs Directors (ICSEED), 6-7 October 2016, Zagreb, Croatia</a:t>
            </a:r>
            <a:endParaRPr lang="bg-BG" altLang="en-US"/>
          </a:p>
        </p:txBody>
      </p:sp>
      <p:sp>
        <p:nvSpPr>
          <p:cNvPr id="6" name="Slide Number Placeholder 5"/>
          <p:cNvSpPr>
            <a:spLocks noGrp="1"/>
          </p:cNvSpPr>
          <p:nvPr>
            <p:ph type="sldNum" sz="quarter" idx="12"/>
          </p:nvPr>
        </p:nvSpPr>
        <p:spPr/>
        <p:txBody>
          <a:bodyPr/>
          <a:lstStyle>
            <a:lvl1pPr>
              <a:defRPr/>
            </a:lvl1pPr>
          </a:lstStyle>
          <a:p>
            <a:pPr>
              <a:defRPr/>
            </a:pPr>
            <a:fld id="{500D0633-8BF0-4215-9EC2-CAF2F5C5FA63}" type="slidenum">
              <a:rPr lang="bg-BG" altLang="en-US"/>
              <a:pPr>
                <a:defRPr/>
              </a:pPr>
              <a:t>‹#›</a:t>
            </a:fld>
            <a:endParaRPr lang="bg-BG" altLang="en-US"/>
          </a:p>
        </p:txBody>
      </p:sp>
    </p:spTree>
    <p:extLst>
      <p:ext uri="{BB962C8B-B14F-4D97-AF65-F5344CB8AC3E}">
        <p14:creationId xmlns:p14="http://schemas.microsoft.com/office/powerpoint/2010/main" val="1945986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bg-BG" altLang="en-US"/>
          </a:p>
        </p:txBody>
      </p:sp>
      <p:sp>
        <p:nvSpPr>
          <p:cNvPr id="5" name="Footer Placeholder 4"/>
          <p:cNvSpPr>
            <a:spLocks noGrp="1"/>
          </p:cNvSpPr>
          <p:nvPr>
            <p:ph type="ftr" sz="quarter" idx="11"/>
          </p:nvPr>
        </p:nvSpPr>
        <p:spPr/>
        <p:txBody>
          <a:bodyPr/>
          <a:lstStyle>
            <a:lvl1pPr>
              <a:defRPr/>
            </a:lvl1pPr>
          </a:lstStyle>
          <a:p>
            <a:pPr>
              <a:defRPr/>
            </a:pPr>
            <a:r>
              <a:rPr lang="en-US" altLang="en-US" smtClean="0"/>
              <a:t>15th Session of the Informal Conference of South-East European NMHSs Directors (ICSEED), 6-7 October 2016, Zagreb, Croatia</a:t>
            </a:r>
            <a:endParaRPr lang="bg-BG" altLang="en-US"/>
          </a:p>
        </p:txBody>
      </p:sp>
      <p:sp>
        <p:nvSpPr>
          <p:cNvPr id="6" name="Slide Number Placeholder 5"/>
          <p:cNvSpPr>
            <a:spLocks noGrp="1"/>
          </p:cNvSpPr>
          <p:nvPr>
            <p:ph type="sldNum" sz="quarter" idx="12"/>
          </p:nvPr>
        </p:nvSpPr>
        <p:spPr/>
        <p:txBody>
          <a:bodyPr/>
          <a:lstStyle>
            <a:lvl1pPr>
              <a:defRPr/>
            </a:lvl1pPr>
          </a:lstStyle>
          <a:p>
            <a:pPr>
              <a:defRPr/>
            </a:pPr>
            <a:fld id="{655025ED-C578-4EA7-B92F-1682AE2BAA2C}" type="slidenum">
              <a:rPr lang="bg-BG" altLang="en-US"/>
              <a:pPr>
                <a:defRPr/>
              </a:pPr>
              <a:t>‹#›</a:t>
            </a:fld>
            <a:endParaRPr lang="bg-BG" altLang="en-US"/>
          </a:p>
        </p:txBody>
      </p:sp>
    </p:spTree>
    <p:extLst>
      <p:ext uri="{BB962C8B-B14F-4D97-AF65-F5344CB8AC3E}">
        <p14:creationId xmlns:p14="http://schemas.microsoft.com/office/powerpoint/2010/main" val="1314746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7"/>
          <p:cNvGrpSpPr>
            <a:grpSpLocks/>
          </p:cNvGrpSpPr>
          <p:nvPr/>
        </p:nvGrpSpPr>
        <p:grpSpPr bwMode="auto">
          <a:xfrm>
            <a:off x="-7938" y="-7938"/>
            <a:ext cx="9169401" cy="6873876"/>
            <a:chOff x="-8466" y="-8468"/>
            <a:chExt cx="9169804" cy="6874935"/>
          </a:xfrm>
        </p:grpSpPr>
        <p:cxnSp>
          <p:nvCxnSpPr>
            <p:cNvPr id="5" name="Straight Connector 4"/>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16"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17" name="Slide Number Placeholder 5"/>
          <p:cNvSpPr>
            <a:spLocks noGrp="1"/>
          </p:cNvSpPr>
          <p:nvPr>
            <p:ph type="sldNum" sz="quarter" idx="12"/>
          </p:nvPr>
        </p:nvSpPr>
        <p:spPr/>
        <p:txBody>
          <a:bodyPr/>
          <a:lstStyle>
            <a:lvl1pPr>
              <a:defRPr/>
            </a:lvl1pPr>
          </a:lstStyle>
          <a:p>
            <a:pPr>
              <a:defRPr/>
            </a:pPr>
            <a:fld id="{ACCB1840-7E86-4C9B-B44C-0CB6BF3A9F57}"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1578609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90469B-1F6A-4B8E-ACEC-A74CE4FFC36A}"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3576962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A6DB543-32A6-473B-97EB-C7E4D0519393}"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714794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bg-BG" altLang="en-US"/>
          </a:p>
        </p:txBody>
      </p:sp>
      <p:sp>
        <p:nvSpPr>
          <p:cNvPr id="5" name="Footer Placeholder 4"/>
          <p:cNvSpPr>
            <a:spLocks noGrp="1"/>
          </p:cNvSpPr>
          <p:nvPr>
            <p:ph type="ftr" sz="quarter" idx="11"/>
          </p:nvPr>
        </p:nvSpPr>
        <p:spPr/>
        <p:txBody>
          <a:bodyPr/>
          <a:lstStyle>
            <a:lvl1pPr>
              <a:defRPr/>
            </a:lvl1pPr>
          </a:lstStyle>
          <a:p>
            <a:pPr>
              <a:defRPr/>
            </a:pPr>
            <a:r>
              <a:rPr lang="en-US" altLang="en-US" smtClean="0"/>
              <a:t>15th Session of the Informal Conference of South-East European NMHSs Directors (ICSEED), 6-7 October 2016, Zagreb, Croatia</a:t>
            </a:r>
            <a:endParaRPr lang="bg-BG" altLang="en-US"/>
          </a:p>
        </p:txBody>
      </p:sp>
      <p:sp>
        <p:nvSpPr>
          <p:cNvPr id="6" name="Slide Number Placeholder 5"/>
          <p:cNvSpPr>
            <a:spLocks noGrp="1"/>
          </p:cNvSpPr>
          <p:nvPr>
            <p:ph type="sldNum" sz="quarter" idx="12"/>
          </p:nvPr>
        </p:nvSpPr>
        <p:spPr/>
        <p:txBody>
          <a:bodyPr/>
          <a:lstStyle>
            <a:lvl1pPr>
              <a:defRPr/>
            </a:lvl1pPr>
          </a:lstStyle>
          <a:p>
            <a:pPr>
              <a:defRPr/>
            </a:pPr>
            <a:fld id="{AE90469B-1F6A-4B8E-ACEC-A74CE4FFC36A}" type="slidenum">
              <a:rPr lang="bg-BG" altLang="en-US"/>
              <a:pPr>
                <a:defRPr/>
              </a:pPr>
              <a:t>‹#›</a:t>
            </a:fld>
            <a:endParaRPr lang="bg-BG" altLang="en-US"/>
          </a:p>
        </p:txBody>
      </p:sp>
    </p:spTree>
    <p:extLst>
      <p:ext uri="{BB962C8B-B14F-4D97-AF65-F5344CB8AC3E}">
        <p14:creationId xmlns:p14="http://schemas.microsoft.com/office/powerpoint/2010/main" val="1995019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E25DF0-AD51-4DB3-A3F8-F5F9F2573154}"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1002430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3A06E54-418A-4CC7-834F-4E9CB04D39FB}"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554171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2951C91-A5A6-4622-93EA-810B3239C89A}"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3124955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4B58FCE-78B5-4CDB-85D8-BE788671636C}"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2938995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6B0B2C8-BA41-489E-BD5C-4440FA412DAA}"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1802214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FC23B9-6EE9-4F25-AFDA-1E601A566B3E}"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1729258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BE2B7F-2D17-477C-855D-D8B42645876E}"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793792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0" smtClean="0">
                <a:solidFill>
                  <a:srgbClr val="7FC1DB"/>
                </a:solidFill>
              </a:rPr>
              <a:t>“</a:t>
            </a:r>
          </a:p>
        </p:txBody>
      </p:sp>
      <p:sp>
        <p:nvSpPr>
          <p:cNvPr id="6" name="TextBox 5"/>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0" smtClean="0">
                <a:solidFill>
                  <a:srgbClr val="7FC1DB"/>
                </a:solidFill>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bg-BG" altLang="en-US">
              <a:solidFill>
                <a:prstClr val="black">
                  <a:tint val="75000"/>
                </a:prstClr>
              </a:solidFill>
            </a:endParaRPr>
          </a:p>
        </p:txBody>
      </p:sp>
      <p:sp>
        <p:nvSpPr>
          <p:cNvPr id="8" name="Footer Placeholder 4"/>
          <p:cNvSpPr>
            <a:spLocks noGrp="1"/>
          </p:cNvSpPr>
          <p:nvPr>
            <p:ph type="ftr" sz="quarter" idx="15"/>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9" name="Slide Number Placeholder 5"/>
          <p:cNvSpPr>
            <a:spLocks noGrp="1"/>
          </p:cNvSpPr>
          <p:nvPr>
            <p:ph type="sldNum" sz="quarter" idx="16"/>
          </p:nvPr>
        </p:nvSpPr>
        <p:spPr/>
        <p:txBody>
          <a:bodyPr/>
          <a:lstStyle>
            <a:lvl1pPr>
              <a:defRPr/>
            </a:lvl1pPr>
          </a:lstStyle>
          <a:p>
            <a:pPr>
              <a:defRPr/>
            </a:pPr>
            <a:fld id="{AE80D1DB-7198-4448-ABE5-451CE30BCC45}"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446663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CF00EC-11ED-41AA-838F-A23673276013}"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2356201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0" smtClean="0">
                <a:solidFill>
                  <a:srgbClr val="7FC1DB"/>
                </a:solidFill>
              </a:rPr>
              <a:t>“</a:t>
            </a:r>
          </a:p>
        </p:txBody>
      </p:sp>
      <p:sp>
        <p:nvSpPr>
          <p:cNvPr id="6" name="TextBox 5"/>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0" smtClean="0">
                <a:solidFill>
                  <a:srgbClr val="7FC1DB"/>
                </a:solidFill>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bg-BG" altLang="en-US">
              <a:solidFill>
                <a:prstClr val="black">
                  <a:tint val="75000"/>
                </a:prstClr>
              </a:solidFill>
            </a:endParaRPr>
          </a:p>
        </p:txBody>
      </p:sp>
      <p:sp>
        <p:nvSpPr>
          <p:cNvPr id="8" name="Footer Placeholder 4"/>
          <p:cNvSpPr>
            <a:spLocks noGrp="1"/>
          </p:cNvSpPr>
          <p:nvPr>
            <p:ph type="ftr" sz="quarter" idx="15"/>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9" name="Slide Number Placeholder 5"/>
          <p:cNvSpPr>
            <a:spLocks noGrp="1"/>
          </p:cNvSpPr>
          <p:nvPr>
            <p:ph type="sldNum" sz="quarter" idx="16"/>
          </p:nvPr>
        </p:nvSpPr>
        <p:spPr/>
        <p:txBody>
          <a:bodyPr/>
          <a:lstStyle>
            <a:lvl1pPr>
              <a:defRPr/>
            </a:lvl1pPr>
          </a:lstStyle>
          <a:p>
            <a:pPr>
              <a:defRPr/>
            </a:pPr>
            <a:fld id="{658DC055-2613-4B04-8E8D-48E329A413DC}"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2551430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bg-BG" altLang="en-US"/>
          </a:p>
        </p:txBody>
      </p:sp>
      <p:sp>
        <p:nvSpPr>
          <p:cNvPr id="5" name="Footer Placeholder 4"/>
          <p:cNvSpPr>
            <a:spLocks noGrp="1"/>
          </p:cNvSpPr>
          <p:nvPr>
            <p:ph type="ftr" sz="quarter" idx="11"/>
          </p:nvPr>
        </p:nvSpPr>
        <p:spPr/>
        <p:txBody>
          <a:bodyPr/>
          <a:lstStyle>
            <a:lvl1pPr>
              <a:defRPr/>
            </a:lvl1pPr>
          </a:lstStyle>
          <a:p>
            <a:pPr>
              <a:defRPr/>
            </a:pPr>
            <a:r>
              <a:rPr lang="en-US" altLang="en-US" smtClean="0"/>
              <a:t>15th Session of the Informal Conference of South-East European NMHSs Directors (ICSEED), 6-7 October 2016, Zagreb, Croatia</a:t>
            </a:r>
            <a:endParaRPr lang="bg-BG" altLang="en-US"/>
          </a:p>
        </p:txBody>
      </p:sp>
      <p:sp>
        <p:nvSpPr>
          <p:cNvPr id="6" name="Slide Number Placeholder 5"/>
          <p:cNvSpPr>
            <a:spLocks noGrp="1"/>
          </p:cNvSpPr>
          <p:nvPr>
            <p:ph type="sldNum" sz="quarter" idx="12"/>
          </p:nvPr>
        </p:nvSpPr>
        <p:spPr/>
        <p:txBody>
          <a:bodyPr/>
          <a:lstStyle>
            <a:lvl1pPr>
              <a:defRPr/>
            </a:lvl1pPr>
          </a:lstStyle>
          <a:p>
            <a:pPr>
              <a:defRPr/>
            </a:pPr>
            <a:fld id="{AA6DB543-32A6-473B-97EB-C7E4D0519393}" type="slidenum">
              <a:rPr lang="bg-BG" altLang="en-US"/>
              <a:pPr>
                <a:defRPr/>
              </a:pPr>
              <a:t>‹#›</a:t>
            </a:fld>
            <a:endParaRPr lang="bg-BG" altLang="en-US"/>
          </a:p>
        </p:txBody>
      </p:sp>
    </p:spTree>
    <p:extLst>
      <p:ext uri="{BB962C8B-B14F-4D97-AF65-F5344CB8AC3E}">
        <p14:creationId xmlns:p14="http://schemas.microsoft.com/office/powerpoint/2010/main" val="2149956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endParaRPr lang="bg-BG" altLang="en-US">
              <a:solidFill>
                <a:prstClr val="black">
                  <a:tint val="75000"/>
                </a:prstClr>
              </a:solidFill>
            </a:endParaRPr>
          </a:p>
        </p:txBody>
      </p:sp>
      <p:sp>
        <p:nvSpPr>
          <p:cNvPr id="6" name="Footer Placeholder 4"/>
          <p:cNvSpPr>
            <a:spLocks noGrp="1"/>
          </p:cNvSpPr>
          <p:nvPr>
            <p:ph type="ftr" sz="quarter" idx="15"/>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6397F925-A0C0-4F23-A619-B94FC4AD152D}"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16373715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0D0633-8BF0-4215-9EC2-CAF2F5C5FA63}"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3555772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55025ED-C578-4EA7-B92F-1682AE2BAA2C}"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11678050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7"/>
          <p:cNvGrpSpPr>
            <a:grpSpLocks/>
          </p:cNvGrpSpPr>
          <p:nvPr/>
        </p:nvGrpSpPr>
        <p:grpSpPr bwMode="auto">
          <a:xfrm>
            <a:off x="-7938" y="-7938"/>
            <a:ext cx="9169401" cy="6873876"/>
            <a:chOff x="-8466" y="-8468"/>
            <a:chExt cx="9169804" cy="6874935"/>
          </a:xfrm>
        </p:grpSpPr>
        <p:cxnSp>
          <p:nvCxnSpPr>
            <p:cNvPr id="5" name="Straight Connector 4"/>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16"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17" name="Slide Number Placeholder 5"/>
          <p:cNvSpPr>
            <a:spLocks noGrp="1"/>
          </p:cNvSpPr>
          <p:nvPr>
            <p:ph type="sldNum" sz="quarter" idx="12"/>
          </p:nvPr>
        </p:nvSpPr>
        <p:spPr/>
        <p:txBody>
          <a:bodyPr/>
          <a:lstStyle>
            <a:lvl1pPr>
              <a:defRPr/>
            </a:lvl1pPr>
          </a:lstStyle>
          <a:p>
            <a:pPr>
              <a:defRPr/>
            </a:pPr>
            <a:fld id="{ACCB1840-7E86-4C9B-B44C-0CB6BF3A9F57}"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2587818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90469B-1F6A-4B8E-ACEC-A74CE4FFC36A}"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3910042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A6DB543-32A6-473B-97EB-C7E4D0519393}"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1334901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E25DF0-AD51-4DB3-A3F8-F5F9F2573154}"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12564901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3A06E54-418A-4CC7-834F-4E9CB04D39FB}"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3922916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2951C91-A5A6-4622-93EA-810B3239C89A}"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2049825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4B58FCE-78B5-4CDB-85D8-BE788671636C}"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2777689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bg-BG" altLang="en-US"/>
          </a:p>
        </p:txBody>
      </p:sp>
      <p:sp>
        <p:nvSpPr>
          <p:cNvPr id="6" name="Footer Placeholder 4"/>
          <p:cNvSpPr>
            <a:spLocks noGrp="1"/>
          </p:cNvSpPr>
          <p:nvPr>
            <p:ph type="ftr" sz="quarter" idx="11"/>
          </p:nvPr>
        </p:nvSpPr>
        <p:spPr/>
        <p:txBody>
          <a:bodyPr/>
          <a:lstStyle>
            <a:lvl1pPr>
              <a:defRPr/>
            </a:lvl1pPr>
          </a:lstStyle>
          <a:p>
            <a:pPr>
              <a:defRPr/>
            </a:pPr>
            <a:r>
              <a:rPr lang="en-US" altLang="en-US" smtClean="0"/>
              <a:t>15th Session of the Informal Conference of South-East European NMHSs Directors (ICSEED), 6-7 October 2016, Zagreb, Croatia</a:t>
            </a:r>
            <a:endParaRPr lang="bg-BG" altLang="en-US"/>
          </a:p>
        </p:txBody>
      </p:sp>
      <p:sp>
        <p:nvSpPr>
          <p:cNvPr id="7" name="Slide Number Placeholder 5"/>
          <p:cNvSpPr>
            <a:spLocks noGrp="1"/>
          </p:cNvSpPr>
          <p:nvPr>
            <p:ph type="sldNum" sz="quarter" idx="12"/>
          </p:nvPr>
        </p:nvSpPr>
        <p:spPr/>
        <p:txBody>
          <a:bodyPr/>
          <a:lstStyle>
            <a:lvl1pPr>
              <a:defRPr/>
            </a:lvl1pPr>
          </a:lstStyle>
          <a:p>
            <a:pPr>
              <a:defRPr/>
            </a:pPr>
            <a:fld id="{1AE25DF0-AD51-4DB3-A3F8-F5F9F2573154}" type="slidenum">
              <a:rPr lang="bg-BG" altLang="en-US"/>
              <a:pPr>
                <a:defRPr/>
              </a:pPr>
              <a:t>‹#›</a:t>
            </a:fld>
            <a:endParaRPr lang="bg-BG" altLang="en-US"/>
          </a:p>
        </p:txBody>
      </p:sp>
    </p:spTree>
    <p:extLst>
      <p:ext uri="{BB962C8B-B14F-4D97-AF65-F5344CB8AC3E}">
        <p14:creationId xmlns:p14="http://schemas.microsoft.com/office/powerpoint/2010/main" val="41597646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6B0B2C8-BA41-489E-BD5C-4440FA412DAA}"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1213427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FC23B9-6EE9-4F25-AFDA-1E601A566B3E}"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12799791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BE2B7F-2D17-477C-855D-D8B42645876E}"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31898775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0" smtClean="0">
                <a:solidFill>
                  <a:srgbClr val="7FC1DB"/>
                </a:solidFill>
              </a:rPr>
              <a:t>“</a:t>
            </a:r>
          </a:p>
        </p:txBody>
      </p:sp>
      <p:sp>
        <p:nvSpPr>
          <p:cNvPr id="6" name="TextBox 5"/>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0" smtClean="0">
                <a:solidFill>
                  <a:srgbClr val="7FC1DB"/>
                </a:solidFill>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bg-BG" altLang="en-US">
              <a:solidFill>
                <a:prstClr val="black">
                  <a:tint val="75000"/>
                </a:prstClr>
              </a:solidFill>
            </a:endParaRPr>
          </a:p>
        </p:txBody>
      </p:sp>
      <p:sp>
        <p:nvSpPr>
          <p:cNvPr id="8" name="Footer Placeholder 4"/>
          <p:cNvSpPr>
            <a:spLocks noGrp="1"/>
          </p:cNvSpPr>
          <p:nvPr>
            <p:ph type="ftr" sz="quarter" idx="15"/>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9" name="Slide Number Placeholder 5"/>
          <p:cNvSpPr>
            <a:spLocks noGrp="1"/>
          </p:cNvSpPr>
          <p:nvPr>
            <p:ph type="sldNum" sz="quarter" idx="16"/>
          </p:nvPr>
        </p:nvSpPr>
        <p:spPr/>
        <p:txBody>
          <a:bodyPr/>
          <a:lstStyle>
            <a:lvl1pPr>
              <a:defRPr/>
            </a:lvl1pPr>
          </a:lstStyle>
          <a:p>
            <a:pPr>
              <a:defRPr/>
            </a:pPr>
            <a:fld id="{AE80D1DB-7198-4448-ABE5-451CE30BCC45}"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2607126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CF00EC-11ED-41AA-838F-A23673276013}"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8011057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0" smtClean="0">
                <a:solidFill>
                  <a:srgbClr val="7FC1DB"/>
                </a:solidFill>
              </a:rPr>
              <a:t>“</a:t>
            </a:r>
          </a:p>
        </p:txBody>
      </p:sp>
      <p:sp>
        <p:nvSpPr>
          <p:cNvPr id="6" name="TextBox 5"/>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0" smtClean="0">
                <a:solidFill>
                  <a:srgbClr val="7FC1DB"/>
                </a:solidFill>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bg-BG" altLang="en-US">
              <a:solidFill>
                <a:prstClr val="black">
                  <a:tint val="75000"/>
                </a:prstClr>
              </a:solidFill>
            </a:endParaRPr>
          </a:p>
        </p:txBody>
      </p:sp>
      <p:sp>
        <p:nvSpPr>
          <p:cNvPr id="8" name="Footer Placeholder 4"/>
          <p:cNvSpPr>
            <a:spLocks noGrp="1"/>
          </p:cNvSpPr>
          <p:nvPr>
            <p:ph type="ftr" sz="quarter" idx="15"/>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9" name="Slide Number Placeholder 5"/>
          <p:cNvSpPr>
            <a:spLocks noGrp="1"/>
          </p:cNvSpPr>
          <p:nvPr>
            <p:ph type="sldNum" sz="quarter" idx="16"/>
          </p:nvPr>
        </p:nvSpPr>
        <p:spPr/>
        <p:txBody>
          <a:bodyPr/>
          <a:lstStyle>
            <a:lvl1pPr>
              <a:defRPr/>
            </a:lvl1pPr>
          </a:lstStyle>
          <a:p>
            <a:pPr>
              <a:defRPr/>
            </a:pPr>
            <a:fld id="{658DC055-2613-4B04-8E8D-48E329A413DC}"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31768358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endParaRPr lang="bg-BG" altLang="en-US">
              <a:solidFill>
                <a:prstClr val="black">
                  <a:tint val="75000"/>
                </a:prstClr>
              </a:solidFill>
            </a:endParaRPr>
          </a:p>
        </p:txBody>
      </p:sp>
      <p:sp>
        <p:nvSpPr>
          <p:cNvPr id="6" name="Footer Placeholder 4"/>
          <p:cNvSpPr>
            <a:spLocks noGrp="1"/>
          </p:cNvSpPr>
          <p:nvPr>
            <p:ph type="ftr" sz="quarter" idx="15"/>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6397F925-A0C0-4F23-A619-B94FC4AD152D}"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26635753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0D0633-8BF0-4215-9EC2-CAF2F5C5FA63}"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6820782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bg-BG"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55025ED-C578-4EA7-B92F-1682AE2BAA2C}"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3395026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bg-BG" altLang="en-US"/>
          </a:p>
        </p:txBody>
      </p:sp>
      <p:sp>
        <p:nvSpPr>
          <p:cNvPr id="8" name="Footer Placeholder 4"/>
          <p:cNvSpPr>
            <a:spLocks noGrp="1"/>
          </p:cNvSpPr>
          <p:nvPr>
            <p:ph type="ftr" sz="quarter" idx="11"/>
          </p:nvPr>
        </p:nvSpPr>
        <p:spPr/>
        <p:txBody>
          <a:bodyPr/>
          <a:lstStyle>
            <a:lvl1pPr>
              <a:defRPr/>
            </a:lvl1pPr>
          </a:lstStyle>
          <a:p>
            <a:pPr>
              <a:defRPr/>
            </a:pPr>
            <a:r>
              <a:rPr lang="en-US" altLang="en-US" smtClean="0"/>
              <a:t>15th Session of the Informal Conference of South-East European NMHSs Directors (ICSEED), 6-7 October 2016, Zagreb, Croatia</a:t>
            </a:r>
            <a:endParaRPr lang="bg-BG" altLang="en-US"/>
          </a:p>
        </p:txBody>
      </p:sp>
      <p:sp>
        <p:nvSpPr>
          <p:cNvPr id="9" name="Slide Number Placeholder 5"/>
          <p:cNvSpPr>
            <a:spLocks noGrp="1"/>
          </p:cNvSpPr>
          <p:nvPr>
            <p:ph type="sldNum" sz="quarter" idx="12"/>
          </p:nvPr>
        </p:nvSpPr>
        <p:spPr/>
        <p:txBody>
          <a:bodyPr/>
          <a:lstStyle>
            <a:lvl1pPr>
              <a:defRPr/>
            </a:lvl1pPr>
          </a:lstStyle>
          <a:p>
            <a:pPr>
              <a:defRPr/>
            </a:pPr>
            <a:fld id="{73A06E54-418A-4CC7-834F-4E9CB04D39FB}" type="slidenum">
              <a:rPr lang="bg-BG" altLang="en-US"/>
              <a:pPr>
                <a:defRPr/>
              </a:pPr>
              <a:t>‹#›</a:t>
            </a:fld>
            <a:endParaRPr lang="bg-BG" altLang="en-US"/>
          </a:p>
        </p:txBody>
      </p:sp>
    </p:spTree>
    <p:extLst>
      <p:ext uri="{BB962C8B-B14F-4D97-AF65-F5344CB8AC3E}">
        <p14:creationId xmlns:p14="http://schemas.microsoft.com/office/powerpoint/2010/main" val="347185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bg-BG" altLang="en-US"/>
          </a:p>
        </p:txBody>
      </p:sp>
      <p:sp>
        <p:nvSpPr>
          <p:cNvPr id="4" name="Footer Placeholder 4"/>
          <p:cNvSpPr>
            <a:spLocks noGrp="1"/>
          </p:cNvSpPr>
          <p:nvPr>
            <p:ph type="ftr" sz="quarter" idx="11"/>
          </p:nvPr>
        </p:nvSpPr>
        <p:spPr/>
        <p:txBody>
          <a:bodyPr/>
          <a:lstStyle>
            <a:lvl1pPr>
              <a:defRPr/>
            </a:lvl1pPr>
          </a:lstStyle>
          <a:p>
            <a:pPr>
              <a:defRPr/>
            </a:pPr>
            <a:r>
              <a:rPr lang="en-US" altLang="en-US" smtClean="0"/>
              <a:t>15th Session of the Informal Conference of South-East European NMHSs Directors (ICSEED), 6-7 October 2016, Zagreb, Croatia</a:t>
            </a:r>
            <a:endParaRPr lang="bg-BG" altLang="en-US"/>
          </a:p>
        </p:txBody>
      </p:sp>
      <p:sp>
        <p:nvSpPr>
          <p:cNvPr id="5" name="Slide Number Placeholder 5"/>
          <p:cNvSpPr>
            <a:spLocks noGrp="1"/>
          </p:cNvSpPr>
          <p:nvPr>
            <p:ph type="sldNum" sz="quarter" idx="12"/>
          </p:nvPr>
        </p:nvSpPr>
        <p:spPr/>
        <p:txBody>
          <a:bodyPr/>
          <a:lstStyle>
            <a:lvl1pPr>
              <a:defRPr/>
            </a:lvl1pPr>
          </a:lstStyle>
          <a:p>
            <a:pPr>
              <a:defRPr/>
            </a:pPr>
            <a:fld id="{F2951C91-A5A6-4622-93EA-810B3239C89A}" type="slidenum">
              <a:rPr lang="bg-BG" altLang="en-US"/>
              <a:pPr>
                <a:defRPr/>
              </a:pPr>
              <a:t>‹#›</a:t>
            </a:fld>
            <a:endParaRPr lang="bg-BG" altLang="en-US"/>
          </a:p>
        </p:txBody>
      </p:sp>
    </p:spTree>
    <p:extLst>
      <p:ext uri="{BB962C8B-B14F-4D97-AF65-F5344CB8AC3E}">
        <p14:creationId xmlns:p14="http://schemas.microsoft.com/office/powerpoint/2010/main" val="1165520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bg-BG" altLang="en-US"/>
          </a:p>
        </p:txBody>
      </p:sp>
      <p:sp>
        <p:nvSpPr>
          <p:cNvPr id="3" name="Footer Placeholder 4"/>
          <p:cNvSpPr>
            <a:spLocks noGrp="1"/>
          </p:cNvSpPr>
          <p:nvPr>
            <p:ph type="ftr" sz="quarter" idx="11"/>
          </p:nvPr>
        </p:nvSpPr>
        <p:spPr/>
        <p:txBody>
          <a:bodyPr/>
          <a:lstStyle>
            <a:lvl1pPr>
              <a:defRPr/>
            </a:lvl1pPr>
          </a:lstStyle>
          <a:p>
            <a:pPr>
              <a:defRPr/>
            </a:pPr>
            <a:r>
              <a:rPr lang="en-US" altLang="en-US" smtClean="0"/>
              <a:t>15th Session of the Informal Conference of South-East European NMHSs Directors (ICSEED), 6-7 October 2016, Zagreb, Croatia</a:t>
            </a:r>
            <a:endParaRPr lang="bg-BG" altLang="en-US"/>
          </a:p>
        </p:txBody>
      </p:sp>
      <p:sp>
        <p:nvSpPr>
          <p:cNvPr id="4" name="Slide Number Placeholder 5"/>
          <p:cNvSpPr>
            <a:spLocks noGrp="1"/>
          </p:cNvSpPr>
          <p:nvPr>
            <p:ph type="sldNum" sz="quarter" idx="12"/>
          </p:nvPr>
        </p:nvSpPr>
        <p:spPr/>
        <p:txBody>
          <a:bodyPr/>
          <a:lstStyle>
            <a:lvl1pPr>
              <a:defRPr/>
            </a:lvl1pPr>
          </a:lstStyle>
          <a:p>
            <a:pPr>
              <a:defRPr/>
            </a:pPr>
            <a:fld id="{B4B58FCE-78B5-4CDB-85D8-BE788671636C}" type="slidenum">
              <a:rPr lang="bg-BG" altLang="en-US"/>
              <a:pPr>
                <a:defRPr/>
              </a:pPr>
              <a:t>‹#›</a:t>
            </a:fld>
            <a:endParaRPr lang="bg-BG" altLang="en-US"/>
          </a:p>
        </p:txBody>
      </p:sp>
    </p:spTree>
    <p:extLst>
      <p:ext uri="{BB962C8B-B14F-4D97-AF65-F5344CB8AC3E}">
        <p14:creationId xmlns:p14="http://schemas.microsoft.com/office/powerpoint/2010/main" val="1666512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bg-BG" altLang="en-US"/>
          </a:p>
        </p:txBody>
      </p:sp>
      <p:sp>
        <p:nvSpPr>
          <p:cNvPr id="6" name="Footer Placeholder 4"/>
          <p:cNvSpPr>
            <a:spLocks noGrp="1"/>
          </p:cNvSpPr>
          <p:nvPr>
            <p:ph type="ftr" sz="quarter" idx="11"/>
          </p:nvPr>
        </p:nvSpPr>
        <p:spPr/>
        <p:txBody>
          <a:bodyPr/>
          <a:lstStyle>
            <a:lvl1pPr>
              <a:defRPr/>
            </a:lvl1pPr>
          </a:lstStyle>
          <a:p>
            <a:pPr>
              <a:defRPr/>
            </a:pPr>
            <a:r>
              <a:rPr lang="en-US" altLang="en-US" smtClean="0"/>
              <a:t>15th Session of the Informal Conference of South-East European NMHSs Directors (ICSEED), 6-7 October 2016, Zagreb, Croatia</a:t>
            </a:r>
            <a:endParaRPr lang="bg-BG" altLang="en-US"/>
          </a:p>
        </p:txBody>
      </p:sp>
      <p:sp>
        <p:nvSpPr>
          <p:cNvPr id="7" name="Slide Number Placeholder 5"/>
          <p:cNvSpPr>
            <a:spLocks noGrp="1"/>
          </p:cNvSpPr>
          <p:nvPr>
            <p:ph type="sldNum" sz="quarter" idx="12"/>
          </p:nvPr>
        </p:nvSpPr>
        <p:spPr/>
        <p:txBody>
          <a:bodyPr/>
          <a:lstStyle>
            <a:lvl1pPr>
              <a:defRPr/>
            </a:lvl1pPr>
          </a:lstStyle>
          <a:p>
            <a:pPr>
              <a:defRPr/>
            </a:pPr>
            <a:fld id="{36B0B2C8-BA41-489E-BD5C-4440FA412DAA}" type="slidenum">
              <a:rPr lang="bg-BG" altLang="en-US"/>
              <a:pPr>
                <a:defRPr/>
              </a:pPr>
              <a:t>‹#›</a:t>
            </a:fld>
            <a:endParaRPr lang="bg-BG" altLang="en-US"/>
          </a:p>
        </p:txBody>
      </p:sp>
    </p:spTree>
    <p:extLst>
      <p:ext uri="{BB962C8B-B14F-4D97-AF65-F5344CB8AC3E}">
        <p14:creationId xmlns:p14="http://schemas.microsoft.com/office/powerpoint/2010/main" val="2278772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bg-BG" altLang="en-US"/>
          </a:p>
        </p:txBody>
      </p:sp>
      <p:sp>
        <p:nvSpPr>
          <p:cNvPr id="6" name="Footer Placeholder 4"/>
          <p:cNvSpPr>
            <a:spLocks noGrp="1"/>
          </p:cNvSpPr>
          <p:nvPr>
            <p:ph type="ftr" sz="quarter" idx="11"/>
          </p:nvPr>
        </p:nvSpPr>
        <p:spPr/>
        <p:txBody>
          <a:bodyPr/>
          <a:lstStyle>
            <a:lvl1pPr>
              <a:defRPr/>
            </a:lvl1pPr>
          </a:lstStyle>
          <a:p>
            <a:pPr>
              <a:defRPr/>
            </a:pPr>
            <a:r>
              <a:rPr lang="en-US" altLang="en-US" smtClean="0"/>
              <a:t>15th Session of the Informal Conference of South-East European NMHSs Directors (ICSEED), 6-7 October 2016, Zagreb, Croatia</a:t>
            </a:r>
            <a:endParaRPr lang="bg-BG" altLang="en-US"/>
          </a:p>
        </p:txBody>
      </p:sp>
      <p:sp>
        <p:nvSpPr>
          <p:cNvPr id="7" name="Slide Number Placeholder 5"/>
          <p:cNvSpPr>
            <a:spLocks noGrp="1"/>
          </p:cNvSpPr>
          <p:nvPr>
            <p:ph type="sldNum" sz="quarter" idx="12"/>
          </p:nvPr>
        </p:nvSpPr>
        <p:spPr/>
        <p:txBody>
          <a:bodyPr/>
          <a:lstStyle>
            <a:lvl1pPr>
              <a:defRPr/>
            </a:lvl1pPr>
          </a:lstStyle>
          <a:p>
            <a:pPr>
              <a:defRPr/>
            </a:pPr>
            <a:fld id="{26FC23B9-6EE9-4F25-AFDA-1E601A566B3E}" type="slidenum">
              <a:rPr lang="bg-BG" altLang="en-US"/>
              <a:pPr>
                <a:defRPr/>
              </a:pPr>
              <a:t>‹#›</a:t>
            </a:fld>
            <a:endParaRPr lang="bg-BG" altLang="en-US"/>
          </a:p>
        </p:txBody>
      </p:sp>
    </p:spTree>
    <p:extLst>
      <p:ext uri="{BB962C8B-B14F-4D97-AF65-F5344CB8AC3E}">
        <p14:creationId xmlns:p14="http://schemas.microsoft.com/office/powerpoint/2010/main" val="3467062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7938" y="-7938"/>
            <a:ext cx="9169401" cy="6873876"/>
            <a:chOff x="-8467" y="-8468"/>
            <a:chExt cx="9169805" cy="6874935"/>
          </a:xfrm>
        </p:grpSpPr>
        <p:sp>
          <p:nvSpPr>
            <p:cNvPr id="7" name="Freeform 6"/>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609600" y="2160588"/>
            <a:ext cx="63484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5405438" y="6042025"/>
            <a:ext cx="684212"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Arial" panose="020B0604020202020204" pitchFamily="34" charset="0"/>
              </a:defRPr>
            </a:lvl1pPr>
          </a:lstStyle>
          <a:p>
            <a:pPr>
              <a:defRPr/>
            </a:pPr>
            <a:endParaRPr lang="bg-BG" altLang="en-US"/>
          </a:p>
        </p:txBody>
      </p:sp>
      <p:sp>
        <p:nvSpPr>
          <p:cNvPr id="5" name="Footer Placeholder 4"/>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panose="020B0604020202020204" pitchFamily="34" charset="0"/>
              </a:defRPr>
            </a:lvl1pPr>
          </a:lstStyle>
          <a:p>
            <a:pPr>
              <a:defRPr/>
            </a:pPr>
            <a:r>
              <a:rPr lang="en-US" altLang="en-US" smtClean="0"/>
              <a:t>15th Session of the Informal Conference of South-East European NMHSs Directors (ICSEED), 6-7 October 2016, Zagreb, Croatia</a:t>
            </a:r>
            <a:endParaRPr lang="bg-BG" altLang="en-US"/>
          </a:p>
        </p:txBody>
      </p:sp>
      <p:sp>
        <p:nvSpPr>
          <p:cNvPr id="6" name="Slide Number Placeholder 5"/>
          <p:cNvSpPr>
            <a:spLocks noGrp="1"/>
          </p:cNvSpPr>
          <p:nvPr>
            <p:ph type="sldNum" sz="quarter" idx="4"/>
          </p:nvPr>
        </p:nvSpPr>
        <p:spPr>
          <a:xfrm>
            <a:off x="6445250" y="6042025"/>
            <a:ext cx="51276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accent1"/>
                </a:solidFill>
              </a:defRPr>
            </a:lvl1pPr>
          </a:lstStyle>
          <a:p>
            <a:pPr>
              <a:defRPr/>
            </a:pPr>
            <a:fld id="{40CE83AA-EAEC-41BF-8A6A-07EE740F34C8}" type="slidenum">
              <a:rPr lang="bg-BG" altLang="en-US"/>
              <a:pPr>
                <a:defRPr/>
              </a:pPr>
              <a:t>‹#›</a:t>
            </a:fld>
            <a:endParaRPr lang="bg-BG" altLang="en-US"/>
          </a:p>
        </p:txBody>
      </p:sp>
    </p:spTree>
  </p:cSld>
  <p:clrMap bg1="lt1" tx1="dk1" bg2="lt2" tx2="dk2" accent1="accent1" accent2="accent2" accent3="accent3" accent4="accent4" accent5="accent5" accent6="accent6" hlink="hlink" folHlink="folHlink"/>
  <p:sldLayoutIdLst>
    <p:sldLayoutId id="2147483924"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5" r:id="rId11"/>
    <p:sldLayoutId id="2147483920" r:id="rId12"/>
    <p:sldLayoutId id="2147483926" r:id="rId13"/>
    <p:sldLayoutId id="2147483921" r:id="rId14"/>
    <p:sldLayoutId id="2147483922" r:id="rId15"/>
    <p:sldLayoutId id="2147483923" r:id="rId16"/>
  </p:sldLayoutIdLst>
  <p:hf hdr="0" dt="0"/>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7938" y="-7938"/>
            <a:ext cx="9169401" cy="6873876"/>
            <a:chOff x="-8467" y="-8468"/>
            <a:chExt cx="9169805" cy="6874935"/>
          </a:xfrm>
        </p:grpSpPr>
        <p:sp>
          <p:nvSpPr>
            <p:cNvPr id="7" name="Freeform 6"/>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609600" y="2160588"/>
            <a:ext cx="63484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5405438" y="6042025"/>
            <a:ext cx="684212"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Arial" panose="020B0604020202020204" pitchFamily="34" charset="0"/>
              </a:defRPr>
            </a:lvl1pPr>
          </a:lstStyle>
          <a:p>
            <a:pPr>
              <a:defRPr/>
            </a:pPr>
            <a:endParaRPr lang="bg-BG" altLang="en-US">
              <a:solidFill>
                <a:prstClr val="black">
                  <a:tint val="75000"/>
                </a:prstClr>
              </a:solidFill>
            </a:endParaRPr>
          </a:p>
        </p:txBody>
      </p:sp>
      <p:sp>
        <p:nvSpPr>
          <p:cNvPr id="5" name="Footer Placeholder 4"/>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panose="020B0604020202020204" pitchFamily="34" charset="0"/>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6" name="Slide Number Placeholder 5"/>
          <p:cNvSpPr>
            <a:spLocks noGrp="1"/>
          </p:cNvSpPr>
          <p:nvPr>
            <p:ph type="sldNum" sz="quarter" idx="4"/>
          </p:nvPr>
        </p:nvSpPr>
        <p:spPr>
          <a:xfrm>
            <a:off x="6445250" y="6042025"/>
            <a:ext cx="51276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accent1"/>
                </a:solidFill>
              </a:defRPr>
            </a:lvl1pPr>
          </a:lstStyle>
          <a:p>
            <a:pPr>
              <a:defRPr/>
            </a:pPr>
            <a:fld id="{40CE83AA-EAEC-41BF-8A6A-07EE740F34C8}"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1976219802"/>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 id="2147483967" r:id="rId16"/>
  </p:sldLayoutIdLst>
  <p:hf hdr="0" dt="0"/>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7938" y="-7938"/>
            <a:ext cx="9169401" cy="6873876"/>
            <a:chOff x="-8467" y="-8468"/>
            <a:chExt cx="9169805" cy="6874935"/>
          </a:xfrm>
        </p:grpSpPr>
        <p:sp>
          <p:nvSpPr>
            <p:cNvPr id="7" name="Freeform 6"/>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609600" y="2160588"/>
            <a:ext cx="63484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5405438" y="6042025"/>
            <a:ext cx="684212"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Arial" panose="020B0604020202020204" pitchFamily="34" charset="0"/>
              </a:defRPr>
            </a:lvl1pPr>
          </a:lstStyle>
          <a:p>
            <a:pPr>
              <a:defRPr/>
            </a:pPr>
            <a:endParaRPr lang="bg-BG" altLang="en-US">
              <a:solidFill>
                <a:prstClr val="black">
                  <a:tint val="75000"/>
                </a:prstClr>
              </a:solidFill>
            </a:endParaRPr>
          </a:p>
        </p:txBody>
      </p:sp>
      <p:sp>
        <p:nvSpPr>
          <p:cNvPr id="5" name="Footer Placeholder 4"/>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panose="020B0604020202020204" pitchFamily="34" charset="0"/>
              </a:defRPr>
            </a:lvl1p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6" name="Slide Number Placeholder 5"/>
          <p:cNvSpPr>
            <a:spLocks noGrp="1"/>
          </p:cNvSpPr>
          <p:nvPr>
            <p:ph type="sldNum" sz="quarter" idx="4"/>
          </p:nvPr>
        </p:nvSpPr>
        <p:spPr>
          <a:xfrm>
            <a:off x="6445250" y="6042025"/>
            <a:ext cx="51276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accent1"/>
                </a:solidFill>
              </a:defRPr>
            </a:lvl1pPr>
          </a:lstStyle>
          <a:p>
            <a:pPr>
              <a:defRPr/>
            </a:pPr>
            <a:fld id="{40CE83AA-EAEC-41BF-8A6A-07EE740F34C8}" type="slidenum">
              <a:rPr lang="bg-BG" altLang="en-US">
                <a:solidFill>
                  <a:srgbClr val="3494BA"/>
                </a:solidFill>
              </a:rPr>
              <a:pPr>
                <a:defRPr/>
              </a:pPr>
              <a:t>‹#›</a:t>
            </a:fld>
            <a:endParaRPr lang="bg-BG" altLang="en-US">
              <a:solidFill>
                <a:srgbClr val="3494BA"/>
              </a:solidFill>
            </a:endParaRPr>
          </a:p>
        </p:txBody>
      </p:sp>
    </p:spTree>
    <p:extLst>
      <p:ext uri="{BB962C8B-B14F-4D97-AF65-F5344CB8AC3E}">
        <p14:creationId xmlns:p14="http://schemas.microsoft.com/office/powerpoint/2010/main" val="4169862501"/>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Lst>
  <p:hf hdr="0" dt="0"/>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9.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emf"/><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44.emf"/></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47.jpe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2004_1021Image008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88950"/>
            <a:ext cx="192246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p:cNvSpPr txBox="1">
            <a:spLocks noChangeArrowheads="1"/>
          </p:cNvSpPr>
          <p:nvPr/>
        </p:nvSpPr>
        <p:spPr bwMode="auto">
          <a:xfrm>
            <a:off x="0" y="0"/>
            <a:ext cx="9144000" cy="581025"/>
          </a:xfrm>
          <a:prstGeom prst="rect">
            <a:avLst/>
          </a:prstGeom>
          <a:gradFill rotWithShape="1">
            <a:gsLst>
              <a:gs pos="0">
                <a:srgbClr val="85C2FF"/>
              </a:gs>
              <a:gs pos="100000">
                <a:srgbClr val="B7E4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248" tIns="40624" rIns="81248" bIns="40624">
            <a:spAutoFit/>
          </a:bodyPr>
          <a:lstStyle>
            <a:lvl1pPr>
              <a:defRPr>
                <a:solidFill>
                  <a:schemeClr val="tx1"/>
                </a:solidFill>
                <a:latin typeface="Arial" pitchFamily="34" charset="0"/>
              </a:defRPr>
            </a:lvl1pPr>
            <a:lvl2pPr marL="406400">
              <a:defRPr>
                <a:solidFill>
                  <a:schemeClr val="tx1"/>
                </a:solidFill>
                <a:latin typeface="Arial" pitchFamily="34" charset="0"/>
              </a:defRPr>
            </a:lvl2pPr>
            <a:lvl3pPr marL="812800">
              <a:defRPr>
                <a:solidFill>
                  <a:schemeClr val="tx1"/>
                </a:solidFill>
                <a:latin typeface="Arial" pitchFamily="34" charset="0"/>
              </a:defRPr>
            </a:lvl3pPr>
            <a:lvl4pPr marL="1219200">
              <a:defRPr>
                <a:solidFill>
                  <a:schemeClr val="tx1"/>
                </a:solidFill>
                <a:latin typeface="Arial" pitchFamily="34" charset="0"/>
              </a:defRPr>
            </a:lvl4pPr>
            <a:lvl5pPr marL="1625600">
              <a:defRPr>
                <a:solidFill>
                  <a:schemeClr val="tx1"/>
                </a:solidFill>
                <a:latin typeface="Arial" pitchFamily="34" charset="0"/>
              </a:defRPr>
            </a:lvl5pPr>
            <a:lvl6pPr marL="2082800" fontAlgn="base">
              <a:spcBef>
                <a:spcPct val="0"/>
              </a:spcBef>
              <a:spcAft>
                <a:spcPct val="0"/>
              </a:spcAft>
              <a:defRPr>
                <a:solidFill>
                  <a:schemeClr val="tx1"/>
                </a:solidFill>
                <a:latin typeface="Arial" pitchFamily="34" charset="0"/>
              </a:defRPr>
            </a:lvl6pPr>
            <a:lvl7pPr marL="2540000" fontAlgn="base">
              <a:spcBef>
                <a:spcPct val="0"/>
              </a:spcBef>
              <a:spcAft>
                <a:spcPct val="0"/>
              </a:spcAft>
              <a:defRPr>
                <a:solidFill>
                  <a:schemeClr val="tx1"/>
                </a:solidFill>
                <a:latin typeface="Arial" pitchFamily="34" charset="0"/>
              </a:defRPr>
            </a:lvl7pPr>
            <a:lvl8pPr marL="2997200" fontAlgn="base">
              <a:spcBef>
                <a:spcPct val="0"/>
              </a:spcBef>
              <a:spcAft>
                <a:spcPct val="0"/>
              </a:spcAft>
              <a:defRPr>
                <a:solidFill>
                  <a:schemeClr val="tx1"/>
                </a:solidFill>
                <a:latin typeface="Arial" pitchFamily="34" charset="0"/>
              </a:defRPr>
            </a:lvl8pPr>
            <a:lvl9pPr marL="3454400" fontAlgn="base">
              <a:spcBef>
                <a:spcPct val="0"/>
              </a:spcBef>
              <a:spcAft>
                <a:spcPct val="0"/>
              </a:spcAft>
              <a:defRPr>
                <a:solidFill>
                  <a:schemeClr val="tx1"/>
                </a:solidFill>
                <a:latin typeface="Arial" pitchFamily="34" charset="0"/>
              </a:defRPr>
            </a:lvl9pPr>
          </a:lstStyle>
          <a:p>
            <a:pPr algn="ctr" eaLnBrk="1" hangingPunct="1"/>
            <a:r>
              <a:rPr lang="en-US" sz="1600" dirty="0" smtClean="0">
                <a:solidFill>
                  <a:srgbClr val="0000FF"/>
                </a:solidFill>
                <a:latin typeface="Verdana" pitchFamily="34" charset="0"/>
              </a:rPr>
              <a:t>National Institute of Meteorology and Hydrology</a:t>
            </a:r>
          </a:p>
          <a:p>
            <a:pPr algn="ctr" eaLnBrk="1" hangingPunct="1"/>
            <a:r>
              <a:rPr lang="en-US" sz="1600" i="1" dirty="0" smtClean="0">
                <a:solidFill>
                  <a:srgbClr val="0000FF"/>
                </a:solidFill>
                <a:latin typeface="Verdana" pitchFamily="34" charset="0"/>
              </a:rPr>
              <a:t>Bulgarian Academy of Sciences</a:t>
            </a:r>
            <a:endParaRPr lang="bg-BG" sz="1600" i="1" dirty="0" smtClean="0">
              <a:solidFill>
                <a:srgbClr val="0000FF"/>
              </a:solidFill>
              <a:latin typeface="Verdana" pitchFamily="34" charset="0"/>
            </a:endParaRPr>
          </a:p>
        </p:txBody>
      </p:sp>
      <p:pic>
        <p:nvPicPr>
          <p:cNvPr id="6149" name="Picture 5" descr="BAS-logo_trans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4188" y="31750"/>
            <a:ext cx="881062" cy="44291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GB07-Airmas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3450" y="4705723"/>
            <a:ext cx="1860550"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7" descr="IR10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8" y="4697785"/>
            <a:ext cx="1797050"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 Box 8"/>
          <p:cNvSpPr txBox="1">
            <a:spLocks noChangeArrowheads="1"/>
          </p:cNvSpPr>
          <p:nvPr/>
        </p:nvSpPr>
        <p:spPr bwMode="auto">
          <a:xfrm>
            <a:off x="900113" y="2133600"/>
            <a:ext cx="7991475" cy="173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248" tIns="40624" rIns="81248" bIns="40624">
            <a:spAutoFit/>
          </a:bodyPr>
          <a:lstStyle>
            <a:lvl1pPr>
              <a:defRPr>
                <a:solidFill>
                  <a:schemeClr val="tx1"/>
                </a:solidFill>
                <a:latin typeface="Arial" pitchFamily="34" charset="0"/>
              </a:defRPr>
            </a:lvl1pPr>
            <a:lvl2pPr marL="406400">
              <a:defRPr>
                <a:solidFill>
                  <a:schemeClr val="tx1"/>
                </a:solidFill>
                <a:latin typeface="Arial" pitchFamily="34" charset="0"/>
              </a:defRPr>
            </a:lvl2pPr>
            <a:lvl3pPr marL="812800">
              <a:defRPr>
                <a:solidFill>
                  <a:schemeClr val="tx1"/>
                </a:solidFill>
                <a:latin typeface="Arial" pitchFamily="34" charset="0"/>
              </a:defRPr>
            </a:lvl3pPr>
            <a:lvl4pPr marL="1219200">
              <a:defRPr>
                <a:solidFill>
                  <a:schemeClr val="tx1"/>
                </a:solidFill>
                <a:latin typeface="Arial" pitchFamily="34" charset="0"/>
              </a:defRPr>
            </a:lvl4pPr>
            <a:lvl5pPr marL="1625600">
              <a:defRPr>
                <a:solidFill>
                  <a:schemeClr val="tx1"/>
                </a:solidFill>
                <a:latin typeface="Arial" pitchFamily="34" charset="0"/>
              </a:defRPr>
            </a:lvl5pPr>
            <a:lvl6pPr marL="2082800" fontAlgn="base">
              <a:spcBef>
                <a:spcPct val="0"/>
              </a:spcBef>
              <a:spcAft>
                <a:spcPct val="0"/>
              </a:spcAft>
              <a:defRPr>
                <a:solidFill>
                  <a:schemeClr val="tx1"/>
                </a:solidFill>
                <a:latin typeface="Arial" pitchFamily="34" charset="0"/>
              </a:defRPr>
            </a:lvl6pPr>
            <a:lvl7pPr marL="2540000" fontAlgn="base">
              <a:spcBef>
                <a:spcPct val="0"/>
              </a:spcBef>
              <a:spcAft>
                <a:spcPct val="0"/>
              </a:spcAft>
              <a:defRPr>
                <a:solidFill>
                  <a:schemeClr val="tx1"/>
                </a:solidFill>
                <a:latin typeface="Arial" pitchFamily="34" charset="0"/>
              </a:defRPr>
            </a:lvl7pPr>
            <a:lvl8pPr marL="2997200" fontAlgn="base">
              <a:spcBef>
                <a:spcPct val="0"/>
              </a:spcBef>
              <a:spcAft>
                <a:spcPct val="0"/>
              </a:spcAft>
              <a:defRPr>
                <a:solidFill>
                  <a:schemeClr val="tx1"/>
                </a:solidFill>
                <a:latin typeface="Arial" pitchFamily="34" charset="0"/>
              </a:defRPr>
            </a:lvl8pPr>
            <a:lvl9pPr marL="3454400" fontAlgn="base">
              <a:spcBef>
                <a:spcPct val="0"/>
              </a:spcBef>
              <a:spcAft>
                <a:spcPct val="0"/>
              </a:spcAft>
              <a:defRPr>
                <a:solidFill>
                  <a:schemeClr val="tx1"/>
                </a:solidFill>
                <a:latin typeface="Arial" pitchFamily="34" charset="0"/>
              </a:defRPr>
            </a:lvl9pPr>
          </a:lstStyle>
          <a:p>
            <a:pPr eaLnBrk="1" hangingPunct="1"/>
            <a:r>
              <a:rPr lang="en-US" sz="3600" b="1" dirty="0" smtClean="0">
                <a:solidFill>
                  <a:srgbClr val="6F6C00"/>
                </a:solidFill>
                <a:effectLst>
                  <a:outerShdw blurRad="38100" dist="38100" dir="2700000" algn="tl">
                    <a:srgbClr val="000000"/>
                  </a:outerShdw>
                </a:effectLst>
                <a:latin typeface="Verdana" pitchFamily="34" charset="0"/>
              </a:rPr>
              <a:t>Structure and Activities </a:t>
            </a:r>
            <a:r>
              <a:rPr lang="en-US" sz="3600" b="1" dirty="0" smtClean="0">
                <a:solidFill>
                  <a:srgbClr val="6F6C00"/>
                </a:solidFill>
                <a:effectLst>
                  <a:outerShdw blurRad="38100" dist="38100" dir="2700000" algn="tl">
                    <a:srgbClr val="000000"/>
                  </a:outerShdw>
                </a:effectLst>
              </a:rPr>
              <a:t>of the National Institute of Meteorology and Hydrology of Bulgaria</a:t>
            </a:r>
            <a:endParaRPr lang="bg-BG" sz="3600" b="1" dirty="0" smtClean="0">
              <a:solidFill>
                <a:srgbClr val="6F6C00"/>
              </a:solidFill>
              <a:effectLst>
                <a:outerShdw blurRad="38100" dist="38100" dir="2700000" algn="tl">
                  <a:srgbClr val="000000"/>
                </a:outerShdw>
              </a:effectLst>
            </a:endParaRPr>
          </a:p>
        </p:txBody>
      </p:sp>
      <p:pic>
        <p:nvPicPr>
          <p:cNvPr id="6153" name="Picture 9" descr="BJM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9345" y="4697786"/>
            <a:ext cx="1135063" cy="166528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makeMap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10450" y="598488"/>
            <a:ext cx="1733550" cy="11684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155"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35324" y="4697785"/>
            <a:ext cx="1954212"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2" descr="slide0012_image064"/>
          <p:cNvPicPr>
            <a:picLocks noChangeAspect="1" noChangeArrowheads="1"/>
          </p:cNvPicPr>
          <p:nvPr/>
        </p:nvPicPr>
        <p:blipFill>
          <a:blip r:embed="rId10" cstate="print">
            <a:extLst>
              <a:ext uri="{28A0092B-C50C-407E-A947-70E740481C1C}">
                <a14:useLocalDpi xmlns:a14="http://schemas.microsoft.com/office/drawing/2010/main" val="0"/>
              </a:ext>
            </a:extLst>
          </a:blip>
          <a:srcRect l="12994" t="1891" r="7088" b="3149"/>
          <a:stretch>
            <a:fillRect/>
          </a:stretch>
        </p:blipFill>
        <p:spPr bwMode="auto">
          <a:xfrm>
            <a:off x="2934408" y="4697785"/>
            <a:ext cx="1703387" cy="167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13" descr="MonitorMN_2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35074" y="4697785"/>
            <a:ext cx="693738"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 y="0"/>
            <a:ext cx="5769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5"/>
          <p:cNvSpPr txBox="1">
            <a:spLocks noChangeArrowheads="1"/>
          </p:cNvSpPr>
          <p:nvPr/>
        </p:nvSpPr>
        <p:spPr bwMode="auto">
          <a:xfrm>
            <a:off x="-22922" y="6381328"/>
            <a:ext cx="9166921" cy="276999"/>
          </a:xfrm>
          <a:prstGeom prst="rect">
            <a:avLst/>
          </a:prstGeom>
          <a:noFill/>
          <a:ln>
            <a:noFill/>
          </a:ln>
          <a:effectLst/>
          <a:extLst/>
        </p:spPr>
        <p:txBody>
          <a:bodyPr wrap="square">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lvl="0" algn="ctr" eaLnBrk="1" hangingPunct="1"/>
            <a:r>
              <a:rPr lang="sr-Latn-BA" altLang="en-US" sz="1200" i="1" dirty="0">
                <a:solidFill>
                  <a:srgbClr val="0000FF"/>
                </a:solidFill>
                <a:latin typeface="Arial" pitchFamily="34" charset="0"/>
              </a:rPr>
              <a:t>1</a:t>
            </a:r>
            <a:r>
              <a:rPr lang="en-US" altLang="en-US" sz="1200" i="1" dirty="0">
                <a:solidFill>
                  <a:srgbClr val="0000FF"/>
                </a:solidFill>
                <a:latin typeface="Arial" pitchFamily="34" charset="0"/>
              </a:rPr>
              <a:t>5</a:t>
            </a:r>
            <a:r>
              <a:rPr lang="sr-Latn-BA" altLang="en-US" sz="1200" i="1" dirty="0">
                <a:solidFill>
                  <a:srgbClr val="0000FF"/>
                </a:solidFill>
                <a:latin typeface="Arial" pitchFamily="34" charset="0"/>
              </a:rPr>
              <a:t>th</a:t>
            </a:r>
            <a:r>
              <a:rPr lang="en-US" altLang="en-US" sz="1200" i="1" dirty="0">
                <a:solidFill>
                  <a:srgbClr val="0000FF"/>
                </a:solidFill>
                <a:latin typeface="Arial" pitchFamily="34" charset="0"/>
              </a:rPr>
              <a:t> </a:t>
            </a:r>
            <a:r>
              <a:rPr lang="sr-Latn-BA" altLang="en-US" sz="1200" i="1" dirty="0">
                <a:solidFill>
                  <a:srgbClr val="0000FF"/>
                </a:solidFill>
                <a:latin typeface="Arial" pitchFamily="34" charset="0"/>
              </a:rPr>
              <a:t>Session </a:t>
            </a:r>
            <a:r>
              <a:rPr lang="en-US" altLang="en-US" sz="1200" i="1" dirty="0">
                <a:solidFill>
                  <a:srgbClr val="0000FF"/>
                </a:solidFill>
                <a:latin typeface="Arial" pitchFamily="34" charset="0"/>
              </a:rPr>
              <a:t>of the Informal Conference of South-East European NMHSs Directors (</a:t>
            </a:r>
            <a:r>
              <a:rPr lang="sr-Latn-BA" altLang="en-US" sz="1200" i="1" dirty="0">
                <a:solidFill>
                  <a:srgbClr val="0000FF"/>
                </a:solidFill>
                <a:latin typeface="Arial" pitchFamily="34" charset="0"/>
              </a:rPr>
              <a:t>ICSEED</a:t>
            </a:r>
            <a:r>
              <a:rPr lang="en-US" altLang="en-US" sz="1200" i="1" dirty="0">
                <a:solidFill>
                  <a:srgbClr val="0000FF"/>
                </a:solidFill>
                <a:latin typeface="Arial" pitchFamily="34" charset="0"/>
              </a:rPr>
              <a:t>)</a:t>
            </a:r>
            <a:r>
              <a:rPr lang="sr-Latn-BA" altLang="en-US" sz="1200" i="1" dirty="0">
                <a:solidFill>
                  <a:srgbClr val="0000FF"/>
                </a:solidFill>
                <a:latin typeface="Arial" pitchFamily="34" charset="0"/>
              </a:rPr>
              <a:t>, </a:t>
            </a:r>
            <a:r>
              <a:rPr lang="en-US" altLang="en-US" sz="1200" i="1" dirty="0">
                <a:solidFill>
                  <a:srgbClr val="0000FF"/>
                </a:solidFill>
                <a:latin typeface="Arial" pitchFamily="34" charset="0"/>
              </a:rPr>
              <a:t>6-7 October 2016, Zagreb, Croatia</a:t>
            </a:r>
            <a:endParaRPr lang="bg-BG" altLang="en-US" sz="1200" i="1" dirty="0">
              <a:solidFill>
                <a:srgbClr val="0000FF"/>
              </a:solidFill>
              <a:latin typeface="Arial" charset="0"/>
            </a:endParaRPr>
          </a:p>
        </p:txBody>
      </p:sp>
      <p:sp>
        <p:nvSpPr>
          <p:cNvPr id="4" name="Footer Placeholder 3"/>
          <p:cNvSpPr>
            <a:spLocks noGrp="1"/>
          </p:cNvSpPr>
          <p:nvPr>
            <p:ph type="ftr" sz="quarter" idx="11"/>
          </p:nvPr>
        </p:nvSpPr>
        <p:spPr/>
        <p:txBody>
          <a:bodyPr/>
          <a:lstStyle/>
          <a:p>
            <a:pPr>
              <a:defRPr/>
            </a:pPr>
            <a:r>
              <a:rPr lang="en-US" altLang="en-US" smtClean="0">
                <a:solidFill>
                  <a:prstClr val="black">
                    <a:tint val="75000"/>
                  </a:prstClr>
                </a:solidFill>
              </a:rPr>
              <a:t>15th Session of the Informal Conference of South-East European NMHSs Directors (ICSEED), 6-7 October 2016, Zagreb, Croatia</a:t>
            </a:r>
            <a:endParaRPr lang="bg-BG"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ACCB1840-7E86-4C9B-B44C-0CB6BF3A9F57}" type="slidenum">
              <a:rPr lang="bg-BG" altLang="en-US" smtClean="0">
                <a:solidFill>
                  <a:srgbClr val="3494BA"/>
                </a:solidFill>
              </a:rPr>
              <a:pPr>
                <a:defRPr/>
              </a:pPr>
              <a:t>1</a:t>
            </a:fld>
            <a:endParaRPr lang="bg-BG" altLang="en-US">
              <a:solidFill>
                <a:srgbClr val="3494BA"/>
              </a:solidFill>
            </a:endParaRPr>
          </a:p>
        </p:txBody>
      </p:sp>
    </p:spTree>
    <p:extLst>
      <p:ext uri="{BB962C8B-B14F-4D97-AF65-F5344CB8AC3E}">
        <p14:creationId xmlns:p14="http://schemas.microsoft.com/office/powerpoint/2010/main" val="284790715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236086" y="1084674"/>
            <a:ext cx="27927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000" b="1" dirty="0" smtClean="0">
                <a:solidFill>
                  <a:srgbClr val="C00000"/>
                </a:solidFill>
                <a:effectLst>
                  <a:outerShdw blurRad="38100" dist="38100" dir="2700000" algn="tl">
                    <a:srgbClr val="000000">
                      <a:alpha val="43137"/>
                    </a:srgbClr>
                  </a:outerShdw>
                </a:effectLst>
              </a:rPr>
              <a:t>Radar </a:t>
            </a:r>
            <a:r>
              <a:rPr lang="en-US" altLang="en-US" sz="2000" b="1" dirty="0">
                <a:solidFill>
                  <a:srgbClr val="C00000"/>
                </a:solidFill>
                <a:effectLst>
                  <a:outerShdw blurRad="38100" dist="38100" dir="2700000" algn="tl">
                    <a:srgbClr val="000000">
                      <a:alpha val="43137"/>
                    </a:srgbClr>
                  </a:outerShdw>
                </a:effectLst>
              </a:rPr>
              <a:t>measurements</a:t>
            </a:r>
          </a:p>
        </p:txBody>
      </p:sp>
      <p:pic>
        <p:nvPicPr>
          <p:cNvPr id="13315" name="Picture 9" descr="RGB07-Airm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7" y="2870314"/>
            <a:ext cx="3946465" cy="351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1"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725" y="2870314"/>
            <a:ext cx="3634436" cy="2574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10"/>
          <p:cNvSpPr>
            <a:spLocks noChangeArrowheads="1"/>
          </p:cNvSpPr>
          <p:nvPr/>
        </p:nvSpPr>
        <p:spPr bwMode="auto">
          <a:xfrm>
            <a:off x="236086" y="1628800"/>
            <a:ext cx="375637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r>
              <a:rPr lang="en-US" altLang="en-US" sz="1600" dirty="0"/>
              <a:t>Radar network </a:t>
            </a:r>
            <a:r>
              <a:rPr lang="en-US" altLang="en-US" sz="1600" dirty="0" smtClean="0"/>
              <a:t>with five </a:t>
            </a:r>
            <a:r>
              <a:rPr lang="en-US" altLang="en-US" sz="1600" dirty="0"/>
              <a:t>meteorological radars </a:t>
            </a:r>
            <a:r>
              <a:rPr lang="en-US" altLang="en-US" sz="1600" dirty="0" smtClean="0"/>
              <a:t>(managed by </a:t>
            </a:r>
            <a:r>
              <a:rPr lang="en-US" sz="1600" dirty="0"/>
              <a:t>the </a:t>
            </a:r>
            <a:r>
              <a:rPr lang="en-US" sz="1600" dirty="0" smtClean="0"/>
              <a:t>Bulgarian Air </a:t>
            </a:r>
            <a:r>
              <a:rPr lang="en-US" sz="1600" dirty="0"/>
              <a:t>Traffic Services </a:t>
            </a:r>
            <a:r>
              <a:rPr lang="en-US" sz="1600" dirty="0" smtClean="0"/>
              <a:t>Authority and Hail protection services</a:t>
            </a:r>
            <a:r>
              <a:rPr lang="en-US" altLang="en-US" sz="1600" dirty="0" smtClean="0"/>
              <a:t>)</a:t>
            </a:r>
            <a:endParaRPr lang="en-US" altLang="en-US" sz="1600" dirty="0"/>
          </a:p>
        </p:txBody>
      </p:sp>
      <p:sp>
        <p:nvSpPr>
          <p:cNvPr id="13318" name="Rectangle 11"/>
          <p:cNvSpPr>
            <a:spLocks noChangeArrowheads="1"/>
          </p:cNvSpPr>
          <p:nvPr/>
        </p:nvSpPr>
        <p:spPr bwMode="auto">
          <a:xfrm>
            <a:off x="4505368" y="377825"/>
            <a:ext cx="4171088"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r>
              <a:rPr lang="en-US" altLang="en-US" sz="2000" b="1" dirty="0">
                <a:solidFill>
                  <a:srgbClr val="C00000"/>
                </a:solidFill>
                <a:effectLst>
                  <a:outerShdw blurRad="38100" dist="38100" dir="2700000" algn="tl">
                    <a:srgbClr val="000000">
                      <a:alpha val="43137"/>
                    </a:srgbClr>
                  </a:outerShdw>
                </a:effectLst>
              </a:rPr>
              <a:t>Satellite information </a:t>
            </a:r>
            <a:endParaRPr lang="ru-RU" altLang="en-US" sz="2000" b="1" dirty="0">
              <a:solidFill>
                <a:srgbClr val="C00000"/>
              </a:solidFill>
              <a:effectLst>
                <a:outerShdw blurRad="38100" dist="38100" dir="2700000" algn="tl">
                  <a:srgbClr val="000000">
                    <a:alpha val="43137"/>
                  </a:srgbClr>
                </a:outerShdw>
              </a:effectLst>
            </a:endParaRPr>
          </a:p>
          <a:p>
            <a:pPr algn="just" eaLnBrk="1" hangingPunct="1"/>
            <a:endParaRPr lang="en-US" altLang="en-US" sz="1600" dirty="0" smtClean="0"/>
          </a:p>
          <a:p>
            <a:pPr algn="just" eaLnBrk="1" hangingPunct="1"/>
            <a:r>
              <a:rPr lang="en-US" altLang="en-US" sz="1600" dirty="0" smtClean="0"/>
              <a:t>The </a:t>
            </a:r>
            <a:r>
              <a:rPr lang="en-US" altLang="en-US" sz="1600" dirty="0"/>
              <a:t>"real time" information is obtained from meteorological satellites of EUMETSAT</a:t>
            </a:r>
            <a:r>
              <a:rPr lang="ru-RU" altLang="en-US" sz="1600" dirty="0"/>
              <a:t>, </a:t>
            </a:r>
            <a:r>
              <a:rPr lang="en-US" altLang="en-US" sz="1600" dirty="0"/>
              <a:t>used in operative activities of the short-term weather forecast and the condition of the ground surface for warnings about hazardous weather phenomena and dangerous events.</a:t>
            </a:r>
            <a:endParaRPr lang="ru-RU" altLang="en-US" sz="1600" dirty="0"/>
          </a:p>
        </p:txBody>
      </p:sp>
      <p:sp>
        <p:nvSpPr>
          <p:cNvPr id="2" name="Rectangle 1"/>
          <p:cNvSpPr/>
          <p:nvPr/>
        </p:nvSpPr>
        <p:spPr>
          <a:xfrm>
            <a:off x="806865" y="5517232"/>
            <a:ext cx="2614818" cy="338554"/>
          </a:xfrm>
          <a:prstGeom prst="rect">
            <a:avLst/>
          </a:prstGeom>
        </p:spPr>
        <p:txBody>
          <a:bodyPr wrap="none">
            <a:spAutoFit/>
          </a:bodyPr>
          <a:lstStyle/>
          <a:p>
            <a:r>
              <a:rPr lang="en-US" sz="1600" dirty="0"/>
              <a:t>Coverage of radar network</a:t>
            </a:r>
            <a:endParaRPr lang="bg-BG" sz="1600" dirty="0"/>
          </a:p>
        </p:txBody>
      </p:sp>
      <p:pic>
        <p:nvPicPr>
          <p:cNvPr id="1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72053"/>
            <a:ext cx="837572" cy="84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a:xfrm>
            <a:off x="609600" y="6407150"/>
            <a:ext cx="8066856" cy="450850"/>
          </a:xfrm>
        </p:spPr>
        <p:txBody>
          <a:bodyPr/>
          <a:lstStyle/>
          <a:p>
            <a:pPr>
              <a:defRPr/>
            </a:pPr>
            <a:r>
              <a:rPr lang="en-US" altLang="en-US" sz="1000" b="1" dirty="0" smtClean="0">
                <a:solidFill>
                  <a:srgbClr val="0000FF"/>
                </a:solidFill>
              </a:rPr>
              <a:t>15th Session of the Informal Conference of South-East European NMHSs Directors (ICSEED), 6-7 October 2016, Zagreb, Croatia</a:t>
            </a:r>
            <a:endParaRPr lang="bg-BG" altLang="en-US" sz="1000" b="1" dirty="0">
              <a:solidFill>
                <a:srgbClr val="0000FF"/>
              </a:solidFill>
            </a:endParaRPr>
          </a:p>
        </p:txBody>
      </p:sp>
      <p:sp>
        <p:nvSpPr>
          <p:cNvPr id="6" name="Slide Number Placeholder 5"/>
          <p:cNvSpPr>
            <a:spLocks noGrp="1"/>
          </p:cNvSpPr>
          <p:nvPr>
            <p:ph type="sldNum" sz="quarter" idx="12"/>
          </p:nvPr>
        </p:nvSpPr>
        <p:spPr/>
        <p:txBody>
          <a:bodyPr/>
          <a:lstStyle/>
          <a:p>
            <a:pPr>
              <a:defRPr/>
            </a:pPr>
            <a:fld id="{B4B58FCE-78B5-4CDB-85D8-BE788671636C}" type="slidenum">
              <a:rPr lang="bg-BG" altLang="en-US" smtClean="0"/>
              <a:pPr>
                <a:defRPr/>
              </a:pPr>
              <a:t>10</a:t>
            </a:fld>
            <a:endParaRPr lang="bg-BG"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72053"/>
            <a:ext cx="837572" cy="84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87624" y="436602"/>
            <a:ext cx="4810932" cy="400110"/>
          </a:xfrm>
          <a:prstGeom prst="rect">
            <a:avLst/>
          </a:prstGeom>
        </p:spPr>
        <p:txBody>
          <a:bodyPr wrap="none">
            <a:spAutoFit/>
          </a:bodyPr>
          <a:lstStyle/>
          <a:p>
            <a:pPr eaLnBrk="1" hangingPunct="1"/>
            <a:r>
              <a:rPr lang="en-US" altLang="en-US" sz="2000" b="1" dirty="0">
                <a:solidFill>
                  <a:srgbClr val="A50021"/>
                </a:solidFill>
                <a:effectLst>
                  <a:outerShdw blurRad="38100" dist="38100" dir="2700000" algn="tl">
                    <a:srgbClr val="000000">
                      <a:alpha val="43137"/>
                    </a:srgbClr>
                  </a:outerShdw>
                </a:effectLst>
              </a:rPr>
              <a:t>Properly set the places of the stations</a:t>
            </a:r>
            <a:endParaRPr lang="ru-RU" altLang="en-US" sz="2000" b="1" dirty="0">
              <a:solidFill>
                <a:srgbClr val="A50021"/>
              </a:solidFill>
              <a:effectLst>
                <a:outerShdw blurRad="38100" dist="38100" dir="2700000" algn="tl">
                  <a:srgbClr val="000000">
                    <a:alpha val="43137"/>
                  </a:srgbClr>
                </a:outerShdw>
              </a:effectLst>
            </a:endParaRPr>
          </a:p>
        </p:txBody>
      </p:sp>
      <p:sp>
        <p:nvSpPr>
          <p:cNvPr id="3" name="Rectangle 2"/>
          <p:cNvSpPr/>
          <p:nvPr/>
        </p:nvSpPr>
        <p:spPr>
          <a:xfrm>
            <a:off x="683568" y="941666"/>
            <a:ext cx="6624735" cy="677108"/>
          </a:xfrm>
          <a:prstGeom prst="rect">
            <a:avLst/>
          </a:prstGeom>
        </p:spPr>
        <p:txBody>
          <a:bodyPr wrap="square">
            <a:spAutoFit/>
          </a:bodyPr>
          <a:lstStyle/>
          <a:p>
            <a:pPr algn="just">
              <a:spcBef>
                <a:spcPts val="600"/>
              </a:spcBef>
            </a:pPr>
            <a:r>
              <a:rPr lang="en-US" altLang="en-US" i="1" dirty="0"/>
              <a:t>Then the monitoring sites should be properly chosen and equipped with the necessary monitoring devices.</a:t>
            </a:r>
            <a:endParaRPr lang="en-US" altLang="en-US" sz="2000" i="1" dirty="0"/>
          </a:p>
        </p:txBody>
      </p:sp>
      <p:graphicFrame>
        <p:nvGraphicFramePr>
          <p:cNvPr id="5" name="Object 4"/>
          <p:cNvGraphicFramePr>
            <a:graphicFrameLocks noChangeAspect="1"/>
          </p:cNvGraphicFramePr>
          <p:nvPr>
            <p:extLst>
              <p:ext uri="{D42A27DB-BD31-4B8C-83A1-F6EECF244321}">
                <p14:modId xmlns:p14="http://schemas.microsoft.com/office/powerpoint/2010/main" val="2191808300"/>
              </p:ext>
            </p:extLst>
          </p:nvPr>
        </p:nvGraphicFramePr>
        <p:xfrm>
          <a:off x="827584" y="1638221"/>
          <a:ext cx="4348162" cy="2446337"/>
        </p:xfrm>
        <a:graphic>
          <a:graphicData uri="http://schemas.openxmlformats.org/presentationml/2006/ole">
            <mc:AlternateContent xmlns:mc="http://schemas.openxmlformats.org/markup-compatibility/2006">
              <mc:Choice xmlns:v="urn:schemas-microsoft-com:vml" Requires="v">
                <p:oleObj spid="_x0000_s1252" r:id="rId4" imgW="6076190" imgH="3419952" progId="MSPhotoEd.3">
                  <p:embed/>
                </p:oleObj>
              </mc:Choice>
              <mc:Fallback>
                <p:oleObj r:id="rId4" imgW="6076190" imgH="3419952" progId="MSPhotoEd.3">
                  <p:embed/>
                  <p:pic>
                    <p:nvPicPr>
                      <p:cNvPr id="0" name="Обект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1638221"/>
                        <a:ext cx="4348162" cy="2446337"/>
                      </a:xfrm>
                      <a:prstGeom prst="rect">
                        <a:avLst/>
                      </a:prstGeom>
                      <a:noFill/>
                      <a:ln>
                        <a:solidFill>
                          <a:schemeClr val="bg1">
                            <a:lumMod val="75000"/>
                          </a:schemeClr>
                        </a:solidFill>
                      </a:ln>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777375829"/>
              </p:ext>
            </p:extLst>
          </p:nvPr>
        </p:nvGraphicFramePr>
        <p:xfrm>
          <a:off x="4283968" y="3908226"/>
          <a:ext cx="4318000" cy="2476500"/>
        </p:xfrm>
        <a:graphic>
          <a:graphicData uri="http://schemas.openxmlformats.org/presentationml/2006/ole">
            <mc:AlternateContent xmlns:mc="http://schemas.openxmlformats.org/markup-compatibility/2006">
              <mc:Choice xmlns:v="urn:schemas-microsoft-com:vml" Requires="v">
                <p:oleObj spid="_x0000_s1253" r:id="rId6" imgW="9116698" imgH="6830378" progId="MSPhotoEd.3">
                  <p:embed/>
                </p:oleObj>
              </mc:Choice>
              <mc:Fallback>
                <p:oleObj r:id="rId6" imgW="9116698" imgH="6830378" progId="MSPhotoEd.3">
                  <p:embed/>
                  <p:pic>
                    <p:nvPicPr>
                      <p:cNvPr id="0" name="Обект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3968" y="3908226"/>
                        <a:ext cx="4318000" cy="2476500"/>
                      </a:xfrm>
                      <a:prstGeom prst="rect">
                        <a:avLst/>
                      </a:prstGeom>
                      <a:noFill/>
                      <a:ln>
                        <a:solidFill>
                          <a:schemeClr val="bg1">
                            <a:lumMod val="75000"/>
                          </a:schemeClr>
                        </a:solidFill>
                      </a:ln>
                      <a:extLst/>
                    </p:spPr>
                  </p:pic>
                </p:oleObj>
              </mc:Fallback>
            </mc:AlternateContent>
          </a:graphicData>
        </a:graphic>
      </p:graphicFrame>
      <p:sp>
        <p:nvSpPr>
          <p:cNvPr id="8" name="Footer Placeholder 7"/>
          <p:cNvSpPr>
            <a:spLocks noGrp="1"/>
          </p:cNvSpPr>
          <p:nvPr>
            <p:ph type="ftr" sz="quarter" idx="11"/>
          </p:nvPr>
        </p:nvSpPr>
        <p:spPr>
          <a:xfrm>
            <a:off x="609600" y="6407150"/>
            <a:ext cx="7992368" cy="450850"/>
          </a:xfrm>
        </p:spPr>
        <p:txBody>
          <a:bodyPr/>
          <a:lstStyle/>
          <a:p>
            <a:pPr>
              <a:defRPr/>
            </a:pPr>
            <a:r>
              <a:rPr lang="en-US" altLang="en-US" sz="1000" b="1" dirty="0" smtClean="0">
                <a:solidFill>
                  <a:srgbClr val="0000FF"/>
                </a:solidFill>
              </a:rPr>
              <a:t>15th Session of the Informal Conference of South-East European NMHSs Directors (ICSEED), 6-7 October 2016, Zagreb, Croatia</a:t>
            </a:r>
            <a:endParaRPr lang="bg-BG" altLang="en-US" sz="1000" b="1" dirty="0">
              <a:solidFill>
                <a:srgbClr val="0000FF"/>
              </a:solidFill>
            </a:endParaRPr>
          </a:p>
        </p:txBody>
      </p:sp>
      <p:sp>
        <p:nvSpPr>
          <p:cNvPr id="10" name="Slide Number Placeholder 9"/>
          <p:cNvSpPr>
            <a:spLocks noGrp="1"/>
          </p:cNvSpPr>
          <p:nvPr>
            <p:ph type="sldNum" sz="quarter" idx="12"/>
          </p:nvPr>
        </p:nvSpPr>
        <p:spPr/>
        <p:txBody>
          <a:bodyPr/>
          <a:lstStyle/>
          <a:p>
            <a:pPr>
              <a:defRPr/>
            </a:pPr>
            <a:fld id="{B4B58FCE-78B5-4CDB-85D8-BE788671636C}" type="slidenum">
              <a:rPr lang="bg-BG" altLang="en-US" smtClean="0"/>
              <a:pPr>
                <a:defRPr/>
              </a:pPr>
              <a:t>11</a:t>
            </a:fld>
            <a:endParaRPr lang="bg-BG" altLang="en-US"/>
          </a:p>
        </p:txBody>
      </p:sp>
    </p:spTree>
    <p:extLst>
      <p:ext uri="{BB962C8B-B14F-4D97-AF65-F5344CB8AC3E}">
        <p14:creationId xmlns:p14="http://schemas.microsoft.com/office/powerpoint/2010/main" val="16755034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ag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392" y="156194"/>
            <a:ext cx="3494286" cy="26249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35" name="Picture 3" descr="file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7412" y="152234"/>
            <a:ext cx="3133020" cy="2900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4"/>
          <p:cNvSpPr>
            <a:spLocks noChangeArrowheads="1"/>
          </p:cNvSpPr>
          <p:nvPr/>
        </p:nvSpPr>
        <p:spPr bwMode="auto">
          <a:xfrm>
            <a:off x="4788024" y="3052523"/>
            <a:ext cx="4355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en-US" sz="1200" dirty="0"/>
              <a:t>SYNERGIE system is a valuable tool in the work of </a:t>
            </a:r>
            <a:r>
              <a:rPr lang="en-US" altLang="en-US" sz="1200" dirty="0" smtClean="0"/>
              <a:t>forecaster</a:t>
            </a:r>
            <a:endParaRPr lang="en-US" altLang="en-US" sz="1200" dirty="0"/>
          </a:p>
        </p:txBody>
      </p:sp>
      <p:pic>
        <p:nvPicPr>
          <p:cNvPr id="1843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6640" y="3222991"/>
            <a:ext cx="351472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6"/>
          <p:cNvSpPr>
            <a:spLocks noChangeArrowheads="1"/>
          </p:cNvSpPr>
          <p:nvPr/>
        </p:nvSpPr>
        <p:spPr bwMode="auto">
          <a:xfrm>
            <a:off x="638551" y="2781110"/>
            <a:ext cx="42839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ru-RU" altLang="en-US" sz="1200" dirty="0"/>
              <a:t> </a:t>
            </a:r>
            <a:r>
              <a:rPr lang="en-US" altLang="en-US" sz="1200" dirty="0"/>
              <a:t>ALADIN model is the major forecasting tool in the NIMH, the production has its basis in a line of early warning systems</a:t>
            </a:r>
          </a:p>
        </p:txBody>
      </p:sp>
      <p:sp>
        <p:nvSpPr>
          <p:cNvPr id="18439" name="Rectangle 7"/>
          <p:cNvSpPr>
            <a:spLocks noChangeArrowheads="1"/>
          </p:cNvSpPr>
          <p:nvPr/>
        </p:nvSpPr>
        <p:spPr bwMode="auto">
          <a:xfrm>
            <a:off x="695228" y="5842366"/>
            <a:ext cx="388843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n-US" altLang="en-US" sz="1200" dirty="0"/>
              <a:t>Field of significant wave heights. Forecast 08.02.2012 03:00 am. Universal Time (5:00 Bulgarian);model WAVEWATCH III (NCEP / NOAA).</a:t>
            </a:r>
          </a:p>
        </p:txBody>
      </p:sp>
      <p:pic>
        <p:nvPicPr>
          <p:cNvPr id="18440" name="Picture 4" descr="fig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6345" y="3407971"/>
            <a:ext cx="2495153" cy="240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Rectangle 10"/>
          <p:cNvSpPr>
            <a:spLocks noChangeArrowheads="1"/>
          </p:cNvSpPr>
          <p:nvPr/>
        </p:nvSpPr>
        <p:spPr bwMode="auto">
          <a:xfrm>
            <a:off x="5327412" y="5800107"/>
            <a:ext cx="3384376"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n-US" altLang="en-US" sz="1200" dirty="0"/>
              <a:t>Forecast of distribution of emergency oil spill in the Gulf of </a:t>
            </a:r>
            <a:r>
              <a:rPr lang="en-US" altLang="en-US" sz="1200" dirty="0" err="1"/>
              <a:t>Burgas</a:t>
            </a:r>
            <a:r>
              <a:rPr lang="en-US" altLang="en-US" sz="1200" dirty="0"/>
              <a:t> -numerical simulation model MOTHY (METEO_FRANCE).</a:t>
            </a:r>
          </a:p>
        </p:txBody>
      </p:sp>
      <p:pic>
        <p:nvPicPr>
          <p:cNvPr id="11"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4" y="72053"/>
            <a:ext cx="837572" cy="84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a:xfrm>
            <a:off x="609600" y="6042025"/>
            <a:ext cx="8354888" cy="1059383"/>
          </a:xfrm>
        </p:spPr>
        <p:txBody>
          <a:bodyPr/>
          <a:lstStyle/>
          <a:p>
            <a:pPr>
              <a:defRPr/>
            </a:pPr>
            <a:r>
              <a:rPr lang="en-US" altLang="en-US" sz="1000" b="1" dirty="0" smtClean="0">
                <a:solidFill>
                  <a:srgbClr val="0000FF"/>
                </a:solidFill>
              </a:rPr>
              <a:t>15th Session of the Informal Conference of South-East European NMHSs Directors (ICSEED), 6-7 October 2016, Zagreb, Croatia</a:t>
            </a:r>
            <a:endParaRPr lang="bg-BG" altLang="en-US" sz="1000" b="1" dirty="0">
              <a:solidFill>
                <a:srgbClr val="0000FF"/>
              </a:solidFill>
            </a:endParaRPr>
          </a:p>
        </p:txBody>
      </p:sp>
      <p:sp>
        <p:nvSpPr>
          <p:cNvPr id="5" name="Slide Number Placeholder 4"/>
          <p:cNvSpPr>
            <a:spLocks noGrp="1"/>
          </p:cNvSpPr>
          <p:nvPr>
            <p:ph type="sldNum" sz="quarter" idx="12"/>
          </p:nvPr>
        </p:nvSpPr>
        <p:spPr/>
        <p:txBody>
          <a:bodyPr/>
          <a:lstStyle/>
          <a:p>
            <a:pPr>
              <a:defRPr/>
            </a:pPr>
            <a:fld id="{B4B58FCE-78B5-4CDB-85D8-BE788671636C}" type="slidenum">
              <a:rPr lang="bg-BG" altLang="en-US" smtClean="0"/>
              <a:pPr>
                <a:defRPr/>
              </a:pPr>
              <a:t>12</a:t>
            </a:fld>
            <a:endParaRPr lang="bg-BG"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27584" y="562478"/>
            <a:ext cx="8229600" cy="706090"/>
          </a:xfrm>
          <a:prstGeom prst="rect">
            <a:avLst/>
          </a:prstGeom>
        </p:spPr>
        <p:txBody>
          <a:bodyPr/>
          <a:lst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bg-BG" altLang="bg-BG" sz="2000" b="1" dirty="0" smtClean="0">
                <a:solidFill>
                  <a:schemeClr val="accent2"/>
                </a:solidFill>
              </a:rPr>
              <a:t> </a:t>
            </a:r>
            <a:r>
              <a:rPr lang="en-US" altLang="bg-BG" sz="2000" b="1" dirty="0" smtClean="0">
                <a:solidFill>
                  <a:schemeClr val="tx1"/>
                </a:solidFill>
              </a:rPr>
              <a:t>Hydrological modeling using HEC-HMS model (</a:t>
            </a:r>
            <a:r>
              <a:rPr lang="en-US" altLang="bg-BG" sz="2000" b="1" dirty="0" err="1" smtClean="0">
                <a:solidFill>
                  <a:schemeClr val="tx1"/>
                </a:solidFill>
              </a:rPr>
              <a:t>Vit</a:t>
            </a:r>
            <a:r>
              <a:rPr lang="en-US" altLang="bg-BG" sz="2000" b="1" dirty="0" smtClean="0">
                <a:solidFill>
                  <a:schemeClr val="tx1"/>
                </a:solidFill>
              </a:rPr>
              <a:t> river) to restored missing high waves</a:t>
            </a:r>
            <a:endParaRPr lang="bg-BG" altLang="bg-BG" sz="2000" b="1" dirty="0">
              <a:solidFill>
                <a:schemeClr val="tx1"/>
              </a:solidFill>
            </a:endParaRPr>
          </a:p>
        </p:txBody>
      </p:sp>
      <p:pic>
        <p:nvPicPr>
          <p:cNvPr id="3" name="Picture 3" descr="map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83568" y="1487582"/>
            <a:ext cx="1433909" cy="216386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4" descr="map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2843808" y="1406058"/>
            <a:ext cx="1512168" cy="229305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5" descr="W150-19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4105241"/>
            <a:ext cx="3055682" cy="192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W150-20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6" y="4088201"/>
            <a:ext cx="2942623" cy="192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4954555" y="1542390"/>
            <a:ext cx="3531247" cy="2166665"/>
          </a:xfrm>
          <a:prstGeom prst="rect">
            <a:avLst/>
          </a:prstGeom>
          <a:ln/>
        </p:spPr>
      </p:pic>
      <p:pic>
        <p:nvPicPr>
          <p:cNvPr id="9" name="Picture 9" descr="1991-turne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6317485" y="4106458"/>
            <a:ext cx="2721038" cy="1921152"/>
          </a:xfrm>
          <a:prstGeom prst="rect">
            <a:avLst/>
          </a:prstGeom>
          <a:ln/>
        </p:spPr>
      </p:pic>
      <p:pic>
        <p:nvPicPr>
          <p:cNvPr id="11"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504" y="72053"/>
            <a:ext cx="837572" cy="84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ooter Placeholder 12"/>
          <p:cNvSpPr>
            <a:spLocks noGrp="1"/>
          </p:cNvSpPr>
          <p:nvPr>
            <p:ph type="ftr" sz="quarter" idx="11"/>
          </p:nvPr>
        </p:nvSpPr>
        <p:spPr>
          <a:xfrm>
            <a:off x="526290" y="6058858"/>
            <a:ext cx="8931018" cy="799142"/>
          </a:xfrm>
        </p:spPr>
        <p:txBody>
          <a:bodyPr/>
          <a:lstStyle/>
          <a:p>
            <a:pPr>
              <a:defRPr/>
            </a:pPr>
            <a:r>
              <a:rPr lang="en-US" altLang="en-US" sz="1000" b="1" dirty="0" smtClean="0">
                <a:solidFill>
                  <a:srgbClr val="0000FF"/>
                </a:solidFill>
              </a:rPr>
              <a:t>15th Session of the Informal Conference of South-East European NMHSs Directors (ICSEED), 6-7 October 2016, Zagreb, Croatia</a:t>
            </a:r>
            <a:endParaRPr lang="bg-BG" altLang="en-US" sz="1000" b="1" dirty="0">
              <a:solidFill>
                <a:srgbClr val="0000FF"/>
              </a:solidFill>
            </a:endParaRPr>
          </a:p>
        </p:txBody>
      </p:sp>
      <p:sp>
        <p:nvSpPr>
          <p:cNvPr id="14" name="Slide Number Placeholder 13"/>
          <p:cNvSpPr>
            <a:spLocks noGrp="1"/>
          </p:cNvSpPr>
          <p:nvPr>
            <p:ph type="sldNum" sz="quarter" idx="12"/>
          </p:nvPr>
        </p:nvSpPr>
        <p:spPr/>
        <p:txBody>
          <a:bodyPr/>
          <a:lstStyle/>
          <a:p>
            <a:pPr>
              <a:defRPr/>
            </a:pPr>
            <a:fld id="{B4B58FCE-78B5-4CDB-85D8-BE788671636C}" type="slidenum">
              <a:rPr lang="bg-BG" altLang="en-US" smtClean="0"/>
              <a:pPr>
                <a:defRPr/>
              </a:pPr>
              <a:t>13</a:t>
            </a:fld>
            <a:endParaRPr lang="bg-BG" altLang="en-US"/>
          </a:p>
        </p:txBody>
      </p:sp>
    </p:spTree>
    <p:extLst>
      <p:ext uri="{BB962C8B-B14F-4D97-AF65-F5344CB8AC3E}">
        <p14:creationId xmlns:p14="http://schemas.microsoft.com/office/powerpoint/2010/main" val="2506921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72053"/>
            <a:ext cx="837572" cy="84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75856" y="560537"/>
            <a:ext cx="1099981" cy="400110"/>
          </a:xfrm>
          <a:prstGeom prst="rect">
            <a:avLst/>
          </a:prstGeom>
        </p:spPr>
        <p:txBody>
          <a:bodyPr wrap="none">
            <a:spAutoFit/>
          </a:bodyPr>
          <a:lstStyle/>
          <a:p>
            <a:pPr eaLnBrk="1" hangingPunct="1"/>
            <a:r>
              <a:rPr lang="en-US" altLang="en-US" sz="2000" b="1" dirty="0">
                <a:solidFill>
                  <a:srgbClr val="A50021"/>
                </a:solidFill>
                <a:effectLst>
                  <a:outerShdw blurRad="38100" dist="38100" dir="2700000" algn="tl">
                    <a:srgbClr val="000000">
                      <a:alpha val="43137"/>
                    </a:srgbClr>
                  </a:outerShdw>
                </a:effectLst>
              </a:rPr>
              <a:t>HYDRA</a:t>
            </a:r>
            <a:endParaRPr lang="ru-RU" altLang="en-US" sz="2000" b="1" dirty="0">
              <a:solidFill>
                <a:srgbClr val="A50021"/>
              </a:solidFill>
              <a:effectLst>
                <a:outerShdw blurRad="38100" dist="38100" dir="2700000" algn="tl">
                  <a:srgbClr val="000000">
                    <a:alpha val="43137"/>
                  </a:srgbClr>
                </a:outerShdw>
              </a:effectLst>
            </a:endParaRPr>
          </a:p>
        </p:txBody>
      </p:sp>
      <p:sp>
        <p:nvSpPr>
          <p:cNvPr id="3" name="Rectangle 2"/>
          <p:cNvSpPr/>
          <p:nvPr/>
        </p:nvSpPr>
        <p:spPr>
          <a:xfrm>
            <a:off x="1115616" y="1052736"/>
            <a:ext cx="6192688" cy="1532727"/>
          </a:xfrm>
          <a:prstGeom prst="rect">
            <a:avLst/>
          </a:prstGeom>
        </p:spPr>
        <p:txBody>
          <a:bodyPr wrap="square">
            <a:spAutoFit/>
          </a:bodyPr>
          <a:lstStyle/>
          <a:p>
            <a:pPr algn="just">
              <a:spcBef>
                <a:spcPct val="20000"/>
              </a:spcBef>
            </a:pPr>
            <a:r>
              <a:rPr lang="en-US" dirty="0"/>
              <a:t>HYDRA calculates the average daily minimum and maximum level of position levels that match the </a:t>
            </a:r>
            <a:r>
              <a:rPr lang="en-US" dirty="0" smtClean="0"/>
              <a:t>month.</a:t>
            </a:r>
            <a:endParaRPr lang="en-US" dirty="0"/>
          </a:p>
          <a:p>
            <a:pPr algn="just">
              <a:spcBef>
                <a:spcPct val="20000"/>
              </a:spcBef>
            </a:pPr>
            <a:r>
              <a:rPr lang="en-US" dirty="0"/>
              <a:t>HYDRA calculates the corresponding water quantity method speed - area and typical dynamic and geometrical characteristics in </a:t>
            </a:r>
            <a:r>
              <a:rPr lang="en-US" dirty="0" smtClean="0"/>
              <a:t>Alignment.</a:t>
            </a:r>
            <a:endParaRPr lang="en-US" dirty="0"/>
          </a:p>
        </p:txBody>
      </p:sp>
      <p:pic>
        <p:nvPicPr>
          <p:cNvPr id="6" name="Picture 3" descr="C:\Documents and Settings\Valio\My Documents\My Pictures\hydra68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221" y="2708920"/>
            <a:ext cx="3908063" cy="311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2708919"/>
            <a:ext cx="3113088"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8"/>
          <p:cNvSpPr>
            <a:spLocks noGrp="1"/>
          </p:cNvSpPr>
          <p:nvPr>
            <p:ph type="ftr" sz="quarter" idx="11"/>
          </p:nvPr>
        </p:nvSpPr>
        <p:spPr>
          <a:xfrm>
            <a:off x="609600" y="6407150"/>
            <a:ext cx="8138864" cy="450850"/>
          </a:xfrm>
        </p:spPr>
        <p:txBody>
          <a:bodyPr/>
          <a:lstStyle/>
          <a:p>
            <a:pPr>
              <a:defRPr/>
            </a:pPr>
            <a:r>
              <a:rPr lang="en-US" altLang="en-US" sz="1000" b="1" dirty="0" smtClean="0">
                <a:solidFill>
                  <a:srgbClr val="0000FF"/>
                </a:solidFill>
              </a:rPr>
              <a:t>15th Session of the Informal Conference of South-East European NMHSs Directors (ICSEED), 6-7 October 2016, Zagreb, Croatia</a:t>
            </a:r>
            <a:endParaRPr lang="bg-BG" altLang="en-US" sz="1000" b="1" dirty="0">
              <a:solidFill>
                <a:srgbClr val="0000FF"/>
              </a:solidFill>
            </a:endParaRPr>
          </a:p>
        </p:txBody>
      </p:sp>
      <p:sp>
        <p:nvSpPr>
          <p:cNvPr id="10" name="Slide Number Placeholder 9"/>
          <p:cNvSpPr>
            <a:spLocks noGrp="1"/>
          </p:cNvSpPr>
          <p:nvPr>
            <p:ph type="sldNum" sz="quarter" idx="12"/>
          </p:nvPr>
        </p:nvSpPr>
        <p:spPr/>
        <p:txBody>
          <a:bodyPr/>
          <a:lstStyle/>
          <a:p>
            <a:pPr>
              <a:defRPr/>
            </a:pPr>
            <a:fld id="{B4B58FCE-78B5-4CDB-85D8-BE788671636C}" type="slidenum">
              <a:rPr lang="bg-BG" altLang="en-US" smtClean="0"/>
              <a:pPr>
                <a:defRPr/>
              </a:pPr>
              <a:t>14</a:t>
            </a:fld>
            <a:endParaRPr lang="bg-BG" altLang="en-US"/>
          </a:p>
        </p:txBody>
      </p:sp>
    </p:spTree>
    <p:extLst>
      <p:ext uri="{BB962C8B-B14F-4D97-AF65-F5344CB8AC3E}">
        <p14:creationId xmlns:p14="http://schemas.microsoft.com/office/powerpoint/2010/main" val="19963650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ChangeArrowheads="1"/>
          </p:cNvSpPr>
          <p:nvPr/>
        </p:nvSpPr>
        <p:spPr bwMode="auto">
          <a:xfrm>
            <a:off x="1043608" y="102073"/>
            <a:ext cx="785808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r>
              <a:rPr lang="en-US" altLang="en-US" dirty="0"/>
              <a:t>Evaluation of the water resources distribution between the users of a river basin and assessment of their supply reliability employing numerical models of the water users scheme operation under assumed runoff  and water use scenarios. </a:t>
            </a:r>
          </a:p>
        </p:txBody>
      </p:sp>
      <p:pic>
        <p:nvPicPr>
          <p:cNvPr id="21507" name="Picture 6"/>
          <p:cNvPicPr>
            <a:picLocks noChangeAspect="1" noChangeArrowheads="1"/>
          </p:cNvPicPr>
          <p:nvPr/>
        </p:nvPicPr>
        <p:blipFill>
          <a:blip r:embed="rId2">
            <a:extLst>
              <a:ext uri="{28A0092B-C50C-407E-A947-70E740481C1C}">
                <a14:useLocalDpi xmlns:a14="http://schemas.microsoft.com/office/drawing/2010/main" val="0"/>
              </a:ext>
            </a:extLst>
          </a:blip>
          <a:srcRect t="14452" r="4169"/>
          <a:stretch>
            <a:fillRect/>
          </a:stretch>
        </p:blipFill>
        <p:spPr bwMode="auto">
          <a:xfrm>
            <a:off x="284784" y="1521827"/>
            <a:ext cx="3723924" cy="2328540"/>
          </a:xfrm>
          <a:prstGeom prst="rect">
            <a:avLst/>
          </a:prstGeom>
          <a:noFill/>
          <a:ln w="12700" cap="sq">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1508" name="Picture 4" descr="Shema_Tundja_blue2"/>
          <p:cNvPicPr>
            <a:picLocks noChangeAspect="1" noChangeArrowheads="1"/>
          </p:cNvPicPr>
          <p:nvPr/>
        </p:nvPicPr>
        <p:blipFill>
          <a:blip r:embed="rId3">
            <a:extLst>
              <a:ext uri="{28A0092B-C50C-407E-A947-70E740481C1C}">
                <a14:useLocalDpi xmlns:a14="http://schemas.microsoft.com/office/drawing/2010/main" val="0"/>
              </a:ext>
            </a:extLst>
          </a:blip>
          <a:srcRect t="2940" r="2060" b="4202"/>
          <a:stretch>
            <a:fillRect/>
          </a:stretch>
        </p:blipFill>
        <p:spPr bwMode="auto">
          <a:xfrm>
            <a:off x="4363058" y="1507256"/>
            <a:ext cx="4414838" cy="2832582"/>
          </a:xfrm>
          <a:prstGeom prst="rect">
            <a:avLst/>
          </a:prstGeom>
          <a:solidFill>
            <a:srgbClr val="FFFFFF"/>
          </a:solidFill>
          <a:ln w="9525">
            <a:solidFill>
              <a:schemeClr val="bg1">
                <a:lumMod val="85000"/>
              </a:schemeClr>
            </a:solidFill>
            <a:miter lim="800000"/>
            <a:headEnd/>
            <a:tailEnd/>
          </a:ln>
          <a:extLst/>
        </p:spPr>
      </p:pic>
      <p:sp>
        <p:nvSpPr>
          <p:cNvPr id="21509" name="TextBox 6"/>
          <p:cNvSpPr txBox="1">
            <a:spLocks noChangeArrowheads="1"/>
          </p:cNvSpPr>
          <p:nvPr/>
        </p:nvSpPr>
        <p:spPr bwMode="auto">
          <a:xfrm>
            <a:off x="4260766" y="5432040"/>
            <a:ext cx="445033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algn="just">
              <a:spcBef>
                <a:spcPct val="50000"/>
              </a:spcBef>
            </a:pPr>
            <a:r>
              <a:rPr lang="en-US" altLang="en-US" sz="1400" dirty="0">
                <a:solidFill>
                  <a:schemeClr val="tx1"/>
                </a:solidFill>
                <a:latin typeface="Arial" charset="0"/>
              </a:rPr>
              <a:t>Graphical presentation of the water use scheme of the </a:t>
            </a:r>
            <a:r>
              <a:rPr lang="en-US" altLang="en-US" sz="1400" dirty="0" err="1">
                <a:solidFill>
                  <a:schemeClr val="tx1"/>
                </a:solidFill>
                <a:latin typeface="Arial" charset="0"/>
              </a:rPr>
              <a:t>Tundja</a:t>
            </a:r>
            <a:r>
              <a:rPr lang="en-US" altLang="en-US" sz="1400" dirty="0">
                <a:solidFill>
                  <a:schemeClr val="tx1"/>
                </a:solidFill>
                <a:latin typeface="Arial" charset="0"/>
              </a:rPr>
              <a:t> river basin with location of the reservoirs and water abstraction points and the type of the users. </a:t>
            </a:r>
            <a:endParaRPr lang="bg-BG" altLang="en-US" sz="1400" dirty="0">
              <a:solidFill>
                <a:schemeClr val="accent2"/>
              </a:solidFill>
              <a:latin typeface="Arial" charset="0"/>
            </a:endParaRPr>
          </a:p>
        </p:txBody>
      </p:sp>
      <p:pic>
        <p:nvPicPr>
          <p:cNvPr id="215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3234453"/>
            <a:ext cx="2254606" cy="221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
        <p:nvSpPr>
          <p:cNvPr id="21511" name="TextBox 8"/>
          <p:cNvSpPr txBox="1">
            <a:spLocks noChangeArrowheads="1"/>
          </p:cNvSpPr>
          <p:nvPr/>
        </p:nvSpPr>
        <p:spPr bwMode="auto">
          <a:xfrm>
            <a:off x="4860032" y="2996952"/>
            <a:ext cx="1081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r>
              <a:rPr lang="en-GB" altLang="en-US" sz="1400" dirty="0">
                <a:solidFill>
                  <a:schemeClr val="tx1"/>
                </a:solidFill>
                <a:latin typeface="Arial" charset="0"/>
              </a:rPr>
              <a:t>Legend</a:t>
            </a:r>
          </a:p>
        </p:txBody>
      </p:sp>
      <p:sp>
        <p:nvSpPr>
          <p:cNvPr id="21512" name="TextBox 9"/>
          <p:cNvSpPr txBox="1">
            <a:spLocks noChangeArrowheads="1"/>
          </p:cNvSpPr>
          <p:nvPr/>
        </p:nvSpPr>
        <p:spPr bwMode="auto">
          <a:xfrm>
            <a:off x="793304" y="3948499"/>
            <a:ext cx="30243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r>
              <a:rPr lang="en-GB" altLang="en-US" sz="1400" dirty="0">
                <a:solidFill>
                  <a:schemeClr val="tx1"/>
                </a:solidFill>
                <a:latin typeface="Arial" charset="0"/>
              </a:rPr>
              <a:t>Map of the </a:t>
            </a:r>
            <a:r>
              <a:rPr lang="en-GB" altLang="en-US" sz="1400" dirty="0" err="1">
                <a:solidFill>
                  <a:schemeClr val="tx1"/>
                </a:solidFill>
                <a:latin typeface="Arial" charset="0"/>
              </a:rPr>
              <a:t>Tundja</a:t>
            </a:r>
            <a:r>
              <a:rPr lang="en-GB" altLang="en-US" sz="1400" dirty="0">
                <a:solidFill>
                  <a:schemeClr val="tx1"/>
                </a:solidFill>
                <a:latin typeface="Arial" charset="0"/>
              </a:rPr>
              <a:t> river basin</a:t>
            </a:r>
          </a:p>
        </p:txBody>
      </p:sp>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72053"/>
            <a:ext cx="837572" cy="84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a:xfrm>
            <a:off x="609600" y="6407150"/>
            <a:ext cx="8101500" cy="550242"/>
          </a:xfrm>
        </p:spPr>
        <p:txBody>
          <a:bodyPr/>
          <a:lstStyle/>
          <a:p>
            <a:pPr>
              <a:defRPr/>
            </a:pPr>
            <a:r>
              <a:rPr lang="en-US" altLang="en-US" sz="1000" b="1" dirty="0" smtClean="0">
                <a:solidFill>
                  <a:srgbClr val="0000FF"/>
                </a:solidFill>
              </a:rPr>
              <a:t>15th Session of the Informal Conference of South-East European NMHSs Directors (ICSEED), 6-7 October 2016, Zagreb, Croatia</a:t>
            </a:r>
            <a:endParaRPr lang="bg-BG" altLang="en-US" sz="1000" b="1" dirty="0">
              <a:solidFill>
                <a:srgbClr val="0000FF"/>
              </a:solidFill>
            </a:endParaRPr>
          </a:p>
        </p:txBody>
      </p:sp>
      <p:sp>
        <p:nvSpPr>
          <p:cNvPr id="5" name="Slide Number Placeholder 4"/>
          <p:cNvSpPr>
            <a:spLocks noGrp="1"/>
          </p:cNvSpPr>
          <p:nvPr>
            <p:ph type="sldNum" sz="quarter" idx="12"/>
          </p:nvPr>
        </p:nvSpPr>
        <p:spPr/>
        <p:txBody>
          <a:bodyPr/>
          <a:lstStyle/>
          <a:p>
            <a:pPr>
              <a:defRPr/>
            </a:pPr>
            <a:fld id="{B4B58FCE-78B5-4CDB-85D8-BE788671636C}" type="slidenum">
              <a:rPr lang="bg-BG" altLang="en-US" smtClean="0"/>
              <a:pPr>
                <a:defRPr/>
              </a:pPr>
              <a:t>15</a:t>
            </a:fld>
            <a:endParaRPr lang="bg-BG"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72053"/>
            <a:ext cx="837572" cy="84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83568" y="379685"/>
            <a:ext cx="7920880" cy="5170646"/>
          </a:xfrm>
          <a:prstGeom prst="rect">
            <a:avLst/>
          </a:prstGeom>
        </p:spPr>
        <p:txBody>
          <a:bodyPr wrap="square">
            <a:spAutoFit/>
          </a:bodyPr>
          <a:lstStyle/>
          <a:p>
            <a:pPr algn="ctr">
              <a:spcAft>
                <a:spcPts val="1200"/>
              </a:spcAft>
            </a:pPr>
            <a:r>
              <a:rPr lang="en-US" sz="2400" b="1" dirty="0">
                <a:solidFill>
                  <a:srgbClr val="C00000"/>
                </a:solidFill>
                <a:effectLst>
                  <a:outerShdw blurRad="38100" dist="38100" dir="2700000" algn="tl">
                    <a:srgbClr val="000000">
                      <a:alpha val="43137"/>
                    </a:srgbClr>
                  </a:outerShdw>
                </a:effectLst>
              </a:rPr>
              <a:t>I</a:t>
            </a:r>
            <a:r>
              <a:rPr lang="en-US" sz="2400" b="1" dirty="0" smtClean="0">
                <a:solidFill>
                  <a:srgbClr val="C00000"/>
                </a:solidFill>
                <a:effectLst>
                  <a:outerShdw blurRad="38100" dist="38100" dir="2700000" algn="tl">
                    <a:srgbClr val="000000">
                      <a:alpha val="43137"/>
                    </a:srgbClr>
                  </a:outerShdw>
                </a:effectLst>
              </a:rPr>
              <a:t>nformation products</a:t>
            </a:r>
          </a:p>
          <a:p>
            <a:pPr marL="285750" lvl="0" indent="-285750" algn="just">
              <a:spcAft>
                <a:spcPts val="600"/>
              </a:spcAft>
              <a:buClr>
                <a:srgbClr val="0000FF"/>
              </a:buClr>
              <a:buFont typeface="Wingdings" pitchFamily="2" charset="2"/>
              <a:buChar char="Ø"/>
            </a:pPr>
            <a:r>
              <a:rPr lang="en-US" sz="1600" dirty="0" smtClean="0"/>
              <a:t>Meteorological</a:t>
            </a:r>
            <a:r>
              <a:rPr lang="en-US" sz="1600" dirty="0"/>
              <a:t>, climatic, hydrological and agrometeorological information analyses; </a:t>
            </a:r>
            <a:r>
              <a:rPr lang="en-US" sz="1600" dirty="0" err="1"/>
              <a:t>hydrometeorological</a:t>
            </a:r>
            <a:r>
              <a:rPr lang="en-US" sz="1600" dirty="0"/>
              <a:t> expertise and assessments of the resources of renewable energy </a:t>
            </a:r>
            <a:r>
              <a:rPr lang="en-US" sz="1600" dirty="0" smtClean="0"/>
              <a:t>sources</a:t>
            </a:r>
          </a:p>
          <a:p>
            <a:pPr marL="285750" lvl="0" indent="-285750" algn="just">
              <a:spcAft>
                <a:spcPts val="600"/>
              </a:spcAft>
              <a:buClr>
                <a:srgbClr val="0000FF"/>
              </a:buClr>
              <a:buFont typeface="Wingdings" pitchFamily="2" charset="2"/>
              <a:buChar char="Ø"/>
            </a:pPr>
            <a:r>
              <a:rPr lang="en-US" sz="1600" dirty="0"/>
              <a:t>Early warning systems in case of natural disasters and industrial accidents in operational mode: </a:t>
            </a:r>
            <a:endParaRPr lang="bg-BG" sz="1600" dirty="0"/>
          </a:p>
          <a:p>
            <a:pPr marL="560387" lvl="0" indent="-285750" algn="just" defTabSz="533400">
              <a:spcAft>
                <a:spcPts val="600"/>
              </a:spcAft>
              <a:buClr>
                <a:srgbClr val="0000FF"/>
              </a:buClr>
              <a:buFont typeface="Wingdings" pitchFamily="2" charset="2"/>
              <a:buChar char="§"/>
            </a:pPr>
            <a:r>
              <a:rPr lang="en-US" sz="1600" dirty="0" smtClean="0"/>
              <a:t>Bulgarian </a:t>
            </a:r>
            <a:r>
              <a:rPr lang="en-US" sz="1600" dirty="0"/>
              <a:t>module of the early warning system for hazardous meteorological phenomena (METEOALARM)</a:t>
            </a:r>
            <a:endParaRPr lang="bg-BG" sz="1600" dirty="0"/>
          </a:p>
          <a:p>
            <a:pPr marL="560387" lvl="0" indent="-285750" algn="just" defTabSz="533400">
              <a:spcAft>
                <a:spcPts val="600"/>
              </a:spcAft>
              <a:buClr>
                <a:srgbClr val="0000FF"/>
              </a:buClr>
              <a:buFont typeface="Wingdings" pitchFamily="2" charset="2"/>
              <a:buChar char="§"/>
            </a:pPr>
            <a:r>
              <a:rPr lang="en-US" sz="1600" dirty="0" smtClean="0"/>
              <a:t>System </a:t>
            </a:r>
            <a:r>
              <a:rPr lang="en-US" sz="1600" dirty="0"/>
              <a:t>for issuing storm warnings for the Black Sea</a:t>
            </a:r>
            <a:endParaRPr lang="bg-BG" sz="1600" dirty="0"/>
          </a:p>
          <a:p>
            <a:pPr marL="560387" lvl="0" indent="-285750" algn="just" defTabSz="533400">
              <a:spcAft>
                <a:spcPts val="600"/>
              </a:spcAft>
              <a:buClr>
                <a:srgbClr val="0000FF"/>
              </a:buClr>
              <a:buFont typeface="Wingdings" pitchFamily="2" charset="2"/>
              <a:buChar char="§"/>
            </a:pPr>
            <a:r>
              <a:rPr lang="en-US" sz="1600" dirty="0" smtClean="0"/>
              <a:t>Early </a:t>
            </a:r>
            <a:r>
              <a:rPr lang="en-US" sz="1600" dirty="0"/>
              <a:t>warning system for floods throughout the country and for the trans-boundary rivers </a:t>
            </a:r>
            <a:r>
              <a:rPr lang="en-US" sz="1600" dirty="0" err="1"/>
              <a:t>Tundzha</a:t>
            </a:r>
            <a:r>
              <a:rPr lang="en-US" sz="1600" dirty="0"/>
              <a:t> and Maritsa</a:t>
            </a:r>
            <a:endParaRPr lang="bg-BG" sz="1600" dirty="0"/>
          </a:p>
          <a:p>
            <a:pPr marL="285750" lvl="1" indent="-285750" algn="just">
              <a:spcAft>
                <a:spcPts val="600"/>
              </a:spcAft>
              <a:buClr>
                <a:srgbClr val="0000FF"/>
              </a:buClr>
              <a:buFont typeface="Wingdings" pitchFamily="2" charset="2"/>
              <a:buChar char="Ø"/>
            </a:pPr>
            <a:r>
              <a:rPr lang="en-GB" sz="1600" dirty="0" smtClean="0"/>
              <a:t>Early </a:t>
            </a:r>
            <a:r>
              <a:rPr lang="en-GB" sz="1600" dirty="0"/>
              <a:t>warning system (</a:t>
            </a:r>
            <a:r>
              <a:rPr lang="bg-BG" sz="1600" dirty="0"/>
              <a:t>ERS-V07</a:t>
            </a:r>
            <a:r>
              <a:rPr lang="en-GB" sz="1600" dirty="0"/>
              <a:t>) in case of nuclear accident with modules to account for the dose loading and radioactive source </a:t>
            </a:r>
            <a:r>
              <a:rPr lang="en-GB" sz="1600" dirty="0" smtClean="0"/>
              <a:t>evolution</a:t>
            </a:r>
            <a:endParaRPr lang="bg-BG" sz="1600" dirty="0"/>
          </a:p>
          <a:p>
            <a:pPr marL="285750" lvl="1" indent="-285750" algn="just">
              <a:spcAft>
                <a:spcPts val="600"/>
              </a:spcAft>
              <a:buClr>
                <a:srgbClr val="0000FF"/>
              </a:buClr>
              <a:buFont typeface="Wingdings" pitchFamily="2" charset="2"/>
              <a:buChar char="Ø"/>
            </a:pPr>
            <a:r>
              <a:rPr lang="en-GB" sz="1600" dirty="0" smtClean="0"/>
              <a:t>Specialized </a:t>
            </a:r>
            <a:r>
              <a:rPr lang="en-GB" sz="1600" dirty="0"/>
              <a:t>complex studies and expert reports (for </a:t>
            </a:r>
            <a:r>
              <a:rPr lang="en-GB" sz="1600" dirty="0" err="1"/>
              <a:t>Kozloduy</a:t>
            </a:r>
            <a:r>
              <a:rPr lang="en-GB" sz="1600" dirty="0"/>
              <a:t> and </a:t>
            </a:r>
            <a:r>
              <a:rPr lang="en-GB" sz="1600" dirty="0" err="1"/>
              <a:t>Belene</a:t>
            </a:r>
            <a:r>
              <a:rPr lang="en-GB" sz="1600" dirty="0"/>
              <a:t> Nuclear Power Plants, Ministry of Regional Development and Public Works</a:t>
            </a:r>
            <a:r>
              <a:rPr lang="en-GB" sz="1600" dirty="0" smtClean="0"/>
              <a:t>)</a:t>
            </a:r>
            <a:endParaRPr lang="bg-BG" sz="1600" dirty="0"/>
          </a:p>
          <a:p>
            <a:pPr marL="285750" lvl="1" indent="-285750" algn="just">
              <a:spcAft>
                <a:spcPts val="600"/>
              </a:spcAft>
              <a:buClr>
                <a:srgbClr val="0000FF"/>
              </a:buClr>
              <a:buFont typeface="Wingdings" pitchFamily="2" charset="2"/>
              <a:buChar char="Ø"/>
            </a:pPr>
            <a:r>
              <a:rPr lang="en-GB" sz="1600" dirty="0" smtClean="0"/>
              <a:t>Specialized </a:t>
            </a:r>
            <a:r>
              <a:rPr lang="en-GB" sz="1600" dirty="0" err="1"/>
              <a:t>hydrometeorological</a:t>
            </a:r>
            <a:r>
              <a:rPr lang="en-GB" sz="1600" dirty="0"/>
              <a:t> and </a:t>
            </a:r>
            <a:r>
              <a:rPr lang="en-GB" sz="1600" dirty="0" err="1"/>
              <a:t>agrometeorological</a:t>
            </a:r>
            <a:r>
              <a:rPr lang="en-GB" sz="1600" dirty="0"/>
              <a:t> </a:t>
            </a:r>
            <a:r>
              <a:rPr lang="en-GB" sz="1600" dirty="0" smtClean="0"/>
              <a:t>databases</a:t>
            </a:r>
          </a:p>
          <a:p>
            <a:pPr marL="285750" lvl="1" indent="-285750" algn="just">
              <a:buClr>
                <a:srgbClr val="0000FF"/>
              </a:buClr>
              <a:buFont typeface="Wingdings" pitchFamily="2" charset="2"/>
              <a:buChar char="Ø"/>
            </a:pPr>
            <a:r>
              <a:rPr lang="en-US" altLang="en-US" sz="1600" dirty="0"/>
              <a:t>National reports on the UN Framework Convention on Climate Change</a:t>
            </a:r>
            <a:r>
              <a:rPr lang="ru-RU" altLang="en-US" sz="1600" dirty="0"/>
              <a:t>;</a:t>
            </a:r>
            <a:endParaRPr lang="bg-BG" sz="1600" dirty="0"/>
          </a:p>
        </p:txBody>
      </p:sp>
      <p:sp>
        <p:nvSpPr>
          <p:cNvPr id="6" name="Footer Placeholder 5"/>
          <p:cNvSpPr>
            <a:spLocks noGrp="1"/>
          </p:cNvSpPr>
          <p:nvPr>
            <p:ph type="ftr" sz="quarter" idx="11"/>
          </p:nvPr>
        </p:nvSpPr>
        <p:spPr>
          <a:xfrm>
            <a:off x="539552" y="6237311"/>
            <a:ext cx="8280920" cy="436259"/>
          </a:xfrm>
        </p:spPr>
        <p:txBody>
          <a:bodyPr/>
          <a:lstStyle/>
          <a:p>
            <a:pPr>
              <a:defRPr/>
            </a:pPr>
            <a:r>
              <a:rPr lang="en-US" altLang="en-US" sz="1000" b="1" dirty="0" smtClean="0">
                <a:solidFill>
                  <a:srgbClr val="0000FF"/>
                </a:solidFill>
              </a:rPr>
              <a:t>15th Session of the Informal Conference of South-East European NMHSs Directors (ICSEED), 6-7 October 2016, Zagreb, Croatia</a:t>
            </a:r>
            <a:endParaRPr lang="bg-BG" altLang="en-US" sz="1000" b="1" dirty="0">
              <a:solidFill>
                <a:srgbClr val="0000FF"/>
              </a:solidFill>
            </a:endParaRPr>
          </a:p>
        </p:txBody>
      </p:sp>
      <p:sp>
        <p:nvSpPr>
          <p:cNvPr id="7" name="Slide Number Placeholder 6"/>
          <p:cNvSpPr>
            <a:spLocks noGrp="1"/>
          </p:cNvSpPr>
          <p:nvPr>
            <p:ph type="sldNum" sz="quarter" idx="12"/>
          </p:nvPr>
        </p:nvSpPr>
        <p:spPr/>
        <p:txBody>
          <a:bodyPr/>
          <a:lstStyle/>
          <a:p>
            <a:pPr>
              <a:defRPr/>
            </a:pPr>
            <a:fld id="{B4B58FCE-78B5-4CDB-85D8-BE788671636C}" type="slidenum">
              <a:rPr lang="bg-BG" altLang="en-US" smtClean="0"/>
              <a:pPr>
                <a:defRPr/>
              </a:pPr>
              <a:t>16</a:t>
            </a:fld>
            <a:endParaRPr lang="bg-BG" altLang="en-US"/>
          </a:p>
        </p:txBody>
      </p:sp>
    </p:spTree>
    <p:extLst>
      <p:ext uri="{BB962C8B-B14F-4D97-AF65-F5344CB8AC3E}">
        <p14:creationId xmlns:p14="http://schemas.microsoft.com/office/powerpoint/2010/main" val="38089171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945076" y="190500"/>
            <a:ext cx="722732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n-US" altLang="en-US" sz="2000" b="1" dirty="0" smtClean="0">
                <a:solidFill>
                  <a:srgbClr val="C00000"/>
                </a:solidFill>
                <a:effectLst>
                  <a:outerShdw blurRad="38100" dist="38100" dir="2700000" algn="tl">
                    <a:srgbClr val="000000">
                      <a:alpha val="43137"/>
                    </a:srgbClr>
                  </a:outerShdw>
                </a:effectLst>
              </a:rPr>
              <a:t>Forecasts and Information </a:t>
            </a:r>
            <a:r>
              <a:rPr lang="en-US" altLang="en-US" sz="2000" b="1" dirty="0">
                <a:solidFill>
                  <a:srgbClr val="C00000"/>
                </a:solidFill>
                <a:effectLst>
                  <a:outerShdw blurRad="38100" dist="38100" dir="2700000" algn="tl">
                    <a:srgbClr val="000000">
                      <a:alpha val="43137"/>
                    </a:srgbClr>
                  </a:outerShdw>
                </a:effectLst>
              </a:rPr>
              <a:t>S</a:t>
            </a:r>
            <a:r>
              <a:rPr lang="en-US" altLang="en-US" sz="2000" b="1" dirty="0" smtClean="0">
                <a:solidFill>
                  <a:srgbClr val="C00000"/>
                </a:solidFill>
                <a:effectLst>
                  <a:outerShdw blurRad="38100" dist="38100" dir="2700000" algn="tl">
                    <a:srgbClr val="000000">
                      <a:alpha val="43137"/>
                    </a:srgbClr>
                  </a:outerShdw>
                </a:effectLst>
              </a:rPr>
              <a:t>ervices</a:t>
            </a:r>
            <a:endParaRPr lang="en-GB" altLang="en-US" sz="2000" b="1" dirty="0">
              <a:solidFill>
                <a:srgbClr val="C00000"/>
              </a:solidFill>
              <a:effectLst>
                <a:outerShdw blurRad="38100" dist="38100" dir="2700000" algn="tl">
                  <a:srgbClr val="000000">
                    <a:alpha val="43137"/>
                  </a:srgbClr>
                </a:outerShdw>
              </a:effectLst>
            </a:endParaRPr>
          </a:p>
          <a:p>
            <a:pPr algn="just" eaLnBrk="1" hangingPunct="1"/>
            <a:r>
              <a:rPr lang="en-US" altLang="en-US" dirty="0" smtClean="0"/>
              <a:t>Issuing </a:t>
            </a:r>
            <a:r>
              <a:rPr lang="en-US" altLang="en-US" dirty="0"/>
              <a:t>of seasonal, monthly, medium, short and ultra short accurate weather forecasts and condition of the sea. Perform research activity on numerical and stochastic modeling of meteorological phenomena and processes and improving the reliability and quality and to develop methods for using satellite and radar information in weather forecast.</a:t>
            </a:r>
          </a:p>
        </p:txBody>
      </p:sp>
      <p:pic>
        <p:nvPicPr>
          <p:cNvPr id="17411" name="Picture 2" descr="Opas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515" y="2262092"/>
            <a:ext cx="6408737"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2"/>
          <p:cNvSpPr>
            <a:spLocks noChangeArrowheads="1"/>
          </p:cNvSpPr>
          <p:nvPr/>
        </p:nvSpPr>
        <p:spPr bwMode="auto">
          <a:xfrm>
            <a:off x="173482" y="5877272"/>
            <a:ext cx="8774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dirty="0" smtClean="0"/>
              <a:t>NIMH-BAS Web </a:t>
            </a:r>
            <a:r>
              <a:rPr lang="en-US" altLang="en-US" dirty="0"/>
              <a:t>site for dangerous </a:t>
            </a:r>
            <a:r>
              <a:rPr lang="en-US" altLang="en-US" dirty="0" smtClean="0"/>
              <a:t>events</a:t>
            </a:r>
            <a:endParaRPr lang="en-US" altLang="en-US"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72053"/>
            <a:ext cx="837572" cy="84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a:xfrm>
            <a:off x="609600" y="6257127"/>
            <a:ext cx="8138864" cy="600873"/>
          </a:xfrm>
        </p:spPr>
        <p:txBody>
          <a:bodyPr/>
          <a:lstStyle/>
          <a:p>
            <a:pPr>
              <a:defRPr/>
            </a:pPr>
            <a:r>
              <a:rPr lang="en-US" altLang="en-US" sz="1000" b="1" dirty="0" smtClean="0">
                <a:solidFill>
                  <a:srgbClr val="0000FF"/>
                </a:solidFill>
              </a:rPr>
              <a:t>15th Session of the Informal Conference of South-East European NMHSs Directors (ICSEED), 6-7 October 2016, Zagreb, Croatia</a:t>
            </a:r>
            <a:endParaRPr lang="bg-BG" altLang="en-US" sz="1000" b="1" dirty="0">
              <a:solidFill>
                <a:srgbClr val="0000FF"/>
              </a:solidFill>
            </a:endParaRPr>
          </a:p>
        </p:txBody>
      </p:sp>
      <p:sp>
        <p:nvSpPr>
          <p:cNvPr id="7" name="Slide Number Placeholder 6"/>
          <p:cNvSpPr>
            <a:spLocks noGrp="1"/>
          </p:cNvSpPr>
          <p:nvPr>
            <p:ph type="sldNum" sz="quarter" idx="12"/>
          </p:nvPr>
        </p:nvSpPr>
        <p:spPr/>
        <p:txBody>
          <a:bodyPr/>
          <a:lstStyle/>
          <a:p>
            <a:pPr>
              <a:defRPr/>
            </a:pPr>
            <a:fld id="{B4B58FCE-78B5-4CDB-85D8-BE788671636C}" type="slidenum">
              <a:rPr lang="bg-BG" altLang="en-US" smtClean="0"/>
              <a:pPr>
                <a:defRPr/>
              </a:pPr>
              <a:t>17</a:t>
            </a:fld>
            <a:endParaRPr lang="bg-BG"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945076" y="188913"/>
            <a:ext cx="7803388"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n-US" altLang="en-US" sz="2000" b="1" dirty="0" smtClean="0">
                <a:solidFill>
                  <a:srgbClr val="C00000"/>
                </a:solidFill>
                <a:effectLst>
                  <a:outerShdw blurRad="38100" dist="38100" dir="2700000" algn="tl">
                    <a:srgbClr val="000000">
                      <a:alpha val="43137"/>
                    </a:srgbClr>
                  </a:outerShdw>
                </a:effectLst>
              </a:rPr>
              <a:t>Hydrology services</a:t>
            </a:r>
            <a:r>
              <a:rPr lang="ru-RU" altLang="en-US" sz="2000" b="1" dirty="0" smtClean="0">
                <a:solidFill>
                  <a:srgbClr val="C00000"/>
                </a:solidFill>
                <a:effectLst>
                  <a:outerShdw blurRad="38100" dist="38100" dir="2700000" algn="tl">
                    <a:srgbClr val="000000">
                      <a:alpha val="43137"/>
                    </a:srgbClr>
                  </a:outerShdw>
                </a:effectLst>
              </a:rPr>
              <a:t> </a:t>
            </a:r>
            <a:endParaRPr lang="en-GB" altLang="en-US" sz="2000" b="1" dirty="0" smtClean="0">
              <a:solidFill>
                <a:srgbClr val="C00000"/>
              </a:solidFill>
              <a:effectLst>
                <a:outerShdw blurRad="38100" dist="38100" dir="2700000" algn="tl">
                  <a:srgbClr val="000000">
                    <a:alpha val="43137"/>
                  </a:srgbClr>
                </a:outerShdw>
              </a:effectLst>
            </a:endParaRPr>
          </a:p>
          <a:p>
            <a:pPr algn="ctr" eaLnBrk="1" hangingPunct="1"/>
            <a:endParaRPr lang="ru-RU" altLang="en-US" sz="1400" b="1" dirty="0"/>
          </a:p>
          <a:p>
            <a:pPr algn="just" eaLnBrk="1" hangingPunct="1">
              <a:spcAft>
                <a:spcPts val="600"/>
              </a:spcAft>
            </a:pPr>
            <a:r>
              <a:rPr lang="en-US" altLang="en-US" dirty="0"/>
              <a:t>Measurements of basic parameters of surface and groundwater.</a:t>
            </a:r>
            <a:r>
              <a:rPr lang="ru-RU" altLang="en-US" dirty="0"/>
              <a:t> </a:t>
            </a:r>
            <a:r>
              <a:rPr lang="en-US" altLang="en-US" dirty="0"/>
              <a:t>63 river sections are monitored within the operational network including 18 telemetric stations.</a:t>
            </a:r>
            <a:endParaRPr lang="en-GB" altLang="en-US" dirty="0"/>
          </a:p>
          <a:p>
            <a:pPr algn="just" eaLnBrk="1" hangingPunct="1"/>
            <a:r>
              <a:rPr lang="en-GB" altLang="en-US" dirty="0"/>
              <a:t>Creating  and </a:t>
            </a:r>
            <a:r>
              <a:rPr lang="en-US" altLang="en-US" dirty="0" smtClean="0"/>
              <a:t>maintenance </a:t>
            </a:r>
            <a:r>
              <a:rPr lang="en-US" altLang="en-US" dirty="0"/>
              <a:t>of a database of the  measured surface and groundwater characteristics. Evaluation and assessment of the river  basins runoff and water resources statistics. Real time data processing and development of methodologies and software for hydrologic predictions. Evaluation of regional hydrologic parameters. </a:t>
            </a:r>
          </a:p>
        </p:txBody>
      </p:sp>
      <p:pic>
        <p:nvPicPr>
          <p:cNvPr id="1945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088" y="3416829"/>
            <a:ext cx="3024187"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4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3141664"/>
            <a:ext cx="4968552" cy="3182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72053"/>
            <a:ext cx="837572" cy="84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a:xfrm>
            <a:off x="609600" y="6407150"/>
            <a:ext cx="8138864" cy="550242"/>
          </a:xfrm>
        </p:spPr>
        <p:txBody>
          <a:bodyPr/>
          <a:lstStyle/>
          <a:p>
            <a:pPr>
              <a:defRPr/>
            </a:pPr>
            <a:r>
              <a:rPr lang="en-US" altLang="en-US" sz="1000" b="1" dirty="0" smtClean="0">
                <a:solidFill>
                  <a:srgbClr val="0000FF"/>
                </a:solidFill>
              </a:rPr>
              <a:t>15th Session of the Informal Conference of South-East European NMHSs Directors (ICSEED), 6-7 October 2016, Zagreb, Croatia</a:t>
            </a:r>
            <a:endParaRPr lang="bg-BG" altLang="en-US" sz="1000" b="1" dirty="0">
              <a:solidFill>
                <a:srgbClr val="0000FF"/>
              </a:solidFill>
            </a:endParaRPr>
          </a:p>
        </p:txBody>
      </p:sp>
      <p:sp>
        <p:nvSpPr>
          <p:cNvPr id="7" name="Slide Number Placeholder 6"/>
          <p:cNvSpPr>
            <a:spLocks noGrp="1"/>
          </p:cNvSpPr>
          <p:nvPr>
            <p:ph type="sldNum" sz="quarter" idx="12"/>
          </p:nvPr>
        </p:nvSpPr>
        <p:spPr/>
        <p:txBody>
          <a:bodyPr/>
          <a:lstStyle/>
          <a:p>
            <a:pPr>
              <a:defRPr/>
            </a:pPr>
            <a:fld id="{B4B58FCE-78B5-4CDB-85D8-BE788671636C}" type="slidenum">
              <a:rPr lang="bg-BG" altLang="en-US" smtClean="0"/>
              <a:pPr>
                <a:defRPr/>
              </a:pPr>
              <a:t>18</a:t>
            </a:fld>
            <a:endParaRPr lang="bg-BG"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ChangeArrowheads="1"/>
          </p:cNvSpPr>
          <p:nvPr/>
        </p:nvSpPr>
        <p:spPr bwMode="auto">
          <a:xfrm>
            <a:off x="204438" y="6868"/>
            <a:ext cx="871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dirty="0" smtClean="0"/>
              <a:t>Research </a:t>
            </a:r>
            <a:r>
              <a:rPr lang="en-US" altLang="en-US" dirty="0"/>
              <a:t>of meteorological aspects of air pollution. Atmospheric diffusion models, </a:t>
            </a:r>
            <a:r>
              <a:rPr lang="en-US" altLang="en-US" dirty="0" smtClean="0"/>
              <a:t>on-line early </a:t>
            </a:r>
            <a:r>
              <a:rPr lang="en-US" altLang="en-US" dirty="0"/>
              <a:t>warning systems for </a:t>
            </a:r>
            <a:r>
              <a:rPr lang="en-US" altLang="en-US" dirty="0" smtClean="0"/>
              <a:t>forecast air </a:t>
            </a:r>
            <a:r>
              <a:rPr lang="en-US" altLang="en-US" dirty="0"/>
              <a:t>pollution.</a:t>
            </a:r>
          </a:p>
        </p:txBody>
      </p:sp>
      <p:pic>
        <p:nvPicPr>
          <p:cNvPr id="2355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3776011"/>
            <a:ext cx="3006934" cy="251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5509" y="674294"/>
            <a:ext cx="3816424" cy="295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6550" y="692696"/>
            <a:ext cx="381635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a:xfrm>
            <a:off x="609600" y="6407150"/>
            <a:ext cx="8534400" cy="376982"/>
          </a:xfrm>
        </p:spPr>
        <p:txBody>
          <a:bodyPr/>
          <a:lstStyle/>
          <a:p>
            <a:pPr>
              <a:defRPr/>
            </a:pPr>
            <a:r>
              <a:rPr lang="en-US" altLang="en-US" sz="1000" b="1" dirty="0" smtClean="0">
                <a:solidFill>
                  <a:srgbClr val="0000FF"/>
                </a:solidFill>
              </a:rPr>
              <a:t>15th Session of the Informal Conference of South-East European NMHSs Directors (ICSEED), 6-7 October 2016, Zagreb, Croatia</a:t>
            </a:r>
            <a:endParaRPr lang="bg-BG" altLang="en-US" sz="1000" b="1" dirty="0">
              <a:solidFill>
                <a:srgbClr val="0000FF"/>
              </a:solidFill>
            </a:endParaRPr>
          </a:p>
        </p:txBody>
      </p:sp>
      <p:sp>
        <p:nvSpPr>
          <p:cNvPr id="5" name="Slide Number Placeholder 4"/>
          <p:cNvSpPr>
            <a:spLocks noGrp="1"/>
          </p:cNvSpPr>
          <p:nvPr>
            <p:ph type="sldNum" sz="quarter" idx="12"/>
          </p:nvPr>
        </p:nvSpPr>
        <p:spPr/>
        <p:txBody>
          <a:bodyPr/>
          <a:lstStyle/>
          <a:p>
            <a:pPr>
              <a:defRPr/>
            </a:pPr>
            <a:fld id="{B4B58FCE-78B5-4CDB-85D8-BE788671636C}" type="slidenum">
              <a:rPr lang="bg-BG" altLang="en-US" smtClean="0"/>
              <a:pPr>
                <a:defRPr/>
              </a:pPr>
              <a:t>19</a:t>
            </a:fld>
            <a:endParaRPr lang="bg-BG"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Line 7"/>
          <p:cNvSpPr>
            <a:spLocks noChangeShapeType="1"/>
          </p:cNvSpPr>
          <p:nvPr/>
        </p:nvSpPr>
        <p:spPr bwMode="auto">
          <a:xfrm>
            <a:off x="827088" y="3929"/>
            <a:ext cx="8316913"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solidFill>
                <a:prstClr val="black"/>
              </a:solidFill>
            </a:endParaRPr>
          </a:p>
        </p:txBody>
      </p:sp>
      <p:pic>
        <p:nvPicPr>
          <p:cNvPr id="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72053"/>
            <a:ext cx="837572" cy="84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22922" y="6381328"/>
            <a:ext cx="9166921" cy="584775"/>
          </a:xfrm>
          <a:prstGeom prst="rect">
            <a:avLst/>
          </a:prstGeom>
          <a:noFill/>
          <a:ln>
            <a:noFill/>
          </a:ln>
          <a:effectLst/>
          <a:extLst/>
        </p:spPr>
        <p:txBody>
          <a:bodyPr wrap="square">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algn="ctr" eaLnBrk="1" hangingPunct="1"/>
            <a:r>
              <a:rPr lang="en-US" altLang="en-US" sz="2000" dirty="0" smtClean="0">
                <a:solidFill>
                  <a:srgbClr val="3333CC"/>
                </a:solidFill>
                <a:latin typeface="Arial" charset="0"/>
              </a:rPr>
              <a:t> </a:t>
            </a:r>
            <a:r>
              <a:rPr lang="sr-Latn-BA" altLang="en-US" sz="1200" i="1" dirty="0">
                <a:solidFill>
                  <a:srgbClr val="0000FF"/>
                </a:solidFill>
                <a:latin typeface="Arial" pitchFamily="34" charset="0"/>
              </a:rPr>
              <a:t>1</a:t>
            </a:r>
            <a:r>
              <a:rPr lang="en-US" altLang="en-US" sz="1200" i="1" dirty="0">
                <a:solidFill>
                  <a:srgbClr val="0000FF"/>
                </a:solidFill>
                <a:latin typeface="Arial" pitchFamily="34" charset="0"/>
              </a:rPr>
              <a:t>5</a:t>
            </a:r>
            <a:r>
              <a:rPr lang="sr-Latn-BA" altLang="en-US" sz="1200" i="1" dirty="0">
                <a:solidFill>
                  <a:srgbClr val="0000FF"/>
                </a:solidFill>
                <a:latin typeface="Arial" pitchFamily="34" charset="0"/>
              </a:rPr>
              <a:t>th</a:t>
            </a:r>
            <a:r>
              <a:rPr lang="en-US" altLang="en-US" sz="1200" i="1" dirty="0">
                <a:solidFill>
                  <a:srgbClr val="0000FF"/>
                </a:solidFill>
                <a:latin typeface="Arial" pitchFamily="34" charset="0"/>
              </a:rPr>
              <a:t> </a:t>
            </a:r>
            <a:r>
              <a:rPr lang="sr-Latn-BA" altLang="en-US" sz="1200" i="1" dirty="0">
                <a:solidFill>
                  <a:srgbClr val="0000FF"/>
                </a:solidFill>
                <a:latin typeface="Arial" pitchFamily="34" charset="0"/>
              </a:rPr>
              <a:t>Session </a:t>
            </a:r>
            <a:r>
              <a:rPr lang="en-US" altLang="en-US" sz="1200" i="1" dirty="0">
                <a:solidFill>
                  <a:srgbClr val="0000FF"/>
                </a:solidFill>
                <a:latin typeface="Arial" pitchFamily="34" charset="0"/>
              </a:rPr>
              <a:t>of the Informal Conference of South-East European NMHSs Directors (</a:t>
            </a:r>
            <a:r>
              <a:rPr lang="sr-Latn-BA" altLang="en-US" sz="1200" i="1" dirty="0">
                <a:solidFill>
                  <a:srgbClr val="0000FF"/>
                </a:solidFill>
                <a:latin typeface="Arial" pitchFamily="34" charset="0"/>
              </a:rPr>
              <a:t>ICSEED</a:t>
            </a:r>
            <a:r>
              <a:rPr lang="en-US" altLang="en-US" sz="1200" i="1" dirty="0">
                <a:solidFill>
                  <a:srgbClr val="0000FF"/>
                </a:solidFill>
                <a:latin typeface="Arial" pitchFamily="34" charset="0"/>
              </a:rPr>
              <a:t>)</a:t>
            </a:r>
            <a:r>
              <a:rPr lang="sr-Latn-BA" altLang="en-US" sz="1200" i="1" dirty="0">
                <a:solidFill>
                  <a:srgbClr val="0000FF"/>
                </a:solidFill>
                <a:latin typeface="Arial" pitchFamily="34" charset="0"/>
              </a:rPr>
              <a:t>, </a:t>
            </a:r>
            <a:r>
              <a:rPr lang="en-US" altLang="en-US" sz="1200" i="1" dirty="0">
                <a:solidFill>
                  <a:srgbClr val="0000FF"/>
                </a:solidFill>
                <a:latin typeface="Arial" pitchFamily="34" charset="0"/>
              </a:rPr>
              <a:t>6-7 October 2016, Zagreb, Croatia</a:t>
            </a:r>
            <a:endParaRPr lang="bg-BG" altLang="en-US" sz="1200" i="1" dirty="0">
              <a:solidFill>
                <a:srgbClr val="0000FF"/>
              </a:solidFill>
              <a:latin typeface="Arial" charset="0"/>
            </a:endParaRPr>
          </a:p>
          <a:p>
            <a:pPr algn="ctr" eaLnBrk="1" hangingPunct="1"/>
            <a:endParaRPr lang="en-US" sz="1200" i="1" dirty="0" smtClean="0">
              <a:solidFill>
                <a:srgbClr val="0000FF"/>
              </a:solidFill>
              <a:latin typeface="Arial" pitchFamily="34" charset="0"/>
              <a:cs typeface="Arial" pitchFamily="34" charset="0"/>
            </a:endParaRPr>
          </a:p>
        </p:txBody>
      </p:sp>
      <p:sp>
        <p:nvSpPr>
          <p:cNvPr id="8" name="Rectangle 7"/>
          <p:cNvSpPr/>
          <p:nvPr/>
        </p:nvSpPr>
        <p:spPr>
          <a:xfrm>
            <a:off x="2915816" y="730857"/>
            <a:ext cx="2557816" cy="400110"/>
          </a:xfrm>
          <a:prstGeom prst="rect">
            <a:avLst/>
          </a:prstGeom>
        </p:spPr>
        <p:txBody>
          <a:bodyPr wrap="none">
            <a:spAutoFit/>
          </a:bodyPr>
          <a:lstStyle/>
          <a:p>
            <a:r>
              <a:rPr lang="en-US" sz="2000" b="1" dirty="0" smtClean="0">
                <a:solidFill>
                  <a:srgbClr val="C00000"/>
                </a:solidFill>
                <a:effectLst>
                  <a:outerShdw blurRad="38100" dist="38100" dir="2700000" algn="tl">
                    <a:srgbClr val="000000">
                      <a:alpha val="43137"/>
                    </a:srgbClr>
                  </a:outerShdw>
                </a:effectLst>
              </a:rPr>
              <a:t>HISTORY </a:t>
            </a:r>
            <a:r>
              <a:rPr lang="en-US" sz="2000" b="1" dirty="0">
                <a:solidFill>
                  <a:srgbClr val="C00000"/>
                </a:solidFill>
                <a:effectLst>
                  <a:outerShdw blurRad="38100" dist="38100" dir="2700000" algn="tl">
                    <a:srgbClr val="000000">
                      <a:alpha val="43137"/>
                    </a:srgbClr>
                  </a:outerShdw>
                </a:effectLst>
              </a:rPr>
              <a:t>IN DATES</a:t>
            </a:r>
            <a:endParaRPr lang="bg-BG" sz="2000" dirty="0">
              <a:solidFill>
                <a:srgbClr val="C00000"/>
              </a:solidFill>
              <a:effectLst>
                <a:outerShdw blurRad="38100" dist="38100" dir="2700000" algn="tl">
                  <a:srgbClr val="000000">
                    <a:alpha val="43137"/>
                  </a:srgbClr>
                </a:outerShdw>
              </a:effectLst>
            </a:endParaRPr>
          </a:p>
        </p:txBody>
      </p:sp>
      <p:sp>
        <p:nvSpPr>
          <p:cNvPr id="10" name="Rectangle 9"/>
          <p:cNvSpPr/>
          <p:nvPr/>
        </p:nvSpPr>
        <p:spPr>
          <a:xfrm>
            <a:off x="179512" y="1091981"/>
            <a:ext cx="8712968" cy="5816977"/>
          </a:xfrm>
          <a:prstGeom prst="rect">
            <a:avLst/>
          </a:prstGeom>
        </p:spPr>
        <p:txBody>
          <a:bodyPr wrap="square">
            <a:spAutoFit/>
          </a:bodyPr>
          <a:lstStyle/>
          <a:p>
            <a:pPr marL="541338" indent="-541338" algn="just">
              <a:spcAft>
                <a:spcPts val="200"/>
              </a:spcAft>
            </a:pPr>
            <a:r>
              <a:rPr lang="en-GB" sz="1600" b="1" dirty="0">
                <a:solidFill>
                  <a:srgbClr val="0000FF"/>
                </a:solidFill>
                <a:effectLst>
                  <a:outerShdw blurRad="38100" dist="38100" dir="2700000" algn="tl">
                    <a:srgbClr val="000000">
                      <a:alpha val="43137"/>
                    </a:srgbClr>
                  </a:outerShdw>
                </a:effectLst>
              </a:rPr>
              <a:t>1860</a:t>
            </a:r>
            <a:r>
              <a:rPr lang="en-GB" sz="1600" dirty="0"/>
              <a:t> </a:t>
            </a:r>
            <a:r>
              <a:rPr lang="bg-BG" sz="1600" dirty="0"/>
              <a:t>First instrumental meteorological measurements </a:t>
            </a:r>
            <a:r>
              <a:rPr lang="bg-BG" sz="1600" dirty="0" smtClean="0"/>
              <a:t>started </a:t>
            </a:r>
            <a:r>
              <a:rPr lang="bg-BG" sz="1600" dirty="0"/>
              <a:t>in the city of Ruse</a:t>
            </a:r>
            <a:r>
              <a:rPr lang="en-GB" sz="1600" dirty="0"/>
              <a:t>;</a:t>
            </a:r>
            <a:endParaRPr lang="bg-BG" sz="1600" dirty="0"/>
          </a:p>
          <a:p>
            <a:pPr marL="541338" indent="-541338" algn="just">
              <a:spcAft>
                <a:spcPts val="200"/>
              </a:spcAft>
            </a:pPr>
            <a:r>
              <a:rPr lang="en-GB" sz="1600" b="1" dirty="0">
                <a:solidFill>
                  <a:srgbClr val="0000FF"/>
                </a:solidFill>
                <a:effectLst>
                  <a:outerShdw blurRad="38100" dist="38100" dir="2700000" algn="tl">
                    <a:srgbClr val="000000">
                      <a:alpha val="43137"/>
                    </a:srgbClr>
                  </a:outerShdw>
                </a:effectLst>
              </a:rPr>
              <a:t>1870</a:t>
            </a:r>
            <a:r>
              <a:rPr lang="en-GB" sz="1600" dirty="0"/>
              <a:t> </a:t>
            </a:r>
            <a:r>
              <a:rPr lang="bg-BG" sz="1600" dirty="0"/>
              <a:t>First hydrological station on the Danube River near Ruse began to work for the purposes of </a:t>
            </a:r>
            <a:r>
              <a:rPr lang="bg-BG" sz="1600" dirty="0" smtClean="0"/>
              <a:t>navigation;</a:t>
            </a:r>
            <a:endParaRPr lang="bg-BG" sz="1600" dirty="0"/>
          </a:p>
          <a:p>
            <a:pPr marL="541338" indent="-541338" algn="just">
              <a:spcAft>
                <a:spcPts val="200"/>
              </a:spcAft>
            </a:pPr>
            <a:r>
              <a:rPr lang="en-GB" sz="1600" b="1" dirty="0" smtClean="0">
                <a:solidFill>
                  <a:srgbClr val="0000FF"/>
                </a:solidFill>
                <a:effectLst>
                  <a:outerShdw blurRad="38100" dist="38100" dir="2700000" algn="tl">
                    <a:srgbClr val="000000">
                      <a:alpha val="43137"/>
                    </a:srgbClr>
                  </a:outerShdw>
                </a:effectLst>
              </a:rPr>
              <a:t>1887</a:t>
            </a:r>
            <a:r>
              <a:rPr lang="en-GB" sz="1600" b="1" dirty="0" smtClean="0">
                <a:solidFill>
                  <a:srgbClr val="C00000"/>
                </a:solidFill>
                <a:effectLst>
                  <a:outerShdw blurRad="38100" dist="38100" dir="2700000" algn="tl">
                    <a:srgbClr val="000000">
                      <a:alpha val="43137"/>
                    </a:srgbClr>
                  </a:outerShdw>
                </a:effectLst>
              </a:rPr>
              <a:t> </a:t>
            </a:r>
            <a:r>
              <a:rPr lang="bg-BG" sz="1600" dirty="0"/>
              <a:t>The first meteorological station (MS) in Sofia started regular meteorological observations;</a:t>
            </a:r>
          </a:p>
          <a:p>
            <a:pPr marL="541338" indent="-541338" algn="just">
              <a:spcAft>
                <a:spcPts val="200"/>
              </a:spcAft>
            </a:pPr>
            <a:r>
              <a:rPr lang="en-GB" sz="1600" b="1" u="sng" dirty="0">
                <a:solidFill>
                  <a:srgbClr val="C00000"/>
                </a:solidFill>
                <a:effectLst>
                  <a:outerShdw blurRad="38100" dist="38100" dir="2700000" algn="tl">
                    <a:srgbClr val="000000">
                      <a:alpha val="43137"/>
                    </a:srgbClr>
                  </a:outerShdw>
                </a:effectLst>
              </a:rPr>
              <a:t>20 </a:t>
            </a:r>
            <a:r>
              <a:rPr lang="en-GB" sz="1600" b="1" u="sng" dirty="0" smtClean="0">
                <a:solidFill>
                  <a:srgbClr val="C00000"/>
                </a:solidFill>
                <a:effectLst>
                  <a:outerShdw blurRad="38100" dist="38100" dir="2700000" algn="tl">
                    <a:srgbClr val="000000">
                      <a:alpha val="43137"/>
                    </a:srgbClr>
                  </a:outerShdw>
                </a:effectLst>
              </a:rPr>
              <a:t>Feb 1890 </a:t>
            </a:r>
            <a:r>
              <a:rPr lang="en-US" sz="1600" dirty="0"/>
              <a:t>MS in Sofia became the Central </a:t>
            </a:r>
            <a:r>
              <a:rPr lang="en-US" sz="1600" dirty="0" smtClean="0"/>
              <a:t>MS </a:t>
            </a:r>
            <a:r>
              <a:rPr lang="en-GB" sz="1600" dirty="0"/>
              <a:t>(</a:t>
            </a:r>
            <a:r>
              <a:rPr lang="en-US" sz="1600" b="1" u="sng" dirty="0">
                <a:solidFill>
                  <a:srgbClr val="C00000"/>
                </a:solidFill>
                <a:effectLst>
                  <a:outerShdw blurRad="38100" dist="38100" dir="2700000" algn="tl">
                    <a:srgbClr val="000000">
                      <a:alpha val="43137"/>
                    </a:srgbClr>
                  </a:outerShdw>
                </a:effectLst>
              </a:rPr>
              <a:t>birthday of the Bulgarian Meteorological Service</a:t>
            </a:r>
            <a:r>
              <a:rPr lang="en-GB" sz="1600" dirty="0"/>
              <a:t>); </a:t>
            </a:r>
            <a:endParaRPr lang="bg-BG" sz="1600" dirty="0"/>
          </a:p>
          <a:p>
            <a:pPr marL="541338" indent="-541338" algn="just">
              <a:spcAft>
                <a:spcPts val="200"/>
              </a:spcAft>
            </a:pPr>
            <a:r>
              <a:rPr lang="en-GB" sz="1600" b="1" dirty="0" smtClean="0">
                <a:solidFill>
                  <a:srgbClr val="0000FF"/>
                </a:solidFill>
                <a:effectLst>
                  <a:outerShdw blurRad="38100" dist="38100" dir="2700000" algn="tl">
                    <a:srgbClr val="000000">
                      <a:alpha val="43137"/>
                    </a:srgbClr>
                  </a:outerShdw>
                </a:effectLst>
              </a:rPr>
              <a:t>1894</a:t>
            </a:r>
            <a:r>
              <a:rPr lang="en-GB" sz="1600" dirty="0" smtClean="0">
                <a:solidFill>
                  <a:srgbClr val="C00000"/>
                </a:solidFill>
                <a:effectLst>
                  <a:outerShdw blurRad="38100" dist="38100" dir="2700000" algn="tl">
                    <a:srgbClr val="000000">
                      <a:alpha val="43137"/>
                    </a:srgbClr>
                  </a:outerShdw>
                </a:effectLst>
              </a:rPr>
              <a:t> </a:t>
            </a:r>
            <a:r>
              <a:rPr lang="bg-BG" sz="1600" dirty="0" smtClean="0"/>
              <a:t>Direction </a:t>
            </a:r>
            <a:r>
              <a:rPr lang="bg-BG" sz="1600" dirty="0"/>
              <a:t>of Meteorology at the Ministry of Enlightenment was </a:t>
            </a:r>
            <a:r>
              <a:rPr lang="bg-BG" sz="1600" dirty="0" smtClean="0"/>
              <a:t>established</a:t>
            </a:r>
            <a:r>
              <a:rPr lang="en-US" sz="1600" dirty="0" smtClean="0"/>
              <a:t>;</a:t>
            </a:r>
          </a:p>
          <a:p>
            <a:pPr marL="541338" indent="-541338" algn="just">
              <a:spcAft>
                <a:spcPts val="200"/>
              </a:spcAft>
            </a:pPr>
            <a:r>
              <a:rPr lang="en-GB" sz="1600" b="1" dirty="0">
                <a:solidFill>
                  <a:srgbClr val="0000FF"/>
                </a:solidFill>
                <a:effectLst>
                  <a:outerShdw blurRad="38100" dist="38100" dir="2700000" algn="tl">
                    <a:srgbClr val="000000">
                      <a:alpha val="43137"/>
                    </a:srgbClr>
                  </a:outerShdw>
                </a:effectLst>
              </a:rPr>
              <a:t>1934</a:t>
            </a:r>
            <a:r>
              <a:rPr lang="en-GB" sz="1600" b="1" dirty="0">
                <a:solidFill>
                  <a:srgbClr val="C00000"/>
                </a:solidFill>
                <a:effectLst>
                  <a:outerShdw blurRad="38100" dist="38100" dir="2700000" algn="tl">
                    <a:srgbClr val="000000">
                      <a:alpha val="43137"/>
                    </a:srgbClr>
                  </a:outerShdw>
                </a:effectLst>
              </a:rPr>
              <a:t> </a:t>
            </a:r>
            <a:r>
              <a:rPr lang="bg-BG" sz="1600" dirty="0"/>
              <a:t>The Direction </a:t>
            </a:r>
            <a:r>
              <a:rPr lang="en-US" sz="1600" dirty="0" smtClean="0"/>
              <a:t>of Meteorology </a:t>
            </a:r>
            <a:r>
              <a:rPr lang="bg-BG" sz="1600" dirty="0" smtClean="0"/>
              <a:t>was </a:t>
            </a:r>
            <a:r>
              <a:rPr lang="bg-BG" sz="1600" dirty="0"/>
              <a:t>renamed to Central Meteorological Institute;</a:t>
            </a:r>
          </a:p>
          <a:p>
            <a:pPr marL="541338" indent="-541338" algn="just">
              <a:spcAft>
                <a:spcPts val="200"/>
              </a:spcAft>
            </a:pPr>
            <a:r>
              <a:rPr lang="en-GB" sz="1600" b="1" dirty="0">
                <a:solidFill>
                  <a:srgbClr val="0000FF"/>
                </a:solidFill>
                <a:effectLst>
                  <a:outerShdw blurRad="38100" dist="38100" dir="2700000" algn="tl">
                    <a:srgbClr val="000000">
                      <a:alpha val="43137"/>
                    </a:srgbClr>
                  </a:outerShdw>
                </a:effectLst>
              </a:rPr>
              <a:t>1920</a:t>
            </a:r>
            <a:r>
              <a:rPr lang="en-GB" sz="1600" dirty="0"/>
              <a:t> </a:t>
            </a:r>
            <a:r>
              <a:rPr lang="bg-BG" sz="1600" dirty="0"/>
              <a:t>Organized hydrological observations began in Bulgaria carried out by the Service of Water at the Ministry of Agriculture and State Property;</a:t>
            </a:r>
          </a:p>
          <a:p>
            <a:pPr marL="541338" indent="-541338" algn="just">
              <a:spcAft>
                <a:spcPts val="200"/>
              </a:spcAft>
            </a:pPr>
            <a:r>
              <a:rPr lang="en-GB" sz="1600" b="1" dirty="0">
                <a:solidFill>
                  <a:srgbClr val="C00000"/>
                </a:solidFill>
                <a:effectLst>
                  <a:outerShdw blurRad="38100" dist="38100" dir="2700000" algn="tl">
                    <a:srgbClr val="000000">
                      <a:alpha val="43137"/>
                    </a:srgbClr>
                  </a:outerShdw>
                </a:effectLst>
              </a:rPr>
              <a:t>1950</a:t>
            </a:r>
            <a:r>
              <a:rPr lang="en-GB" sz="1600" dirty="0"/>
              <a:t> </a:t>
            </a:r>
            <a:r>
              <a:rPr lang="bg-BG" sz="1600" b="1" dirty="0">
                <a:solidFill>
                  <a:srgbClr val="C00000"/>
                </a:solidFill>
                <a:effectLst>
                  <a:outerShdw blurRad="38100" dist="38100" dir="2700000" algn="tl">
                    <a:srgbClr val="000000">
                      <a:alpha val="43137"/>
                    </a:srgbClr>
                  </a:outerShdw>
                </a:effectLst>
              </a:rPr>
              <a:t>Hydrological and meteorological (HM) activities were merged into a single HM </a:t>
            </a:r>
            <a:r>
              <a:rPr lang="en-US" sz="1600" b="1" dirty="0" smtClean="0">
                <a:solidFill>
                  <a:srgbClr val="C00000"/>
                </a:solidFill>
                <a:effectLst>
                  <a:outerShdw blurRad="38100" dist="38100" dir="2700000" algn="tl">
                    <a:srgbClr val="000000">
                      <a:alpha val="43137"/>
                    </a:srgbClr>
                  </a:outerShdw>
                </a:effectLst>
              </a:rPr>
              <a:t>S</a:t>
            </a:r>
            <a:r>
              <a:rPr lang="bg-BG" sz="1600" b="1" dirty="0" smtClean="0">
                <a:solidFill>
                  <a:srgbClr val="C00000"/>
                </a:solidFill>
                <a:effectLst>
                  <a:outerShdw blurRad="38100" dist="38100" dir="2700000" algn="tl">
                    <a:srgbClr val="000000">
                      <a:alpha val="43137"/>
                    </a:srgbClr>
                  </a:outerShdw>
                </a:effectLst>
              </a:rPr>
              <a:t>ervice </a:t>
            </a:r>
            <a:r>
              <a:rPr lang="bg-BG" sz="1600" dirty="0"/>
              <a:t>at the Bulgarian Council of Ministers (CM</a:t>
            </a:r>
            <a:r>
              <a:rPr lang="bg-BG" sz="1600" dirty="0" smtClean="0"/>
              <a:t>);</a:t>
            </a:r>
            <a:endParaRPr lang="bg-BG" sz="1600" dirty="0"/>
          </a:p>
          <a:p>
            <a:pPr marL="541338" indent="-541338" algn="just">
              <a:spcAft>
                <a:spcPts val="200"/>
              </a:spcAft>
            </a:pPr>
            <a:r>
              <a:rPr lang="en-GB" sz="1600" b="1" dirty="0">
                <a:solidFill>
                  <a:srgbClr val="0000FF"/>
                </a:solidFill>
                <a:effectLst>
                  <a:outerShdw blurRad="38100" dist="38100" dir="2700000" algn="tl">
                    <a:srgbClr val="000000">
                      <a:alpha val="43137"/>
                    </a:srgbClr>
                  </a:outerShdw>
                </a:effectLst>
              </a:rPr>
              <a:t>1954</a:t>
            </a:r>
            <a:r>
              <a:rPr lang="en-GB" sz="1600" b="1" dirty="0">
                <a:solidFill>
                  <a:srgbClr val="C00000"/>
                </a:solidFill>
                <a:effectLst>
                  <a:outerShdw blurRad="38100" dist="38100" dir="2700000" algn="tl">
                    <a:srgbClr val="000000">
                      <a:alpha val="43137"/>
                    </a:srgbClr>
                  </a:outerShdw>
                </a:effectLst>
              </a:rPr>
              <a:t> </a:t>
            </a:r>
            <a:r>
              <a:rPr lang="bg-BG" sz="1600" dirty="0"/>
              <a:t>Research Institute of Hydrology and Meteorology (RIHM) was created to provide  scientific background of this important national institution;</a:t>
            </a:r>
          </a:p>
          <a:p>
            <a:pPr marL="541338" indent="-541338" algn="just">
              <a:spcAft>
                <a:spcPts val="200"/>
              </a:spcAft>
            </a:pPr>
            <a:r>
              <a:rPr lang="en-GB" sz="1600" b="1" dirty="0">
                <a:solidFill>
                  <a:srgbClr val="0000FF"/>
                </a:solidFill>
                <a:effectLst>
                  <a:outerShdw blurRad="38100" dist="38100" dir="2700000" algn="tl">
                    <a:srgbClr val="000000">
                      <a:alpha val="43137"/>
                    </a:srgbClr>
                  </a:outerShdw>
                </a:effectLst>
              </a:rPr>
              <a:t>1962</a:t>
            </a:r>
            <a:r>
              <a:rPr lang="en-GB" sz="1600" dirty="0"/>
              <a:t> </a:t>
            </a:r>
            <a:r>
              <a:rPr lang="bg-BG" sz="1600" dirty="0"/>
              <a:t>Administration of Hydrology and Meteorology (AHM) together with RIHM transferred to BAS. AHM became Main </a:t>
            </a:r>
            <a:r>
              <a:rPr lang="bg-BG" sz="1600" dirty="0" smtClean="0"/>
              <a:t>AHM</a:t>
            </a:r>
            <a:r>
              <a:rPr lang="en-US" sz="1600" dirty="0" smtClean="0"/>
              <a:t> (MAHM)</a:t>
            </a:r>
            <a:r>
              <a:rPr lang="bg-BG" sz="1600" dirty="0" smtClean="0"/>
              <a:t> </a:t>
            </a:r>
            <a:r>
              <a:rPr lang="bg-BG" sz="1600" dirty="0"/>
              <a:t>on </a:t>
            </a:r>
            <a:r>
              <a:rPr lang="bg-BG" sz="1600" dirty="0" smtClean="0"/>
              <a:t>07/01/1977</a:t>
            </a:r>
            <a:r>
              <a:rPr lang="en-US" sz="1600" dirty="0" smtClean="0"/>
              <a:t>;</a:t>
            </a:r>
            <a:endParaRPr lang="bg-BG" sz="1600" dirty="0"/>
          </a:p>
          <a:p>
            <a:pPr marL="541338" indent="-541338" algn="just">
              <a:spcAft>
                <a:spcPts val="200"/>
              </a:spcAft>
            </a:pPr>
            <a:r>
              <a:rPr lang="en-GB" sz="1600" b="1" dirty="0" smtClean="0">
                <a:solidFill>
                  <a:srgbClr val="0000FF"/>
                </a:solidFill>
                <a:effectLst>
                  <a:outerShdw blurRad="38100" dist="38100" dir="2700000" algn="tl">
                    <a:srgbClr val="000000">
                      <a:alpha val="43137"/>
                    </a:srgbClr>
                  </a:outerShdw>
                </a:effectLst>
              </a:rPr>
              <a:t>1989</a:t>
            </a:r>
            <a:r>
              <a:rPr lang="en-GB" sz="1600" dirty="0" smtClean="0">
                <a:solidFill>
                  <a:srgbClr val="C00000"/>
                </a:solidFill>
                <a:effectLst>
                  <a:outerShdw blurRad="38100" dist="38100" dir="2700000" algn="tl">
                    <a:srgbClr val="000000">
                      <a:alpha val="43137"/>
                    </a:srgbClr>
                  </a:outerShdw>
                </a:effectLst>
              </a:rPr>
              <a:t> </a:t>
            </a:r>
            <a:r>
              <a:rPr lang="en-US" sz="1600" dirty="0" smtClean="0"/>
              <a:t>MA</a:t>
            </a:r>
            <a:r>
              <a:rPr lang="bg-BG" sz="1600" dirty="0" smtClean="0"/>
              <a:t>HM </a:t>
            </a:r>
            <a:r>
              <a:rPr lang="bg-BG" sz="1600" dirty="0" err="1"/>
              <a:t>and</a:t>
            </a:r>
            <a:r>
              <a:rPr lang="bg-BG" sz="1600" dirty="0"/>
              <a:t> </a:t>
            </a:r>
            <a:r>
              <a:rPr lang="en-US" sz="1600" dirty="0" smtClean="0"/>
              <a:t>R</a:t>
            </a:r>
            <a:r>
              <a:rPr lang="bg-BG" sz="1600" dirty="0" smtClean="0"/>
              <a:t>IHM </a:t>
            </a:r>
            <a:r>
              <a:rPr lang="bg-BG" sz="1600" dirty="0"/>
              <a:t>united forming the Institute of Meteorology and Hydrology (IMH) with a resolution of the Council of Ministers (CM);</a:t>
            </a:r>
            <a:r>
              <a:rPr lang="en-GB" sz="1600" b="1" dirty="0"/>
              <a:t> </a:t>
            </a:r>
            <a:endParaRPr lang="en-GB" sz="1600" b="1" dirty="0" smtClean="0"/>
          </a:p>
          <a:p>
            <a:pPr marL="541338" indent="-541338" algn="just">
              <a:spcAft>
                <a:spcPts val="200"/>
              </a:spcAft>
            </a:pPr>
            <a:r>
              <a:rPr lang="en-GB" sz="1600" b="1">
                <a:solidFill>
                  <a:srgbClr val="C00000"/>
                </a:solidFill>
                <a:effectLst>
                  <a:outerShdw blurRad="38100" dist="38100" dir="2700000" algn="tl">
                    <a:srgbClr val="000000">
                      <a:alpha val="43137"/>
                    </a:srgbClr>
                  </a:outerShdw>
                </a:effectLst>
              </a:rPr>
              <a:t>1991 </a:t>
            </a:r>
            <a:r>
              <a:rPr lang="bg-BG" sz="1600" smtClean="0"/>
              <a:t>IMH </a:t>
            </a:r>
            <a:r>
              <a:rPr lang="bg-BG" sz="1600" dirty="0" err="1"/>
              <a:t>was</a:t>
            </a:r>
            <a:r>
              <a:rPr lang="bg-BG" sz="1600" dirty="0"/>
              <a:t> </a:t>
            </a:r>
            <a:r>
              <a:rPr lang="bg-BG" sz="1600" dirty="0" err="1"/>
              <a:t>renamed</a:t>
            </a:r>
            <a:r>
              <a:rPr lang="bg-BG" sz="1600" dirty="0"/>
              <a:t> </a:t>
            </a:r>
            <a:r>
              <a:rPr lang="bg-BG" sz="1600" dirty="0" err="1"/>
              <a:t>to</a:t>
            </a:r>
            <a:r>
              <a:rPr lang="bg-BG" sz="1600" dirty="0"/>
              <a:t> </a:t>
            </a:r>
            <a:r>
              <a:rPr lang="bg-BG" sz="1600" b="1" dirty="0">
                <a:solidFill>
                  <a:srgbClr val="C00000"/>
                </a:solidFill>
                <a:effectLst>
                  <a:outerShdw blurRad="38100" dist="38100" dir="2700000" algn="tl">
                    <a:srgbClr val="000000">
                      <a:alpha val="43137"/>
                    </a:srgbClr>
                  </a:outerShdw>
                </a:effectLst>
              </a:rPr>
              <a:t>National Institute </a:t>
            </a:r>
            <a:r>
              <a:rPr lang="bg-BG" sz="1600" b="1" dirty="0" err="1">
                <a:solidFill>
                  <a:srgbClr val="C00000"/>
                </a:solidFill>
                <a:effectLst>
                  <a:outerShdw blurRad="38100" dist="38100" dir="2700000" algn="tl">
                    <a:srgbClr val="000000">
                      <a:alpha val="43137"/>
                    </a:srgbClr>
                  </a:outerShdw>
                </a:effectLst>
              </a:rPr>
              <a:t>of</a:t>
            </a:r>
            <a:r>
              <a:rPr lang="bg-BG" sz="1600" b="1" dirty="0">
                <a:solidFill>
                  <a:srgbClr val="C00000"/>
                </a:solidFill>
                <a:effectLst>
                  <a:outerShdw blurRad="38100" dist="38100" dir="2700000" algn="tl">
                    <a:srgbClr val="000000">
                      <a:alpha val="43137"/>
                    </a:srgbClr>
                  </a:outerShdw>
                </a:effectLst>
              </a:rPr>
              <a:t> </a:t>
            </a:r>
            <a:r>
              <a:rPr lang="bg-BG" sz="1600" b="1" dirty="0" err="1">
                <a:solidFill>
                  <a:srgbClr val="C00000"/>
                </a:solidFill>
                <a:effectLst>
                  <a:outerShdw blurRad="38100" dist="38100" dir="2700000" algn="tl">
                    <a:srgbClr val="000000">
                      <a:alpha val="43137"/>
                    </a:srgbClr>
                  </a:outerShdw>
                </a:effectLst>
              </a:rPr>
              <a:t>Meteorology</a:t>
            </a:r>
            <a:r>
              <a:rPr lang="bg-BG" sz="1600" b="1" dirty="0">
                <a:solidFill>
                  <a:srgbClr val="C00000"/>
                </a:solidFill>
                <a:effectLst>
                  <a:outerShdw blurRad="38100" dist="38100" dir="2700000" algn="tl">
                    <a:srgbClr val="000000">
                      <a:alpha val="43137"/>
                    </a:srgbClr>
                  </a:outerShdw>
                </a:effectLst>
              </a:rPr>
              <a:t> </a:t>
            </a:r>
            <a:r>
              <a:rPr lang="bg-BG" sz="1600" b="1" dirty="0" err="1">
                <a:solidFill>
                  <a:srgbClr val="C00000"/>
                </a:solidFill>
                <a:effectLst>
                  <a:outerShdw blurRad="38100" dist="38100" dir="2700000" algn="tl">
                    <a:srgbClr val="000000">
                      <a:alpha val="43137"/>
                    </a:srgbClr>
                  </a:outerShdw>
                </a:effectLst>
              </a:rPr>
              <a:t>and</a:t>
            </a:r>
            <a:r>
              <a:rPr lang="bg-BG" sz="1600" b="1" dirty="0">
                <a:solidFill>
                  <a:srgbClr val="C00000"/>
                </a:solidFill>
                <a:effectLst>
                  <a:outerShdw blurRad="38100" dist="38100" dir="2700000" algn="tl">
                    <a:srgbClr val="000000">
                      <a:alpha val="43137"/>
                    </a:srgbClr>
                  </a:outerShdw>
                </a:effectLst>
              </a:rPr>
              <a:t> </a:t>
            </a:r>
            <a:r>
              <a:rPr lang="bg-BG" sz="1600" b="1" dirty="0" err="1">
                <a:solidFill>
                  <a:srgbClr val="C00000"/>
                </a:solidFill>
                <a:effectLst>
                  <a:outerShdw blurRad="38100" dist="38100" dir="2700000" algn="tl">
                    <a:srgbClr val="000000">
                      <a:alpha val="43137"/>
                    </a:srgbClr>
                  </a:outerShdw>
                </a:effectLst>
              </a:rPr>
              <a:t>Hydrology</a:t>
            </a:r>
            <a:r>
              <a:rPr lang="bg-BG" sz="1600" dirty="0">
                <a:solidFill>
                  <a:srgbClr val="C00000"/>
                </a:solidFill>
                <a:effectLst>
                  <a:outerShdw blurRad="38100" dist="38100" dir="2700000" algn="tl">
                    <a:srgbClr val="000000">
                      <a:alpha val="43137"/>
                    </a:srgbClr>
                  </a:outerShdw>
                </a:effectLst>
              </a:rPr>
              <a:t> </a:t>
            </a:r>
            <a:r>
              <a:rPr lang="bg-BG" sz="1600" b="1" dirty="0">
                <a:solidFill>
                  <a:srgbClr val="C00000"/>
                </a:solidFill>
                <a:effectLst>
                  <a:outerShdw blurRad="38100" dist="38100" dir="2700000" algn="tl">
                    <a:srgbClr val="000000">
                      <a:alpha val="43137"/>
                    </a:srgbClr>
                  </a:outerShdw>
                </a:effectLst>
              </a:rPr>
              <a:t>(NIMH) </a:t>
            </a:r>
            <a:r>
              <a:rPr lang="bg-BG" sz="1600" b="1" dirty="0" err="1">
                <a:solidFill>
                  <a:srgbClr val="C00000"/>
                </a:solidFill>
                <a:effectLst>
                  <a:outerShdw blurRad="38100" dist="38100" dir="2700000" algn="tl">
                    <a:srgbClr val="000000">
                      <a:alpha val="43137"/>
                    </a:srgbClr>
                  </a:outerShdw>
                </a:effectLst>
              </a:rPr>
              <a:t>at</a:t>
            </a:r>
            <a:r>
              <a:rPr lang="bg-BG" sz="1600" b="1" dirty="0">
                <a:solidFill>
                  <a:srgbClr val="C00000"/>
                </a:solidFill>
                <a:effectLst>
                  <a:outerShdw blurRad="38100" dist="38100" dir="2700000" algn="tl">
                    <a:srgbClr val="000000">
                      <a:alpha val="43137"/>
                    </a:srgbClr>
                  </a:outerShdw>
                </a:effectLst>
              </a:rPr>
              <a:t> BAS </a:t>
            </a:r>
            <a:r>
              <a:rPr lang="bg-BG" sz="1600" dirty="0" err="1"/>
              <a:t>again</a:t>
            </a:r>
            <a:r>
              <a:rPr lang="bg-BG" sz="1600" dirty="0"/>
              <a:t> </a:t>
            </a:r>
            <a:r>
              <a:rPr lang="bg-BG" sz="1600" dirty="0" err="1"/>
              <a:t>with</a:t>
            </a:r>
            <a:r>
              <a:rPr lang="bg-BG" sz="1600" dirty="0"/>
              <a:t> a </a:t>
            </a:r>
            <a:r>
              <a:rPr lang="bg-BG" sz="1600" dirty="0" err="1"/>
              <a:t>resolution</a:t>
            </a:r>
            <a:r>
              <a:rPr lang="bg-BG" sz="1600" dirty="0"/>
              <a:t> </a:t>
            </a:r>
            <a:r>
              <a:rPr lang="bg-BG" sz="1600" dirty="0" err="1"/>
              <a:t>from</a:t>
            </a:r>
            <a:r>
              <a:rPr lang="bg-BG" sz="1600" dirty="0"/>
              <a:t> </a:t>
            </a:r>
            <a:r>
              <a:rPr lang="bg-BG" sz="1600" dirty="0" err="1"/>
              <a:t>the</a:t>
            </a:r>
            <a:r>
              <a:rPr lang="bg-BG" sz="1600" dirty="0"/>
              <a:t> CM.</a:t>
            </a:r>
          </a:p>
          <a:p>
            <a:pPr marL="541338" indent="-541338" algn="just">
              <a:spcAft>
                <a:spcPts val="200"/>
              </a:spcAft>
            </a:pPr>
            <a:endParaRPr lang="bg-BG" sz="1600" dirty="0"/>
          </a:p>
          <a:p>
            <a:pPr marL="541338" indent="-541338" algn="just"/>
            <a:r>
              <a:rPr lang="en-US" sz="1600" b="1" dirty="0" smtClean="0">
                <a:solidFill>
                  <a:srgbClr val="C00000"/>
                </a:solidFill>
                <a:effectLst>
                  <a:outerShdw blurRad="38100" dist="38100" dir="2700000" algn="tl">
                    <a:srgbClr val="000000">
                      <a:alpha val="43137"/>
                    </a:srgbClr>
                  </a:outerShdw>
                </a:effectLst>
              </a:rPr>
              <a:t> </a:t>
            </a:r>
            <a:endParaRPr lang="bg-BG" sz="1600" dirty="0"/>
          </a:p>
        </p:txBody>
      </p:sp>
      <p:sp>
        <p:nvSpPr>
          <p:cNvPr id="17" name="Text Box 58"/>
          <p:cNvSpPr txBox="1">
            <a:spLocks noChangeArrowheads="1"/>
          </p:cNvSpPr>
          <p:nvPr/>
        </p:nvSpPr>
        <p:spPr bwMode="auto">
          <a:xfrm>
            <a:off x="848710" y="238710"/>
            <a:ext cx="8295290" cy="511120"/>
          </a:xfrm>
          <a:prstGeom prst="rect">
            <a:avLst/>
          </a:prstGeom>
          <a:noFill/>
          <a:ln w="9525">
            <a:noFill/>
            <a:miter lim="800000"/>
            <a:headEnd/>
            <a:tailEnd/>
          </a:ln>
        </p:spPr>
        <p:txBody>
          <a:bodyPr/>
          <a:lstStyle/>
          <a:p>
            <a:pPr algn="ctr"/>
            <a:r>
              <a:rPr lang="en-US" sz="2400" b="1" i="1" dirty="0" smtClean="0">
                <a:solidFill>
                  <a:srgbClr val="0000FF"/>
                </a:solidFill>
                <a:effectLst>
                  <a:outerShdw blurRad="38100" dist="38100" dir="2700000" algn="tl">
                    <a:srgbClr val="000000">
                      <a:alpha val="43137"/>
                    </a:srgbClr>
                  </a:outerShdw>
                </a:effectLst>
              </a:rPr>
              <a:t>National Institute of Meteorology and Hydrology</a:t>
            </a:r>
            <a:r>
              <a:rPr lang="bg-BG" sz="2400" b="1" i="1" dirty="0" smtClean="0">
                <a:solidFill>
                  <a:srgbClr val="0000FF"/>
                </a:solidFill>
                <a:effectLst>
                  <a:outerShdw blurRad="38100" dist="38100" dir="2700000" algn="tl">
                    <a:srgbClr val="000000">
                      <a:alpha val="43137"/>
                    </a:srgbClr>
                  </a:outerShdw>
                </a:effectLst>
              </a:rPr>
              <a:t> – </a:t>
            </a:r>
            <a:r>
              <a:rPr lang="en-US" sz="2400" b="1" i="1" dirty="0" smtClean="0">
                <a:solidFill>
                  <a:srgbClr val="0000FF"/>
                </a:solidFill>
                <a:effectLst>
                  <a:outerShdw blurRad="38100" dist="38100" dir="2700000" algn="tl">
                    <a:srgbClr val="000000">
                      <a:alpha val="43137"/>
                    </a:srgbClr>
                  </a:outerShdw>
                </a:effectLst>
              </a:rPr>
              <a:t>BAS</a:t>
            </a:r>
            <a:endParaRPr lang="bg-BG" sz="2400" b="1" i="1" dirty="0" smtClean="0">
              <a:solidFill>
                <a:srgbClr val="0000FF"/>
              </a:solidFill>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pPr>
              <a:defRPr/>
            </a:pPr>
            <a:fld id="{B4B58FCE-78B5-4CDB-85D8-BE788671636C}" type="slidenum">
              <a:rPr lang="bg-BG" altLang="en-US" smtClean="0">
                <a:solidFill>
                  <a:srgbClr val="3494BA"/>
                </a:solidFill>
              </a:rPr>
              <a:pPr>
                <a:defRPr/>
              </a:pPr>
              <a:t>2</a:t>
            </a:fld>
            <a:endParaRPr lang="bg-BG" altLang="en-US">
              <a:solidFill>
                <a:srgbClr val="3494BA"/>
              </a:solidFill>
            </a:endParaRPr>
          </a:p>
        </p:txBody>
      </p:sp>
    </p:spTree>
    <p:extLst>
      <p:ext uri="{BB962C8B-B14F-4D97-AF65-F5344CB8AC3E}">
        <p14:creationId xmlns:p14="http://schemas.microsoft.com/office/powerpoint/2010/main" val="5676358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8" name="Line 7"/>
          <p:cNvSpPr>
            <a:spLocks noChangeShapeType="1"/>
          </p:cNvSpPr>
          <p:nvPr/>
        </p:nvSpPr>
        <p:spPr bwMode="auto">
          <a:xfrm>
            <a:off x="827088" y="3929"/>
            <a:ext cx="8316913"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sp>
        <p:nvSpPr>
          <p:cNvPr id="12293" name="Text Box 10"/>
          <p:cNvSpPr txBox="1">
            <a:spLocks noChangeArrowheads="1"/>
          </p:cNvSpPr>
          <p:nvPr/>
        </p:nvSpPr>
        <p:spPr bwMode="auto">
          <a:xfrm>
            <a:off x="296666" y="548680"/>
            <a:ext cx="835317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algn="ctr" eaLnBrk="1" hangingPunct="1"/>
            <a:r>
              <a:rPr lang="en-US" altLang="en-US" sz="2000" b="1" dirty="0" smtClean="0">
                <a:solidFill>
                  <a:schemeClr val="tx1"/>
                </a:solidFill>
                <a:latin typeface="Arial" charset="0"/>
              </a:rPr>
              <a:t>Develop </a:t>
            </a:r>
            <a:r>
              <a:rPr lang="en-US" altLang="en-US" sz="2000" b="1" dirty="0">
                <a:solidFill>
                  <a:schemeClr val="tx1"/>
                </a:solidFill>
                <a:latin typeface="Arial" charset="0"/>
              </a:rPr>
              <a:t>and maintain  complex Early warning systems as </a:t>
            </a:r>
            <a:endParaRPr lang="en-US" altLang="en-US" sz="2000" b="1" dirty="0" smtClean="0">
              <a:solidFill>
                <a:schemeClr val="tx1"/>
              </a:solidFill>
              <a:latin typeface="Arial" charset="0"/>
            </a:endParaRPr>
          </a:p>
          <a:p>
            <a:pPr algn="ctr" eaLnBrk="1" hangingPunct="1"/>
            <a:r>
              <a:rPr lang="en-US" altLang="en-US" sz="2000" b="1" dirty="0" smtClean="0">
                <a:solidFill>
                  <a:schemeClr val="tx1"/>
                </a:solidFill>
                <a:latin typeface="Arial" charset="0"/>
              </a:rPr>
              <a:t>precondition </a:t>
            </a:r>
            <a:r>
              <a:rPr lang="en-US" altLang="en-US" sz="2000" b="1" dirty="0">
                <a:solidFill>
                  <a:schemeClr val="tx1"/>
                </a:solidFill>
                <a:latin typeface="Arial" charset="0"/>
              </a:rPr>
              <a:t>for disaster risk reduction</a:t>
            </a:r>
            <a:endParaRPr lang="bg-BG" altLang="en-US" sz="2000" b="1" dirty="0">
              <a:solidFill>
                <a:schemeClr val="tx1"/>
              </a:solidFill>
              <a:latin typeface="Arial" charset="0"/>
            </a:endParaRPr>
          </a:p>
        </p:txBody>
      </p:sp>
      <p:pic>
        <p:nvPicPr>
          <p:cNvPr id="1229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151" y="1412776"/>
            <a:ext cx="4824413" cy="29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838" y="4149080"/>
            <a:ext cx="2803525"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6570" y="2761828"/>
            <a:ext cx="4824412"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72053"/>
            <a:ext cx="837572" cy="84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a:xfrm>
            <a:off x="609599" y="6407150"/>
            <a:ext cx="8040243" cy="450850"/>
          </a:xfrm>
        </p:spPr>
        <p:txBody>
          <a:bodyPr/>
          <a:lstStyle/>
          <a:p>
            <a:pPr>
              <a:defRPr/>
            </a:pPr>
            <a:r>
              <a:rPr lang="en-US" altLang="en-US" sz="1000" b="1" dirty="0" smtClean="0">
                <a:solidFill>
                  <a:srgbClr val="0000FF"/>
                </a:solidFill>
              </a:rPr>
              <a:t>15th Session of the Informal Conference of South-East European NMHSs Directors (ICSEED), 6-7 October 2016, Zagreb, Croatia</a:t>
            </a:r>
            <a:endParaRPr lang="bg-BG" altLang="en-US" sz="1000" b="1" dirty="0">
              <a:solidFill>
                <a:srgbClr val="0000FF"/>
              </a:solidFill>
            </a:endParaRPr>
          </a:p>
        </p:txBody>
      </p:sp>
      <p:sp>
        <p:nvSpPr>
          <p:cNvPr id="5" name="Slide Number Placeholder 4"/>
          <p:cNvSpPr>
            <a:spLocks noGrp="1"/>
          </p:cNvSpPr>
          <p:nvPr>
            <p:ph type="sldNum" sz="quarter" idx="12"/>
          </p:nvPr>
        </p:nvSpPr>
        <p:spPr/>
        <p:txBody>
          <a:bodyPr/>
          <a:lstStyle/>
          <a:p>
            <a:pPr>
              <a:defRPr/>
            </a:pPr>
            <a:fld id="{B4B58FCE-78B5-4CDB-85D8-BE788671636C}" type="slidenum">
              <a:rPr lang="bg-BG" altLang="en-US" smtClean="0"/>
              <a:pPr>
                <a:defRPr/>
              </a:pPr>
              <a:t>20</a:t>
            </a:fld>
            <a:endParaRPr lang="bg-BG"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ChangeArrowheads="1"/>
          </p:cNvSpPr>
          <p:nvPr/>
        </p:nvSpPr>
        <p:spPr bwMode="auto">
          <a:xfrm>
            <a:off x="899592" y="200025"/>
            <a:ext cx="7776096"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r>
              <a:rPr lang="en-US" altLang="en-US" sz="1400" dirty="0"/>
              <a:t>Development and application of  lump for smaller catchments and spatially distributed for larger ones rainfall-runoff hydrologic models for prediction of floods on the base of days ahead weather forecasts for early warning and flood risk reduction. </a:t>
            </a:r>
            <a:endParaRPr lang="bg-BG" altLang="en-US" dirty="0"/>
          </a:p>
        </p:txBody>
      </p:sp>
      <p:sp>
        <p:nvSpPr>
          <p:cNvPr id="20483" name="Rectangle 3"/>
          <p:cNvSpPr>
            <a:spLocks noChangeArrowheads="1"/>
          </p:cNvSpPr>
          <p:nvPr/>
        </p:nvSpPr>
        <p:spPr bwMode="auto">
          <a:xfrm>
            <a:off x="899592" y="1000125"/>
            <a:ext cx="784887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2" algn="just"/>
            <a:r>
              <a:rPr lang="en-US" altLang="en-US" sz="1400" dirty="0"/>
              <a:t>Established are EWS for the main course of Maritsa and </a:t>
            </a:r>
            <a:r>
              <a:rPr lang="en-US" altLang="en-US" sz="1400" dirty="0" err="1"/>
              <a:t>Tundzha</a:t>
            </a:r>
            <a:r>
              <a:rPr lang="en-US" altLang="en-US" sz="1400" dirty="0"/>
              <a:t> rivers till the border with TR; five days ahead flooding forecasts for 22 settlements along the rivers; installation of 12 telemetric hydrological and 17 precipitation/temperature stations; covered area of about 20000 </a:t>
            </a:r>
            <a:r>
              <a:rPr lang="en-US" altLang="en-US" sz="1400" dirty="0" smtClean="0"/>
              <a:t>km</a:t>
            </a:r>
            <a:r>
              <a:rPr lang="en-US" altLang="en-US" sz="1400" baseline="30000" dirty="0" smtClean="0"/>
              <a:t>2</a:t>
            </a:r>
            <a:r>
              <a:rPr lang="en-US" altLang="en-US" sz="1400" dirty="0" smtClean="0"/>
              <a:t>.</a:t>
            </a:r>
            <a:endParaRPr lang="en-US" altLang="en-US" sz="1400" b="1" dirty="0"/>
          </a:p>
        </p:txBody>
      </p:sp>
      <p:pic>
        <p:nvPicPr>
          <p:cNvPr id="204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799" y="1769549"/>
            <a:ext cx="4256087"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048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769548"/>
            <a:ext cx="3178435" cy="2485699"/>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486" name="Picture 2" descr="^63AE13369C94560A5F03DA7920A1DFE1E005E54D9FC7D2A5DD^pimgpsh_fullsize_distr"/>
          <p:cNvPicPr>
            <a:picLocks noChangeAspect="1" noChangeArrowheads="1"/>
          </p:cNvPicPr>
          <p:nvPr/>
        </p:nvPicPr>
        <p:blipFill>
          <a:blip r:embed="rId5">
            <a:lum bright="-20000" contrast="62000"/>
            <a:extLst>
              <a:ext uri="{28A0092B-C50C-407E-A947-70E740481C1C}">
                <a14:useLocalDpi xmlns:a14="http://schemas.microsoft.com/office/drawing/2010/main" val="0"/>
              </a:ext>
            </a:extLst>
          </a:blip>
          <a:srcRect/>
          <a:stretch>
            <a:fillRect/>
          </a:stretch>
        </p:blipFill>
        <p:spPr bwMode="auto">
          <a:xfrm>
            <a:off x="539750" y="4684713"/>
            <a:ext cx="198913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Chart 7"/>
          <p:cNvGraphicFramePr/>
          <p:nvPr/>
        </p:nvGraphicFramePr>
        <p:xfrm>
          <a:off x="2314714" y="4867825"/>
          <a:ext cx="3321333" cy="1912978"/>
        </p:xfrm>
        <a:graphic>
          <a:graphicData uri="http://schemas.openxmlformats.org/drawingml/2006/chart">
            <c:chart xmlns:c="http://schemas.openxmlformats.org/drawingml/2006/chart" xmlns:r="http://schemas.openxmlformats.org/officeDocument/2006/relationships" r:id="rId6"/>
          </a:graphicData>
        </a:graphic>
      </p:graphicFrame>
      <p:pic>
        <p:nvPicPr>
          <p:cNvPr id="9" name="Chart 1"/>
          <p:cNvPicPr>
            <a:picLocks noChangeAspect="1" noChangeArrowheads="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774896" y="4789767"/>
            <a:ext cx="2922091" cy="1885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Box 6"/>
          <p:cNvSpPr txBox="1">
            <a:spLocks noChangeArrowheads="1"/>
          </p:cNvSpPr>
          <p:nvPr/>
        </p:nvSpPr>
        <p:spPr bwMode="auto">
          <a:xfrm>
            <a:off x="1908175" y="4429125"/>
            <a:ext cx="5256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r>
              <a:rPr lang="en-GB" altLang="en-US" sz="1400" dirty="0" err="1">
                <a:solidFill>
                  <a:schemeClr val="tx1"/>
                </a:solidFill>
                <a:latin typeface="Arial" charset="0"/>
              </a:rPr>
              <a:t>Qmax</a:t>
            </a:r>
            <a:r>
              <a:rPr lang="en-GB" altLang="en-US" sz="1400" dirty="0">
                <a:solidFill>
                  <a:schemeClr val="tx1"/>
                </a:solidFill>
                <a:latin typeface="Arial" charset="0"/>
              </a:rPr>
              <a:t>- rainfall relationship obtained by lump model for the </a:t>
            </a:r>
            <a:r>
              <a:rPr lang="en-GB" altLang="en-US" sz="1400" dirty="0" err="1">
                <a:solidFill>
                  <a:schemeClr val="tx1"/>
                </a:solidFill>
                <a:latin typeface="Arial" charset="0"/>
              </a:rPr>
              <a:t>Vidima</a:t>
            </a:r>
            <a:r>
              <a:rPr lang="en-GB" altLang="en-US" sz="1400" dirty="0">
                <a:solidFill>
                  <a:schemeClr val="tx1"/>
                </a:solidFill>
                <a:latin typeface="Arial" charset="0"/>
              </a:rPr>
              <a:t> river basin</a:t>
            </a:r>
          </a:p>
        </p:txBody>
      </p:sp>
      <p:pic>
        <p:nvPicPr>
          <p:cNvPr id="10"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504" y="72053"/>
            <a:ext cx="837572" cy="84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a:xfrm>
            <a:off x="609600" y="6675158"/>
            <a:ext cx="8138864" cy="183112"/>
          </a:xfrm>
        </p:spPr>
        <p:txBody>
          <a:bodyPr/>
          <a:lstStyle/>
          <a:p>
            <a:pPr>
              <a:defRPr/>
            </a:pPr>
            <a:r>
              <a:rPr lang="en-US" altLang="en-US" sz="1000" b="1" dirty="0" smtClean="0">
                <a:solidFill>
                  <a:srgbClr val="0000FF"/>
                </a:solidFill>
              </a:rPr>
              <a:t>15th Session of the Informal Conference of South-East European NMHSs Directors (ICSEED), 6-7 October 2016, Zagreb, Croatia</a:t>
            </a:r>
            <a:endParaRPr lang="bg-BG" altLang="en-US" sz="1000" b="1" dirty="0">
              <a:solidFill>
                <a:srgbClr val="0000FF"/>
              </a:solidFill>
            </a:endParaRPr>
          </a:p>
        </p:txBody>
      </p:sp>
      <p:sp>
        <p:nvSpPr>
          <p:cNvPr id="5" name="Slide Number Placeholder 4"/>
          <p:cNvSpPr>
            <a:spLocks noGrp="1"/>
          </p:cNvSpPr>
          <p:nvPr>
            <p:ph type="sldNum" sz="quarter" idx="12"/>
          </p:nvPr>
        </p:nvSpPr>
        <p:spPr/>
        <p:txBody>
          <a:bodyPr/>
          <a:lstStyle/>
          <a:p>
            <a:pPr>
              <a:defRPr/>
            </a:pPr>
            <a:fld id="{B4B58FCE-78B5-4CDB-85D8-BE788671636C}" type="slidenum">
              <a:rPr lang="bg-BG" altLang="en-US" smtClean="0"/>
              <a:pPr>
                <a:defRPr/>
              </a:pPr>
              <a:t>21</a:t>
            </a:fld>
            <a:endParaRPr lang="bg-BG"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1043608" y="260350"/>
            <a:ext cx="78488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r>
              <a:rPr lang="en-US" altLang="en-US" sz="2000" b="1" dirty="0">
                <a:solidFill>
                  <a:srgbClr val="0000FF"/>
                </a:solidFill>
                <a:effectLst>
                  <a:outerShdw blurRad="38100" dist="38100" dir="2700000" algn="tl">
                    <a:srgbClr val="000000">
                      <a:alpha val="43137"/>
                    </a:srgbClr>
                  </a:outerShdw>
                </a:effectLst>
              </a:rPr>
              <a:t>NIMH organizes and performs scientific </a:t>
            </a:r>
            <a:r>
              <a:rPr lang="en-US" altLang="en-US" sz="2000" b="1" dirty="0" smtClean="0">
                <a:solidFill>
                  <a:srgbClr val="0000FF"/>
                </a:solidFill>
                <a:effectLst>
                  <a:outerShdw blurRad="38100" dist="38100" dir="2700000" algn="tl">
                    <a:srgbClr val="000000">
                      <a:alpha val="43137"/>
                    </a:srgbClr>
                  </a:outerShdw>
                </a:effectLst>
              </a:rPr>
              <a:t>investigations in </a:t>
            </a:r>
            <a:r>
              <a:rPr lang="en-US" altLang="en-US" sz="2000" b="1" dirty="0">
                <a:solidFill>
                  <a:srgbClr val="0000FF"/>
                </a:solidFill>
                <a:effectLst>
                  <a:outerShdw blurRad="38100" dist="38100" dir="2700000" algn="tl">
                    <a:srgbClr val="000000">
                      <a:alpha val="43137"/>
                    </a:srgbClr>
                  </a:outerShdw>
                </a:effectLst>
              </a:rPr>
              <a:t>the field of </a:t>
            </a:r>
            <a:r>
              <a:rPr lang="en-US" sz="2000" b="1" dirty="0">
                <a:solidFill>
                  <a:srgbClr val="0000FF"/>
                </a:solidFill>
                <a:effectLst>
                  <a:outerShdw blurRad="38100" dist="38100" dir="2700000" algn="tl">
                    <a:srgbClr val="000000">
                      <a:alpha val="43137"/>
                    </a:srgbClr>
                  </a:outerShdw>
                </a:effectLst>
                <a:latin typeface="Arial" pitchFamily="34" charset="0"/>
                <a:cs typeface="Arial" pitchFamily="34" charset="0"/>
              </a:rPr>
              <a:t>meteorology, </a:t>
            </a:r>
            <a:r>
              <a:rPr lang="en-US" sz="2000" b="1" dirty="0" err="1">
                <a:solidFill>
                  <a:srgbClr val="0000FF"/>
                </a:solidFill>
                <a:effectLst>
                  <a:outerShdw blurRad="38100" dist="38100" dir="2700000" algn="tl">
                    <a:srgbClr val="000000">
                      <a:alpha val="43137"/>
                    </a:srgbClr>
                  </a:outerShdw>
                </a:effectLst>
                <a:latin typeface="Arial" pitchFamily="34" charset="0"/>
                <a:cs typeface="Arial" pitchFamily="34" charset="0"/>
              </a:rPr>
              <a:t>agrometeorology</a:t>
            </a:r>
            <a:r>
              <a:rPr lang="en-US" sz="2000" b="1" dirty="0">
                <a:solidFill>
                  <a:srgbClr val="0000FF"/>
                </a:solidFill>
                <a:effectLst>
                  <a:outerShdw blurRad="38100" dist="38100" dir="2700000" algn="tl">
                    <a:srgbClr val="000000">
                      <a:alpha val="43137"/>
                    </a:srgbClr>
                  </a:outerShdw>
                </a:effectLst>
                <a:latin typeface="Arial" pitchFamily="34" charset="0"/>
                <a:cs typeface="Arial" pitchFamily="34" charset="0"/>
              </a:rPr>
              <a:t>, hydrology, management and use of water resources </a:t>
            </a:r>
            <a:r>
              <a:rPr lang="en-US" altLang="en-US" sz="2000" b="1" dirty="0" smtClean="0">
                <a:solidFill>
                  <a:srgbClr val="0000FF"/>
                </a:solidFill>
                <a:effectLst>
                  <a:outerShdw blurRad="38100" dist="38100" dir="2700000" algn="tl">
                    <a:srgbClr val="000000">
                      <a:alpha val="43137"/>
                    </a:srgbClr>
                  </a:outerShdw>
                </a:effectLst>
              </a:rPr>
              <a:t>in </a:t>
            </a:r>
            <a:r>
              <a:rPr lang="en-US" altLang="en-US" sz="2000" b="1" dirty="0">
                <a:solidFill>
                  <a:srgbClr val="0000FF"/>
                </a:solidFill>
                <a:effectLst>
                  <a:outerShdw blurRad="38100" dist="38100" dir="2700000" algn="tl">
                    <a:srgbClr val="000000">
                      <a:alpha val="43137"/>
                    </a:srgbClr>
                  </a:outerShdw>
                </a:effectLst>
              </a:rPr>
              <a:t>Bulgaria</a:t>
            </a:r>
            <a:endParaRPr lang="ru-RU" altLang="en-US" sz="2000" b="1" dirty="0">
              <a:solidFill>
                <a:srgbClr val="0000FF"/>
              </a:solidFill>
              <a:effectLst>
                <a:outerShdw blurRad="38100" dist="38100" dir="2700000" algn="tl">
                  <a:srgbClr val="000000">
                    <a:alpha val="43137"/>
                  </a:srgbClr>
                </a:outerShdw>
              </a:effectLst>
            </a:endParaRPr>
          </a:p>
        </p:txBody>
      </p:sp>
      <p:sp>
        <p:nvSpPr>
          <p:cNvPr id="14339" name="Rectangle 2"/>
          <p:cNvSpPr>
            <a:spLocks noChangeArrowheads="1"/>
          </p:cNvSpPr>
          <p:nvPr/>
        </p:nvSpPr>
        <p:spPr bwMode="auto">
          <a:xfrm>
            <a:off x="526290" y="1412776"/>
            <a:ext cx="8150166" cy="472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endParaRPr lang="ru-RU" altLang="en-US" sz="1600" dirty="0"/>
          </a:p>
          <a:p>
            <a:pPr algn="just" eaLnBrk="1" hangingPunct="1">
              <a:spcAft>
                <a:spcPts val="0"/>
              </a:spcAft>
            </a:pPr>
            <a:r>
              <a:rPr lang="en-US" altLang="en-US" sz="2000" b="1" dirty="0">
                <a:solidFill>
                  <a:srgbClr val="C00000"/>
                </a:solidFill>
                <a:effectLst>
                  <a:outerShdw blurRad="38100" dist="38100" dir="2700000" algn="tl">
                    <a:srgbClr val="000000">
                      <a:alpha val="43137"/>
                    </a:srgbClr>
                  </a:outerShdw>
                </a:effectLst>
              </a:rPr>
              <a:t>Studies and </a:t>
            </a:r>
            <a:r>
              <a:rPr lang="en-US" altLang="en-US" sz="2000" b="1" dirty="0" smtClean="0">
                <a:solidFill>
                  <a:srgbClr val="C00000"/>
                </a:solidFill>
                <a:effectLst>
                  <a:outerShdw blurRad="38100" dist="38100" dir="2700000" algn="tl">
                    <a:srgbClr val="000000">
                      <a:alpha val="43137"/>
                    </a:srgbClr>
                  </a:outerShdw>
                </a:effectLst>
              </a:rPr>
              <a:t>applied </a:t>
            </a:r>
            <a:r>
              <a:rPr lang="en-US" altLang="en-US" sz="2000" b="1" dirty="0">
                <a:solidFill>
                  <a:srgbClr val="C00000"/>
                </a:solidFill>
                <a:effectLst>
                  <a:outerShdw blurRad="38100" dist="38100" dir="2700000" algn="tl">
                    <a:srgbClr val="000000">
                      <a:alpha val="43137"/>
                    </a:srgbClr>
                  </a:outerShdw>
                </a:effectLst>
              </a:rPr>
              <a:t>investigations:</a:t>
            </a:r>
          </a:p>
          <a:p>
            <a:pPr algn="just" eaLnBrk="1" hangingPunct="1"/>
            <a:endParaRPr lang="en-US" altLang="en-US" sz="2000" dirty="0" smtClean="0"/>
          </a:p>
          <a:p>
            <a:pPr algn="just" eaLnBrk="1" hangingPunct="1"/>
            <a:r>
              <a:rPr lang="en-US" altLang="en-US" sz="2000" dirty="0" smtClean="0"/>
              <a:t>They </a:t>
            </a:r>
            <a:r>
              <a:rPr lang="en-US" altLang="en-US" sz="2000" dirty="0"/>
              <a:t>are executed through projects financed by EU programs, WMO, National </a:t>
            </a:r>
            <a:r>
              <a:rPr lang="en-US" altLang="en-US" sz="2000" dirty="0" smtClean="0"/>
              <a:t>funds, public </a:t>
            </a:r>
            <a:r>
              <a:rPr lang="en-US" altLang="en-US" sz="2000" dirty="0"/>
              <a:t>and private organizations and companies.</a:t>
            </a:r>
          </a:p>
          <a:p>
            <a:pPr algn="just" eaLnBrk="1" hangingPunct="1"/>
            <a:endParaRPr lang="en-US" altLang="en-US" sz="2000" dirty="0"/>
          </a:p>
          <a:p>
            <a:pPr marL="342900" indent="-342900" algn="just" eaLnBrk="1" hangingPunct="1">
              <a:spcAft>
                <a:spcPts val="600"/>
              </a:spcAft>
              <a:buFont typeface="Wingdings" pitchFamily="2" charset="2"/>
              <a:buChar char="Ø"/>
            </a:pPr>
            <a:r>
              <a:rPr lang="en-US" altLang="en-US" sz="2000" dirty="0">
                <a:solidFill>
                  <a:srgbClr val="C00000"/>
                </a:solidFill>
                <a:effectLst>
                  <a:outerShdw blurRad="38100" dist="38100" dir="2700000" algn="tl">
                    <a:srgbClr val="000000">
                      <a:alpha val="43137"/>
                    </a:srgbClr>
                  </a:outerShdw>
                </a:effectLst>
              </a:rPr>
              <a:t>Studies</a:t>
            </a:r>
            <a:r>
              <a:rPr lang="en-US" altLang="en-US" sz="2000" dirty="0"/>
              <a:t> </a:t>
            </a:r>
            <a:r>
              <a:rPr lang="en-US" altLang="en-US" sz="2000" dirty="0" smtClean="0"/>
              <a:t>include weather forecasting, </a:t>
            </a:r>
            <a:r>
              <a:rPr lang="en-US" altLang="en-US" sz="2000" dirty="0"/>
              <a:t>numerical modeling, cloud physics, climatology, hydrology, </a:t>
            </a:r>
            <a:r>
              <a:rPr lang="en-US" altLang="en-US" sz="2000" dirty="0" err="1" smtClean="0"/>
              <a:t>agrometeorological</a:t>
            </a:r>
            <a:r>
              <a:rPr lang="en-US" altLang="en-US" sz="2000" dirty="0" smtClean="0"/>
              <a:t> forecasting, air </a:t>
            </a:r>
            <a:r>
              <a:rPr lang="en-US" altLang="en-US" sz="2000" dirty="0"/>
              <a:t>pollution, assessments of the spread of pollutants in air and water assessments for water resources</a:t>
            </a:r>
            <a:r>
              <a:rPr lang="en-US" altLang="en-US" sz="2000" dirty="0" smtClean="0"/>
              <a:t>, water </a:t>
            </a:r>
            <a:r>
              <a:rPr lang="en-US" altLang="en-US" sz="2000" dirty="0"/>
              <a:t>management and others</a:t>
            </a:r>
            <a:r>
              <a:rPr lang="en-US" altLang="en-US" sz="2000" dirty="0" smtClean="0"/>
              <a:t>.</a:t>
            </a:r>
          </a:p>
          <a:p>
            <a:pPr marL="342900" indent="-342900" algn="just" eaLnBrk="1" hangingPunct="1">
              <a:buFont typeface="Wingdings" pitchFamily="2" charset="2"/>
              <a:buChar char="Ø"/>
            </a:pPr>
            <a:r>
              <a:rPr lang="en-US" altLang="en-US" sz="2000" dirty="0" smtClean="0">
                <a:solidFill>
                  <a:srgbClr val="C00000"/>
                </a:solidFill>
                <a:effectLst>
                  <a:outerShdw blurRad="38100" dist="38100" dir="2700000" algn="tl">
                    <a:srgbClr val="000000">
                      <a:alpha val="43137"/>
                    </a:srgbClr>
                  </a:outerShdw>
                </a:effectLst>
              </a:rPr>
              <a:t>Applied </a:t>
            </a:r>
            <a:r>
              <a:rPr lang="en-US" altLang="en-US" sz="2000" dirty="0">
                <a:solidFill>
                  <a:srgbClr val="C00000"/>
                </a:solidFill>
                <a:effectLst>
                  <a:outerShdw blurRad="38100" dist="38100" dir="2700000" algn="tl">
                    <a:srgbClr val="000000">
                      <a:alpha val="43137"/>
                    </a:srgbClr>
                  </a:outerShdw>
                </a:effectLst>
              </a:rPr>
              <a:t>investigations</a:t>
            </a:r>
            <a:r>
              <a:rPr lang="en-US" altLang="en-US" sz="2000" dirty="0">
                <a:solidFill>
                  <a:srgbClr val="C00000"/>
                </a:solidFill>
              </a:rPr>
              <a:t> </a:t>
            </a:r>
            <a:r>
              <a:rPr lang="en-US" altLang="en-US" sz="2000" dirty="0"/>
              <a:t>include evaluation of </a:t>
            </a:r>
            <a:r>
              <a:rPr lang="en-US" altLang="en-US" sz="2000" dirty="0" err="1"/>
              <a:t>hydrometeorological</a:t>
            </a:r>
            <a:r>
              <a:rPr lang="en-US" altLang="en-US" sz="2000" dirty="0"/>
              <a:t> resources, methodologies for active effects </a:t>
            </a:r>
            <a:r>
              <a:rPr lang="en-US" altLang="en-US" sz="2000" dirty="0" smtClean="0"/>
              <a:t>on </a:t>
            </a:r>
            <a:r>
              <a:rPr lang="en-US" altLang="en-US" sz="2000" dirty="0"/>
              <a:t>atmospheric processes, establishment of early warning systems, assessment the potential of the sun and wind considering the renewable energy and many others</a:t>
            </a:r>
            <a:r>
              <a:rPr lang="en-US" altLang="en-US" sz="2000" dirty="0" smtClean="0"/>
              <a:t>.</a:t>
            </a:r>
            <a:endParaRPr lang="ru-RU" altLang="en-US" sz="2000" dirty="0"/>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72053"/>
            <a:ext cx="837572" cy="84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a:xfrm>
            <a:off x="609600" y="6407150"/>
            <a:ext cx="8066856" cy="450850"/>
          </a:xfrm>
        </p:spPr>
        <p:txBody>
          <a:bodyPr/>
          <a:lstStyle/>
          <a:p>
            <a:pPr>
              <a:defRPr/>
            </a:pPr>
            <a:r>
              <a:rPr lang="en-US" altLang="en-US" sz="1000" b="1" dirty="0" smtClean="0">
                <a:solidFill>
                  <a:srgbClr val="0000FF"/>
                </a:solidFill>
              </a:rPr>
              <a:t>15th Session of the Informal Conference of South-East European NMHSs Directors (ICSEED), 6-7 October 2016, Zagreb, Croatia</a:t>
            </a:r>
            <a:endParaRPr lang="bg-BG" altLang="en-US" sz="1000" b="1" dirty="0">
              <a:solidFill>
                <a:srgbClr val="0000FF"/>
              </a:solidFill>
            </a:endParaRPr>
          </a:p>
        </p:txBody>
      </p:sp>
      <p:sp>
        <p:nvSpPr>
          <p:cNvPr id="7" name="Slide Number Placeholder 6"/>
          <p:cNvSpPr>
            <a:spLocks noGrp="1"/>
          </p:cNvSpPr>
          <p:nvPr>
            <p:ph type="sldNum" sz="quarter" idx="12"/>
          </p:nvPr>
        </p:nvSpPr>
        <p:spPr/>
        <p:txBody>
          <a:bodyPr/>
          <a:lstStyle/>
          <a:p>
            <a:pPr>
              <a:defRPr/>
            </a:pPr>
            <a:fld id="{B4B58FCE-78B5-4CDB-85D8-BE788671636C}" type="slidenum">
              <a:rPr lang="bg-BG" altLang="en-US" smtClean="0"/>
              <a:pPr>
                <a:defRPr/>
              </a:pPr>
              <a:t>22</a:t>
            </a:fld>
            <a:endParaRPr lang="bg-BG"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72053"/>
            <a:ext cx="837572" cy="84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47057" y="1268760"/>
            <a:ext cx="7992888" cy="4585871"/>
          </a:xfrm>
          <a:prstGeom prst="rect">
            <a:avLst/>
          </a:prstGeom>
        </p:spPr>
        <p:txBody>
          <a:bodyPr wrap="square">
            <a:spAutoFit/>
          </a:bodyPr>
          <a:lstStyle/>
          <a:p>
            <a:pPr algn="ctr" eaLnBrk="1" hangingPunct="1"/>
            <a:r>
              <a:rPr lang="en-US" altLang="en-US" sz="2400" b="1" dirty="0" smtClean="0">
                <a:solidFill>
                  <a:srgbClr val="C00000"/>
                </a:solidFill>
                <a:effectLst>
                  <a:outerShdw blurRad="38100" dist="38100" dir="2700000" algn="tl">
                    <a:srgbClr val="000000">
                      <a:alpha val="43137"/>
                    </a:srgbClr>
                  </a:outerShdw>
                </a:effectLst>
              </a:rPr>
              <a:t>Scientific investigations within projects </a:t>
            </a:r>
            <a:r>
              <a:rPr lang="en-US" sz="2400" b="1" dirty="0">
                <a:solidFill>
                  <a:srgbClr val="C00000"/>
                </a:solidFill>
                <a:effectLst>
                  <a:outerShdw blurRad="38100" dist="38100" dir="2700000" algn="tl">
                    <a:srgbClr val="000000">
                      <a:alpha val="43137"/>
                    </a:srgbClr>
                  </a:outerShdw>
                </a:effectLst>
              </a:rPr>
              <a:t>of European and international </a:t>
            </a:r>
            <a:r>
              <a:rPr lang="en-US" sz="2400" b="1" dirty="0" err="1">
                <a:solidFill>
                  <a:srgbClr val="C00000"/>
                </a:solidFill>
                <a:effectLst>
                  <a:outerShdw blurRad="38100" dist="38100" dir="2700000" algn="tl">
                    <a:srgbClr val="000000">
                      <a:alpha val="43137"/>
                    </a:srgbClr>
                  </a:outerShdw>
                </a:effectLst>
              </a:rPr>
              <a:t>programmes</a:t>
            </a:r>
            <a:endParaRPr lang="en-US" altLang="en-US" sz="2400" b="1" dirty="0" smtClean="0">
              <a:solidFill>
                <a:srgbClr val="C00000"/>
              </a:solidFill>
              <a:effectLst>
                <a:outerShdw blurRad="38100" dist="38100" dir="2700000" algn="tl">
                  <a:srgbClr val="000000">
                    <a:alpha val="43137"/>
                  </a:srgbClr>
                </a:outerShdw>
              </a:effectLst>
            </a:endParaRPr>
          </a:p>
          <a:p>
            <a:pPr marL="285750" indent="-285750" algn="just" eaLnBrk="1" hangingPunct="1">
              <a:buFont typeface="Wingdings" pitchFamily="2" charset="2"/>
              <a:buChar char="Ø"/>
            </a:pPr>
            <a:endParaRPr lang="en-US" altLang="en-US" sz="2400" dirty="0" smtClean="0"/>
          </a:p>
          <a:p>
            <a:pPr marL="447675" indent="-354013" algn="just" eaLnBrk="1" hangingPunct="1">
              <a:buClr>
                <a:srgbClr val="C00000"/>
              </a:buClr>
              <a:buFont typeface="Wingdings" pitchFamily="2" charset="2"/>
              <a:buChar char="Ø"/>
            </a:pPr>
            <a:r>
              <a:rPr lang="en-US" sz="2000" dirty="0"/>
              <a:t>Projects under the 5</a:t>
            </a:r>
            <a:r>
              <a:rPr lang="en-US" sz="2000" baseline="30000" dirty="0"/>
              <a:t>th</a:t>
            </a:r>
            <a:r>
              <a:rPr lang="en-US" sz="2000" dirty="0"/>
              <a:t>, 6</a:t>
            </a:r>
            <a:r>
              <a:rPr lang="en-US" sz="2000" baseline="30000" dirty="0"/>
              <a:t>th</a:t>
            </a:r>
            <a:r>
              <a:rPr lang="en-US" sz="2000" dirty="0"/>
              <a:t>, and the 7</a:t>
            </a:r>
            <a:r>
              <a:rPr lang="en-US" sz="2000" baseline="30000" dirty="0"/>
              <a:t>th</a:t>
            </a:r>
            <a:r>
              <a:rPr lang="en-US" sz="2000" dirty="0"/>
              <a:t> framework </a:t>
            </a:r>
            <a:r>
              <a:rPr lang="en-US" sz="2000" dirty="0" err="1"/>
              <a:t>programmes</a:t>
            </a:r>
            <a:r>
              <a:rPr lang="en-US" sz="2000" dirty="0"/>
              <a:t> of the European </a:t>
            </a:r>
            <a:r>
              <a:rPr lang="en-US" sz="2000" dirty="0" smtClean="0"/>
              <a:t>Commission: </a:t>
            </a:r>
            <a:r>
              <a:rPr lang="en-US" altLang="en-US" sz="2000" dirty="0" smtClean="0"/>
              <a:t>ACCENT</a:t>
            </a:r>
            <a:r>
              <a:rPr lang="en-US" altLang="en-US" sz="2000" dirty="0"/>
              <a:t>, QUANTIFY, SAFER, </a:t>
            </a:r>
            <a:r>
              <a:rPr lang="en-US" altLang="en-US" sz="2000" dirty="0" err="1" smtClean="0"/>
              <a:t>EnviroGRIDS</a:t>
            </a:r>
            <a:r>
              <a:rPr lang="en-US" altLang="en-US" sz="2000" dirty="0" smtClean="0"/>
              <a:t>, </a:t>
            </a:r>
            <a:r>
              <a:rPr lang="en-US" altLang="en-US" sz="2000" dirty="0" err="1" smtClean="0"/>
              <a:t>IncREO</a:t>
            </a:r>
            <a:r>
              <a:rPr lang="en-US" altLang="en-US" sz="2000" dirty="0" smtClean="0"/>
              <a:t> </a:t>
            </a:r>
            <a:r>
              <a:rPr lang="en-US" altLang="en-US" sz="2000" dirty="0"/>
              <a:t>and others</a:t>
            </a:r>
            <a:r>
              <a:rPr lang="en-US" altLang="en-US" sz="2000" dirty="0" smtClean="0"/>
              <a:t>.</a:t>
            </a:r>
          </a:p>
          <a:p>
            <a:pPr marL="447675" indent="-354013" algn="just" eaLnBrk="1" hangingPunct="1">
              <a:buClr>
                <a:srgbClr val="C00000"/>
              </a:buClr>
              <a:buFont typeface="Wingdings" pitchFamily="2" charset="2"/>
              <a:buChar char="Ø"/>
            </a:pPr>
            <a:endParaRPr lang="ru-RU" altLang="en-US" sz="2000" dirty="0"/>
          </a:p>
          <a:p>
            <a:pPr marL="447675" indent="-354013" algn="just" eaLnBrk="1" hangingPunct="1">
              <a:buClr>
                <a:srgbClr val="C00000"/>
              </a:buClr>
              <a:buFont typeface="Wingdings" pitchFamily="2" charset="2"/>
              <a:buChar char="Ø"/>
            </a:pPr>
            <a:r>
              <a:rPr lang="en-US" altLang="en-US" sz="2000" dirty="0"/>
              <a:t>Projects </a:t>
            </a:r>
            <a:r>
              <a:rPr lang="en-US" altLang="en-US" sz="2000" dirty="0" smtClean="0"/>
              <a:t>related </a:t>
            </a:r>
            <a:r>
              <a:rPr lang="en-US" altLang="en-US" sz="2000" dirty="0"/>
              <a:t>to bilateral and multilateral international cooperation: ALADIN, Enhancing capacity for flood forecasting in the Bulgarian-Turkish </a:t>
            </a:r>
            <a:r>
              <a:rPr lang="en-US" altLang="en-US" sz="2000" dirty="0" smtClean="0"/>
              <a:t>part of </a:t>
            </a:r>
            <a:r>
              <a:rPr lang="en-US" altLang="en-US" sz="2000" dirty="0"/>
              <a:t>the R</a:t>
            </a:r>
            <a:r>
              <a:rPr lang="en-US" altLang="en-US" sz="2000" dirty="0" smtClean="0"/>
              <a:t>iver  Maritsa </a:t>
            </a:r>
            <a:r>
              <a:rPr lang="en-US" altLang="en-US" sz="2000" dirty="0"/>
              <a:t>and </a:t>
            </a:r>
            <a:r>
              <a:rPr lang="en-US" altLang="en-US" sz="2000" dirty="0" smtClean="0"/>
              <a:t>River </a:t>
            </a:r>
            <a:r>
              <a:rPr lang="en-US" altLang="en-US" sz="2000" dirty="0" err="1" smtClean="0"/>
              <a:t>Tundzha</a:t>
            </a:r>
            <a:r>
              <a:rPr lang="en-US" altLang="en-US" sz="2000" dirty="0"/>
              <a:t>, </a:t>
            </a:r>
            <a:r>
              <a:rPr lang="en-US" altLang="en-US" sz="2000" dirty="0" smtClean="0"/>
              <a:t>DMCSEE, ORIENTGATE, ECOPORT8, TEN ECOPORT, ARDAFORECAST, WATER, </a:t>
            </a:r>
            <a:r>
              <a:rPr lang="bg-BG" sz="2000" dirty="0" smtClean="0"/>
              <a:t>SAAP4FUTURE</a:t>
            </a:r>
            <a:r>
              <a:rPr lang="en-US" sz="2000" dirty="0" smtClean="0"/>
              <a:t>; </a:t>
            </a:r>
            <a:r>
              <a:rPr lang="en-US" altLang="en-US" sz="2000" dirty="0" smtClean="0"/>
              <a:t>Scientific </a:t>
            </a:r>
            <a:r>
              <a:rPr lang="en-US" altLang="en-US" sz="2000" dirty="0"/>
              <a:t>projects in the frame of </a:t>
            </a:r>
            <a:r>
              <a:rPr lang="en-US" altLang="en-US" sz="2000" dirty="0" smtClean="0"/>
              <a:t>different </a:t>
            </a:r>
            <a:r>
              <a:rPr lang="en-US" altLang="en-US" sz="2000" dirty="0"/>
              <a:t>European and international programs and </a:t>
            </a:r>
            <a:r>
              <a:rPr lang="ru-RU" altLang="en-US" sz="2000" dirty="0"/>
              <a:t>COST</a:t>
            </a:r>
            <a:r>
              <a:rPr lang="en-US" altLang="en-US" sz="2000" dirty="0"/>
              <a:t> Action </a:t>
            </a:r>
            <a:r>
              <a:rPr lang="en-US" altLang="en-US" sz="2000" dirty="0" smtClean="0"/>
              <a:t>programs</a:t>
            </a:r>
            <a:r>
              <a:rPr lang="en-US" altLang="en-US" sz="2000" dirty="0"/>
              <a:t>.</a:t>
            </a:r>
            <a:r>
              <a:rPr lang="ru-RU" altLang="en-US" sz="2000" dirty="0" smtClean="0"/>
              <a:t> </a:t>
            </a:r>
            <a:endParaRPr lang="ru-RU" altLang="en-US" sz="2000" dirty="0"/>
          </a:p>
        </p:txBody>
      </p:sp>
      <p:sp>
        <p:nvSpPr>
          <p:cNvPr id="8" name="Text Box 58"/>
          <p:cNvSpPr txBox="1">
            <a:spLocks noChangeArrowheads="1"/>
          </p:cNvSpPr>
          <p:nvPr/>
        </p:nvSpPr>
        <p:spPr bwMode="auto">
          <a:xfrm>
            <a:off x="848710" y="238710"/>
            <a:ext cx="8295289" cy="511120"/>
          </a:xfrm>
          <a:prstGeom prst="rect">
            <a:avLst/>
          </a:prstGeom>
          <a:noFill/>
          <a:ln w="9525">
            <a:noFill/>
            <a:miter lim="800000"/>
            <a:headEnd/>
            <a:tailEnd/>
          </a:ln>
        </p:spPr>
        <p:txBody>
          <a:bodyPr/>
          <a:lstStyle/>
          <a:p>
            <a:pPr algn="ctr"/>
            <a:r>
              <a:rPr lang="en-US" sz="2400" b="1" i="1" dirty="0" smtClean="0">
                <a:solidFill>
                  <a:srgbClr val="0000FF"/>
                </a:solidFill>
                <a:effectLst>
                  <a:outerShdw blurRad="38100" dist="38100" dir="2700000" algn="tl">
                    <a:srgbClr val="000000">
                      <a:alpha val="43137"/>
                    </a:srgbClr>
                  </a:outerShdw>
                </a:effectLst>
              </a:rPr>
              <a:t>National Institute of Meteorology and Hydrology</a:t>
            </a:r>
            <a:r>
              <a:rPr lang="bg-BG" sz="2400" b="1" i="1" dirty="0" smtClean="0">
                <a:solidFill>
                  <a:srgbClr val="0000FF"/>
                </a:solidFill>
                <a:effectLst>
                  <a:outerShdw blurRad="38100" dist="38100" dir="2700000" algn="tl">
                    <a:srgbClr val="000000">
                      <a:alpha val="43137"/>
                    </a:srgbClr>
                  </a:outerShdw>
                </a:effectLst>
              </a:rPr>
              <a:t> – </a:t>
            </a:r>
            <a:r>
              <a:rPr lang="en-US" sz="2400" b="1" i="1" dirty="0" smtClean="0">
                <a:solidFill>
                  <a:srgbClr val="0000FF"/>
                </a:solidFill>
                <a:effectLst>
                  <a:outerShdw blurRad="38100" dist="38100" dir="2700000" algn="tl">
                    <a:srgbClr val="000000">
                      <a:alpha val="43137"/>
                    </a:srgbClr>
                  </a:outerShdw>
                </a:effectLst>
              </a:rPr>
              <a:t>BAS</a:t>
            </a:r>
            <a:endParaRPr lang="bg-BG" sz="2400" b="1" i="1" dirty="0" smtClean="0">
              <a:solidFill>
                <a:srgbClr val="0000FF"/>
              </a:solidFill>
              <a:effectLst>
                <a:outerShdw blurRad="38100" dist="38100" dir="2700000" algn="tl">
                  <a:srgbClr val="000000">
                    <a:alpha val="43137"/>
                  </a:srgbClr>
                </a:outerShdw>
              </a:effectLst>
            </a:endParaRPr>
          </a:p>
        </p:txBody>
      </p:sp>
      <p:sp>
        <p:nvSpPr>
          <p:cNvPr id="4" name="Footer Placeholder 3"/>
          <p:cNvSpPr>
            <a:spLocks noGrp="1"/>
          </p:cNvSpPr>
          <p:nvPr>
            <p:ph type="ftr" sz="quarter" idx="11"/>
          </p:nvPr>
        </p:nvSpPr>
        <p:spPr>
          <a:xfrm>
            <a:off x="609600" y="6042025"/>
            <a:ext cx="7850832" cy="627335"/>
          </a:xfrm>
        </p:spPr>
        <p:txBody>
          <a:bodyPr/>
          <a:lstStyle/>
          <a:p>
            <a:pPr>
              <a:defRPr/>
            </a:pPr>
            <a:r>
              <a:rPr lang="en-US" altLang="en-US" sz="1000" b="1" dirty="0" smtClean="0">
                <a:solidFill>
                  <a:srgbClr val="0000FF"/>
                </a:solidFill>
              </a:rPr>
              <a:t>15th Session of the Informal Conference of South-East European NMHSs Directors (ICSEED), 6-7 October 2016, Zagreb, Croatia</a:t>
            </a:r>
            <a:endParaRPr lang="bg-BG" altLang="en-US" sz="1000" b="1" dirty="0">
              <a:solidFill>
                <a:srgbClr val="0000FF"/>
              </a:solidFill>
            </a:endParaRPr>
          </a:p>
        </p:txBody>
      </p:sp>
      <p:sp>
        <p:nvSpPr>
          <p:cNvPr id="9" name="Slide Number Placeholder 8"/>
          <p:cNvSpPr>
            <a:spLocks noGrp="1"/>
          </p:cNvSpPr>
          <p:nvPr>
            <p:ph type="sldNum" sz="quarter" idx="12"/>
          </p:nvPr>
        </p:nvSpPr>
        <p:spPr/>
        <p:txBody>
          <a:bodyPr/>
          <a:lstStyle/>
          <a:p>
            <a:pPr>
              <a:defRPr/>
            </a:pPr>
            <a:fld id="{B4B58FCE-78B5-4CDB-85D8-BE788671636C}" type="slidenum">
              <a:rPr lang="bg-BG" altLang="en-US" smtClean="0"/>
              <a:pPr>
                <a:defRPr/>
              </a:pPr>
              <a:t>23</a:t>
            </a:fld>
            <a:endParaRPr lang="bg-BG" altLang="en-US"/>
          </a:p>
        </p:txBody>
      </p:sp>
    </p:spTree>
    <p:extLst>
      <p:ext uri="{BB962C8B-B14F-4D97-AF65-F5344CB8AC3E}">
        <p14:creationId xmlns:p14="http://schemas.microsoft.com/office/powerpoint/2010/main" val="33404872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0" y="0"/>
            <a:ext cx="9144000" cy="581025"/>
          </a:xfrm>
          <a:prstGeom prst="rect">
            <a:avLst/>
          </a:prstGeom>
          <a:gradFill rotWithShape="1">
            <a:gsLst>
              <a:gs pos="0">
                <a:srgbClr val="85C2FF"/>
              </a:gs>
              <a:gs pos="100000">
                <a:srgbClr val="B7E4FF"/>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248" tIns="40624" rIns="81248" bIns="40624">
            <a:spAutoFit/>
          </a:bodyPr>
          <a:lstStyle>
            <a:lvl1pPr>
              <a:defRPr>
                <a:solidFill>
                  <a:schemeClr val="tx1"/>
                </a:solidFill>
                <a:latin typeface="Arial" pitchFamily="34" charset="0"/>
              </a:defRPr>
            </a:lvl1pPr>
            <a:lvl2pPr marL="406400">
              <a:defRPr>
                <a:solidFill>
                  <a:schemeClr val="tx1"/>
                </a:solidFill>
                <a:latin typeface="Arial" pitchFamily="34" charset="0"/>
              </a:defRPr>
            </a:lvl2pPr>
            <a:lvl3pPr marL="812800">
              <a:defRPr>
                <a:solidFill>
                  <a:schemeClr val="tx1"/>
                </a:solidFill>
                <a:latin typeface="Arial" pitchFamily="34" charset="0"/>
              </a:defRPr>
            </a:lvl3pPr>
            <a:lvl4pPr marL="1219200">
              <a:defRPr>
                <a:solidFill>
                  <a:schemeClr val="tx1"/>
                </a:solidFill>
                <a:latin typeface="Arial" pitchFamily="34" charset="0"/>
              </a:defRPr>
            </a:lvl4pPr>
            <a:lvl5pPr marL="1625600">
              <a:defRPr>
                <a:solidFill>
                  <a:schemeClr val="tx1"/>
                </a:solidFill>
                <a:latin typeface="Arial" pitchFamily="34" charset="0"/>
              </a:defRPr>
            </a:lvl5pPr>
            <a:lvl6pPr marL="2082800" fontAlgn="base">
              <a:spcBef>
                <a:spcPct val="0"/>
              </a:spcBef>
              <a:spcAft>
                <a:spcPct val="0"/>
              </a:spcAft>
              <a:defRPr>
                <a:solidFill>
                  <a:schemeClr val="tx1"/>
                </a:solidFill>
                <a:latin typeface="Arial" pitchFamily="34" charset="0"/>
              </a:defRPr>
            </a:lvl6pPr>
            <a:lvl7pPr marL="2540000" fontAlgn="base">
              <a:spcBef>
                <a:spcPct val="0"/>
              </a:spcBef>
              <a:spcAft>
                <a:spcPct val="0"/>
              </a:spcAft>
              <a:defRPr>
                <a:solidFill>
                  <a:schemeClr val="tx1"/>
                </a:solidFill>
                <a:latin typeface="Arial" pitchFamily="34" charset="0"/>
              </a:defRPr>
            </a:lvl7pPr>
            <a:lvl8pPr marL="2997200" fontAlgn="base">
              <a:spcBef>
                <a:spcPct val="0"/>
              </a:spcBef>
              <a:spcAft>
                <a:spcPct val="0"/>
              </a:spcAft>
              <a:defRPr>
                <a:solidFill>
                  <a:schemeClr val="tx1"/>
                </a:solidFill>
                <a:latin typeface="Arial" pitchFamily="34" charset="0"/>
              </a:defRPr>
            </a:lvl8pPr>
            <a:lvl9pPr marL="3454400" fontAlgn="base">
              <a:spcBef>
                <a:spcPct val="0"/>
              </a:spcBef>
              <a:spcAft>
                <a:spcPct val="0"/>
              </a:spcAft>
              <a:defRPr>
                <a:solidFill>
                  <a:schemeClr val="tx1"/>
                </a:solidFill>
                <a:latin typeface="Arial" pitchFamily="34" charset="0"/>
              </a:defRPr>
            </a:lvl9pPr>
          </a:lstStyle>
          <a:p>
            <a:pPr algn="ctr" eaLnBrk="1" hangingPunct="1"/>
            <a:r>
              <a:rPr lang="en-US" sz="1600" dirty="0" smtClean="0">
                <a:solidFill>
                  <a:srgbClr val="0000FF"/>
                </a:solidFill>
                <a:latin typeface="Verdana" pitchFamily="34" charset="0"/>
              </a:rPr>
              <a:t>National Institute of Meteorology and Hydrology</a:t>
            </a:r>
          </a:p>
          <a:p>
            <a:pPr algn="ctr" eaLnBrk="1" hangingPunct="1"/>
            <a:r>
              <a:rPr lang="en-US" sz="1600" i="1" dirty="0" smtClean="0">
                <a:solidFill>
                  <a:srgbClr val="0000FF"/>
                </a:solidFill>
                <a:latin typeface="Verdana" pitchFamily="34" charset="0"/>
              </a:rPr>
              <a:t>Bulgarian Academy of Sciences</a:t>
            </a:r>
            <a:endParaRPr lang="bg-BG" sz="1600" i="1" dirty="0" smtClean="0">
              <a:solidFill>
                <a:srgbClr val="0000FF"/>
              </a:solidFill>
              <a:latin typeface="Verdana" pitchFamily="34" charset="0"/>
            </a:endParaRPr>
          </a:p>
        </p:txBody>
      </p:sp>
      <p:pic>
        <p:nvPicPr>
          <p:cNvPr id="6149" name="Picture 5" descr="BAS-logo_trans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4188" y="31750"/>
            <a:ext cx="881062" cy="4429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5769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6"/>
          <p:cNvSpPr txBox="1">
            <a:spLocks noChangeArrowheads="1"/>
          </p:cNvSpPr>
          <p:nvPr/>
        </p:nvSpPr>
        <p:spPr bwMode="auto">
          <a:xfrm>
            <a:off x="562802" y="2708920"/>
            <a:ext cx="6916940" cy="131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240" tIns="40620" rIns="81240" bIns="40620">
            <a:spAutoFit/>
          </a:bodyPr>
          <a:lstStyle>
            <a:lvl1pPr>
              <a:defRPr>
                <a:solidFill>
                  <a:schemeClr val="tx1"/>
                </a:solidFill>
                <a:latin typeface="Arial" pitchFamily="34" charset="0"/>
              </a:defRPr>
            </a:lvl1pPr>
            <a:lvl2pPr marL="406400">
              <a:defRPr>
                <a:solidFill>
                  <a:schemeClr val="tx1"/>
                </a:solidFill>
                <a:latin typeface="Arial" pitchFamily="34" charset="0"/>
              </a:defRPr>
            </a:lvl2pPr>
            <a:lvl3pPr marL="812800">
              <a:defRPr>
                <a:solidFill>
                  <a:schemeClr val="tx1"/>
                </a:solidFill>
                <a:latin typeface="Arial" pitchFamily="34" charset="0"/>
              </a:defRPr>
            </a:lvl3pPr>
            <a:lvl4pPr marL="1219200">
              <a:defRPr>
                <a:solidFill>
                  <a:schemeClr val="tx1"/>
                </a:solidFill>
                <a:latin typeface="Arial" pitchFamily="34" charset="0"/>
              </a:defRPr>
            </a:lvl4pPr>
            <a:lvl5pPr marL="1625600">
              <a:defRPr>
                <a:solidFill>
                  <a:schemeClr val="tx1"/>
                </a:solidFill>
                <a:latin typeface="Arial" pitchFamily="34" charset="0"/>
              </a:defRPr>
            </a:lvl5pPr>
            <a:lvl6pPr marL="2082800" fontAlgn="base">
              <a:spcBef>
                <a:spcPct val="0"/>
              </a:spcBef>
              <a:spcAft>
                <a:spcPct val="0"/>
              </a:spcAft>
              <a:defRPr>
                <a:solidFill>
                  <a:schemeClr val="tx1"/>
                </a:solidFill>
                <a:latin typeface="Arial" pitchFamily="34" charset="0"/>
              </a:defRPr>
            </a:lvl6pPr>
            <a:lvl7pPr marL="2540000" fontAlgn="base">
              <a:spcBef>
                <a:spcPct val="0"/>
              </a:spcBef>
              <a:spcAft>
                <a:spcPct val="0"/>
              </a:spcAft>
              <a:defRPr>
                <a:solidFill>
                  <a:schemeClr val="tx1"/>
                </a:solidFill>
                <a:latin typeface="Arial" pitchFamily="34" charset="0"/>
              </a:defRPr>
            </a:lvl7pPr>
            <a:lvl8pPr marL="2997200" fontAlgn="base">
              <a:spcBef>
                <a:spcPct val="0"/>
              </a:spcBef>
              <a:spcAft>
                <a:spcPct val="0"/>
              </a:spcAft>
              <a:defRPr>
                <a:solidFill>
                  <a:schemeClr val="tx1"/>
                </a:solidFill>
                <a:latin typeface="Arial" pitchFamily="34" charset="0"/>
              </a:defRPr>
            </a:lvl8pPr>
            <a:lvl9pPr marL="3454400" fontAlgn="base">
              <a:spcBef>
                <a:spcPct val="0"/>
              </a:spcBef>
              <a:spcAft>
                <a:spcPct val="0"/>
              </a:spcAft>
              <a:defRPr>
                <a:solidFill>
                  <a:schemeClr val="tx1"/>
                </a:solidFill>
                <a:latin typeface="Arial" pitchFamily="34" charset="0"/>
              </a:defRPr>
            </a:lvl9pPr>
          </a:lstStyle>
          <a:p>
            <a:pPr algn="ctr" eaLnBrk="1" hangingPunct="1"/>
            <a:r>
              <a:rPr lang="en-US" sz="4000" b="1" dirty="0" smtClean="0">
                <a:solidFill>
                  <a:srgbClr val="3492D8"/>
                </a:solidFill>
                <a:effectLst>
                  <a:outerShdw blurRad="38100" dist="38100" dir="2700000" algn="tl">
                    <a:srgbClr val="000000"/>
                  </a:outerShdw>
                </a:effectLst>
                <a:latin typeface="Verdana" pitchFamily="34" charset="0"/>
              </a:rPr>
              <a:t>THANK YOU FOR YOUR ATTENTION!</a:t>
            </a:r>
            <a:endParaRPr lang="bg-BG" sz="4000" b="1" dirty="0" smtClean="0">
              <a:solidFill>
                <a:srgbClr val="3492D8"/>
              </a:solidFill>
              <a:effectLst>
                <a:outerShdw blurRad="38100" dist="38100" dir="2700000" algn="tl">
                  <a:srgbClr val="000000"/>
                </a:outerShdw>
              </a:effectLst>
              <a:latin typeface="Verdana" pitchFamily="34" charset="0"/>
            </a:endParaRPr>
          </a:p>
        </p:txBody>
      </p:sp>
      <p:sp>
        <p:nvSpPr>
          <p:cNvPr id="5" name="Footer Placeholder 4"/>
          <p:cNvSpPr>
            <a:spLocks noGrp="1"/>
          </p:cNvSpPr>
          <p:nvPr>
            <p:ph type="ftr" sz="quarter" idx="11"/>
          </p:nvPr>
        </p:nvSpPr>
        <p:spPr>
          <a:xfrm>
            <a:off x="609600" y="6042025"/>
            <a:ext cx="7850832" cy="815975"/>
          </a:xfrm>
        </p:spPr>
        <p:txBody>
          <a:bodyPr/>
          <a:lstStyle/>
          <a:p>
            <a:pPr>
              <a:defRPr/>
            </a:pPr>
            <a:r>
              <a:rPr lang="en-US" altLang="en-US" sz="1000" b="1" dirty="0" smtClean="0">
                <a:solidFill>
                  <a:srgbClr val="0000FF"/>
                </a:solidFill>
              </a:rPr>
              <a:t>15th Session of the Informal Conference of South-East European NMHSs Directors (ICSEED), 6-7 October 2016, Zagreb, Croatia</a:t>
            </a:r>
            <a:endParaRPr lang="bg-BG" altLang="en-US" sz="1000" b="1" dirty="0">
              <a:solidFill>
                <a:srgbClr val="0000FF"/>
              </a:solidFill>
            </a:endParaRPr>
          </a:p>
        </p:txBody>
      </p:sp>
      <p:sp>
        <p:nvSpPr>
          <p:cNvPr id="6" name="Slide Number Placeholder 5"/>
          <p:cNvSpPr>
            <a:spLocks noGrp="1"/>
          </p:cNvSpPr>
          <p:nvPr>
            <p:ph type="sldNum" sz="quarter" idx="12"/>
          </p:nvPr>
        </p:nvSpPr>
        <p:spPr/>
        <p:txBody>
          <a:bodyPr/>
          <a:lstStyle/>
          <a:p>
            <a:pPr>
              <a:defRPr/>
            </a:pPr>
            <a:fld id="{ACCB1840-7E86-4C9B-B44C-0CB6BF3A9F57}" type="slidenum">
              <a:rPr lang="bg-BG" altLang="en-US" smtClean="0"/>
              <a:pPr>
                <a:defRPr/>
              </a:pPr>
              <a:t>24</a:t>
            </a:fld>
            <a:endParaRPr lang="bg-BG" altLang="en-US"/>
          </a:p>
        </p:txBody>
      </p:sp>
    </p:spTree>
    <p:extLst>
      <p:ext uri="{BB962C8B-B14F-4D97-AF65-F5344CB8AC3E}">
        <p14:creationId xmlns:p14="http://schemas.microsoft.com/office/powerpoint/2010/main" val="245557518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609600" y="828377"/>
            <a:ext cx="7776864" cy="4858099"/>
          </a:xfrm>
        </p:spPr>
        <p:txBody>
          <a:bodyPr/>
          <a:lstStyle/>
          <a:p>
            <a:pPr algn="just">
              <a:buClr>
                <a:srgbClr val="0000FF"/>
              </a:buClr>
              <a:buFont typeface="Wingdings" pitchFamily="2" charset="2"/>
              <a:buChar char="Ø"/>
            </a:pPr>
            <a:r>
              <a:rPr lang="en-US" sz="2200" dirty="0" smtClean="0">
                <a:solidFill>
                  <a:schemeClr val="tx1"/>
                </a:solidFill>
                <a:latin typeface="Arial" pitchFamily="34" charset="0"/>
                <a:cs typeface="Arial" pitchFamily="34" charset="0"/>
              </a:rPr>
              <a:t>The National Institute of Meteorology and Hydrology at the Bulgarian Academy of Sciences </a:t>
            </a:r>
            <a:r>
              <a:rPr lang="en-US" sz="2200" dirty="0">
                <a:solidFill>
                  <a:schemeClr val="tx1"/>
                </a:solidFill>
                <a:latin typeface="Arial" pitchFamily="34" charset="0"/>
                <a:cs typeface="Arial" pitchFamily="34" charset="0"/>
              </a:rPr>
              <a:t>(NIMH-BAS) </a:t>
            </a:r>
            <a:r>
              <a:rPr lang="en-US" sz="2200" dirty="0" smtClean="0">
                <a:solidFill>
                  <a:schemeClr val="tx1"/>
                </a:solidFill>
                <a:latin typeface="Arial" pitchFamily="34" charset="0"/>
                <a:cs typeface="Arial" pitchFamily="34" charset="0"/>
              </a:rPr>
              <a:t>conducts </a:t>
            </a:r>
            <a:r>
              <a:rPr lang="en-US" sz="2200" dirty="0">
                <a:solidFill>
                  <a:schemeClr val="tx1"/>
                </a:solidFill>
                <a:latin typeface="Arial" pitchFamily="34" charset="0"/>
                <a:cs typeface="Arial" pitchFamily="34" charset="0"/>
              </a:rPr>
              <a:t>scientific and applied research and operational activities in the field of meteorology, </a:t>
            </a:r>
            <a:r>
              <a:rPr lang="en-US" sz="2200" dirty="0" err="1">
                <a:solidFill>
                  <a:schemeClr val="tx1"/>
                </a:solidFill>
                <a:latin typeface="Arial" pitchFamily="34" charset="0"/>
                <a:cs typeface="Arial" pitchFamily="34" charset="0"/>
              </a:rPr>
              <a:t>agrometeorology</a:t>
            </a:r>
            <a:r>
              <a:rPr lang="en-US" sz="2200" dirty="0">
                <a:solidFill>
                  <a:schemeClr val="tx1"/>
                </a:solidFill>
                <a:latin typeface="Arial" pitchFamily="34" charset="0"/>
                <a:cs typeface="Arial" pitchFamily="34" charset="0"/>
              </a:rPr>
              <a:t>, hydrology, </a:t>
            </a:r>
            <a:r>
              <a:rPr lang="en-US" sz="2200" dirty="0" smtClean="0">
                <a:solidFill>
                  <a:schemeClr val="tx1"/>
                </a:solidFill>
                <a:latin typeface="Arial" pitchFamily="34" charset="0"/>
                <a:cs typeface="Arial" pitchFamily="34" charset="0"/>
              </a:rPr>
              <a:t>management </a:t>
            </a:r>
            <a:r>
              <a:rPr lang="en-US" sz="2200" dirty="0">
                <a:solidFill>
                  <a:schemeClr val="tx1"/>
                </a:solidFill>
                <a:latin typeface="Arial" pitchFamily="34" charset="0"/>
                <a:cs typeface="Arial" pitchFamily="34" charset="0"/>
              </a:rPr>
              <a:t>and use of water resources</a:t>
            </a:r>
            <a:r>
              <a:rPr lang="en-US" sz="2200" dirty="0" smtClean="0">
                <a:solidFill>
                  <a:schemeClr val="tx1"/>
                </a:solidFill>
                <a:latin typeface="Arial" pitchFamily="34" charset="0"/>
                <a:cs typeface="Arial" pitchFamily="34" charset="0"/>
              </a:rPr>
              <a:t>.</a:t>
            </a:r>
          </a:p>
          <a:p>
            <a:pPr algn="just">
              <a:spcBef>
                <a:spcPts val="3000"/>
              </a:spcBef>
              <a:buClr>
                <a:srgbClr val="0000FF"/>
              </a:buClr>
              <a:buFont typeface="Wingdings" pitchFamily="2" charset="2"/>
              <a:buChar char="Ø"/>
            </a:pPr>
            <a:r>
              <a:rPr lang="en-US" sz="2200" dirty="0" smtClean="0">
                <a:solidFill>
                  <a:schemeClr val="tx1"/>
                </a:solidFill>
                <a:latin typeface="Arial" pitchFamily="34" charset="0"/>
                <a:cs typeface="Arial" pitchFamily="34" charset="0"/>
              </a:rPr>
              <a:t>NIMH-BAS </a:t>
            </a:r>
            <a:r>
              <a:rPr lang="en-US" sz="2200" dirty="0">
                <a:solidFill>
                  <a:schemeClr val="tx1"/>
                </a:solidFill>
                <a:latin typeface="Arial" pitchFamily="34" charset="0"/>
                <a:cs typeface="Arial" pitchFamily="34" charset="0"/>
              </a:rPr>
              <a:t>has the obligations of the National </a:t>
            </a:r>
            <a:r>
              <a:rPr lang="en-US" sz="2200" dirty="0" err="1" smtClean="0">
                <a:solidFill>
                  <a:schemeClr val="tx1"/>
                </a:solidFill>
                <a:latin typeface="Arial" pitchFamily="34" charset="0"/>
                <a:cs typeface="Arial" pitchFamily="34" charset="0"/>
              </a:rPr>
              <a:t>Hydrometeorological</a:t>
            </a:r>
            <a:r>
              <a:rPr lang="en-US" sz="2200" dirty="0" smtClean="0">
                <a:solidFill>
                  <a:schemeClr val="tx1"/>
                </a:solidFill>
                <a:latin typeface="Arial" pitchFamily="34" charset="0"/>
                <a:cs typeface="Arial" pitchFamily="34" charset="0"/>
              </a:rPr>
              <a:t> </a:t>
            </a:r>
            <a:r>
              <a:rPr lang="en-US" sz="2200" dirty="0">
                <a:solidFill>
                  <a:schemeClr val="tx1"/>
                </a:solidFill>
                <a:latin typeface="Arial" pitchFamily="34" charset="0"/>
                <a:cs typeface="Arial" pitchFamily="34" charset="0"/>
              </a:rPr>
              <a:t>Service of the Republic of </a:t>
            </a:r>
            <a:r>
              <a:rPr lang="en-US" sz="2200" dirty="0" smtClean="0">
                <a:solidFill>
                  <a:schemeClr val="tx1"/>
                </a:solidFill>
                <a:latin typeface="Arial" pitchFamily="34" charset="0"/>
                <a:cs typeface="Arial" pitchFamily="34" charset="0"/>
              </a:rPr>
              <a:t>Bulgaria.</a:t>
            </a:r>
          </a:p>
          <a:p>
            <a:pPr algn="just">
              <a:spcBef>
                <a:spcPts val="3000"/>
              </a:spcBef>
              <a:buClr>
                <a:srgbClr val="0000FF"/>
              </a:buClr>
              <a:buFont typeface="Wingdings" pitchFamily="2" charset="2"/>
              <a:buChar char="Ø"/>
            </a:pPr>
            <a:r>
              <a:rPr lang="en-US" sz="2200" dirty="0" smtClean="0">
                <a:solidFill>
                  <a:schemeClr val="tx1"/>
                </a:solidFill>
                <a:latin typeface="Arial" pitchFamily="34" charset="0"/>
                <a:cs typeface="Arial" pitchFamily="34" charset="0"/>
              </a:rPr>
              <a:t>NIMH-BAS </a:t>
            </a:r>
            <a:r>
              <a:rPr lang="en-US" sz="2200" dirty="0">
                <a:solidFill>
                  <a:schemeClr val="tx1"/>
                </a:solidFill>
                <a:latin typeface="Arial" pitchFamily="34" charset="0"/>
                <a:cs typeface="Arial" pitchFamily="34" charset="0"/>
              </a:rPr>
              <a:t>represents the Republic of Bulgaria in the World Meteorological </a:t>
            </a:r>
            <a:r>
              <a:rPr lang="en-US" sz="2200" dirty="0" smtClean="0">
                <a:solidFill>
                  <a:schemeClr val="tx1"/>
                </a:solidFill>
                <a:latin typeface="Arial" pitchFamily="34" charset="0"/>
                <a:cs typeface="Arial" pitchFamily="34" charset="0"/>
              </a:rPr>
              <a:t>Organization, UNESCO </a:t>
            </a:r>
            <a:r>
              <a:rPr lang="en-US" sz="2200" dirty="0">
                <a:solidFill>
                  <a:schemeClr val="tx1"/>
                </a:solidFill>
                <a:latin typeface="Arial" pitchFamily="34" charset="0"/>
                <a:cs typeface="Arial" pitchFamily="34" charset="0"/>
              </a:rPr>
              <a:t>and in other international organizations in accordance with </a:t>
            </a:r>
            <a:r>
              <a:rPr lang="en-US" sz="2200" dirty="0" smtClean="0">
                <a:solidFill>
                  <a:schemeClr val="tx1"/>
                </a:solidFill>
                <a:latin typeface="Arial" pitchFamily="34" charset="0"/>
                <a:cs typeface="Arial" pitchFamily="34" charset="0"/>
              </a:rPr>
              <a:t>intergovernmental </a:t>
            </a:r>
            <a:r>
              <a:rPr lang="en-US" sz="2200" dirty="0">
                <a:solidFill>
                  <a:schemeClr val="tx1"/>
                </a:solidFill>
                <a:latin typeface="Arial" pitchFamily="34" charset="0"/>
                <a:cs typeface="Arial" pitchFamily="34" charset="0"/>
              </a:rPr>
              <a:t>agreements. </a:t>
            </a:r>
            <a:endParaRPr lang="bg-BG" sz="2200" dirty="0">
              <a:solidFill>
                <a:schemeClr val="tx1"/>
              </a:solidFill>
              <a:latin typeface="Arial" pitchFamily="34" charset="0"/>
              <a:cs typeface="Arial" pitchFamily="34" charset="0"/>
            </a:endParaRPr>
          </a:p>
        </p:txBody>
      </p:sp>
      <p:pic>
        <p:nvPicPr>
          <p:cNvPr id="1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72053"/>
            <a:ext cx="837572" cy="84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58"/>
          <p:cNvSpPr txBox="1">
            <a:spLocks noChangeArrowheads="1"/>
          </p:cNvSpPr>
          <p:nvPr/>
        </p:nvSpPr>
        <p:spPr bwMode="auto">
          <a:xfrm>
            <a:off x="848710" y="238710"/>
            <a:ext cx="8295290" cy="511120"/>
          </a:xfrm>
          <a:prstGeom prst="rect">
            <a:avLst/>
          </a:prstGeom>
          <a:noFill/>
          <a:ln w="9525">
            <a:noFill/>
            <a:miter lim="800000"/>
            <a:headEnd/>
            <a:tailEnd/>
          </a:ln>
        </p:spPr>
        <p:txBody>
          <a:bodyPr/>
          <a:lstStyle/>
          <a:p>
            <a:pPr algn="ctr"/>
            <a:r>
              <a:rPr lang="en-US" sz="2400" b="1" i="1" dirty="0" smtClean="0">
                <a:solidFill>
                  <a:srgbClr val="0000FF"/>
                </a:solidFill>
                <a:effectLst>
                  <a:outerShdw blurRad="38100" dist="38100" dir="2700000" algn="tl">
                    <a:srgbClr val="000000">
                      <a:alpha val="43137"/>
                    </a:srgbClr>
                  </a:outerShdw>
                </a:effectLst>
              </a:rPr>
              <a:t>National Institute of Meteorology and Hydrology</a:t>
            </a:r>
            <a:r>
              <a:rPr lang="bg-BG" sz="2400" b="1" i="1" dirty="0" smtClean="0">
                <a:solidFill>
                  <a:srgbClr val="0000FF"/>
                </a:solidFill>
                <a:effectLst>
                  <a:outerShdw blurRad="38100" dist="38100" dir="2700000" algn="tl">
                    <a:srgbClr val="000000">
                      <a:alpha val="43137"/>
                    </a:srgbClr>
                  </a:outerShdw>
                </a:effectLst>
              </a:rPr>
              <a:t> – </a:t>
            </a:r>
            <a:r>
              <a:rPr lang="en-US" sz="2400" b="1" i="1" dirty="0" smtClean="0">
                <a:solidFill>
                  <a:srgbClr val="0000FF"/>
                </a:solidFill>
                <a:effectLst>
                  <a:outerShdw blurRad="38100" dist="38100" dir="2700000" algn="tl">
                    <a:srgbClr val="000000">
                      <a:alpha val="43137"/>
                    </a:srgbClr>
                  </a:outerShdw>
                </a:effectLst>
              </a:rPr>
              <a:t>BAS</a:t>
            </a:r>
            <a:endParaRPr lang="bg-BG" sz="2400" b="1" i="1" dirty="0" smtClean="0">
              <a:solidFill>
                <a:srgbClr val="0000FF"/>
              </a:solidFill>
              <a:effectLst>
                <a:outerShdw blurRad="38100" dist="38100" dir="2700000" algn="tl">
                  <a:srgbClr val="000000">
                    <a:alpha val="43137"/>
                  </a:srgbClr>
                </a:outerShdw>
              </a:effectLst>
            </a:endParaRPr>
          </a:p>
        </p:txBody>
      </p:sp>
      <p:sp>
        <p:nvSpPr>
          <p:cNvPr id="5" name="Footer Placeholder 4"/>
          <p:cNvSpPr>
            <a:spLocks noGrp="1"/>
          </p:cNvSpPr>
          <p:nvPr>
            <p:ph type="ftr" sz="quarter" idx="11"/>
          </p:nvPr>
        </p:nvSpPr>
        <p:spPr>
          <a:xfrm>
            <a:off x="609600" y="6397574"/>
            <a:ext cx="8210872" cy="365125"/>
          </a:xfrm>
        </p:spPr>
        <p:txBody>
          <a:bodyPr/>
          <a:lstStyle/>
          <a:p>
            <a:pPr algn="ctr">
              <a:defRPr/>
            </a:pPr>
            <a:r>
              <a:rPr lang="en-US" altLang="en-US" sz="1000" b="1" dirty="0" smtClean="0">
                <a:solidFill>
                  <a:srgbClr val="0000FF"/>
                </a:solidFill>
              </a:rPr>
              <a:t>15th Session of the Informal Conference of South-East European NMHSs Directors (ICSEED), 6-7 October 2016, Zagreb, Croatia</a:t>
            </a:r>
            <a:endParaRPr lang="bg-BG" altLang="en-US" sz="1000" b="1" dirty="0">
              <a:solidFill>
                <a:srgbClr val="0000FF"/>
              </a:solidFill>
            </a:endParaRPr>
          </a:p>
        </p:txBody>
      </p:sp>
      <p:sp>
        <p:nvSpPr>
          <p:cNvPr id="7" name="Slide Number Placeholder 6"/>
          <p:cNvSpPr>
            <a:spLocks noGrp="1"/>
          </p:cNvSpPr>
          <p:nvPr>
            <p:ph type="sldNum" sz="quarter" idx="12"/>
          </p:nvPr>
        </p:nvSpPr>
        <p:spPr/>
        <p:txBody>
          <a:bodyPr/>
          <a:lstStyle/>
          <a:p>
            <a:pPr>
              <a:defRPr/>
            </a:pPr>
            <a:fld id="{AE90469B-1F6A-4B8E-ACEC-A74CE4FFC36A}" type="slidenum">
              <a:rPr lang="bg-BG" altLang="en-US" smtClean="0"/>
              <a:pPr>
                <a:defRPr/>
              </a:pPr>
              <a:t>3</a:t>
            </a:fld>
            <a:endParaRPr lang="bg-BG"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55"/>
          <p:cNvGrpSpPr>
            <a:grpSpLocks noChangeAspect="1"/>
          </p:cNvGrpSpPr>
          <p:nvPr/>
        </p:nvGrpSpPr>
        <p:grpSpPr bwMode="auto">
          <a:xfrm>
            <a:off x="188046" y="238710"/>
            <a:ext cx="8955954" cy="6123614"/>
            <a:chOff x="1719" y="1758"/>
            <a:chExt cx="7144" cy="4361"/>
          </a:xfrm>
        </p:grpSpPr>
        <p:sp>
          <p:nvSpPr>
            <p:cNvPr id="30" name="Text Box 57"/>
            <p:cNvSpPr txBox="1">
              <a:spLocks noChangeArrowheads="1"/>
            </p:cNvSpPr>
            <p:nvPr/>
          </p:nvSpPr>
          <p:spPr bwMode="auto">
            <a:xfrm>
              <a:off x="1719" y="2606"/>
              <a:ext cx="2406" cy="870"/>
            </a:xfrm>
            <a:prstGeom prst="rect">
              <a:avLst/>
            </a:prstGeom>
            <a:solidFill>
              <a:srgbClr val="E1F7FF"/>
            </a:solidFill>
            <a:ln w="9525">
              <a:solidFill>
                <a:srgbClr val="000000"/>
              </a:solidFill>
              <a:miter lim="800000"/>
              <a:headEnd/>
              <a:tailEnd/>
            </a:ln>
          </p:spPr>
          <p:txBody>
            <a:bodyPr/>
            <a:lstStyle/>
            <a:p>
              <a:pPr algn="ctr"/>
              <a:r>
                <a:rPr lang="en-US" sz="1600" b="1" dirty="0" smtClean="0"/>
                <a:t>Meteorology</a:t>
              </a:r>
            </a:p>
            <a:p>
              <a:r>
                <a:rPr lang="en-US" sz="1200" dirty="0" smtClean="0"/>
                <a:t>- Climatology</a:t>
              </a:r>
            </a:p>
            <a:p>
              <a:r>
                <a:rPr lang="en-US" sz="1200" dirty="0" smtClean="0"/>
                <a:t>- </a:t>
              </a:r>
              <a:r>
                <a:rPr lang="en-US" sz="1200" dirty="0" err="1" smtClean="0"/>
                <a:t>Agrometeorology</a:t>
              </a:r>
              <a:endParaRPr lang="en-US" sz="1200" dirty="0" smtClean="0"/>
            </a:p>
            <a:p>
              <a:r>
                <a:rPr lang="en-US" sz="1200" dirty="0" smtClean="0"/>
                <a:t>- Meteorological Database</a:t>
              </a:r>
            </a:p>
            <a:p>
              <a:r>
                <a:rPr lang="en-US" sz="1200" dirty="0" smtClean="0"/>
                <a:t>- Applied </a:t>
              </a:r>
              <a:r>
                <a:rPr lang="en-US" sz="1200" dirty="0"/>
                <a:t>Meteorology </a:t>
              </a:r>
              <a:endParaRPr lang="en-US" sz="1200" dirty="0" smtClean="0"/>
            </a:p>
            <a:p>
              <a:r>
                <a:rPr lang="en-US" sz="1200" dirty="0" smtClean="0"/>
                <a:t>- Modeling of Atmospheric Pollution</a:t>
              </a:r>
            </a:p>
            <a:p>
              <a:pPr marL="285750" indent="-285750">
                <a:buFontTx/>
                <a:buChar char="-"/>
              </a:pPr>
              <a:endParaRPr lang="en-US" sz="1400" dirty="0" smtClean="0"/>
            </a:p>
            <a:p>
              <a:endParaRPr lang="bg-BG" sz="1400" dirty="0"/>
            </a:p>
          </p:txBody>
        </p:sp>
        <p:sp>
          <p:nvSpPr>
            <p:cNvPr id="31" name="Text Box 58"/>
            <p:cNvSpPr txBox="1">
              <a:spLocks noChangeArrowheads="1"/>
            </p:cNvSpPr>
            <p:nvPr/>
          </p:nvSpPr>
          <p:spPr bwMode="auto">
            <a:xfrm>
              <a:off x="2246" y="1758"/>
              <a:ext cx="6617" cy="364"/>
            </a:xfrm>
            <a:prstGeom prst="rect">
              <a:avLst/>
            </a:prstGeom>
            <a:noFill/>
            <a:ln w="9525">
              <a:noFill/>
              <a:miter lim="800000"/>
              <a:headEnd/>
              <a:tailEnd/>
            </a:ln>
          </p:spPr>
          <p:txBody>
            <a:bodyPr/>
            <a:lstStyle/>
            <a:p>
              <a:pPr algn="ctr"/>
              <a:r>
                <a:rPr lang="en-US" sz="2400" b="1" i="1" dirty="0" smtClean="0">
                  <a:solidFill>
                    <a:srgbClr val="0000FF"/>
                  </a:solidFill>
                  <a:effectLst>
                    <a:outerShdw blurRad="38100" dist="38100" dir="2700000" algn="tl">
                      <a:srgbClr val="000000">
                        <a:alpha val="43137"/>
                      </a:srgbClr>
                    </a:outerShdw>
                  </a:effectLst>
                </a:rPr>
                <a:t>National Institute of Meteorology and Hydrology</a:t>
              </a:r>
              <a:r>
                <a:rPr lang="bg-BG" sz="2400" b="1" i="1" dirty="0" smtClean="0">
                  <a:solidFill>
                    <a:srgbClr val="0000FF"/>
                  </a:solidFill>
                  <a:effectLst>
                    <a:outerShdw blurRad="38100" dist="38100" dir="2700000" algn="tl">
                      <a:srgbClr val="000000">
                        <a:alpha val="43137"/>
                      </a:srgbClr>
                    </a:outerShdw>
                  </a:effectLst>
                </a:rPr>
                <a:t> – </a:t>
              </a:r>
              <a:r>
                <a:rPr lang="en-US" sz="2400" b="1" i="1" dirty="0" smtClean="0">
                  <a:solidFill>
                    <a:srgbClr val="0000FF"/>
                  </a:solidFill>
                  <a:effectLst>
                    <a:outerShdw blurRad="38100" dist="38100" dir="2700000" algn="tl">
                      <a:srgbClr val="000000">
                        <a:alpha val="43137"/>
                      </a:srgbClr>
                    </a:outerShdw>
                  </a:effectLst>
                </a:rPr>
                <a:t>BAS</a:t>
              </a:r>
              <a:endParaRPr lang="bg-BG" sz="2400" b="1" i="1" dirty="0" smtClean="0">
                <a:solidFill>
                  <a:srgbClr val="0000FF"/>
                </a:solidFill>
                <a:effectLst>
                  <a:outerShdw blurRad="38100" dist="38100" dir="2700000" algn="tl">
                    <a:srgbClr val="000000">
                      <a:alpha val="43137"/>
                    </a:srgbClr>
                  </a:outerShdw>
                </a:effectLst>
              </a:endParaRPr>
            </a:p>
          </p:txBody>
        </p:sp>
        <p:sp>
          <p:nvSpPr>
            <p:cNvPr id="32" name="Text Box 59"/>
            <p:cNvSpPr txBox="1">
              <a:spLocks noChangeArrowheads="1"/>
            </p:cNvSpPr>
            <p:nvPr/>
          </p:nvSpPr>
          <p:spPr bwMode="auto">
            <a:xfrm>
              <a:off x="1719" y="3544"/>
              <a:ext cx="2406" cy="1277"/>
            </a:xfrm>
            <a:prstGeom prst="rect">
              <a:avLst/>
            </a:prstGeom>
            <a:solidFill>
              <a:srgbClr val="E1F7FF"/>
            </a:solidFill>
            <a:ln w="9525">
              <a:solidFill>
                <a:srgbClr val="000000"/>
              </a:solidFill>
              <a:miter lim="800000"/>
              <a:headEnd/>
              <a:tailEnd/>
            </a:ln>
          </p:spPr>
          <p:txBody>
            <a:bodyPr/>
            <a:lstStyle/>
            <a:p>
              <a:pPr algn="ctr"/>
              <a:r>
                <a:rPr lang="en-US" sz="1600" b="1" dirty="0" smtClean="0"/>
                <a:t>Hydrology</a:t>
              </a:r>
              <a:endParaRPr lang="bg-BG" sz="1600" b="1" dirty="0" smtClean="0"/>
            </a:p>
            <a:p>
              <a:r>
                <a:rPr lang="en-US" sz="1200" dirty="0" smtClean="0"/>
                <a:t>- Surface and Groundwater</a:t>
              </a:r>
            </a:p>
            <a:p>
              <a:r>
                <a:rPr lang="en-US" sz="1200" dirty="0" smtClean="0"/>
                <a:t>- Water resources research</a:t>
              </a:r>
              <a:endParaRPr lang="en-US" sz="1200" dirty="0"/>
            </a:p>
            <a:p>
              <a:r>
                <a:rPr lang="en-US" sz="1200" dirty="0" smtClean="0"/>
                <a:t>- Hydraulics of Water Systems</a:t>
              </a:r>
            </a:p>
            <a:p>
              <a:r>
                <a:rPr lang="en-US" sz="1200" dirty="0" smtClean="0"/>
                <a:t>- Sediments and morphology of rivers</a:t>
              </a:r>
            </a:p>
            <a:p>
              <a:r>
                <a:rPr lang="en-US" sz="1200" dirty="0" smtClean="0"/>
                <a:t>- Operational Analysis and Development</a:t>
              </a:r>
            </a:p>
            <a:p>
              <a:r>
                <a:rPr lang="en-US" sz="1200" dirty="0" smtClean="0"/>
                <a:t>- Technical Support of hydrological</a:t>
              </a:r>
            </a:p>
            <a:p>
              <a:r>
                <a:rPr lang="en-US" sz="1200" dirty="0" smtClean="0"/>
                <a:t>  facilities and monitoring stations</a:t>
              </a:r>
              <a:endParaRPr lang="bg-BG" sz="1200" dirty="0"/>
            </a:p>
            <a:p>
              <a:r>
                <a:rPr lang="en-US" sz="1200" dirty="0" smtClean="0"/>
                <a:t>- Hydrological Database</a:t>
              </a:r>
              <a:endParaRPr lang="bg-BG" sz="1200" dirty="0"/>
            </a:p>
          </p:txBody>
        </p:sp>
        <p:sp>
          <p:nvSpPr>
            <p:cNvPr id="34" name="Text Box 61"/>
            <p:cNvSpPr txBox="1">
              <a:spLocks noChangeArrowheads="1"/>
            </p:cNvSpPr>
            <p:nvPr/>
          </p:nvSpPr>
          <p:spPr bwMode="auto">
            <a:xfrm>
              <a:off x="1719" y="4901"/>
              <a:ext cx="2406" cy="1218"/>
            </a:xfrm>
            <a:prstGeom prst="rect">
              <a:avLst/>
            </a:prstGeom>
            <a:solidFill>
              <a:srgbClr val="E1F7FF"/>
            </a:solidFill>
            <a:ln w="9525">
              <a:solidFill>
                <a:srgbClr val="000000"/>
              </a:solidFill>
              <a:miter lim="800000"/>
              <a:headEnd/>
              <a:tailEnd/>
            </a:ln>
          </p:spPr>
          <p:txBody>
            <a:bodyPr/>
            <a:lstStyle/>
            <a:p>
              <a:pPr algn="ctr"/>
              <a:r>
                <a:rPr lang="en-US" sz="1600" b="1" dirty="0" smtClean="0"/>
                <a:t>Forecasts and Information Services</a:t>
              </a:r>
            </a:p>
            <a:p>
              <a:r>
                <a:rPr lang="en-US" sz="1200" dirty="0" smtClean="0"/>
                <a:t>- Meteorological Forecasts</a:t>
              </a:r>
            </a:p>
            <a:p>
              <a:r>
                <a:rPr lang="en-US" sz="1200" dirty="0" smtClean="0"/>
                <a:t>- Hydrological Forecasts</a:t>
              </a:r>
            </a:p>
            <a:p>
              <a:r>
                <a:rPr lang="en-US" sz="1200" dirty="0" smtClean="0"/>
                <a:t>- Remote Sensing</a:t>
              </a:r>
            </a:p>
            <a:p>
              <a:r>
                <a:rPr lang="en-US" sz="1200" dirty="0" smtClean="0"/>
                <a:t>- Marine Forecasts</a:t>
              </a:r>
            </a:p>
            <a:p>
              <a:r>
                <a:rPr lang="en-US" sz="1200" dirty="0" smtClean="0"/>
                <a:t>- Numerical Modeling</a:t>
              </a:r>
            </a:p>
            <a:p>
              <a:r>
                <a:rPr lang="en-US" sz="1200" dirty="0" smtClean="0"/>
                <a:t>- HM Information Services</a:t>
              </a:r>
              <a:endParaRPr lang="bg-BG" sz="1200" dirty="0"/>
            </a:p>
          </p:txBody>
        </p:sp>
        <p:sp>
          <p:nvSpPr>
            <p:cNvPr id="37" name="Text Box 64"/>
            <p:cNvSpPr txBox="1">
              <a:spLocks noChangeArrowheads="1"/>
            </p:cNvSpPr>
            <p:nvPr/>
          </p:nvSpPr>
          <p:spPr bwMode="auto">
            <a:xfrm>
              <a:off x="6518" y="2610"/>
              <a:ext cx="2176" cy="583"/>
            </a:xfrm>
            <a:prstGeom prst="rect">
              <a:avLst/>
            </a:prstGeom>
            <a:solidFill>
              <a:srgbClr val="E1F7FF"/>
            </a:solidFill>
            <a:ln w="9525">
              <a:solidFill>
                <a:srgbClr val="000000"/>
              </a:solidFill>
              <a:miter lim="800000"/>
              <a:headEnd/>
              <a:tailEnd/>
            </a:ln>
          </p:spPr>
          <p:txBody>
            <a:bodyPr anchor="ctr" anchorCtr="0"/>
            <a:lstStyle/>
            <a:p>
              <a:pPr algn="ctr"/>
              <a:r>
                <a:rPr lang="en-US" sz="1600" b="1" dirty="0" smtClean="0"/>
                <a:t>Measurements, </a:t>
              </a:r>
              <a:r>
                <a:rPr lang="en-US" sz="1600" b="1" dirty="0"/>
                <a:t>M</a:t>
              </a:r>
              <a:r>
                <a:rPr lang="en-US" sz="1600" b="1" dirty="0" smtClean="0"/>
                <a:t>etrology and Information </a:t>
              </a:r>
              <a:r>
                <a:rPr lang="en-US" sz="1600" b="1" dirty="0"/>
                <a:t>T</a:t>
              </a:r>
              <a:r>
                <a:rPr lang="en-US" sz="1600" b="1" dirty="0" smtClean="0"/>
                <a:t>echnologies</a:t>
              </a:r>
              <a:endParaRPr lang="bg-BG" sz="1600" b="1" dirty="0"/>
            </a:p>
          </p:txBody>
        </p:sp>
        <p:sp>
          <p:nvSpPr>
            <p:cNvPr id="38" name="Text Box 65"/>
            <p:cNvSpPr txBox="1">
              <a:spLocks noChangeArrowheads="1"/>
            </p:cNvSpPr>
            <p:nvPr/>
          </p:nvSpPr>
          <p:spPr bwMode="auto">
            <a:xfrm>
              <a:off x="6518" y="3282"/>
              <a:ext cx="2176" cy="389"/>
            </a:xfrm>
            <a:prstGeom prst="rect">
              <a:avLst/>
            </a:prstGeom>
            <a:solidFill>
              <a:srgbClr val="E1F7FF"/>
            </a:solidFill>
            <a:ln w="9525">
              <a:solidFill>
                <a:srgbClr val="000000"/>
              </a:solidFill>
              <a:miter lim="800000"/>
              <a:headEnd/>
              <a:tailEnd/>
            </a:ln>
          </p:spPr>
          <p:txBody>
            <a:bodyPr anchor="ctr" anchorCtr="0"/>
            <a:lstStyle/>
            <a:p>
              <a:pPr algn="ctr"/>
              <a:r>
                <a:rPr lang="en-US" sz="1600" b="1" dirty="0" smtClean="0"/>
                <a:t>Financial and Accounting Sector</a:t>
              </a:r>
              <a:endParaRPr lang="en-US" sz="1600" b="1" dirty="0"/>
            </a:p>
          </p:txBody>
        </p:sp>
        <p:sp>
          <p:nvSpPr>
            <p:cNvPr id="40" name="Text Box 67"/>
            <p:cNvSpPr txBox="1">
              <a:spLocks noChangeArrowheads="1"/>
            </p:cNvSpPr>
            <p:nvPr/>
          </p:nvSpPr>
          <p:spPr bwMode="auto">
            <a:xfrm>
              <a:off x="6518" y="4263"/>
              <a:ext cx="2182" cy="434"/>
            </a:xfrm>
            <a:prstGeom prst="rect">
              <a:avLst/>
            </a:prstGeom>
            <a:solidFill>
              <a:schemeClr val="accent1">
                <a:lumMod val="20000"/>
                <a:lumOff val="80000"/>
              </a:schemeClr>
            </a:solidFill>
            <a:ln w="9525">
              <a:solidFill>
                <a:srgbClr val="000000"/>
              </a:solidFill>
              <a:miter lim="800000"/>
              <a:headEnd/>
              <a:tailEnd/>
            </a:ln>
          </p:spPr>
          <p:txBody>
            <a:bodyPr anchor="ctr" anchorCtr="0"/>
            <a:lstStyle/>
            <a:p>
              <a:pPr algn="ctr"/>
              <a:r>
                <a:rPr lang="it-IT" sz="1600" b="1" dirty="0" smtClean="0"/>
                <a:t>NIMH-BAS</a:t>
              </a:r>
            </a:p>
            <a:p>
              <a:pPr algn="ctr"/>
              <a:r>
                <a:rPr lang="it-IT" sz="1600" b="1" dirty="0" smtClean="0"/>
                <a:t>Branch </a:t>
              </a:r>
              <a:r>
                <a:rPr lang="it-IT" b="1" dirty="0" smtClean="0"/>
                <a:t>Varna</a:t>
              </a:r>
              <a:endParaRPr lang="it-IT" b="1" dirty="0"/>
            </a:p>
          </p:txBody>
        </p:sp>
        <p:sp>
          <p:nvSpPr>
            <p:cNvPr id="41" name="Text Box 68"/>
            <p:cNvSpPr txBox="1">
              <a:spLocks noChangeArrowheads="1"/>
            </p:cNvSpPr>
            <p:nvPr/>
          </p:nvSpPr>
          <p:spPr bwMode="auto">
            <a:xfrm>
              <a:off x="6518" y="4750"/>
              <a:ext cx="2189" cy="408"/>
            </a:xfrm>
            <a:prstGeom prst="rect">
              <a:avLst/>
            </a:prstGeom>
            <a:solidFill>
              <a:schemeClr val="accent1">
                <a:lumMod val="20000"/>
                <a:lumOff val="80000"/>
              </a:schemeClr>
            </a:solidFill>
            <a:ln w="9525">
              <a:solidFill>
                <a:srgbClr val="000000"/>
              </a:solidFill>
              <a:miter lim="800000"/>
              <a:headEnd/>
              <a:tailEnd/>
            </a:ln>
          </p:spPr>
          <p:txBody>
            <a:bodyPr anchor="ctr" anchorCtr="0"/>
            <a:lstStyle/>
            <a:p>
              <a:pPr algn="ctr"/>
              <a:r>
                <a:rPr lang="en-GB" sz="1600" b="1" dirty="0" smtClean="0"/>
                <a:t>NIMH-BAS </a:t>
              </a:r>
            </a:p>
            <a:p>
              <a:pPr algn="ctr"/>
              <a:r>
                <a:rPr lang="en-GB" sz="1600" b="1" dirty="0" smtClean="0"/>
                <a:t>Branch </a:t>
              </a:r>
              <a:r>
                <a:rPr lang="en-US" sz="1600" b="1" dirty="0" err="1" smtClean="0"/>
                <a:t>Kyustendil</a:t>
              </a:r>
              <a:endParaRPr lang="en-US" sz="1600" b="1" dirty="0"/>
            </a:p>
          </p:txBody>
        </p:sp>
        <p:sp>
          <p:nvSpPr>
            <p:cNvPr id="42" name="Text Box 69"/>
            <p:cNvSpPr txBox="1">
              <a:spLocks noChangeArrowheads="1"/>
            </p:cNvSpPr>
            <p:nvPr/>
          </p:nvSpPr>
          <p:spPr bwMode="auto">
            <a:xfrm>
              <a:off x="6518" y="5230"/>
              <a:ext cx="2189" cy="390"/>
            </a:xfrm>
            <a:prstGeom prst="rect">
              <a:avLst/>
            </a:prstGeom>
            <a:solidFill>
              <a:schemeClr val="accent1">
                <a:lumMod val="20000"/>
                <a:lumOff val="80000"/>
              </a:schemeClr>
            </a:solidFill>
            <a:ln w="9525">
              <a:solidFill>
                <a:srgbClr val="000000"/>
              </a:solidFill>
              <a:miter lim="800000"/>
              <a:headEnd/>
              <a:tailEnd/>
            </a:ln>
          </p:spPr>
          <p:txBody>
            <a:bodyPr anchor="ctr" anchorCtr="0"/>
            <a:lstStyle/>
            <a:p>
              <a:pPr algn="ctr"/>
              <a:r>
                <a:rPr lang="en-US" sz="1600" b="1" dirty="0" smtClean="0"/>
                <a:t>NIMH-BAS</a:t>
              </a:r>
            </a:p>
            <a:p>
              <a:pPr algn="ctr"/>
              <a:r>
                <a:rPr lang="en-US" sz="1600" b="1" dirty="0" smtClean="0"/>
                <a:t>Branch Pleven</a:t>
              </a:r>
              <a:endParaRPr lang="en-US" sz="1600" b="1" dirty="0"/>
            </a:p>
          </p:txBody>
        </p:sp>
        <p:sp>
          <p:nvSpPr>
            <p:cNvPr id="43" name="Text Box 70"/>
            <p:cNvSpPr txBox="1">
              <a:spLocks noChangeArrowheads="1"/>
            </p:cNvSpPr>
            <p:nvPr/>
          </p:nvSpPr>
          <p:spPr bwMode="auto">
            <a:xfrm>
              <a:off x="6518" y="5677"/>
              <a:ext cx="2190" cy="442"/>
            </a:xfrm>
            <a:prstGeom prst="rect">
              <a:avLst/>
            </a:prstGeom>
            <a:solidFill>
              <a:schemeClr val="accent1">
                <a:lumMod val="20000"/>
                <a:lumOff val="80000"/>
              </a:schemeClr>
            </a:solidFill>
            <a:ln w="9525">
              <a:solidFill>
                <a:srgbClr val="000000"/>
              </a:solidFill>
              <a:miter lim="800000"/>
              <a:headEnd/>
              <a:tailEnd/>
            </a:ln>
          </p:spPr>
          <p:txBody>
            <a:bodyPr anchor="ctr" anchorCtr="0"/>
            <a:lstStyle/>
            <a:p>
              <a:pPr algn="ctr"/>
              <a:r>
                <a:rPr lang="en-US" sz="1600" b="1" dirty="0" smtClean="0"/>
                <a:t>NIMH-BAS </a:t>
              </a:r>
              <a:r>
                <a:rPr lang="en-US" sz="1600" b="1" dirty="0"/>
                <a:t>– Branch </a:t>
              </a:r>
              <a:r>
                <a:rPr lang="en-US" sz="1600" b="1" dirty="0" smtClean="0"/>
                <a:t>Plovdiv</a:t>
              </a:r>
              <a:endParaRPr lang="bg-BG" sz="1600" b="1" dirty="0"/>
            </a:p>
          </p:txBody>
        </p:sp>
        <p:sp>
          <p:nvSpPr>
            <p:cNvPr id="44" name="Text Box 71"/>
            <p:cNvSpPr txBox="1">
              <a:spLocks noChangeArrowheads="1"/>
            </p:cNvSpPr>
            <p:nvPr/>
          </p:nvSpPr>
          <p:spPr bwMode="auto">
            <a:xfrm>
              <a:off x="4275" y="5035"/>
              <a:ext cx="2065" cy="556"/>
            </a:xfrm>
            <a:prstGeom prst="rect">
              <a:avLst/>
            </a:prstGeom>
            <a:solidFill>
              <a:srgbClr val="E7E7FF"/>
            </a:solidFill>
            <a:ln w="9525">
              <a:solidFill>
                <a:srgbClr val="000000"/>
              </a:solidFill>
              <a:miter lim="800000"/>
              <a:headEnd/>
              <a:tailEnd/>
            </a:ln>
          </p:spPr>
          <p:txBody>
            <a:bodyPr anchor="ctr" anchorCtr="0"/>
            <a:lstStyle/>
            <a:p>
              <a:pPr algn="ctr">
                <a:spcAft>
                  <a:spcPts val="1200"/>
                </a:spcAft>
              </a:pPr>
              <a:r>
                <a:rPr lang="bg-BG" sz="1600" b="1" dirty="0"/>
                <a:t>General Assembly of </a:t>
              </a:r>
              <a:r>
                <a:rPr lang="bg-BG" sz="1600" b="1" dirty="0" smtClean="0"/>
                <a:t>Scientists</a:t>
              </a:r>
              <a:endParaRPr lang="bg-BG" sz="1600" b="1" dirty="0"/>
            </a:p>
          </p:txBody>
        </p:sp>
        <p:sp>
          <p:nvSpPr>
            <p:cNvPr id="45" name="Text Box 72"/>
            <p:cNvSpPr txBox="1">
              <a:spLocks noChangeArrowheads="1"/>
            </p:cNvSpPr>
            <p:nvPr/>
          </p:nvSpPr>
          <p:spPr bwMode="auto">
            <a:xfrm>
              <a:off x="4269" y="2540"/>
              <a:ext cx="2067" cy="1798"/>
            </a:xfrm>
            <a:prstGeom prst="rect">
              <a:avLst/>
            </a:prstGeom>
            <a:solidFill>
              <a:srgbClr val="E7E7FF"/>
            </a:solidFill>
            <a:ln w="9525">
              <a:solidFill>
                <a:srgbClr val="000000"/>
              </a:solidFill>
              <a:miter lim="800000"/>
              <a:headEnd/>
              <a:tailEnd/>
            </a:ln>
          </p:spPr>
          <p:txBody>
            <a:bodyPr anchor="ctr" anchorCtr="0"/>
            <a:lstStyle/>
            <a:p>
              <a:pPr algn="ctr">
                <a:spcAft>
                  <a:spcPts val="600"/>
                </a:spcAft>
              </a:pPr>
              <a:r>
                <a:rPr lang="en-US" sz="1600" b="1" dirty="0" smtClean="0"/>
                <a:t>Director</a:t>
              </a:r>
              <a:endParaRPr lang="bg-BG" sz="1600" i="1" dirty="0" smtClean="0"/>
            </a:p>
            <a:p>
              <a:pPr algn="ctr">
                <a:spcAft>
                  <a:spcPts val="600"/>
                </a:spcAft>
              </a:pPr>
              <a:r>
                <a:rPr lang="en-US" sz="1400" b="1" dirty="0" smtClean="0"/>
                <a:t>Deputy Director</a:t>
              </a:r>
            </a:p>
            <a:p>
              <a:pPr algn="ctr">
                <a:spcAft>
                  <a:spcPts val="600"/>
                </a:spcAft>
              </a:pPr>
              <a:r>
                <a:rPr lang="en-US" sz="1400" b="1" dirty="0" smtClean="0"/>
                <a:t>Director of Operational Activities</a:t>
              </a:r>
              <a:endParaRPr lang="bg-BG" sz="1400" b="1" dirty="0"/>
            </a:p>
            <a:p>
              <a:pPr algn="ctr">
                <a:spcAft>
                  <a:spcPts val="600"/>
                </a:spcAft>
              </a:pPr>
              <a:r>
                <a:rPr lang="pt-BR" sz="1400" b="1" dirty="0" smtClean="0"/>
                <a:t>Scientific Secretary</a:t>
              </a:r>
            </a:p>
            <a:p>
              <a:pPr algn="ctr"/>
              <a:r>
                <a:rPr lang="pt-BR" sz="1400" b="1" dirty="0" smtClean="0"/>
                <a:t>Director  of  Financial, Economic and Administrative Activities</a:t>
              </a:r>
              <a:endParaRPr lang="bg-BG" sz="1600" i="1" dirty="0"/>
            </a:p>
          </p:txBody>
        </p:sp>
        <p:sp>
          <p:nvSpPr>
            <p:cNvPr id="46" name="Text Box 73"/>
            <p:cNvSpPr txBox="1">
              <a:spLocks noChangeArrowheads="1"/>
            </p:cNvSpPr>
            <p:nvPr/>
          </p:nvSpPr>
          <p:spPr bwMode="auto">
            <a:xfrm>
              <a:off x="6518" y="2233"/>
              <a:ext cx="2176" cy="307"/>
            </a:xfrm>
            <a:prstGeom prst="rect">
              <a:avLst/>
            </a:prstGeom>
            <a:solidFill>
              <a:srgbClr val="0066CC"/>
            </a:solidFill>
            <a:ln w="9525">
              <a:solidFill>
                <a:srgbClr val="000000"/>
              </a:solidFill>
              <a:miter lim="800000"/>
              <a:headEnd/>
              <a:tailEnd/>
            </a:ln>
          </p:spPr>
          <p:txBody>
            <a:bodyPr anchor="ctr" anchorCtr="0"/>
            <a:lstStyle/>
            <a:p>
              <a:pPr algn="ctr"/>
              <a:r>
                <a:rPr lang="en-US" b="1" dirty="0" smtClean="0">
                  <a:solidFill>
                    <a:srgbClr val="FFFFFF"/>
                  </a:solidFill>
                </a:rPr>
                <a:t>Sectors</a:t>
              </a:r>
              <a:endParaRPr lang="bg-BG" b="1" dirty="0" smtClean="0">
                <a:solidFill>
                  <a:srgbClr val="FFFFFF"/>
                </a:solidFill>
              </a:endParaRPr>
            </a:p>
          </p:txBody>
        </p:sp>
        <p:sp>
          <p:nvSpPr>
            <p:cNvPr id="47" name="Text Box 74"/>
            <p:cNvSpPr txBox="1">
              <a:spLocks noChangeArrowheads="1"/>
            </p:cNvSpPr>
            <p:nvPr/>
          </p:nvSpPr>
          <p:spPr bwMode="auto">
            <a:xfrm>
              <a:off x="6512" y="3878"/>
              <a:ext cx="2182" cy="308"/>
            </a:xfrm>
            <a:prstGeom prst="rect">
              <a:avLst/>
            </a:prstGeom>
            <a:solidFill>
              <a:srgbClr val="0066CC"/>
            </a:solidFill>
            <a:ln w="9525">
              <a:solidFill>
                <a:srgbClr val="000000"/>
              </a:solidFill>
              <a:miter lim="800000"/>
              <a:headEnd/>
              <a:tailEnd/>
            </a:ln>
          </p:spPr>
          <p:txBody>
            <a:bodyPr anchor="ctr" anchorCtr="0"/>
            <a:lstStyle/>
            <a:p>
              <a:pPr algn="ctr">
                <a:spcBef>
                  <a:spcPts val="0"/>
                </a:spcBef>
              </a:pPr>
              <a:r>
                <a:rPr lang="en-US" b="1" dirty="0" smtClean="0">
                  <a:solidFill>
                    <a:srgbClr val="FFFFFF"/>
                  </a:solidFill>
                </a:rPr>
                <a:t>NIMH-BAS </a:t>
              </a:r>
              <a:r>
                <a:rPr lang="bg-BG" b="1" dirty="0" smtClean="0">
                  <a:solidFill>
                    <a:srgbClr val="FFFFFF"/>
                  </a:solidFill>
                </a:rPr>
                <a:t> </a:t>
              </a:r>
              <a:r>
                <a:rPr lang="en-US" b="1" dirty="0">
                  <a:solidFill>
                    <a:srgbClr val="FFFFFF"/>
                  </a:solidFill>
                </a:rPr>
                <a:t>B</a:t>
              </a:r>
              <a:r>
                <a:rPr lang="en-US" b="1" dirty="0" smtClean="0">
                  <a:solidFill>
                    <a:srgbClr val="FFFFFF"/>
                  </a:solidFill>
                </a:rPr>
                <a:t>ranches</a:t>
              </a:r>
              <a:endParaRPr lang="bg-BG" b="1" dirty="0">
                <a:solidFill>
                  <a:srgbClr val="FFFFFF"/>
                </a:solidFill>
              </a:endParaRPr>
            </a:p>
          </p:txBody>
        </p:sp>
        <p:sp>
          <p:nvSpPr>
            <p:cNvPr id="49" name="Text Box 76"/>
            <p:cNvSpPr txBox="1">
              <a:spLocks noChangeArrowheads="1"/>
            </p:cNvSpPr>
            <p:nvPr/>
          </p:nvSpPr>
          <p:spPr bwMode="auto">
            <a:xfrm>
              <a:off x="1719" y="2240"/>
              <a:ext cx="2406" cy="293"/>
            </a:xfrm>
            <a:prstGeom prst="rect">
              <a:avLst/>
            </a:prstGeom>
            <a:solidFill>
              <a:srgbClr val="0066CC"/>
            </a:solidFill>
            <a:ln w="9525">
              <a:solidFill>
                <a:srgbClr val="000000"/>
              </a:solidFill>
              <a:miter lim="800000"/>
              <a:headEnd/>
              <a:tailEnd/>
            </a:ln>
          </p:spPr>
          <p:txBody>
            <a:bodyPr anchor="ctr" anchorCtr="0"/>
            <a:lstStyle/>
            <a:p>
              <a:pPr algn="ctr"/>
              <a:r>
                <a:rPr lang="en-US" b="1" dirty="0" smtClean="0">
                  <a:solidFill>
                    <a:srgbClr val="FFFFFF"/>
                  </a:solidFill>
                </a:rPr>
                <a:t>Departments</a:t>
              </a:r>
              <a:endParaRPr lang="bg-BG" b="1" dirty="0" smtClean="0">
                <a:solidFill>
                  <a:srgbClr val="FFFFFF"/>
                </a:solidFill>
              </a:endParaRPr>
            </a:p>
          </p:txBody>
        </p:sp>
        <p:sp>
          <p:nvSpPr>
            <p:cNvPr id="52" name="Text Box 79"/>
            <p:cNvSpPr txBox="1">
              <a:spLocks noChangeArrowheads="1"/>
            </p:cNvSpPr>
            <p:nvPr/>
          </p:nvSpPr>
          <p:spPr bwMode="auto">
            <a:xfrm>
              <a:off x="4275" y="4548"/>
              <a:ext cx="2065" cy="428"/>
            </a:xfrm>
            <a:prstGeom prst="rect">
              <a:avLst/>
            </a:prstGeom>
            <a:solidFill>
              <a:srgbClr val="0000CC"/>
            </a:solidFill>
            <a:ln w="9525">
              <a:solidFill>
                <a:srgbClr val="000000"/>
              </a:solidFill>
              <a:miter lim="800000"/>
              <a:headEnd/>
              <a:tailEnd/>
            </a:ln>
          </p:spPr>
          <p:txBody>
            <a:bodyPr anchor="ctr" anchorCtr="0"/>
            <a:lstStyle/>
            <a:p>
              <a:pPr algn="ctr"/>
              <a:r>
                <a:rPr lang="en-US" b="1" dirty="0">
                  <a:solidFill>
                    <a:srgbClr val="FFFFFF"/>
                  </a:solidFill>
                </a:rPr>
                <a:t>C</a:t>
              </a:r>
              <a:r>
                <a:rPr lang="bg-BG" b="1" dirty="0" smtClean="0">
                  <a:solidFill>
                    <a:srgbClr val="FFFFFF"/>
                  </a:solidFill>
                </a:rPr>
                <a:t>ollective </a:t>
              </a:r>
              <a:r>
                <a:rPr lang="en-US" b="1" dirty="0">
                  <a:solidFill>
                    <a:srgbClr val="FFFFFF"/>
                  </a:solidFill>
                </a:rPr>
                <a:t>M</a:t>
              </a:r>
              <a:r>
                <a:rPr lang="bg-BG" b="1" dirty="0" smtClean="0">
                  <a:solidFill>
                    <a:srgbClr val="FFFFFF"/>
                  </a:solidFill>
                </a:rPr>
                <a:t>anagement </a:t>
              </a:r>
              <a:r>
                <a:rPr lang="en-US" b="1" dirty="0" smtClean="0">
                  <a:solidFill>
                    <a:srgbClr val="FFFFFF"/>
                  </a:solidFill>
                </a:rPr>
                <a:t>B</a:t>
              </a:r>
              <a:r>
                <a:rPr lang="bg-BG" b="1" dirty="0" smtClean="0">
                  <a:solidFill>
                    <a:srgbClr val="FFFFFF"/>
                  </a:solidFill>
                </a:rPr>
                <a:t>odies</a:t>
              </a:r>
            </a:p>
          </p:txBody>
        </p:sp>
      </p:grpSp>
      <p:sp>
        <p:nvSpPr>
          <p:cNvPr id="55" name="Text Box 79"/>
          <p:cNvSpPr txBox="1">
            <a:spLocks noChangeArrowheads="1"/>
          </p:cNvSpPr>
          <p:nvPr/>
        </p:nvSpPr>
        <p:spPr bwMode="auto">
          <a:xfrm>
            <a:off x="3387318" y="911589"/>
            <a:ext cx="2588752" cy="425187"/>
          </a:xfrm>
          <a:prstGeom prst="rect">
            <a:avLst/>
          </a:prstGeom>
          <a:solidFill>
            <a:srgbClr val="0000CC"/>
          </a:solidFill>
          <a:ln w="9525">
            <a:solidFill>
              <a:srgbClr val="000000"/>
            </a:solidFill>
            <a:miter lim="800000"/>
            <a:headEnd/>
            <a:tailEnd/>
          </a:ln>
        </p:spPr>
        <p:txBody>
          <a:bodyPr anchor="ctr" anchorCtr="0"/>
          <a:lstStyle/>
          <a:p>
            <a:pPr algn="ctr"/>
            <a:r>
              <a:rPr lang="en-US" b="1" dirty="0">
                <a:solidFill>
                  <a:srgbClr val="FFFFFF"/>
                </a:solidFill>
              </a:rPr>
              <a:t>G</a:t>
            </a:r>
            <a:r>
              <a:rPr lang="en-US" b="1" dirty="0" smtClean="0">
                <a:solidFill>
                  <a:srgbClr val="FFFFFF"/>
                </a:solidFill>
              </a:rPr>
              <a:t>overning  Body</a:t>
            </a:r>
            <a:endParaRPr lang="bg-BG" dirty="0">
              <a:solidFill>
                <a:schemeClr val="bg1"/>
              </a:solidFill>
            </a:endParaRPr>
          </a:p>
        </p:txBody>
      </p:sp>
      <p:pic>
        <p:nvPicPr>
          <p:cNvPr id="26"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72053"/>
            <a:ext cx="837572" cy="84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 Box 71"/>
          <p:cNvSpPr txBox="1">
            <a:spLocks noChangeArrowheads="1"/>
          </p:cNvSpPr>
          <p:nvPr/>
        </p:nvSpPr>
        <p:spPr bwMode="auto">
          <a:xfrm>
            <a:off x="3529138" y="5741678"/>
            <a:ext cx="2591261" cy="620646"/>
          </a:xfrm>
          <a:prstGeom prst="rect">
            <a:avLst/>
          </a:prstGeom>
          <a:solidFill>
            <a:srgbClr val="E7E7FF"/>
          </a:solidFill>
          <a:ln w="9525">
            <a:solidFill>
              <a:srgbClr val="000000"/>
            </a:solidFill>
            <a:miter lim="800000"/>
            <a:headEnd/>
            <a:tailEnd/>
          </a:ln>
        </p:spPr>
        <p:txBody>
          <a:bodyPr anchor="ctr" anchorCtr="0"/>
          <a:lstStyle/>
          <a:p>
            <a:pPr algn="ctr">
              <a:spcAft>
                <a:spcPts val="1200"/>
              </a:spcAft>
            </a:pPr>
            <a:r>
              <a:rPr lang="en-US" sz="1600" b="1" dirty="0"/>
              <a:t>Scientific Council</a:t>
            </a:r>
            <a:endParaRPr lang="bg-BG" sz="1600" b="1" dirty="0"/>
          </a:p>
        </p:txBody>
      </p:sp>
      <p:sp>
        <p:nvSpPr>
          <p:cNvPr id="5" name="Footer Placeholder 4"/>
          <p:cNvSpPr>
            <a:spLocks noGrp="1"/>
          </p:cNvSpPr>
          <p:nvPr>
            <p:ph type="ftr" sz="quarter" idx="11"/>
          </p:nvPr>
        </p:nvSpPr>
        <p:spPr>
          <a:xfrm>
            <a:off x="467544" y="6418490"/>
            <a:ext cx="8208912" cy="439510"/>
          </a:xfrm>
        </p:spPr>
        <p:txBody>
          <a:bodyPr/>
          <a:lstStyle/>
          <a:p>
            <a:pPr>
              <a:defRPr/>
            </a:pPr>
            <a:r>
              <a:rPr lang="en-US" altLang="en-US" sz="1000" b="1" dirty="0" smtClean="0">
                <a:solidFill>
                  <a:srgbClr val="0000FF"/>
                </a:solidFill>
              </a:rPr>
              <a:t>15th Session of the Informal Conference of South-East European NMHSs Directors (ICSEED), 6-7 October 2016, Zagreb, Croatia</a:t>
            </a:r>
            <a:endParaRPr lang="bg-BG" altLang="en-US" sz="1000" b="1" dirty="0">
              <a:solidFill>
                <a:srgbClr val="0000FF"/>
              </a:solidFill>
            </a:endParaRPr>
          </a:p>
        </p:txBody>
      </p:sp>
      <p:sp>
        <p:nvSpPr>
          <p:cNvPr id="6" name="Slide Number Placeholder 5"/>
          <p:cNvSpPr>
            <a:spLocks noGrp="1"/>
          </p:cNvSpPr>
          <p:nvPr>
            <p:ph type="sldNum" sz="quarter" idx="12"/>
          </p:nvPr>
        </p:nvSpPr>
        <p:spPr/>
        <p:txBody>
          <a:bodyPr/>
          <a:lstStyle/>
          <a:p>
            <a:pPr>
              <a:defRPr/>
            </a:pPr>
            <a:fld id="{B4B58FCE-78B5-4CDB-85D8-BE788671636C}" type="slidenum">
              <a:rPr lang="bg-BG" altLang="en-US" smtClean="0"/>
              <a:pPr>
                <a:defRPr/>
              </a:pPr>
              <a:t>4</a:t>
            </a:fld>
            <a:endParaRPr lang="bg-BG"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8"/>
          <p:cNvSpPr txBox="1">
            <a:spLocks noChangeArrowheads="1"/>
          </p:cNvSpPr>
          <p:nvPr/>
        </p:nvSpPr>
        <p:spPr bwMode="auto">
          <a:xfrm>
            <a:off x="683568" y="1160233"/>
            <a:ext cx="7848872"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marL="342900" lvl="0" indent="-342900" algn="just" fontAlgn="auto" hangingPunct="1">
              <a:buClr>
                <a:srgbClr val="0000FF"/>
              </a:buClr>
              <a:buFont typeface="Wingdings" pitchFamily="2" charset="2"/>
              <a:buChar char="Ø"/>
            </a:pPr>
            <a:r>
              <a:rPr lang="en-GB" sz="2000" dirty="0" smtClean="0">
                <a:solidFill>
                  <a:schemeClr val="tx1"/>
                </a:solidFill>
                <a:latin typeface="Arial" pitchFamily="34" charset="0"/>
                <a:cs typeface="Arial" pitchFamily="34" charset="0"/>
              </a:rPr>
              <a:t>Validation </a:t>
            </a:r>
            <a:r>
              <a:rPr lang="en-GB" sz="2000" dirty="0">
                <a:solidFill>
                  <a:schemeClr val="tx1"/>
                </a:solidFill>
                <a:latin typeface="Arial" pitchFamily="34" charset="0"/>
                <a:cs typeface="Arial" pitchFamily="34" charset="0"/>
              </a:rPr>
              <a:t>and optimization of the observation networks</a:t>
            </a:r>
            <a:r>
              <a:rPr lang="bg-BG" sz="2000" dirty="0">
                <a:solidFill>
                  <a:schemeClr val="tx1"/>
                </a:solidFill>
                <a:latin typeface="Arial" pitchFamily="34" charset="0"/>
                <a:cs typeface="Arial" pitchFamily="34" charset="0"/>
              </a:rPr>
              <a:t>, </a:t>
            </a:r>
            <a:r>
              <a:rPr lang="en-GB" sz="2000" dirty="0">
                <a:solidFill>
                  <a:schemeClr val="tx1"/>
                </a:solidFill>
                <a:latin typeface="Arial" pitchFamily="34" charset="0"/>
                <a:cs typeface="Arial" pitchFamily="34" charset="0"/>
              </a:rPr>
              <a:t>development and optimization of the equipment and methods for observation</a:t>
            </a:r>
            <a:r>
              <a:rPr lang="bg-BG" sz="2000" dirty="0">
                <a:solidFill>
                  <a:schemeClr val="tx1"/>
                </a:solidFill>
                <a:latin typeface="Arial" pitchFamily="34" charset="0"/>
                <a:cs typeface="Arial" pitchFamily="34" charset="0"/>
              </a:rPr>
              <a:t>, </a:t>
            </a:r>
            <a:r>
              <a:rPr lang="en-GB" sz="2000" dirty="0">
                <a:solidFill>
                  <a:schemeClr val="tx1"/>
                </a:solidFill>
                <a:latin typeface="Arial" pitchFamily="34" charset="0"/>
                <a:cs typeface="Arial" pitchFamily="34" charset="0"/>
              </a:rPr>
              <a:t>data processing and interpretation</a:t>
            </a:r>
            <a:r>
              <a:rPr lang="bg-BG" sz="2000" dirty="0">
                <a:solidFill>
                  <a:schemeClr val="tx1"/>
                </a:solidFill>
                <a:latin typeface="Arial" pitchFamily="34" charset="0"/>
                <a:cs typeface="Arial" pitchFamily="34" charset="0"/>
              </a:rPr>
              <a:t>, </a:t>
            </a:r>
            <a:r>
              <a:rPr lang="en-GB" sz="2000" dirty="0">
                <a:solidFill>
                  <a:schemeClr val="tx1"/>
                </a:solidFill>
                <a:latin typeface="Arial" pitchFamily="34" charset="0"/>
                <a:cs typeface="Arial" pitchFamily="34" charset="0"/>
              </a:rPr>
              <a:t>data transmission</a:t>
            </a:r>
            <a:r>
              <a:rPr lang="en-GB" sz="2000" dirty="0" smtClean="0">
                <a:solidFill>
                  <a:schemeClr val="tx1"/>
                </a:solidFill>
                <a:latin typeface="Arial" pitchFamily="34" charset="0"/>
                <a:cs typeface="Arial" pitchFamily="34" charset="0"/>
              </a:rPr>
              <a:t>.</a:t>
            </a:r>
          </a:p>
          <a:p>
            <a:pPr lvl="0" algn="just" fontAlgn="auto" hangingPunct="1">
              <a:buClr>
                <a:srgbClr val="0000FF"/>
              </a:buClr>
            </a:pPr>
            <a:r>
              <a:rPr lang="bg-BG" sz="2000" dirty="0" smtClean="0">
                <a:solidFill>
                  <a:schemeClr val="tx1"/>
                </a:solidFill>
                <a:latin typeface="Arial" pitchFamily="34" charset="0"/>
                <a:cs typeface="Arial" pitchFamily="34" charset="0"/>
              </a:rPr>
              <a:t> </a:t>
            </a:r>
            <a:endParaRPr lang="bg-BG" sz="2000" dirty="0">
              <a:solidFill>
                <a:schemeClr val="tx1"/>
              </a:solidFill>
              <a:latin typeface="Arial" pitchFamily="34" charset="0"/>
              <a:cs typeface="Arial" pitchFamily="34" charset="0"/>
            </a:endParaRPr>
          </a:p>
          <a:p>
            <a:pPr marL="342900" lvl="0" indent="-342900" algn="just" fontAlgn="auto" hangingPunct="1">
              <a:buClr>
                <a:srgbClr val="0000FF"/>
              </a:buClr>
              <a:buFont typeface="Wingdings" pitchFamily="2" charset="2"/>
              <a:buChar char="Ø"/>
            </a:pPr>
            <a:r>
              <a:rPr lang="en-GB" sz="2000" dirty="0">
                <a:solidFill>
                  <a:schemeClr val="tx1"/>
                </a:solidFill>
                <a:latin typeface="Arial" pitchFamily="34" charset="0"/>
                <a:cs typeface="Arial" pitchFamily="34" charset="0"/>
              </a:rPr>
              <a:t>Assessment of the </a:t>
            </a:r>
            <a:r>
              <a:rPr lang="en-GB" sz="2000" dirty="0" err="1">
                <a:solidFill>
                  <a:schemeClr val="tx1"/>
                </a:solidFill>
                <a:latin typeface="Arial" pitchFamily="34" charset="0"/>
                <a:cs typeface="Arial" pitchFamily="34" charset="0"/>
              </a:rPr>
              <a:t>hydrometeorological</a:t>
            </a:r>
            <a:r>
              <a:rPr lang="en-GB" sz="2000" dirty="0">
                <a:solidFill>
                  <a:schemeClr val="tx1"/>
                </a:solidFill>
                <a:latin typeface="Arial" pitchFamily="34" charset="0"/>
                <a:cs typeface="Arial" pitchFamily="34" charset="0"/>
              </a:rPr>
              <a:t> (climatic, </a:t>
            </a:r>
            <a:r>
              <a:rPr lang="en-GB" sz="2000" dirty="0" err="1">
                <a:solidFill>
                  <a:schemeClr val="tx1"/>
                </a:solidFill>
                <a:latin typeface="Arial" pitchFamily="34" charset="0"/>
                <a:cs typeface="Arial" pitchFamily="34" charset="0"/>
              </a:rPr>
              <a:t>agroclimatic</a:t>
            </a:r>
            <a:r>
              <a:rPr lang="en-GB" sz="2000" dirty="0">
                <a:solidFill>
                  <a:schemeClr val="tx1"/>
                </a:solidFill>
                <a:latin typeface="Arial" pitchFamily="34" charset="0"/>
                <a:cs typeface="Arial" pitchFamily="34" charset="0"/>
              </a:rPr>
              <a:t> and water) resources, their variability over the territory of the country and their utilization in different sectors of the national economy</a:t>
            </a:r>
            <a:r>
              <a:rPr lang="en-GB" sz="2000" dirty="0" smtClean="0">
                <a:solidFill>
                  <a:schemeClr val="tx1"/>
                </a:solidFill>
                <a:latin typeface="Arial" pitchFamily="34" charset="0"/>
                <a:cs typeface="Arial" pitchFamily="34" charset="0"/>
              </a:rPr>
              <a:t>.</a:t>
            </a:r>
          </a:p>
          <a:p>
            <a:pPr marL="342900" lvl="0" indent="-342900" algn="just" fontAlgn="auto" hangingPunct="1">
              <a:buClr>
                <a:srgbClr val="0000FF"/>
              </a:buClr>
              <a:buFont typeface="Wingdings" pitchFamily="2" charset="2"/>
              <a:buChar char="Ø"/>
            </a:pPr>
            <a:endParaRPr lang="bg-BG" sz="2000" dirty="0">
              <a:solidFill>
                <a:schemeClr val="tx1"/>
              </a:solidFill>
              <a:latin typeface="Arial" pitchFamily="34" charset="0"/>
              <a:cs typeface="Arial" pitchFamily="34" charset="0"/>
            </a:endParaRPr>
          </a:p>
          <a:p>
            <a:pPr marL="342900" lvl="0" indent="-342900" algn="just" fontAlgn="auto" hangingPunct="1">
              <a:buClr>
                <a:srgbClr val="0000FF"/>
              </a:buClr>
              <a:buFont typeface="Wingdings" pitchFamily="2" charset="2"/>
              <a:buChar char="Ø"/>
            </a:pPr>
            <a:r>
              <a:rPr lang="bg-BG" sz="2000" dirty="0">
                <a:solidFill>
                  <a:schemeClr val="tx1"/>
                </a:solidFill>
                <a:latin typeface="Arial" pitchFamily="34" charset="0"/>
                <a:cs typeface="Arial" pitchFamily="34" charset="0"/>
              </a:rPr>
              <a:t>Improvement of the methods for short and </a:t>
            </a:r>
            <a:r>
              <a:rPr lang="bg-BG" sz="2000" dirty="0" smtClean="0">
                <a:solidFill>
                  <a:schemeClr val="tx1"/>
                </a:solidFill>
                <a:latin typeface="Arial" pitchFamily="34" charset="0"/>
                <a:cs typeface="Arial" pitchFamily="34" charset="0"/>
              </a:rPr>
              <a:t>medium</a:t>
            </a:r>
            <a:r>
              <a:rPr lang="en-US" sz="2000" dirty="0" smtClean="0">
                <a:solidFill>
                  <a:schemeClr val="tx1"/>
                </a:solidFill>
                <a:latin typeface="Arial" pitchFamily="34" charset="0"/>
                <a:cs typeface="Arial" pitchFamily="34" charset="0"/>
              </a:rPr>
              <a:t> range</a:t>
            </a:r>
            <a:r>
              <a:rPr lang="bg-BG" sz="2000" dirty="0" smtClean="0">
                <a:solidFill>
                  <a:schemeClr val="tx1"/>
                </a:solidFill>
                <a:latin typeface="Arial" pitchFamily="34" charset="0"/>
                <a:cs typeface="Arial" pitchFamily="34" charset="0"/>
              </a:rPr>
              <a:t> </a:t>
            </a:r>
            <a:r>
              <a:rPr lang="bg-BG" sz="2000" dirty="0">
                <a:solidFill>
                  <a:schemeClr val="tx1"/>
                </a:solidFill>
                <a:latin typeface="Arial" pitchFamily="34" charset="0"/>
                <a:cs typeface="Arial" pitchFamily="34" charset="0"/>
              </a:rPr>
              <a:t>forecasts of hydrometeorological processes with application of modern tools such as satellite and radar observations, local numerical forecasts and their wider use in the preparation of specialized forecasts in cases of natural disasters and industrial accidents</a:t>
            </a:r>
            <a:r>
              <a:rPr lang="bg-BG" sz="2000" dirty="0" smtClean="0">
                <a:solidFill>
                  <a:schemeClr val="tx1"/>
                </a:solidFill>
                <a:latin typeface="Arial" pitchFamily="34" charset="0"/>
                <a:cs typeface="Arial" pitchFamily="34" charset="0"/>
              </a:rPr>
              <a:t>.</a:t>
            </a:r>
            <a:endParaRPr lang="bg-BG" sz="2000" dirty="0">
              <a:solidFill>
                <a:schemeClr val="tx1"/>
              </a:solidFill>
              <a:latin typeface="Arial" pitchFamily="34" charset="0"/>
              <a:cs typeface="Arial" pitchFamily="34" charset="0"/>
            </a:endParaRPr>
          </a:p>
        </p:txBody>
      </p:sp>
      <p:sp>
        <p:nvSpPr>
          <p:cNvPr id="8197" name="Text Box 11"/>
          <p:cNvSpPr txBox="1">
            <a:spLocks noChangeArrowheads="1"/>
          </p:cNvSpPr>
          <p:nvPr/>
        </p:nvSpPr>
        <p:spPr bwMode="auto">
          <a:xfrm>
            <a:off x="2279307" y="247566"/>
            <a:ext cx="482453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eaLnBrk="1" hangingPunct="1">
              <a:spcBef>
                <a:spcPct val="50000"/>
              </a:spcBef>
            </a:pPr>
            <a:r>
              <a:rPr lang="en-US" altLang="en-US" sz="2600" b="1" dirty="0">
                <a:solidFill>
                  <a:srgbClr val="0000FF"/>
                </a:solidFill>
                <a:effectLst>
                  <a:outerShdw blurRad="38100" dist="38100" dir="2700000" algn="tl">
                    <a:srgbClr val="000000">
                      <a:alpha val="43137"/>
                    </a:srgbClr>
                  </a:outerShdw>
                </a:effectLst>
                <a:latin typeface="Arial" charset="0"/>
              </a:rPr>
              <a:t>Main </a:t>
            </a:r>
            <a:r>
              <a:rPr lang="en-US" altLang="en-US" sz="2600" b="1" dirty="0" smtClean="0">
                <a:solidFill>
                  <a:srgbClr val="0000FF"/>
                </a:solidFill>
                <a:effectLst>
                  <a:outerShdw blurRad="38100" dist="38100" dir="2700000" algn="tl">
                    <a:srgbClr val="000000">
                      <a:alpha val="43137"/>
                    </a:srgbClr>
                  </a:outerShdw>
                </a:effectLst>
                <a:latin typeface="Arial" charset="0"/>
              </a:rPr>
              <a:t>priorities of NIMH-BAS </a:t>
            </a:r>
            <a:endParaRPr lang="bg-BG" altLang="en-US" sz="2600" b="1" dirty="0">
              <a:solidFill>
                <a:srgbClr val="0000FF"/>
              </a:solidFill>
              <a:effectLst>
                <a:outerShdw blurRad="38100" dist="38100" dir="2700000" algn="tl">
                  <a:srgbClr val="000000">
                    <a:alpha val="43137"/>
                  </a:srgbClr>
                </a:outerShdw>
              </a:effectLst>
              <a:latin typeface="Arial" charset="0"/>
            </a:endParaRPr>
          </a:p>
        </p:txBody>
      </p:sp>
      <p:pic>
        <p:nvPicPr>
          <p:cNvPr id="1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72053"/>
            <a:ext cx="837572" cy="84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a:xfrm>
            <a:off x="683568" y="6176991"/>
            <a:ext cx="8064896" cy="420224"/>
          </a:xfrm>
        </p:spPr>
        <p:txBody>
          <a:bodyPr/>
          <a:lstStyle/>
          <a:p>
            <a:pPr>
              <a:defRPr/>
            </a:pPr>
            <a:r>
              <a:rPr lang="en-US" altLang="en-US" sz="1000" b="1" dirty="0" smtClean="0">
                <a:solidFill>
                  <a:srgbClr val="0000FF"/>
                </a:solidFill>
              </a:rPr>
              <a:t>15th Session of the Informal Conference of South-East European NMHSs Directors (ICSEED), 6-7 October 2016, Zagreb, Croatia</a:t>
            </a:r>
            <a:endParaRPr lang="bg-BG" altLang="en-US" sz="1000" b="1" dirty="0">
              <a:solidFill>
                <a:srgbClr val="0000FF"/>
              </a:solidFill>
            </a:endParaRPr>
          </a:p>
        </p:txBody>
      </p:sp>
      <p:sp>
        <p:nvSpPr>
          <p:cNvPr id="7" name="Slide Number Placeholder 6"/>
          <p:cNvSpPr>
            <a:spLocks noGrp="1"/>
          </p:cNvSpPr>
          <p:nvPr>
            <p:ph type="sldNum" sz="quarter" idx="12"/>
          </p:nvPr>
        </p:nvSpPr>
        <p:spPr/>
        <p:txBody>
          <a:bodyPr/>
          <a:lstStyle/>
          <a:p>
            <a:pPr>
              <a:defRPr/>
            </a:pPr>
            <a:fld id="{B4B58FCE-78B5-4CDB-85D8-BE788671636C}" type="slidenum">
              <a:rPr lang="bg-BG" altLang="en-US" smtClean="0"/>
              <a:pPr>
                <a:defRPr/>
              </a:pPr>
              <a:t>5</a:t>
            </a:fld>
            <a:endParaRPr lang="bg-BG"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Line 7"/>
          <p:cNvSpPr>
            <a:spLocks noChangeShapeType="1"/>
          </p:cNvSpPr>
          <p:nvPr/>
        </p:nvSpPr>
        <p:spPr bwMode="auto">
          <a:xfrm>
            <a:off x="827088" y="3929"/>
            <a:ext cx="8316913"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solidFill>
                <a:prstClr val="black"/>
              </a:solidFill>
            </a:endParaRPr>
          </a:p>
        </p:txBody>
      </p:sp>
      <p:sp>
        <p:nvSpPr>
          <p:cNvPr id="8196" name="Text Box 8"/>
          <p:cNvSpPr txBox="1">
            <a:spLocks noChangeArrowheads="1"/>
          </p:cNvSpPr>
          <p:nvPr/>
        </p:nvSpPr>
        <p:spPr bwMode="auto">
          <a:xfrm>
            <a:off x="827088" y="942028"/>
            <a:ext cx="7633344"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marL="342900" indent="-342900" algn="just" fontAlgn="auto" hangingPunct="1">
              <a:buClr>
                <a:srgbClr val="0000FF"/>
              </a:buClr>
              <a:buFont typeface="Wingdings" pitchFamily="2" charset="2"/>
              <a:buChar char="Ø"/>
            </a:pPr>
            <a:r>
              <a:rPr lang="bg-BG" sz="2000" dirty="0" smtClean="0">
                <a:solidFill>
                  <a:schemeClr val="tx1"/>
                </a:solidFill>
                <a:latin typeface="Arial" pitchFamily="34" charset="0"/>
                <a:cs typeface="Arial" pitchFamily="34" charset="0"/>
              </a:rPr>
              <a:t>Atmospheric </a:t>
            </a:r>
            <a:r>
              <a:rPr lang="bg-BG" sz="2000" dirty="0">
                <a:solidFill>
                  <a:schemeClr val="tx1"/>
                </a:solidFill>
                <a:latin typeface="Arial" pitchFamily="34" charset="0"/>
                <a:cs typeface="Arial" pitchFamily="34" charset="0"/>
              </a:rPr>
              <a:t>processes and climate variability, development of methods for </a:t>
            </a:r>
            <a:r>
              <a:rPr lang="bg-BG" sz="2000" dirty="0" smtClean="0">
                <a:solidFill>
                  <a:schemeClr val="tx1"/>
                </a:solidFill>
                <a:latin typeface="Arial" pitchFamily="34" charset="0"/>
                <a:cs typeface="Arial" pitchFamily="34" charset="0"/>
              </a:rPr>
              <a:t>long</a:t>
            </a:r>
            <a:r>
              <a:rPr lang="en-US" sz="2000" dirty="0" smtClean="0">
                <a:solidFill>
                  <a:schemeClr val="tx1"/>
                </a:solidFill>
                <a:latin typeface="Arial" pitchFamily="34" charset="0"/>
                <a:cs typeface="Arial" pitchFamily="34" charset="0"/>
              </a:rPr>
              <a:t> range</a:t>
            </a:r>
            <a:r>
              <a:rPr lang="bg-BG" sz="2000" dirty="0" smtClean="0">
                <a:solidFill>
                  <a:schemeClr val="tx1"/>
                </a:solidFill>
                <a:latin typeface="Arial" pitchFamily="34" charset="0"/>
                <a:cs typeface="Arial" pitchFamily="34" charset="0"/>
              </a:rPr>
              <a:t> </a:t>
            </a:r>
            <a:r>
              <a:rPr lang="bg-BG" sz="2000" dirty="0">
                <a:solidFill>
                  <a:schemeClr val="tx1"/>
                </a:solidFill>
                <a:latin typeface="Arial" pitchFamily="34" charset="0"/>
                <a:cs typeface="Arial" pitchFamily="34" charset="0"/>
              </a:rPr>
              <a:t>weather forecasting</a:t>
            </a:r>
            <a:r>
              <a:rPr lang="bg-BG" sz="2000" dirty="0" smtClean="0">
                <a:solidFill>
                  <a:schemeClr val="tx1"/>
                </a:solidFill>
                <a:latin typeface="Arial" pitchFamily="34" charset="0"/>
                <a:cs typeface="Arial" pitchFamily="34" charset="0"/>
              </a:rPr>
              <a:t>.</a:t>
            </a:r>
            <a:endParaRPr lang="en-US" sz="2000" dirty="0" smtClean="0">
              <a:solidFill>
                <a:schemeClr val="tx1"/>
              </a:solidFill>
              <a:latin typeface="Arial" pitchFamily="34" charset="0"/>
              <a:cs typeface="Arial" pitchFamily="34" charset="0"/>
            </a:endParaRPr>
          </a:p>
          <a:p>
            <a:pPr marL="342900" indent="-342900" algn="just" fontAlgn="auto" hangingPunct="1">
              <a:buClr>
                <a:srgbClr val="0000FF"/>
              </a:buClr>
              <a:buFont typeface="Wingdings" pitchFamily="2" charset="2"/>
              <a:buChar char="Ø"/>
            </a:pPr>
            <a:endParaRPr lang="bg-BG" sz="2000" dirty="0">
              <a:solidFill>
                <a:schemeClr val="tx1"/>
              </a:solidFill>
              <a:latin typeface="Arial" pitchFamily="34" charset="0"/>
              <a:cs typeface="Arial" pitchFamily="34" charset="0"/>
            </a:endParaRPr>
          </a:p>
          <a:p>
            <a:pPr marL="342900" indent="-342900" algn="just" fontAlgn="auto" hangingPunct="1">
              <a:buClr>
                <a:srgbClr val="0000FF"/>
              </a:buClr>
              <a:buFont typeface="Wingdings" pitchFamily="2" charset="2"/>
              <a:buChar char="Ø"/>
            </a:pPr>
            <a:r>
              <a:rPr lang="en-GB" sz="2000" dirty="0">
                <a:solidFill>
                  <a:schemeClr val="tx1"/>
                </a:solidFill>
                <a:latin typeface="Arial" pitchFamily="34" charset="0"/>
                <a:cs typeface="Arial" pitchFamily="34" charset="0"/>
              </a:rPr>
              <a:t>Cloud physics and </a:t>
            </a:r>
            <a:r>
              <a:rPr lang="en-GB" sz="2000" dirty="0" err="1">
                <a:solidFill>
                  <a:schemeClr val="tx1"/>
                </a:solidFill>
                <a:latin typeface="Arial" pitchFamily="34" charset="0"/>
                <a:cs typeface="Arial" pitchFamily="34" charset="0"/>
              </a:rPr>
              <a:t>aerological</a:t>
            </a:r>
            <a:r>
              <a:rPr lang="en-GB" sz="2000" dirty="0">
                <a:solidFill>
                  <a:schemeClr val="tx1"/>
                </a:solidFill>
                <a:latin typeface="Arial" pitchFamily="34" charset="0"/>
                <a:cs typeface="Arial" pitchFamily="34" charset="0"/>
              </a:rPr>
              <a:t> studies</a:t>
            </a:r>
            <a:r>
              <a:rPr lang="en-GB" sz="2000" dirty="0" smtClean="0">
                <a:solidFill>
                  <a:schemeClr val="tx1"/>
                </a:solidFill>
                <a:latin typeface="Arial" pitchFamily="34" charset="0"/>
                <a:cs typeface="Arial" pitchFamily="34" charset="0"/>
              </a:rPr>
              <a:t>.</a:t>
            </a:r>
          </a:p>
          <a:p>
            <a:pPr marL="342900" indent="-342900" algn="just" fontAlgn="auto" hangingPunct="1">
              <a:buClr>
                <a:srgbClr val="0000FF"/>
              </a:buClr>
              <a:buFont typeface="Wingdings" pitchFamily="2" charset="2"/>
              <a:buChar char="Ø"/>
            </a:pPr>
            <a:endParaRPr lang="bg-BG" sz="2000" dirty="0">
              <a:solidFill>
                <a:schemeClr val="tx1"/>
              </a:solidFill>
              <a:latin typeface="Arial" pitchFamily="34" charset="0"/>
              <a:cs typeface="Arial" pitchFamily="34" charset="0"/>
            </a:endParaRPr>
          </a:p>
          <a:p>
            <a:pPr marL="342900" indent="-342900" algn="just" fontAlgn="auto" hangingPunct="1">
              <a:buClr>
                <a:srgbClr val="0000FF"/>
              </a:buClr>
              <a:buFont typeface="Wingdings" pitchFamily="2" charset="2"/>
              <a:buChar char="Ø"/>
            </a:pPr>
            <a:r>
              <a:rPr lang="bg-BG" sz="2000" dirty="0">
                <a:solidFill>
                  <a:schemeClr val="tx1"/>
                </a:solidFill>
                <a:latin typeface="Arial" pitchFamily="34" charset="0"/>
                <a:cs typeface="Arial" pitchFamily="34" charset="0"/>
              </a:rPr>
              <a:t>Composition and changes of natural and anthropogenic origin in the atmosphere and hydrosphere at different scales, study and modeling of the pollutant transport processes</a:t>
            </a:r>
            <a:r>
              <a:rPr lang="bg-BG" sz="2000" dirty="0" smtClean="0">
                <a:solidFill>
                  <a:schemeClr val="tx1"/>
                </a:solidFill>
                <a:latin typeface="Arial" pitchFamily="34" charset="0"/>
                <a:cs typeface="Arial" pitchFamily="34" charset="0"/>
              </a:rPr>
              <a:t>.</a:t>
            </a:r>
            <a:endParaRPr lang="en-US" sz="2000" dirty="0" smtClean="0">
              <a:solidFill>
                <a:schemeClr val="tx1"/>
              </a:solidFill>
              <a:latin typeface="Arial" pitchFamily="34" charset="0"/>
              <a:cs typeface="Arial" pitchFamily="34" charset="0"/>
            </a:endParaRPr>
          </a:p>
          <a:p>
            <a:pPr marL="342900" indent="-342900" algn="just" fontAlgn="auto" hangingPunct="1">
              <a:buClr>
                <a:srgbClr val="0000FF"/>
              </a:buClr>
              <a:buFont typeface="Wingdings" pitchFamily="2" charset="2"/>
              <a:buChar char="Ø"/>
            </a:pPr>
            <a:endParaRPr lang="bg-BG" sz="2000" dirty="0">
              <a:solidFill>
                <a:schemeClr val="tx1"/>
              </a:solidFill>
              <a:latin typeface="Arial" pitchFamily="34" charset="0"/>
              <a:cs typeface="Arial" pitchFamily="34" charset="0"/>
            </a:endParaRPr>
          </a:p>
          <a:p>
            <a:pPr marL="342900" indent="-342900" algn="just">
              <a:buClr>
                <a:srgbClr val="0000FF"/>
              </a:buClr>
              <a:buFont typeface="Wingdings" pitchFamily="2" charset="2"/>
              <a:buChar char="Ø"/>
            </a:pPr>
            <a:r>
              <a:rPr lang="bg-BG" sz="2000" dirty="0">
                <a:solidFill>
                  <a:schemeClr val="tx1"/>
                </a:solidFill>
                <a:latin typeface="Arial" pitchFamily="34" charset="0"/>
                <a:cs typeface="Arial" pitchFamily="34" charset="0"/>
              </a:rPr>
              <a:t>Management and planning of water resources utilization, methods and tools for their protection as a part of the environment</a:t>
            </a:r>
            <a:r>
              <a:rPr lang="bg-BG" sz="2000" dirty="0" smtClean="0">
                <a:solidFill>
                  <a:schemeClr val="tx1"/>
                </a:solidFill>
                <a:latin typeface="Arial" pitchFamily="34" charset="0"/>
                <a:cs typeface="Arial" pitchFamily="34" charset="0"/>
              </a:rPr>
              <a:t>.</a:t>
            </a:r>
            <a:endParaRPr lang="en-US" sz="2000" dirty="0" smtClean="0">
              <a:solidFill>
                <a:schemeClr val="tx1"/>
              </a:solidFill>
              <a:latin typeface="Arial" pitchFamily="34" charset="0"/>
              <a:cs typeface="Arial" pitchFamily="34" charset="0"/>
            </a:endParaRPr>
          </a:p>
          <a:p>
            <a:pPr algn="just">
              <a:buClr>
                <a:srgbClr val="0000FF"/>
              </a:buClr>
            </a:pPr>
            <a:r>
              <a:rPr lang="bg-BG" sz="2000" dirty="0" smtClean="0">
                <a:solidFill>
                  <a:schemeClr val="tx1"/>
                </a:solidFill>
                <a:latin typeface="Arial" pitchFamily="34" charset="0"/>
                <a:cs typeface="Arial" pitchFamily="34" charset="0"/>
              </a:rPr>
              <a:t> </a:t>
            </a:r>
            <a:endParaRPr lang="bg-BG" sz="2000" dirty="0">
              <a:solidFill>
                <a:schemeClr val="tx1"/>
              </a:solidFill>
              <a:latin typeface="Arial" pitchFamily="34" charset="0"/>
              <a:cs typeface="Arial" pitchFamily="34" charset="0"/>
            </a:endParaRPr>
          </a:p>
          <a:p>
            <a:pPr marL="342900" indent="-342900" algn="just">
              <a:buClr>
                <a:srgbClr val="0000FF"/>
              </a:buClr>
              <a:buFont typeface="Wingdings" pitchFamily="2" charset="2"/>
              <a:buChar char="Ø"/>
            </a:pPr>
            <a:r>
              <a:rPr lang="bg-BG" sz="2000" dirty="0">
                <a:solidFill>
                  <a:schemeClr val="tx1"/>
                </a:solidFill>
                <a:latin typeface="Arial" pitchFamily="34" charset="0"/>
                <a:cs typeface="Arial" pitchFamily="34" charset="0"/>
              </a:rPr>
              <a:t>Utilization and management of water in river basins</a:t>
            </a:r>
            <a:r>
              <a:rPr lang="bg-BG" sz="2000" dirty="0" smtClean="0">
                <a:solidFill>
                  <a:schemeClr val="tx1"/>
                </a:solidFill>
                <a:latin typeface="Arial" pitchFamily="34" charset="0"/>
                <a:cs typeface="Arial" pitchFamily="34" charset="0"/>
              </a:rPr>
              <a:t>.</a:t>
            </a:r>
            <a:endParaRPr lang="en-US" sz="2000" dirty="0" smtClean="0">
              <a:solidFill>
                <a:schemeClr val="tx1"/>
              </a:solidFill>
              <a:latin typeface="Arial" pitchFamily="34" charset="0"/>
              <a:cs typeface="Arial" pitchFamily="34" charset="0"/>
            </a:endParaRPr>
          </a:p>
          <a:p>
            <a:pPr marL="342900" indent="-342900" algn="just">
              <a:buClr>
                <a:srgbClr val="0000FF"/>
              </a:buClr>
              <a:buFont typeface="Wingdings" pitchFamily="2" charset="2"/>
              <a:buChar char="Ø"/>
            </a:pPr>
            <a:endParaRPr lang="bg-BG" sz="2000" dirty="0">
              <a:solidFill>
                <a:schemeClr val="tx1"/>
              </a:solidFill>
              <a:latin typeface="Arial" pitchFamily="34" charset="0"/>
              <a:cs typeface="Arial" pitchFamily="34" charset="0"/>
            </a:endParaRPr>
          </a:p>
          <a:p>
            <a:pPr marL="342900" indent="-342900" algn="just">
              <a:buClr>
                <a:srgbClr val="0000FF"/>
              </a:buClr>
              <a:buFont typeface="Wingdings" pitchFamily="2" charset="2"/>
              <a:buChar char="Ø"/>
            </a:pPr>
            <a:r>
              <a:rPr lang="en-GB" sz="2000" dirty="0">
                <a:solidFill>
                  <a:schemeClr val="tx1"/>
                </a:solidFill>
                <a:latin typeface="Arial" pitchFamily="34" charset="0"/>
                <a:cs typeface="Arial" pitchFamily="34" charset="0"/>
              </a:rPr>
              <a:t>Management of water resource systems</a:t>
            </a:r>
            <a:r>
              <a:rPr lang="bg-BG" sz="2000" dirty="0">
                <a:solidFill>
                  <a:schemeClr val="tx1"/>
                </a:solidFill>
                <a:latin typeface="Arial" pitchFamily="34" charset="0"/>
                <a:cs typeface="Arial" pitchFamily="34" charset="0"/>
              </a:rPr>
              <a:t>; </a:t>
            </a:r>
            <a:r>
              <a:rPr lang="en-GB" sz="2000" dirty="0">
                <a:solidFill>
                  <a:schemeClr val="tx1"/>
                </a:solidFill>
                <a:latin typeface="Arial" pitchFamily="34" charset="0"/>
                <a:cs typeface="Arial" pitchFamily="34" charset="0"/>
              </a:rPr>
              <a:t>hydraulic and </a:t>
            </a:r>
            <a:r>
              <a:rPr lang="en-GB" sz="2000" dirty="0" err="1" smtClean="0">
                <a:solidFill>
                  <a:schemeClr val="tx1"/>
                </a:solidFill>
                <a:latin typeface="Arial" pitchFamily="34" charset="0"/>
                <a:cs typeface="Arial" pitchFamily="34" charset="0"/>
              </a:rPr>
              <a:t>hydrophysical</a:t>
            </a:r>
            <a:r>
              <a:rPr lang="en-GB" sz="2000" dirty="0" smtClean="0">
                <a:solidFill>
                  <a:schemeClr val="tx1"/>
                </a:solidFill>
                <a:latin typeface="Arial" pitchFamily="34" charset="0"/>
                <a:cs typeface="Arial" pitchFamily="34" charset="0"/>
              </a:rPr>
              <a:t> </a:t>
            </a:r>
            <a:r>
              <a:rPr lang="en-GB" sz="2000" dirty="0">
                <a:solidFill>
                  <a:schemeClr val="tx1"/>
                </a:solidFill>
                <a:latin typeface="Arial" pitchFamily="34" charset="0"/>
                <a:cs typeface="Arial" pitchFamily="34" charset="0"/>
              </a:rPr>
              <a:t>problems of </a:t>
            </a:r>
            <a:r>
              <a:rPr lang="en-GB" sz="2000" dirty="0" smtClean="0">
                <a:solidFill>
                  <a:schemeClr val="tx1"/>
                </a:solidFill>
                <a:latin typeface="Arial" pitchFamily="34" charset="0"/>
                <a:cs typeface="Arial" pitchFamily="34" charset="0"/>
              </a:rPr>
              <a:t>water systems.</a:t>
            </a:r>
            <a:endParaRPr lang="bg-BG" sz="2000" dirty="0">
              <a:solidFill>
                <a:schemeClr val="tx1"/>
              </a:solidFill>
              <a:latin typeface="Arial" pitchFamily="34" charset="0"/>
              <a:cs typeface="Arial" pitchFamily="34" charset="0"/>
            </a:endParaRPr>
          </a:p>
        </p:txBody>
      </p:sp>
      <p:pic>
        <p:nvPicPr>
          <p:cNvPr id="9"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72053"/>
            <a:ext cx="837572" cy="84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11"/>
          <p:cNvSpPr txBox="1">
            <a:spLocks noChangeArrowheads="1"/>
          </p:cNvSpPr>
          <p:nvPr/>
        </p:nvSpPr>
        <p:spPr bwMode="auto">
          <a:xfrm>
            <a:off x="2279307" y="247566"/>
            <a:ext cx="482453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eaLnBrk="1" hangingPunct="1">
              <a:spcBef>
                <a:spcPct val="50000"/>
              </a:spcBef>
            </a:pPr>
            <a:r>
              <a:rPr lang="en-US" altLang="en-US" sz="2600" b="1" dirty="0">
                <a:solidFill>
                  <a:srgbClr val="0000FF"/>
                </a:solidFill>
                <a:effectLst>
                  <a:outerShdw blurRad="38100" dist="38100" dir="2700000" algn="tl">
                    <a:srgbClr val="000000">
                      <a:alpha val="43137"/>
                    </a:srgbClr>
                  </a:outerShdw>
                </a:effectLst>
                <a:latin typeface="Arial" charset="0"/>
              </a:rPr>
              <a:t>Main </a:t>
            </a:r>
            <a:r>
              <a:rPr lang="en-US" altLang="en-US" sz="2600" b="1" dirty="0" smtClean="0">
                <a:solidFill>
                  <a:srgbClr val="0000FF"/>
                </a:solidFill>
                <a:effectLst>
                  <a:outerShdw blurRad="38100" dist="38100" dir="2700000" algn="tl">
                    <a:srgbClr val="000000">
                      <a:alpha val="43137"/>
                    </a:srgbClr>
                  </a:outerShdw>
                </a:effectLst>
                <a:latin typeface="Arial" charset="0"/>
              </a:rPr>
              <a:t>priorities of NIMH-BAS </a:t>
            </a:r>
            <a:endParaRPr lang="bg-BG" altLang="en-US" sz="2600" b="1" dirty="0">
              <a:solidFill>
                <a:srgbClr val="0000FF"/>
              </a:solidFill>
              <a:effectLst>
                <a:outerShdw blurRad="38100" dist="38100" dir="2700000" algn="tl">
                  <a:srgbClr val="000000">
                    <a:alpha val="43137"/>
                  </a:srgbClr>
                </a:outerShdw>
              </a:effectLst>
              <a:latin typeface="Arial" charset="0"/>
            </a:endParaRPr>
          </a:p>
        </p:txBody>
      </p:sp>
      <p:sp>
        <p:nvSpPr>
          <p:cNvPr id="5" name="Footer Placeholder 4"/>
          <p:cNvSpPr>
            <a:spLocks noGrp="1"/>
          </p:cNvSpPr>
          <p:nvPr>
            <p:ph type="ftr" sz="quarter" idx="11"/>
          </p:nvPr>
        </p:nvSpPr>
        <p:spPr>
          <a:xfrm>
            <a:off x="467544" y="6286420"/>
            <a:ext cx="8270037" cy="564932"/>
          </a:xfrm>
        </p:spPr>
        <p:txBody>
          <a:bodyPr/>
          <a:lstStyle/>
          <a:p>
            <a:pPr>
              <a:defRPr/>
            </a:pPr>
            <a:r>
              <a:rPr lang="en-US" altLang="en-US" sz="1000" b="1" dirty="0" smtClean="0">
                <a:solidFill>
                  <a:srgbClr val="0000FF"/>
                </a:solidFill>
              </a:rPr>
              <a:t>15th Session of the Informal Conference of South-East European NMHSs Directors (ICSEED), 6-7 October 2016, Zagreb, Croatia</a:t>
            </a:r>
            <a:endParaRPr lang="bg-BG" altLang="en-US" sz="1000" b="1" dirty="0">
              <a:solidFill>
                <a:srgbClr val="0000FF"/>
              </a:solidFill>
            </a:endParaRPr>
          </a:p>
        </p:txBody>
      </p:sp>
      <p:sp>
        <p:nvSpPr>
          <p:cNvPr id="6" name="Slide Number Placeholder 5"/>
          <p:cNvSpPr>
            <a:spLocks noGrp="1"/>
          </p:cNvSpPr>
          <p:nvPr>
            <p:ph type="sldNum" sz="quarter" idx="12"/>
          </p:nvPr>
        </p:nvSpPr>
        <p:spPr/>
        <p:txBody>
          <a:bodyPr/>
          <a:lstStyle/>
          <a:p>
            <a:pPr>
              <a:defRPr/>
            </a:pPr>
            <a:fld id="{B4B58FCE-78B5-4CDB-85D8-BE788671636C}" type="slidenum">
              <a:rPr lang="bg-BG" altLang="en-US" smtClean="0"/>
              <a:pPr>
                <a:defRPr/>
              </a:pPr>
              <a:t>6</a:t>
            </a:fld>
            <a:endParaRPr lang="bg-BG" altLang="en-US"/>
          </a:p>
        </p:txBody>
      </p:sp>
    </p:spTree>
    <p:extLst>
      <p:ext uri="{BB962C8B-B14F-4D97-AF65-F5344CB8AC3E}">
        <p14:creationId xmlns:p14="http://schemas.microsoft.com/office/powerpoint/2010/main" val="38678304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ChangeArrowheads="1"/>
          </p:cNvSpPr>
          <p:nvPr/>
        </p:nvSpPr>
        <p:spPr bwMode="auto">
          <a:xfrm>
            <a:off x="821953" y="1412776"/>
            <a:ext cx="7791450"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Aft>
                <a:spcPts val="600"/>
              </a:spcAft>
            </a:pPr>
            <a:r>
              <a:rPr lang="en-US" altLang="en-US" sz="2000" b="1" dirty="0" smtClean="0">
                <a:solidFill>
                  <a:srgbClr val="C00000"/>
                </a:solidFill>
                <a:effectLst>
                  <a:outerShdw blurRad="38100" dist="38100" dir="2700000" algn="tl">
                    <a:srgbClr val="000000">
                      <a:alpha val="43137"/>
                    </a:srgbClr>
                  </a:outerShdw>
                </a:effectLst>
              </a:rPr>
              <a:t>Ground stations</a:t>
            </a:r>
            <a:endParaRPr lang="ru-RU" altLang="en-US" sz="2000" b="1" dirty="0">
              <a:solidFill>
                <a:srgbClr val="C00000"/>
              </a:solidFill>
              <a:effectLst>
                <a:outerShdw blurRad="38100" dist="38100" dir="2700000" algn="tl">
                  <a:srgbClr val="000000">
                    <a:alpha val="43137"/>
                  </a:srgbClr>
                </a:outerShdw>
              </a:effectLst>
            </a:endParaRPr>
          </a:p>
          <a:p>
            <a:pPr marL="269875" indent="-269875" eaLnBrk="1" hangingPunct="1">
              <a:spcAft>
                <a:spcPts val="0"/>
              </a:spcAft>
              <a:buClr>
                <a:srgbClr val="0000FF"/>
              </a:buClr>
              <a:buFont typeface="Wingdings" pitchFamily="2" charset="2"/>
              <a:buChar char="§"/>
            </a:pPr>
            <a:r>
              <a:rPr lang="en-US" altLang="en-US" sz="2000" dirty="0"/>
              <a:t>S</a:t>
            </a:r>
            <a:r>
              <a:rPr lang="en-US" altLang="en-US" sz="2000" dirty="0" smtClean="0"/>
              <a:t>ynoptic</a:t>
            </a:r>
            <a:r>
              <a:rPr lang="ru-RU" altLang="en-US" sz="2000" dirty="0" smtClean="0"/>
              <a:t> </a:t>
            </a:r>
            <a:r>
              <a:rPr lang="ru-RU" altLang="en-US" sz="2000" dirty="0"/>
              <a:t>(</a:t>
            </a:r>
            <a:r>
              <a:rPr lang="ru-RU" altLang="en-US" sz="2000" dirty="0" smtClean="0"/>
              <a:t>37), </a:t>
            </a:r>
            <a:r>
              <a:rPr lang="en-US" altLang="en-US" sz="2000" dirty="0"/>
              <a:t>climatological</a:t>
            </a:r>
            <a:r>
              <a:rPr lang="ru-RU" altLang="en-US" sz="2000" dirty="0"/>
              <a:t> (</a:t>
            </a:r>
            <a:r>
              <a:rPr lang="ru-RU" altLang="en-US" sz="2000" dirty="0" smtClean="0"/>
              <a:t>8</a:t>
            </a:r>
            <a:r>
              <a:rPr lang="en-US" altLang="en-US" sz="2000" dirty="0" smtClean="0"/>
              <a:t>6</a:t>
            </a:r>
            <a:r>
              <a:rPr lang="ru-RU" altLang="en-US" sz="2000" dirty="0" smtClean="0"/>
              <a:t>), </a:t>
            </a:r>
            <a:r>
              <a:rPr lang="en-US" altLang="en-US" sz="2000" dirty="0"/>
              <a:t>precipitation</a:t>
            </a:r>
            <a:r>
              <a:rPr lang="ru-RU" altLang="en-US" sz="2000" dirty="0"/>
              <a:t> </a:t>
            </a:r>
            <a:r>
              <a:rPr lang="ru-RU" altLang="en-US" sz="2000" dirty="0" smtClean="0"/>
              <a:t>(</a:t>
            </a:r>
            <a:r>
              <a:rPr lang="en-US" altLang="en-US" sz="2000" dirty="0" smtClean="0"/>
              <a:t>253</a:t>
            </a:r>
            <a:r>
              <a:rPr lang="ru-RU" altLang="en-US" sz="2000" dirty="0" smtClean="0"/>
              <a:t>)</a:t>
            </a:r>
            <a:endParaRPr lang="ru-RU" altLang="en-US" sz="2000" dirty="0"/>
          </a:p>
          <a:p>
            <a:pPr marL="269875" indent="-269875" eaLnBrk="1" hangingPunct="1">
              <a:spcAft>
                <a:spcPts val="0"/>
              </a:spcAft>
              <a:buClr>
                <a:srgbClr val="0000FF"/>
              </a:buClr>
              <a:buFont typeface="Wingdings" pitchFamily="2" charset="2"/>
              <a:buChar char="§"/>
            </a:pPr>
            <a:r>
              <a:rPr lang="en-US" altLang="en-US" sz="2000" dirty="0" err="1"/>
              <a:t>A</a:t>
            </a:r>
            <a:r>
              <a:rPr lang="en-US" altLang="en-US" sz="2000" dirty="0" err="1" smtClean="0"/>
              <a:t>grometeorological</a:t>
            </a:r>
            <a:r>
              <a:rPr lang="ru-RU" altLang="en-US" sz="2000" dirty="0" smtClean="0"/>
              <a:t> (</a:t>
            </a:r>
            <a:r>
              <a:rPr lang="en-US" altLang="en-US" sz="2000" dirty="0" smtClean="0"/>
              <a:t>28</a:t>
            </a:r>
            <a:r>
              <a:rPr lang="ru-RU" altLang="en-US" sz="2000" dirty="0" smtClean="0"/>
              <a:t>)</a:t>
            </a:r>
            <a:endParaRPr lang="ru-RU" altLang="en-US" sz="2000" dirty="0"/>
          </a:p>
          <a:p>
            <a:pPr marL="269875" indent="-269875" eaLnBrk="1" hangingPunct="1">
              <a:spcAft>
                <a:spcPts val="0"/>
              </a:spcAft>
              <a:buClr>
                <a:srgbClr val="0000FF"/>
              </a:buClr>
              <a:buFont typeface="Wingdings" pitchFamily="2" charset="2"/>
              <a:buChar char="§"/>
            </a:pPr>
            <a:r>
              <a:rPr lang="en-US" altLang="en-US" sz="2000" dirty="0"/>
              <a:t>H</a:t>
            </a:r>
            <a:r>
              <a:rPr lang="en-US" altLang="en-US" sz="2000" dirty="0" smtClean="0"/>
              <a:t>ydrometric</a:t>
            </a:r>
            <a:r>
              <a:rPr lang="ru-RU" altLang="en-US" sz="2000" dirty="0" smtClean="0"/>
              <a:t> </a:t>
            </a:r>
            <a:r>
              <a:rPr lang="ru-RU" altLang="en-US" sz="2000" dirty="0"/>
              <a:t>(</a:t>
            </a:r>
            <a:r>
              <a:rPr lang="ru-RU" altLang="en-US" sz="2000" dirty="0" smtClean="0"/>
              <a:t>1</a:t>
            </a:r>
            <a:r>
              <a:rPr lang="en-US" altLang="en-US" sz="2000" dirty="0" smtClean="0"/>
              <a:t>98</a:t>
            </a:r>
            <a:r>
              <a:rPr lang="ru-RU" altLang="en-US" sz="2000" dirty="0" smtClean="0"/>
              <a:t>) </a:t>
            </a:r>
            <a:r>
              <a:rPr lang="ru-RU" altLang="en-US" sz="2000" dirty="0"/>
              <a:t>и </a:t>
            </a:r>
            <a:r>
              <a:rPr lang="en-US" altLang="en-US" sz="2000" dirty="0"/>
              <a:t>hydrogeological</a:t>
            </a:r>
            <a:r>
              <a:rPr lang="ru-RU" altLang="en-US" sz="2000" dirty="0"/>
              <a:t> </a:t>
            </a:r>
            <a:r>
              <a:rPr lang="ru-RU" altLang="en-US" sz="2000" dirty="0" smtClean="0"/>
              <a:t>(</a:t>
            </a:r>
            <a:r>
              <a:rPr lang="en-US" altLang="en-US" sz="2000" dirty="0" smtClean="0"/>
              <a:t>337</a:t>
            </a:r>
            <a:r>
              <a:rPr lang="bg-BG" altLang="en-US" sz="2000" dirty="0" smtClean="0"/>
              <a:t> </a:t>
            </a:r>
            <a:r>
              <a:rPr lang="en-GB" altLang="en-US" sz="2000" dirty="0" smtClean="0"/>
              <a:t>wells </a:t>
            </a:r>
            <a:r>
              <a:rPr lang="en-US" altLang="en-US" sz="2000" dirty="0" smtClean="0"/>
              <a:t>and</a:t>
            </a:r>
            <a:r>
              <a:rPr lang="bg-BG" altLang="en-US" sz="2000" dirty="0" smtClean="0"/>
              <a:t> 10</a:t>
            </a:r>
            <a:r>
              <a:rPr lang="en-US" altLang="en-US" sz="2000" dirty="0" smtClean="0"/>
              <a:t>9</a:t>
            </a:r>
            <a:r>
              <a:rPr lang="bg-BG" altLang="en-US" sz="2000" dirty="0" smtClean="0"/>
              <a:t> </a:t>
            </a:r>
            <a:r>
              <a:rPr lang="en-GB" altLang="en-US" sz="2000" dirty="0" smtClean="0"/>
              <a:t>sprigs</a:t>
            </a:r>
            <a:r>
              <a:rPr lang="ru-RU" altLang="en-US" sz="2000" dirty="0" smtClean="0"/>
              <a:t>)</a:t>
            </a:r>
            <a:endParaRPr lang="ru-RU" altLang="en-US" sz="2000" dirty="0"/>
          </a:p>
          <a:p>
            <a:pPr marL="269875" indent="-269875" eaLnBrk="1" hangingPunct="1">
              <a:spcAft>
                <a:spcPts val="0"/>
              </a:spcAft>
              <a:buClr>
                <a:srgbClr val="0000FF"/>
              </a:buClr>
              <a:buFont typeface="Wingdings" pitchFamily="2" charset="2"/>
              <a:buChar char="§"/>
            </a:pPr>
            <a:r>
              <a:rPr lang="en-US" altLang="en-US" sz="2000" dirty="0" smtClean="0"/>
              <a:t>Monitoring of precipitation chemistry </a:t>
            </a:r>
            <a:r>
              <a:rPr lang="ru-RU" altLang="en-US" sz="2000" dirty="0" smtClean="0"/>
              <a:t>(3</a:t>
            </a:r>
            <a:r>
              <a:rPr lang="en-US" altLang="en-US" sz="2000" dirty="0" smtClean="0"/>
              <a:t>4</a:t>
            </a:r>
            <a:r>
              <a:rPr lang="ru-RU" altLang="en-US" sz="2000" dirty="0" smtClean="0"/>
              <a:t>) </a:t>
            </a:r>
            <a:endParaRPr lang="ru-RU" altLang="en-US" sz="2000" dirty="0"/>
          </a:p>
          <a:p>
            <a:pPr marL="269875" indent="-269875" eaLnBrk="1" hangingPunct="1">
              <a:spcAft>
                <a:spcPts val="0"/>
              </a:spcAft>
              <a:buClr>
                <a:srgbClr val="0000FF"/>
              </a:buClr>
              <a:buFont typeface="Wingdings" pitchFamily="2" charset="2"/>
              <a:buChar char="§"/>
            </a:pPr>
            <a:r>
              <a:rPr lang="en-US" altLang="en-US" sz="2000" dirty="0" smtClean="0"/>
              <a:t>Measuring of solar </a:t>
            </a:r>
            <a:r>
              <a:rPr lang="en-US" altLang="en-US" sz="2000" dirty="0"/>
              <a:t>radiation </a:t>
            </a:r>
            <a:r>
              <a:rPr lang="en-US" altLang="en-US" sz="2000" dirty="0" smtClean="0"/>
              <a:t>components </a:t>
            </a:r>
            <a:r>
              <a:rPr lang="ru-RU" altLang="en-US" sz="2000" dirty="0" smtClean="0"/>
              <a:t>(</a:t>
            </a:r>
            <a:r>
              <a:rPr lang="en-US" altLang="en-US" sz="2000" dirty="0" smtClean="0"/>
              <a:t>4</a:t>
            </a:r>
            <a:r>
              <a:rPr lang="ru-RU" altLang="en-US" sz="2000" dirty="0" smtClean="0"/>
              <a:t>)</a:t>
            </a:r>
            <a:endParaRPr lang="ru-RU" altLang="en-US" sz="2000" dirty="0"/>
          </a:p>
          <a:p>
            <a:pPr marL="269875" indent="-269875" eaLnBrk="1" hangingPunct="1">
              <a:spcAft>
                <a:spcPts val="0"/>
              </a:spcAft>
              <a:buClr>
                <a:srgbClr val="0000FF"/>
              </a:buClr>
              <a:buFont typeface="Wingdings" pitchFamily="2" charset="2"/>
              <a:buChar char="§"/>
            </a:pPr>
            <a:r>
              <a:rPr lang="en-US" altLang="en-US" sz="2000" dirty="0" smtClean="0"/>
              <a:t>automatic </a:t>
            </a:r>
            <a:r>
              <a:rPr lang="en-US" altLang="en-US" sz="2000" dirty="0"/>
              <a:t>meteorological and hydrological </a:t>
            </a:r>
            <a:r>
              <a:rPr lang="ru-RU" altLang="en-US" sz="2000" dirty="0" smtClean="0"/>
              <a:t>(</a:t>
            </a:r>
            <a:r>
              <a:rPr lang="en-US" altLang="en-US" sz="2000" dirty="0"/>
              <a:t>o</a:t>
            </a:r>
            <a:r>
              <a:rPr lang="en-US" altLang="en-US" sz="2000" dirty="0" smtClean="0"/>
              <a:t>ver</a:t>
            </a:r>
            <a:r>
              <a:rPr lang="ru-RU" altLang="en-US" sz="2000" dirty="0" smtClean="0"/>
              <a:t> 1</a:t>
            </a:r>
            <a:r>
              <a:rPr lang="en-US" altLang="en-US" sz="2000" dirty="0" smtClean="0"/>
              <a:t>5</a:t>
            </a:r>
            <a:r>
              <a:rPr lang="ru-RU" altLang="en-US" sz="2000" dirty="0" smtClean="0"/>
              <a:t>0</a:t>
            </a:r>
            <a:r>
              <a:rPr lang="ru-RU" altLang="en-US" sz="2000" dirty="0"/>
              <a:t>)</a:t>
            </a:r>
          </a:p>
          <a:p>
            <a:pPr marL="269875" indent="-269875" eaLnBrk="1" hangingPunct="1">
              <a:spcAft>
                <a:spcPts val="0"/>
              </a:spcAft>
              <a:buClr>
                <a:srgbClr val="0000FF"/>
              </a:buClr>
              <a:buFont typeface="Wingdings" pitchFamily="2" charset="2"/>
              <a:buChar char="§"/>
            </a:pPr>
            <a:r>
              <a:rPr lang="en-US" sz="2000" dirty="0"/>
              <a:t>Coastal boundary layer </a:t>
            </a:r>
            <a:r>
              <a:rPr lang="en-US" sz="2000" dirty="0" smtClean="0"/>
              <a:t>station </a:t>
            </a:r>
            <a:r>
              <a:rPr lang="en-US" sz="2000" dirty="0"/>
              <a:t>(Acoustic remote </a:t>
            </a:r>
            <a:r>
              <a:rPr lang="en-US" sz="2000" dirty="0" smtClean="0"/>
              <a:t>measurements/ SODAR) - </a:t>
            </a:r>
            <a:r>
              <a:rPr lang="ru-RU" altLang="en-US" sz="2000" dirty="0" smtClean="0"/>
              <a:t>(1)</a:t>
            </a:r>
            <a:endParaRPr lang="en-US" altLang="en-US" sz="2000" dirty="0" smtClean="0"/>
          </a:p>
          <a:p>
            <a:pPr eaLnBrk="1" hangingPunct="1">
              <a:spcAft>
                <a:spcPts val="0"/>
              </a:spcAft>
              <a:buClr>
                <a:srgbClr val="0000FF"/>
              </a:buClr>
            </a:pPr>
            <a:endParaRPr lang="ru-RU" altLang="en-US" sz="2000" dirty="0" smtClean="0"/>
          </a:p>
          <a:p>
            <a:pPr eaLnBrk="1" hangingPunct="1">
              <a:spcBef>
                <a:spcPts val="600"/>
              </a:spcBef>
              <a:spcAft>
                <a:spcPts val="600"/>
              </a:spcAft>
            </a:pPr>
            <a:r>
              <a:rPr lang="en-US" altLang="en-US" sz="2000" b="1" dirty="0" err="1" smtClean="0">
                <a:solidFill>
                  <a:srgbClr val="C00000"/>
                </a:solidFill>
                <a:effectLst>
                  <a:outerShdw blurRad="38100" dist="38100" dir="2700000" algn="tl">
                    <a:srgbClr val="000000">
                      <a:alpha val="43137"/>
                    </a:srgbClr>
                  </a:outerShdw>
                </a:effectLst>
              </a:rPr>
              <a:t>Aerological</a:t>
            </a:r>
            <a:r>
              <a:rPr lang="en-US" altLang="en-US" sz="2000" b="1" dirty="0" smtClean="0">
                <a:solidFill>
                  <a:srgbClr val="C00000"/>
                </a:solidFill>
                <a:effectLst>
                  <a:outerShdw blurRad="38100" dist="38100" dir="2700000" algn="tl">
                    <a:srgbClr val="000000">
                      <a:alpha val="43137"/>
                    </a:srgbClr>
                  </a:outerShdw>
                </a:effectLst>
              </a:rPr>
              <a:t> measurements</a:t>
            </a:r>
          </a:p>
          <a:p>
            <a:pPr eaLnBrk="1" hangingPunct="1"/>
            <a:r>
              <a:rPr lang="en-US" altLang="en-US" sz="2000" dirty="0" smtClean="0"/>
              <a:t>Daily measurement </a:t>
            </a:r>
            <a:r>
              <a:rPr lang="en-US" altLang="en-US" sz="2000" dirty="0"/>
              <a:t>of vertical </a:t>
            </a:r>
            <a:r>
              <a:rPr lang="en-US" altLang="en-US" sz="2000" dirty="0" smtClean="0"/>
              <a:t>profiles </a:t>
            </a:r>
            <a:r>
              <a:rPr lang="en-US" altLang="en-US" sz="2000" dirty="0"/>
              <a:t>of meteorological elements </a:t>
            </a:r>
            <a:r>
              <a:rPr lang="en-US" altLang="en-US" sz="2000" dirty="0" smtClean="0"/>
              <a:t>up </a:t>
            </a:r>
            <a:r>
              <a:rPr lang="en-US" altLang="en-US" sz="2000" dirty="0"/>
              <a:t>to </a:t>
            </a:r>
            <a:r>
              <a:rPr lang="en-US" altLang="en-US" sz="2000" dirty="0" smtClean="0"/>
              <a:t>a height of 25 km by </a:t>
            </a:r>
            <a:r>
              <a:rPr lang="en-US" altLang="en-US" sz="2000" dirty="0" err="1" smtClean="0"/>
              <a:t>radiosondes</a:t>
            </a:r>
            <a:r>
              <a:rPr lang="ru-RU" altLang="en-US" sz="2000" dirty="0" smtClean="0"/>
              <a:t>.</a:t>
            </a:r>
            <a:endParaRPr lang="ru-RU" altLang="en-US" sz="2000" dirty="0"/>
          </a:p>
        </p:txBody>
      </p:sp>
      <p:sp>
        <p:nvSpPr>
          <p:cNvPr id="10245" name="Rectangle 1"/>
          <p:cNvSpPr>
            <a:spLocks noChangeArrowheads="1"/>
          </p:cNvSpPr>
          <p:nvPr/>
        </p:nvSpPr>
        <p:spPr bwMode="auto">
          <a:xfrm>
            <a:off x="945077" y="87428"/>
            <a:ext cx="81989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400" b="1" dirty="0" smtClean="0">
                <a:solidFill>
                  <a:srgbClr val="0000FF"/>
                </a:solidFill>
                <a:effectLst>
                  <a:outerShdw blurRad="38100" dist="38100" dir="2700000" algn="tl">
                    <a:srgbClr val="000000">
                      <a:alpha val="43137"/>
                    </a:srgbClr>
                  </a:outerShdw>
                </a:effectLst>
              </a:rPr>
              <a:t>The National observing </a:t>
            </a:r>
            <a:r>
              <a:rPr lang="en-US" altLang="en-US" sz="2400" b="1" dirty="0">
                <a:solidFill>
                  <a:srgbClr val="0000FF"/>
                </a:solidFill>
                <a:effectLst>
                  <a:outerShdw blurRad="38100" dist="38100" dir="2700000" algn="tl">
                    <a:srgbClr val="000000">
                      <a:alpha val="43137"/>
                    </a:srgbClr>
                  </a:outerShdw>
                </a:effectLst>
              </a:rPr>
              <a:t>system of </a:t>
            </a:r>
            <a:r>
              <a:rPr lang="en-US" altLang="en-US" sz="2400" b="1" dirty="0" smtClean="0">
                <a:solidFill>
                  <a:srgbClr val="0000FF"/>
                </a:solidFill>
                <a:effectLst>
                  <a:outerShdw blurRad="38100" dist="38100" dir="2700000" algn="tl">
                    <a:srgbClr val="000000">
                      <a:alpha val="43137"/>
                    </a:srgbClr>
                  </a:outerShdw>
                </a:effectLst>
              </a:rPr>
              <a:t>NIMH-BAS is </a:t>
            </a:r>
            <a:r>
              <a:rPr lang="en-GB" sz="2400" b="1" dirty="0">
                <a:solidFill>
                  <a:srgbClr val="0000FF"/>
                </a:solidFill>
                <a:effectLst>
                  <a:outerShdw blurRad="38100" dist="38100" dir="2700000" algn="tl">
                    <a:srgbClr val="000000">
                      <a:alpha val="43137"/>
                    </a:srgbClr>
                  </a:outerShdw>
                </a:effectLst>
              </a:rPr>
              <a:t>part of the WMO Integrated Global Observing System (WIGOS</a:t>
            </a:r>
            <a:r>
              <a:rPr lang="en-GB" sz="2400" b="1" dirty="0" smtClean="0">
                <a:solidFill>
                  <a:srgbClr val="0000FF"/>
                </a:solidFill>
                <a:effectLst>
                  <a:outerShdw blurRad="38100" dist="38100" dir="2700000" algn="tl">
                    <a:srgbClr val="000000">
                      <a:alpha val="43137"/>
                    </a:srgbClr>
                  </a:outerShdw>
                </a:effectLst>
              </a:rPr>
              <a:t>)</a:t>
            </a:r>
            <a:endParaRPr lang="bg-BG" sz="2400" b="1" dirty="0">
              <a:solidFill>
                <a:srgbClr val="0000FF"/>
              </a:solidFill>
              <a:effectLst>
                <a:outerShdw blurRad="38100" dist="38100" dir="2700000" algn="tl">
                  <a:srgbClr val="000000">
                    <a:alpha val="43137"/>
                  </a:srgbClr>
                </a:outerShdw>
              </a:effectLst>
            </a:endParaRPr>
          </a:p>
        </p:txBody>
      </p:sp>
      <p:pic>
        <p:nvPicPr>
          <p:cNvPr id="1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72053"/>
            <a:ext cx="837572" cy="84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a:xfrm>
            <a:off x="609600" y="6042025"/>
            <a:ext cx="7850832" cy="365125"/>
          </a:xfrm>
        </p:spPr>
        <p:txBody>
          <a:bodyPr/>
          <a:lstStyle/>
          <a:p>
            <a:pPr>
              <a:defRPr/>
            </a:pPr>
            <a:r>
              <a:rPr lang="en-US" altLang="en-US" sz="1000" b="1" dirty="0" smtClean="0">
                <a:solidFill>
                  <a:srgbClr val="0000FF"/>
                </a:solidFill>
              </a:rPr>
              <a:t>15th Session of the Informal Conference of South-East European NMHSs Directors (ICSEED), 6-7 October 2016, Zagreb, Croatia</a:t>
            </a:r>
            <a:endParaRPr lang="bg-BG" altLang="en-US" sz="1000" b="1" dirty="0">
              <a:solidFill>
                <a:srgbClr val="0000FF"/>
              </a:solidFill>
            </a:endParaRPr>
          </a:p>
        </p:txBody>
      </p:sp>
      <p:sp>
        <p:nvSpPr>
          <p:cNvPr id="7" name="Slide Number Placeholder 6"/>
          <p:cNvSpPr>
            <a:spLocks noGrp="1"/>
          </p:cNvSpPr>
          <p:nvPr>
            <p:ph type="sldNum" sz="quarter" idx="12"/>
          </p:nvPr>
        </p:nvSpPr>
        <p:spPr/>
        <p:txBody>
          <a:bodyPr/>
          <a:lstStyle/>
          <a:p>
            <a:pPr>
              <a:defRPr/>
            </a:pPr>
            <a:fld id="{B4B58FCE-78B5-4CDB-85D8-BE788671636C}" type="slidenum">
              <a:rPr lang="bg-BG" altLang="en-US" smtClean="0"/>
              <a:pPr>
                <a:defRPr/>
              </a:pPr>
              <a:t>7</a:t>
            </a:fld>
            <a:endParaRPr lang="bg-BG"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3253"/>
            <a:ext cx="454501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60538" y="0"/>
            <a:ext cx="453866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6" descr="hydro_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3213100"/>
            <a:ext cx="4545014" cy="32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7" descr="hydrogeology_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2511" y="3205297"/>
            <a:ext cx="4556689" cy="322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a:xfrm>
            <a:off x="323528" y="6405144"/>
            <a:ext cx="8280920" cy="452856"/>
          </a:xfrm>
        </p:spPr>
        <p:txBody>
          <a:bodyPr/>
          <a:lstStyle/>
          <a:p>
            <a:pPr>
              <a:defRPr/>
            </a:pPr>
            <a:r>
              <a:rPr lang="en-US" altLang="en-US" sz="1000" b="1" dirty="0" smtClean="0">
                <a:solidFill>
                  <a:srgbClr val="0000FF"/>
                </a:solidFill>
              </a:rPr>
              <a:t>15th Session of the Informal Conference of South-East European NMHSs Directors (ICSEED), 6-7 October 2016, Zagreb, Croatia</a:t>
            </a:r>
            <a:endParaRPr lang="bg-BG" altLang="en-US" sz="1000" b="1" dirty="0">
              <a:solidFill>
                <a:srgbClr val="0000FF"/>
              </a:solidFill>
            </a:endParaRPr>
          </a:p>
        </p:txBody>
      </p:sp>
      <p:sp>
        <p:nvSpPr>
          <p:cNvPr id="5" name="Slide Number Placeholder 4"/>
          <p:cNvSpPr>
            <a:spLocks noGrp="1"/>
          </p:cNvSpPr>
          <p:nvPr>
            <p:ph type="sldNum" sz="quarter" idx="12"/>
          </p:nvPr>
        </p:nvSpPr>
        <p:spPr/>
        <p:txBody>
          <a:bodyPr/>
          <a:lstStyle/>
          <a:p>
            <a:pPr>
              <a:defRPr/>
            </a:pPr>
            <a:fld id="{B4B58FCE-78B5-4CDB-85D8-BE788671636C}" type="slidenum">
              <a:rPr lang="bg-BG" altLang="en-US" smtClean="0"/>
              <a:pPr>
                <a:defRPr/>
              </a:pPr>
              <a:t>8</a:t>
            </a:fld>
            <a:endParaRPr lang="bg-BG"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67593" y="876782"/>
            <a:ext cx="4918320" cy="3315022"/>
          </a:xfrm>
          <a:prstGeom prst="rect">
            <a:avLst/>
          </a:prstGeom>
          <a:ln/>
        </p:spPr>
      </p:pic>
      <p:pic>
        <p:nvPicPr>
          <p:cNvPr id="3" name="Picture 3" descr="mr 1961-199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405603" y="3284984"/>
            <a:ext cx="4330680" cy="2919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p:cNvSpPr/>
          <p:nvPr/>
        </p:nvSpPr>
        <p:spPr>
          <a:xfrm>
            <a:off x="971601" y="476672"/>
            <a:ext cx="7789462" cy="400110"/>
          </a:xfrm>
          <a:prstGeom prst="rect">
            <a:avLst/>
          </a:prstGeom>
        </p:spPr>
        <p:txBody>
          <a:bodyPr wrap="square">
            <a:spAutoFit/>
          </a:bodyPr>
          <a:lstStyle/>
          <a:p>
            <a:r>
              <a:rPr lang="en-US" altLang="bg-BG" sz="2000" b="1" dirty="0" smtClean="0"/>
              <a:t>Suspended sediment network and specific sediment runoff</a:t>
            </a:r>
            <a:endParaRPr lang="bg-BG" sz="2000" dirty="0"/>
          </a:p>
        </p:txBody>
      </p:sp>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72053"/>
            <a:ext cx="837572" cy="84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ooter Placeholder 8"/>
          <p:cNvSpPr>
            <a:spLocks noGrp="1"/>
          </p:cNvSpPr>
          <p:nvPr>
            <p:ph type="ftr" sz="quarter" idx="11"/>
          </p:nvPr>
        </p:nvSpPr>
        <p:spPr>
          <a:xfrm>
            <a:off x="609599" y="6407150"/>
            <a:ext cx="8151463" cy="450850"/>
          </a:xfrm>
        </p:spPr>
        <p:txBody>
          <a:bodyPr/>
          <a:lstStyle/>
          <a:p>
            <a:pPr>
              <a:defRPr/>
            </a:pPr>
            <a:r>
              <a:rPr lang="en-US" altLang="en-US" sz="1000" b="1" dirty="0" smtClean="0">
                <a:solidFill>
                  <a:srgbClr val="0000FF"/>
                </a:solidFill>
              </a:rPr>
              <a:t>15th Session of the Informal Conference of South-East European NMHSs Directors (ICSEED), 6-7 October 2016, Zagreb, Croatia</a:t>
            </a:r>
            <a:endParaRPr lang="bg-BG" altLang="en-US" sz="1000" b="1" dirty="0">
              <a:solidFill>
                <a:srgbClr val="0000FF"/>
              </a:solidFill>
            </a:endParaRPr>
          </a:p>
        </p:txBody>
      </p:sp>
      <p:sp>
        <p:nvSpPr>
          <p:cNvPr id="10" name="Slide Number Placeholder 9"/>
          <p:cNvSpPr>
            <a:spLocks noGrp="1"/>
          </p:cNvSpPr>
          <p:nvPr>
            <p:ph type="sldNum" sz="quarter" idx="12"/>
          </p:nvPr>
        </p:nvSpPr>
        <p:spPr/>
        <p:txBody>
          <a:bodyPr/>
          <a:lstStyle/>
          <a:p>
            <a:pPr>
              <a:defRPr/>
            </a:pPr>
            <a:fld id="{B4B58FCE-78B5-4CDB-85D8-BE788671636C}" type="slidenum">
              <a:rPr lang="bg-BG" altLang="en-US" smtClean="0"/>
              <a:pPr>
                <a:defRPr/>
              </a:pPr>
              <a:t>9</a:t>
            </a:fld>
            <a:endParaRPr lang="bg-BG" altLang="en-US"/>
          </a:p>
        </p:txBody>
      </p:sp>
    </p:spTree>
    <p:extLst>
      <p:ext uri="{BB962C8B-B14F-4D97-AF65-F5344CB8AC3E}">
        <p14:creationId xmlns:p14="http://schemas.microsoft.com/office/powerpoint/2010/main" val="1841700439"/>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ce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2_Face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3324</TotalTime>
  <Words>2358</Words>
  <Application>Microsoft Office PowerPoint</Application>
  <PresentationFormat>On-screen Show (4:3)</PresentationFormat>
  <Paragraphs>216</Paragraphs>
  <Slides>24</Slides>
  <Notes>9</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24</vt:i4>
      </vt:variant>
    </vt:vector>
  </HeadingPairs>
  <TitlesOfParts>
    <vt:vector size="34" baseType="lpstr">
      <vt:lpstr>Arial</vt:lpstr>
      <vt:lpstr>Calibri</vt:lpstr>
      <vt:lpstr>Trebuchet MS</vt:lpstr>
      <vt:lpstr>Verdana</vt:lpstr>
      <vt:lpstr>Wingdings</vt:lpstr>
      <vt:lpstr>Wingdings 3</vt:lpstr>
      <vt:lpstr>Facet</vt:lpstr>
      <vt:lpstr>1_Facet</vt:lpstr>
      <vt:lpstr>2_Facet</vt:lpstr>
      <vt:lpstr>MSPhotoEd.3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nimh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some users</dc:creator>
  <cp:lastModifiedBy>MM</cp:lastModifiedBy>
  <cp:revision>369</cp:revision>
  <dcterms:created xsi:type="dcterms:W3CDTF">2010-09-18T15:10:48Z</dcterms:created>
  <dcterms:modified xsi:type="dcterms:W3CDTF">2016-10-06T13:29:52Z</dcterms:modified>
</cp:coreProperties>
</file>