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4" r:id="rId4"/>
    <p:sldId id="258" r:id="rId5"/>
    <p:sldId id="272" r:id="rId6"/>
    <p:sldId id="279" r:id="rId7"/>
    <p:sldId id="259" r:id="rId8"/>
    <p:sldId id="260" r:id="rId9"/>
    <p:sldId id="261" r:id="rId10"/>
    <p:sldId id="266" r:id="rId11"/>
    <p:sldId id="278" r:id="rId12"/>
    <p:sldId id="262" r:id="rId13"/>
    <p:sldId id="273" r:id="rId14"/>
    <p:sldId id="264" r:id="rId15"/>
    <p:sldId id="265" r:id="rId16"/>
    <p:sldId id="267" r:id="rId17"/>
    <p:sldId id="277" r:id="rId18"/>
    <p:sldId id="268" r:id="rId19"/>
    <p:sldId id="275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C998D-58AA-4C40-A8BC-17EC50EBF242}" type="datetimeFigureOut">
              <a:rPr lang="en-US" smtClean="0"/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CEA09-3432-4540-95F8-24C9472FC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6FC9-975F-4C6A-9734-227343D3DBB4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E1991-D00C-4ACB-B100-CF94B1007161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30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45824-6D2A-4F45-B62B-25957419DB2C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E1CF1-797D-4126-8FB9-29C6A3843790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76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E953-B95B-459F-A2D8-CA0F9DDA7C96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01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4346-C248-46F2-8A4F-0F710904E183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5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B46F-9087-4327-AED6-A72F266561FC}" type="datetime1">
              <a:rPr lang="en-US" smtClean="0"/>
              <a:t>10/6/2016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0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0BEB-303D-4700-8FB2-23DC19C6F221}" type="datetime1">
              <a:rPr lang="en-US" smtClean="0"/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6A48-77BC-4C73-997D-1F2F0C48216F}" type="datetime1">
              <a:rPr lang="en-US" smtClean="0"/>
              <a:t>10/6/2016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8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A2704-173E-44B3-BC10-32214F3705D5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9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8F28C-2C15-4B9A-8239-8F45EB392820}" type="datetime1">
              <a:rPr lang="en-US" smtClean="0"/>
              <a:t>10/6/2016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28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B9D1B-E516-4769-9539-CAB2ECE45FF7}" type="datetime1">
              <a:rPr lang="en-US" smtClean="0"/>
              <a:t>10/6/2016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A9098-83B0-41D9-932F-CC22AD2E3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5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etservice@ms.moa.gov.cy" TargetMode="External"/><Relationship Id="rId2" Type="http://schemas.openxmlformats.org/officeDocument/2006/relationships/hyperlink" Target="http://www.moa.gov.cy/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784" y="1556792"/>
            <a:ext cx="8062664" cy="194421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Department of Meteorology</a:t>
            </a:r>
            <a: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16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CYPRUS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1345704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Ministry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of Agriculture Rural Development and Environment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NWP WRF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Twice per day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0000Z (available at 0600Z), 1200Z (Available at 1800Z)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Initial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&amp; boundary conditions from the 0.5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sym typeface="Symbol" charset="2"/>
              </a:rPr>
              <a:t>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0.5</a:t>
            </a:r>
            <a:r>
              <a:rPr lang="en-US" baseline="30000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NCEP (National Centers for Environmental Prediction) Global Forecasting System (GFS) analyses, at 6-hour intervals. It is a 3-domain setup with 2-way nesting for Domain 2 and Domain 3 (Cyprus is not an ECMWF member)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Post-Processing with NCL, output is provided in	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Graphical form (maps, icons, disseminated through http, soon in apps)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Text form </a:t>
            </a:r>
          </a:p>
          <a:p>
            <a:pPr lvl="1"/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XML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Domain Configuration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73" y="1268760"/>
            <a:ext cx="5431731" cy="478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8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Areas of forecast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29448" y="1476052"/>
            <a:ext cx="8291513" cy="4897437"/>
            <a:chOff x="288" y="935"/>
            <a:chExt cx="5223" cy="3085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88" y="935"/>
              <a:ext cx="5223" cy="2209"/>
              <a:chOff x="113" y="1441"/>
              <a:chExt cx="5534" cy="1977"/>
            </a:xfrm>
          </p:grpSpPr>
          <p:pic>
            <p:nvPicPr>
              <p:cNvPr id="8" name="Picture 7" descr="fir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" y="1450"/>
                <a:ext cx="2544" cy="1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9" descr="Navtex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4" y="1441"/>
                <a:ext cx="2903" cy="19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7" name="Picture 14" descr="YPSOMETRIKOS KYPRO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2782"/>
              <a:ext cx="1996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Clients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Aviation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Marine 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Energy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Academic organizations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Tourism industry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Technical organizations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General public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980728"/>
            <a:ext cx="8568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ECOMET: Products have a value and are sold, unless, some obligatory, can be downloaded for free from the Departments web page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123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9" y="274638"/>
            <a:ext cx="5976663" cy="11381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International Organisations - Cooperation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WMO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Southeast Europe (SeeCOF)</a:t>
            </a:r>
          </a:p>
          <a:p>
            <a:pPr lvl="1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MedCOF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EUMETNET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OPERA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EMMA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ECOMET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BLUE Med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AVIMED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Resources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301608" cy="4525963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Budget:		3 million euro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Personnel:	Not more than 62</a:t>
            </a:r>
          </a:p>
          <a:p>
            <a:pPr lvl="7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16 Scientific (</a:t>
            </a:r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Wx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Forecasters, Climatologists)</a:t>
            </a:r>
          </a:p>
          <a:p>
            <a:pPr lvl="8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Physists</a:t>
            </a:r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and or Mathematicians with an MSc in Meteorology (most of them)</a:t>
            </a:r>
          </a:p>
          <a:p>
            <a:pPr lvl="7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46 Technicians (observers, support </a:t>
            </a:r>
            <a:r>
              <a:rPr lang="en-GB" b="1" dirty="0" err="1" smtClean="0">
                <a:solidFill>
                  <a:schemeClr val="accent3">
                    <a:lumMod val="50000"/>
                  </a:schemeClr>
                </a:solidFill>
              </a:rPr>
              <a:t>etc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lvl="7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Due to the economic situation vacancies are not filled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  <a:p>
            <a:pPr lvl="7"/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Ongoing and Forward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Quality control and data base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Dust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Model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(Serbia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Hydro - Met.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Service)</a:t>
            </a:r>
            <a:endParaRPr lang="en-GB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 more detailed WRF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MHEWS (on the 12</a:t>
            </a:r>
            <a:r>
              <a:rPr lang="en-GB" b="1" baseline="30000" dirty="0" smtClean="0">
                <a:solidFill>
                  <a:schemeClr val="accent3">
                    <a:lumMod val="50000"/>
                  </a:schemeClr>
                </a:solidFill>
              </a:rPr>
              <a:t>th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 a meeting is scheduled between Department of Meteorology, Civil Defence and Waters Authority)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Why MHEWS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77" y="1124744"/>
            <a:ext cx="2809811" cy="226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anemostrovil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3716338"/>
            <a:ext cx="403225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180801_radar_superce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220"/>
          <a:stretch/>
        </p:blipFill>
        <p:spPr>
          <a:xfrm>
            <a:off x="250825" y="3429000"/>
            <a:ext cx="4000500" cy="297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81003_1035_radar_PPI360_thu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10"/>
          <a:stretch/>
        </p:blipFill>
        <p:spPr>
          <a:xfrm>
            <a:off x="4787900" y="929382"/>
            <a:ext cx="403225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101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Communication 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4256"/>
            <a:ext cx="8229600" cy="2764904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Tel.: 			+357 22802934</a:t>
            </a:r>
            <a:endParaRPr lang="el-GR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Fax. 			+357 </a:t>
            </a:r>
            <a:r>
              <a:rPr lang="el-GR" altLang="en-US" b="1" dirty="0" smtClean="0">
                <a:solidFill>
                  <a:schemeClr val="accent3">
                    <a:lumMod val="50000"/>
                  </a:schemeClr>
                </a:solidFill>
              </a:rPr>
              <a:t>22305500</a:t>
            </a:r>
            <a:endParaRPr lang="el-GR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altLang="en-US" b="1" dirty="0" err="1" smtClean="0">
                <a:solidFill>
                  <a:schemeClr val="accent3">
                    <a:lumMod val="50000"/>
                  </a:schemeClr>
                </a:solidFill>
              </a:rPr>
              <a:t>Wx</a:t>
            </a: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 Forecast 	+357 2</a:t>
            </a:r>
            <a:r>
              <a:rPr lang="el-GR" altLang="en-US" b="1" dirty="0" smtClean="0">
                <a:solidFill>
                  <a:schemeClr val="accent3">
                    <a:lumMod val="50000"/>
                  </a:schemeClr>
                </a:solidFill>
              </a:rPr>
              <a:t>4802977</a:t>
            </a:r>
            <a:endParaRPr lang="el-GR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Weather line 	+357 </a:t>
            </a:r>
            <a:r>
              <a:rPr lang="el-GR" altLang="en-US" b="1" dirty="0" smtClean="0">
                <a:solidFill>
                  <a:schemeClr val="accent3">
                    <a:lumMod val="50000"/>
                  </a:schemeClr>
                </a:solidFill>
              </a:rPr>
              <a:t>24817998</a:t>
            </a:r>
            <a:endParaRPr lang="el-GR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Web page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hlinkClick r:id="rId2"/>
              </a:rPr>
              <a:t>www.moa.gov.cy/ms</a:t>
            </a:r>
            <a:endParaRPr lang="en-US" alt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E Mail</a:t>
            </a:r>
            <a:r>
              <a:rPr lang="el-GR" altLang="en-US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GB" altLang="en-US" b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en-US" altLang="en-US" b="1" dirty="0" smtClean="0">
                <a:solidFill>
                  <a:schemeClr val="accent3">
                    <a:lumMod val="50000"/>
                  </a:schemeClr>
                </a:solidFill>
                <a:hlinkClick r:id="rId3"/>
              </a:rPr>
              <a:t>metservice@ms.moa.gov.cy</a:t>
            </a:r>
            <a:endParaRPr lang="en-US" altLang="en-US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22910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Thank you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0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Certifications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ISO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9000 – 2015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NSA</a:t>
            </a:r>
          </a:p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EASA (ICAO Civil Aviation)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8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Structure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8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Structure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66" y="1137948"/>
            <a:ext cx="7411742" cy="524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6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188639"/>
            <a:ext cx="5256584" cy="78091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 fairly dense network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704856" cy="544685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4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3816424" cy="151216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Automatization A main </a:t>
            </a:r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effort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06136"/>
            <a:ext cx="4896444" cy="652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3528" y="2564904"/>
            <a:ext cx="309634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Transform the old climatological stations to modern AWS with an “in house” developed procedure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0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Today AWS network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  <p:pic>
        <p:nvPicPr>
          <p:cNvPr id="6" name="Content Placeholder 3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940" y="1125125"/>
            <a:ext cx="6364120" cy="51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29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850106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Radar network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98" y="1600200"/>
            <a:ext cx="7237003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256584" cy="778098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Radar Network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76" y="1600200"/>
            <a:ext cx="730104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6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59"/>
          <a:stretch/>
        </p:blipFill>
        <p:spPr>
          <a:xfrm>
            <a:off x="539552" y="1556792"/>
            <a:ext cx="5547078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4313"/>
            <a:ext cx="2023809" cy="8952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1556792"/>
            <a:ext cx="28083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X - Band </a:t>
            </a:r>
          </a:p>
          <a:p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Coverage of 150 Km</a:t>
            </a:r>
          </a:p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</a:rPr>
              <a:t>rivate sector Procured: Services</a:t>
            </a:r>
            <a:endParaRPr lang="el-GR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15th Session of ICSEED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4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335</Words>
  <Application>Microsoft Office PowerPoint</Application>
  <PresentationFormat>On-screen Show (4:3)</PresentationFormat>
  <Paragraphs>87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Department of Meteorology  CYPRUS</vt:lpstr>
      <vt:lpstr>Certifications</vt:lpstr>
      <vt:lpstr>Structure</vt:lpstr>
      <vt:lpstr>A fairly dense network</vt:lpstr>
      <vt:lpstr>Automatization A main effort</vt:lpstr>
      <vt:lpstr>Today AWS network</vt:lpstr>
      <vt:lpstr>Radar network</vt:lpstr>
      <vt:lpstr>Radar Network</vt:lpstr>
      <vt:lpstr>PowerPoint Presentation</vt:lpstr>
      <vt:lpstr>NWP WRF</vt:lpstr>
      <vt:lpstr>Domain Configuration</vt:lpstr>
      <vt:lpstr>Areas of forecast</vt:lpstr>
      <vt:lpstr>Clients</vt:lpstr>
      <vt:lpstr>International Organisations - Cooperation</vt:lpstr>
      <vt:lpstr>Resources </vt:lpstr>
      <vt:lpstr>Ongoing and Forward</vt:lpstr>
      <vt:lpstr>Why MHEWS</vt:lpstr>
      <vt:lpstr>Communication </vt:lpstr>
      <vt:lpstr>Thank you</vt:lpstr>
      <vt:lpstr>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Meteorology</dc:title>
  <dc:creator>Kleanthis</dc:creator>
  <cp:lastModifiedBy>Kleanthis</cp:lastModifiedBy>
  <cp:revision>13</cp:revision>
  <dcterms:created xsi:type="dcterms:W3CDTF">2016-10-06T14:30:08Z</dcterms:created>
  <dcterms:modified xsi:type="dcterms:W3CDTF">2016-10-07T04:49:30Z</dcterms:modified>
</cp:coreProperties>
</file>