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9"/>
  </p:notesMasterIdLst>
  <p:handoutMasterIdLst>
    <p:handoutMasterId r:id="rId30"/>
  </p:handoutMasterIdLst>
  <p:sldIdLst>
    <p:sldId id="403" r:id="rId2"/>
    <p:sldId id="404" r:id="rId3"/>
    <p:sldId id="405" r:id="rId4"/>
    <p:sldId id="406" r:id="rId5"/>
    <p:sldId id="407" r:id="rId6"/>
    <p:sldId id="408" r:id="rId7"/>
    <p:sldId id="409" r:id="rId8"/>
    <p:sldId id="410" r:id="rId9"/>
    <p:sldId id="452" r:id="rId10"/>
    <p:sldId id="411" r:id="rId11"/>
    <p:sldId id="412" r:id="rId12"/>
    <p:sldId id="413" r:id="rId13"/>
    <p:sldId id="414" r:id="rId14"/>
    <p:sldId id="423" r:id="rId15"/>
    <p:sldId id="424" r:id="rId16"/>
    <p:sldId id="425" r:id="rId17"/>
    <p:sldId id="429" r:id="rId18"/>
    <p:sldId id="430" r:id="rId19"/>
    <p:sldId id="434" r:id="rId20"/>
    <p:sldId id="435" r:id="rId21"/>
    <p:sldId id="438" r:id="rId22"/>
    <p:sldId id="444" r:id="rId23"/>
    <p:sldId id="445" r:id="rId24"/>
    <p:sldId id="446" r:id="rId25"/>
    <p:sldId id="447" r:id="rId26"/>
    <p:sldId id="448" r:id="rId27"/>
    <p:sldId id="449" r:id="rId28"/>
  </p:sldIdLst>
  <p:sldSz cx="9906000" cy="6858000" type="A4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0A4"/>
    <a:srgbClr val="A2DADE"/>
    <a:srgbClr val="C7A775"/>
    <a:srgbClr val="00B5EF"/>
    <a:srgbClr val="EE2D24"/>
    <a:srgbClr val="CDE3A0"/>
    <a:srgbClr val="4E0B55"/>
    <a:srgbClr val="EFC8D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57" autoAdjust="0"/>
    <p:restoredTop sz="94885" autoAdjust="0"/>
  </p:normalViewPr>
  <p:slideViewPr>
    <p:cSldViewPr snapToGrid="0">
      <p:cViewPr varScale="1">
        <p:scale>
          <a:sx n="45" d="100"/>
          <a:sy n="45" d="100"/>
        </p:scale>
        <p:origin x="-1164" y="-108"/>
      </p:cViewPr>
      <p:guideLst>
        <p:guide orient="horz" pos="1164"/>
        <p:guide orient="horz" pos="1410"/>
        <p:guide orient="horz" pos="2715"/>
        <p:guide orient="horz" pos="2389"/>
        <p:guide orient="horz" pos="2057"/>
        <p:guide orient="horz" pos="1735"/>
        <p:guide orient="horz" pos="3369"/>
        <p:guide orient="horz" pos="3698"/>
        <p:guide pos="3121"/>
        <p:guide pos="358"/>
        <p:guide pos="912"/>
        <p:guide pos="4879"/>
        <p:guide pos="5556"/>
        <p:guide pos="1423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174" y="-96"/>
      </p:cViewPr>
      <p:guideLst>
        <p:guide orient="horz" pos="3128"/>
        <p:guide pos="210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19531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703981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9531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562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19531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14954" y="9736107"/>
            <a:ext cx="189093" cy="18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531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0141B269-6A42-4099-B10D-F8736ED012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882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8" tIns="45944" rIns="91888" bIns="45944" numCol="1" anchor="t" anchorCtr="0" compatLnSpc="1">
            <a:prstTxWarp prst="textNoShape">
              <a:avLst/>
            </a:prstTxWarp>
          </a:bodyPr>
          <a:lstStyle>
            <a:lvl1pPr defTabSz="919531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0263" y="0"/>
            <a:ext cx="288882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8" tIns="45944" rIns="91888" bIns="45944" numCol="1" anchor="t" anchorCtr="0" compatLnSpc="1">
            <a:prstTxWarp prst="textNoShape">
              <a:avLst/>
            </a:prstTxWarp>
          </a:bodyPr>
          <a:lstStyle>
            <a:lvl1pPr algn="r" defTabSz="919531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2950"/>
            <a:ext cx="537686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8259" y="4714041"/>
            <a:ext cx="4892570" cy="447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8" tIns="45944" rIns="91888" bIns="459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58"/>
            <a:ext cx="288882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8" tIns="45944" rIns="91888" bIns="45944" numCol="1" anchor="b" anchorCtr="0" compatLnSpc="1">
            <a:prstTxWarp prst="textNoShape">
              <a:avLst/>
            </a:prstTxWarp>
          </a:bodyPr>
          <a:lstStyle>
            <a:lvl1pPr defTabSz="919531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0263" y="9431258"/>
            <a:ext cx="288882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8" tIns="45944" rIns="91888" bIns="45944" numCol="1" anchor="b" anchorCtr="0" compatLnSpc="1">
            <a:prstTxWarp prst="textNoShape">
              <a:avLst/>
            </a:prstTxWarp>
          </a:bodyPr>
          <a:lstStyle>
            <a:lvl1pPr algn="r" defTabSz="919531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C1A3612-5139-4366-B0E2-F77DEF0A23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589"/>
            <a:fld id="{5B81BD75-E10B-4028-8269-84D6D2FFBB0C}" type="slidenum">
              <a:rPr lang="de-DE" smtClean="0"/>
              <a:pPr defTabSz="911589"/>
              <a:t>7</a:t>
            </a:fld>
            <a:endParaRPr lang="de-DE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7700" y="744538"/>
            <a:ext cx="5378450" cy="37242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848" y="4717218"/>
            <a:ext cx="4889393" cy="4466351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589"/>
            <a:fld id="{F258743D-5973-4AC3-9CFF-52C1E93C3252}" type="slidenum">
              <a:rPr lang="de-DE" smtClean="0"/>
              <a:pPr defTabSz="911589"/>
              <a:t>8</a:t>
            </a:fld>
            <a:endParaRPr lang="de-DE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7700" y="744538"/>
            <a:ext cx="5378450" cy="3724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848" y="4717218"/>
            <a:ext cx="4889393" cy="4466351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8D1C3-B723-4098-B1F0-18AB7EF5C5D3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386" y="4715629"/>
            <a:ext cx="5334317" cy="4467939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5F79-CFC7-44AC-A034-819BCCAA42E4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386" y="4715629"/>
            <a:ext cx="5334317" cy="4467939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69002-B0A4-4D7A-B60F-56133F355A28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386" y="4715629"/>
            <a:ext cx="5334317" cy="4467939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9EA0E-4302-4E23-B9C5-83FD07739840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7700" y="744538"/>
            <a:ext cx="5375275" cy="37211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848" y="4715629"/>
            <a:ext cx="4889393" cy="446793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7C84F-1544-4FF7-9254-1658CFCE6069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7700" y="746125"/>
            <a:ext cx="5373688" cy="37195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848" y="4715629"/>
            <a:ext cx="4889393" cy="4467939"/>
          </a:xfrm>
          <a:noFill/>
          <a:ln/>
        </p:spPr>
        <p:txBody>
          <a:bodyPr/>
          <a:lstStyle/>
          <a:p>
            <a:r>
              <a:rPr lang="en-US" smtClean="0"/>
              <a:t>LI&gt;0 stable, -3 to 0 moderately stable, -6 to -3 moderately unstable, -6 to -9 very unstable, -6 to -9 extreme instability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589"/>
            <a:fld id="{24FC3C1D-0EB3-4CF7-AEC8-B1577EE8851F}" type="slidenum">
              <a:rPr lang="de-DE" smtClean="0"/>
              <a:pPr defTabSz="911589"/>
              <a:t>24</a:t>
            </a:fld>
            <a:endParaRPr lang="de-DE" dirty="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589"/>
            <a:fld id="{7A1BA6EE-47C3-4EDE-BFED-4DEDFECFC76C}" type="slidenum">
              <a:rPr lang="de-DE" smtClean="0"/>
              <a:pPr defTabSz="911589"/>
              <a:t>26</a:t>
            </a:fld>
            <a:endParaRPr lang="de-DE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spect="1" noChangeArrowheads="1" noTextEdit="1"/>
          </p:cNvSpPr>
          <p:nvPr/>
        </p:nvSpPr>
        <p:spPr bwMode="auto">
          <a:xfrm>
            <a:off x="0" y="3244850"/>
            <a:ext cx="9906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763" y="3098800"/>
            <a:ext cx="9901237" cy="128588"/>
            <a:chOff x="3" y="2044"/>
            <a:chExt cx="6237" cy="179"/>
          </a:xfrm>
        </p:grpSpPr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8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9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10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0" name="Rectangle 11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grpSp>
        <p:nvGrpSpPr>
          <p:cNvPr id="11" name="Group 53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12" name="AutoShape 5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3" name="Freeform 54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4" name="Freeform 55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5" name="Freeform 56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6" name="Freeform 57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7" name="Freeform 58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8" name="Freeform 59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9" name="Freeform 60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20" name="Freeform 61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pic>
          <p:nvPicPr>
            <p:cNvPr id="21" name="Picture 6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965575" y="666750"/>
            <a:ext cx="5676900" cy="13192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6050" y="1992313"/>
            <a:ext cx="5694363" cy="1093787"/>
          </a:xfrm>
        </p:spPr>
        <p:txBody>
          <a:bodyPr/>
          <a:lstStyle>
            <a:lvl1pPr marL="0" indent="0"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2" name="Rectangle 6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Slide: </a:t>
            </a:r>
            <a:fld id="{E69B00FF-21E4-48F4-AE79-A71F4AA8F9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Rectangle 6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Slide: </a:t>
            </a:r>
            <a:fld id="{ACBAEEAF-ED6A-4AA8-A8E7-1979E567FA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Slide: </a:t>
            </a:r>
            <a:fld id="{D5FDF0E4-047C-4DC8-9A48-44DD32C09C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8C98F63D-D680-4BDE-BE59-498FD44AAC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0"/>
            <a:ext cx="8997950" cy="6084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6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71F4E880-3F0C-4F80-B62E-E560C78C56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438" y="238125"/>
            <a:ext cx="91503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grpSp>
        <p:nvGrpSpPr>
          <p:cNvPr id="3075" name="Group 41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327722" name="AutoShape 4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3" name="Freeform 43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4" name="Freeform 44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5" name="Freeform 45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6" name="Freeform 46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7" name="Freeform 47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8" name="Freeform 48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9" name="Freeform 49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30" name="Freeform 50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pic>
          <p:nvPicPr>
            <p:cNvPr id="3088" name="Picture 51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401763"/>
            <a:ext cx="914876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27743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75" y="6426200"/>
            <a:ext cx="711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Slide: </a:t>
            </a:r>
            <a:fld id="{F133ECEC-A413-41C2-829B-41261B7C64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8" name="Rectangle 155"/>
          <p:cNvSpPr>
            <a:spLocks noChangeArrowheads="1"/>
          </p:cNvSpPr>
          <p:nvPr userDrawn="1"/>
        </p:nvSpPr>
        <p:spPr bwMode="auto">
          <a:xfrm>
            <a:off x="228600" y="6324600"/>
            <a:ext cx="25146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rgbClr val="002664"/>
                </a:solidFill>
                <a:latin typeface="Helvetica" pitchFamily="34" charset="0"/>
              </a:rPr>
              <a:t>EUM/MTG/VWG/10/0307</a:t>
            </a:r>
          </a:p>
          <a:p>
            <a:pPr>
              <a:defRPr/>
            </a:pPr>
            <a:r>
              <a:rPr lang="en-GB" sz="1000" dirty="0">
                <a:solidFill>
                  <a:srgbClr val="002664"/>
                </a:solidFill>
                <a:latin typeface="Helvetica" pitchFamily="34" charset="0"/>
              </a:rPr>
              <a:t>Presentation to Luxemburg</a:t>
            </a:r>
          </a:p>
          <a:p>
            <a:pPr>
              <a:defRPr/>
            </a:pPr>
            <a:r>
              <a:rPr lang="en-GB" sz="1000" dirty="0">
                <a:solidFill>
                  <a:srgbClr val="002664"/>
                </a:solidFill>
                <a:latin typeface="Helvetica" pitchFamily="34" charset="0"/>
              </a:rPr>
              <a:t>12 August 2010</a:t>
            </a:r>
          </a:p>
          <a:p>
            <a:pPr>
              <a:lnSpc>
                <a:spcPct val="0"/>
              </a:lnSpc>
              <a:defRPr/>
            </a:pPr>
            <a:endParaRPr lang="en-GB" sz="2400" dirty="0">
              <a:solidFill>
                <a:srgbClr val="002664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0" r:id="rId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SN0316\GENERAL\groups\DIR\Presentation%20papers%202010-DG\2010-08-12-Santurbano-LUX\RH.avi" TargetMode="Externa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oleObject" Target="../embeddings/oleObject7.bin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68325" y="77788"/>
            <a:ext cx="9109075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600" dirty="0" err="1">
                <a:latin typeface="+mn-lt"/>
              </a:rPr>
              <a:t>Meteosat</a:t>
            </a:r>
            <a:r>
              <a:rPr lang="en-GB" sz="3600" dirty="0">
                <a:latin typeface="+mn-lt"/>
              </a:rPr>
              <a:t> Third Generation 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2000" dirty="0">
                <a:latin typeface="+mn-lt"/>
              </a:rPr>
              <a:t>Presentation to ICEED-10   21 Sept. 2010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Slide: </a:t>
            </a:r>
            <a:fld id="{5F52F049-7B2A-4D16-A285-1B88813C5D56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133" name="TextBox 132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685" y="5430761"/>
            <a:ext cx="1981633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sz="1100" dirty="0" smtClean="0">
                <a:solidFill>
                  <a:srgbClr val="002060"/>
                </a:solidFill>
              </a:rPr>
              <a:t>By Bruno Mullet </a:t>
            </a:r>
          </a:p>
          <a:p>
            <a:r>
              <a:rPr lang="en-GB" sz="1100" dirty="0" smtClean="0">
                <a:solidFill>
                  <a:srgbClr val="002060"/>
                </a:solidFill>
              </a:rPr>
              <a:t>MTG System </a:t>
            </a:r>
            <a:r>
              <a:rPr lang="en-GB" sz="1100" dirty="0" smtClean="0">
                <a:solidFill>
                  <a:srgbClr val="002060"/>
                </a:solidFill>
              </a:rPr>
              <a:t>Architecture</a:t>
            </a:r>
            <a:endParaRPr lang="en-GB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52388" y="960438"/>
            <a:ext cx="5070475" cy="5060950"/>
            <a:chOff x="45" y="533"/>
            <a:chExt cx="3458" cy="3403"/>
          </a:xfrm>
        </p:grpSpPr>
        <p:pic>
          <p:nvPicPr>
            <p:cNvPr id="17426" name="Picture 3" descr="zoom7"/>
            <p:cNvPicPr>
              <a:picLocks noChangeAspect="1" noChangeArrowheads="1"/>
            </p:cNvPicPr>
            <p:nvPr/>
          </p:nvPicPr>
          <p:blipFill>
            <a:blip r:embed="rId2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48" y="534"/>
              <a:ext cx="3455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7" name="Rectangle 4"/>
            <p:cNvSpPr>
              <a:spLocks noChangeArrowheads="1"/>
            </p:cNvSpPr>
            <p:nvPr/>
          </p:nvSpPr>
          <p:spPr bwMode="auto">
            <a:xfrm>
              <a:off x="50" y="533"/>
              <a:ext cx="3445" cy="33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Rectangle 5"/>
            <p:cNvSpPr>
              <a:spLocks noChangeArrowheads="1"/>
            </p:cNvSpPr>
            <p:nvPr/>
          </p:nvSpPr>
          <p:spPr bwMode="auto">
            <a:xfrm>
              <a:off x="45" y="542"/>
              <a:ext cx="3451" cy="84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5749925" y="4984750"/>
            <a:ext cx="4095750" cy="1006475"/>
            <a:chOff x="3330" y="860"/>
            <a:chExt cx="2580" cy="634"/>
          </a:xfrm>
        </p:grpSpPr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4398" y="861"/>
              <a:ext cx="1422" cy="63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3345" y="1089"/>
              <a:ext cx="1053" cy="40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Text Box 9"/>
            <p:cNvSpPr txBox="1">
              <a:spLocks noChangeArrowheads="1"/>
            </p:cNvSpPr>
            <p:nvPr/>
          </p:nvSpPr>
          <p:spPr bwMode="auto">
            <a:xfrm>
              <a:off x="3330" y="862"/>
              <a:ext cx="258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sz="1400">
                  <a:solidFill>
                    <a:schemeClr val="accent2"/>
                  </a:solidFill>
                </a:rPr>
                <a:t>	               Coverage   Repeat cycle </a:t>
              </a:r>
              <a:r>
                <a:rPr lang="en-GB" sz="1400">
                  <a:solidFill>
                    <a:srgbClr val="FF3300"/>
                  </a:solidFill>
                </a:rPr>
                <a:t>FDHSI</a:t>
              </a:r>
              <a:r>
                <a:rPr lang="en-GB" sz="1400">
                  <a:solidFill>
                    <a:schemeClr val="accent2"/>
                  </a:solidFill>
                </a:rPr>
                <a:t> mission       Full Disc        10 min               </a:t>
              </a:r>
            </a:p>
            <a:p>
              <a:pPr>
                <a:lnSpc>
                  <a:spcPct val="140000"/>
                </a:lnSpc>
              </a:pPr>
              <a:r>
                <a:rPr lang="en-GB" sz="1400">
                  <a:solidFill>
                    <a:srgbClr val="FFFF00"/>
                  </a:solidFill>
                </a:rPr>
                <a:t>HRFI</a:t>
              </a:r>
              <a:r>
                <a:rPr lang="en-GB" sz="1400">
                  <a:solidFill>
                    <a:schemeClr val="accent2"/>
                  </a:solidFill>
                </a:rPr>
                <a:t>    mission 	1/4 FD</a:t>
              </a:r>
              <a:r>
                <a:rPr lang="en-GB" sz="1400" baseline="30000">
                  <a:solidFill>
                    <a:schemeClr val="accent2"/>
                  </a:solidFill>
                </a:rPr>
                <a:t> </a:t>
              </a:r>
              <a:r>
                <a:rPr lang="en-GB" sz="1400">
                  <a:solidFill>
                    <a:schemeClr val="accent2"/>
                  </a:solidFill>
                </a:rPr>
                <a:t>	  2.5 min</a:t>
              </a:r>
            </a:p>
          </p:txBody>
        </p:sp>
        <p:sp>
          <p:nvSpPr>
            <p:cNvPr id="17423" name="Line 10"/>
            <p:cNvSpPr>
              <a:spLocks noChangeShapeType="1"/>
            </p:cNvSpPr>
            <p:nvPr/>
          </p:nvSpPr>
          <p:spPr bwMode="auto">
            <a:xfrm>
              <a:off x="4400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24" name="Line 11"/>
            <p:cNvSpPr>
              <a:spLocks noChangeShapeType="1"/>
            </p:cNvSpPr>
            <p:nvPr/>
          </p:nvSpPr>
          <p:spPr bwMode="auto">
            <a:xfrm>
              <a:off x="5072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25" name="Line 12"/>
            <p:cNvSpPr>
              <a:spLocks noChangeShapeType="1"/>
            </p:cNvSpPr>
            <p:nvPr/>
          </p:nvSpPr>
          <p:spPr bwMode="auto">
            <a:xfrm>
              <a:off x="4400" y="1088"/>
              <a:ext cx="1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12" name="Line 13"/>
          <p:cNvSpPr>
            <a:spLocks noChangeShapeType="1"/>
          </p:cNvSpPr>
          <p:nvPr/>
        </p:nvSpPr>
        <p:spPr bwMode="auto">
          <a:xfrm flipH="1" flipV="1">
            <a:off x="3444875" y="2236788"/>
            <a:ext cx="2370138" cy="36020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13" name="Line 14"/>
          <p:cNvSpPr>
            <a:spLocks noChangeShapeType="1"/>
          </p:cNvSpPr>
          <p:nvPr/>
        </p:nvSpPr>
        <p:spPr bwMode="auto">
          <a:xfrm flipH="1" flipV="1">
            <a:off x="5105400" y="4332288"/>
            <a:ext cx="728663" cy="11842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5454650" y="1225550"/>
            <a:ext cx="43211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MTG FCI outbids MSG SEVIRI observations on cloud, aerosol, moisture and fire: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  by adding new channels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  by improving temporal-,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   spatial-, and radiometric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   resolution 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From SEVIRI to the FC Imager</a:t>
            </a:r>
          </a:p>
        </p:txBody>
      </p:sp>
      <p:sp>
        <p:nvSpPr>
          <p:cNvPr id="17416" name="Rectangle 17"/>
          <p:cNvSpPr>
            <a:spLocks noChangeArrowheads="1"/>
          </p:cNvSpPr>
          <p:nvPr/>
        </p:nvSpPr>
        <p:spPr bwMode="auto">
          <a:xfrm>
            <a:off x="1069975" y="1316038"/>
            <a:ext cx="3076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rgbClr val="FFFF00"/>
                </a:solidFill>
              </a:rPr>
              <a:t>HRFI </a:t>
            </a:r>
            <a:r>
              <a:rPr lang="en-GB" sz="3600">
                <a:solidFill>
                  <a:srgbClr val="FFFF00"/>
                </a:solidFill>
                <a:sym typeface="Wingdings" pitchFamily="2" charset="2"/>
              </a:rPr>
              <a:t> RSS</a:t>
            </a:r>
            <a:endParaRPr lang="en-GB" sz="3600">
              <a:solidFill>
                <a:srgbClr val="FFFF00"/>
              </a:solidFill>
            </a:endParaRPr>
          </a:p>
        </p:txBody>
      </p:sp>
      <p:sp>
        <p:nvSpPr>
          <p:cNvPr id="17417" name="Rectangle 18"/>
          <p:cNvSpPr>
            <a:spLocks noChangeArrowheads="1"/>
          </p:cNvSpPr>
          <p:nvPr/>
        </p:nvSpPr>
        <p:spPr bwMode="auto">
          <a:xfrm>
            <a:off x="617538" y="3752850"/>
            <a:ext cx="39989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rgbClr val="FF3300"/>
                </a:solidFill>
              </a:rPr>
              <a:t>FDHSI </a:t>
            </a:r>
            <a:r>
              <a:rPr lang="en-GB" sz="3600">
                <a:solidFill>
                  <a:srgbClr val="FF3300"/>
                </a:solidFill>
                <a:sym typeface="Wingdings" pitchFamily="2" charset="2"/>
              </a:rPr>
              <a:t> FDSS</a:t>
            </a:r>
            <a:endParaRPr lang="en-GB" sz="3600">
              <a:solidFill>
                <a:srgbClr val="FF33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DACB19B3-137F-48E0-BDFB-5DBF8FCC8965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3236913" y="1308100"/>
            <a:ext cx="1298575" cy="1189038"/>
            <a:chOff x="2579" y="853"/>
            <a:chExt cx="755" cy="749"/>
          </a:xfrm>
        </p:grpSpPr>
        <p:pic>
          <p:nvPicPr>
            <p:cNvPr id="18445" name="Picture 4" descr="BAND01"/>
            <p:cNvPicPr>
              <a:picLocks noChangeAspect="1" noChangeArrowheads="1"/>
            </p:cNvPicPr>
            <p:nvPr/>
          </p:nvPicPr>
          <p:blipFill>
            <a:blip r:embed="rId3" cstate="print"/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6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Arial" pitchFamily="34" charset="0"/>
                </a:rPr>
                <a:t>1=VIS0.6</a:t>
              </a:r>
            </a:p>
          </p:txBody>
        </p:sp>
      </p:grpSp>
      <p:grpSp>
        <p:nvGrpSpPr>
          <p:cNvPr id="18435" name="Group 15"/>
          <p:cNvGrpSpPr>
            <a:grpSpLocks/>
          </p:cNvGrpSpPr>
          <p:nvPr/>
        </p:nvGrpSpPr>
        <p:grpSpPr bwMode="auto">
          <a:xfrm>
            <a:off x="3252788" y="3900488"/>
            <a:ext cx="1311275" cy="1190625"/>
            <a:chOff x="3357" y="2016"/>
            <a:chExt cx="763" cy="750"/>
          </a:xfrm>
        </p:grpSpPr>
        <p:pic>
          <p:nvPicPr>
            <p:cNvPr id="18443" name="Picture 16" descr="BAND05"/>
            <p:cNvPicPr>
              <a:picLocks noChangeAspect="1" noChangeArrowheads="1"/>
            </p:cNvPicPr>
            <p:nvPr/>
          </p:nvPicPr>
          <p:blipFill>
            <a:blip r:embed="rId4" cstate="print"/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4" name="Text Box 17"/>
            <p:cNvSpPr txBox="1">
              <a:spLocks noChangeArrowheads="1"/>
            </p:cNvSpPr>
            <p:nvPr/>
          </p:nvSpPr>
          <p:spPr bwMode="auto">
            <a:xfrm>
              <a:off x="3411" y="2575"/>
              <a:ext cx="4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accent1"/>
                  </a:solidFill>
                  <a:latin typeface="Arial" pitchFamily="34" charset="0"/>
                </a:rPr>
                <a:t>2=WV6.2</a:t>
              </a:r>
            </a:p>
          </p:txBody>
        </p:sp>
      </p:grpSp>
      <p:grpSp>
        <p:nvGrpSpPr>
          <p:cNvPr id="18436" name="Group 27"/>
          <p:cNvGrpSpPr>
            <a:grpSpLocks/>
          </p:cNvGrpSpPr>
          <p:nvPr/>
        </p:nvGrpSpPr>
        <p:grpSpPr bwMode="auto">
          <a:xfrm>
            <a:off x="3236913" y="5340350"/>
            <a:ext cx="1311275" cy="1192213"/>
            <a:chOff x="3357" y="3173"/>
            <a:chExt cx="763" cy="751"/>
          </a:xfrm>
        </p:grpSpPr>
        <p:pic>
          <p:nvPicPr>
            <p:cNvPr id="18441" name="Picture 28" descr="BAND09"/>
            <p:cNvPicPr>
              <a:picLocks noChangeAspect="1" noChangeArrowheads="1"/>
            </p:cNvPicPr>
            <p:nvPr/>
          </p:nvPicPr>
          <p:blipFill>
            <a:blip r:embed="rId5" cstate="print"/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Text Box 29"/>
            <p:cNvSpPr txBox="1">
              <a:spLocks noChangeArrowheads="1"/>
            </p:cNvSpPr>
            <p:nvPr/>
          </p:nvSpPr>
          <p:spPr bwMode="auto">
            <a:xfrm>
              <a:off x="3407" y="3694"/>
              <a:ext cx="4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accent1"/>
                  </a:solidFill>
                  <a:latin typeface="Arial" pitchFamily="34" charset="0"/>
                </a:rPr>
                <a:t>3=IR10.8</a:t>
              </a:r>
            </a:p>
          </p:txBody>
        </p:sp>
      </p:grpSp>
      <p:sp>
        <p:nvSpPr>
          <p:cNvPr id="18437" name="Text Box 37"/>
          <p:cNvSpPr txBox="1">
            <a:spLocks noChangeArrowheads="1"/>
          </p:cNvSpPr>
          <p:nvPr/>
        </p:nvSpPr>
        <p:spPr bwMode="auto">
          <a:xfrm>
            <a:off x="7956550" y="2109788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Arial" pitchFamily="34" charset="0"/>
              </a:rPr>
              <a:t>12=HRV</a:t>
            </a:r>
          </a:p>
        </p:txBody>
      </p:sp>
      <p:sp>
        <p:nvSpPr>
          <p:cNvPr id="15366" name="Rectangle 38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From MVIRI through SEVIRI to FCI on MTG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EA72BF31-4F22-4553-AD32-F9CF5506B0CE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754188" y="1260475"/>
            <a:ext cx="7281862" cy="5276850"/>
            <a:chOff x="1105" y="458"/>
            <a:chExt cx="4587" cy="3324"/>
          </a:xfrm>
        </p:grpSpPr>
        <p:grpSp>
          <p:nvGrpSpPr>
            <p:cNvPr id="19462" name="Group 3"/>
            <p:cNvGrpSpPr>
              <a:grpSpLocks/>
            </p:cNvGrpSpPr>
            <p:nvPr/>
          </p:nvGrpSpPr>
          <p:grpSpPr bwMode="auto">
            <a:xfrm>
              <a:off x="2039" y="488"/>
              <a:ext cx="818" cy="749"/>
              <a:chOff x="2579" y="853"/>
              <a:chExt cx="755" cy="749"/>
            </a:xfrm>
          </p:grpSpPr>
          <p:pic>
            <p:nvPicPr>
              <p:cNvPr id="19495" name="Picture 4" descr="BAND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650"/>
              <a:stretch>
                <a:fillRect/>
              </a:stretch>
            </p:blipFill>
            <p:spPr bwMode="auto">
              <a:xfrm>
                <a:off x="2579" y="853"/>
                <a:ext cx="755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96" name="Text Box 5"/>
              <p:cNvSpPr txBox="1">
                <a:spLocks noChangeArrowheads="1"/>
              </p:cNvSpPr>
              <p:nvPr/>
            </p:nvSpPr>
            <p:spPr bwMode="auto">
              <a:xfrm>
                <a:off x="2608" y="1389"/>
                <a:ext cx="4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1=VIS0.6</a:t>
                </a:r>
              </a:p>
            </p:txBody>
          </p:sp>
        </p:grpSp>
        <p:grpSp>
          <p:nvGrpSpPr>
            <p:cNvPr id="19463" name="Group 6"/>
            <p:cNvGrpSpPr>
              <a:grpSpLocks/>
            </p:cNvGrpSpPr>
            <p:nvPr/>
          </p:nvGrpSpPr>
          <p:grpSpPr bwMode="auto">
            <a:xfrm>
              <a:off x="2924" y="485"/>
              <a:ext cx="818" cy="752"/>
              <a:chOff x="3365" y="854"/>
              <a:chExt cx="755" cy="752"/>
            </a:xfrm>
          </p:grpSpPr>
          <p:pic>
            <p:nvPicPr>
              <p:cNvPr id="19493" name="Picture 7" descr="BAND0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2296"/>
              <a:stretch>
                <a:fillRect/>
              </a:stretch>
            </p:blipFill>
            <p:spPr bwMode="auto">
              <a:xfrm>
                <a:off x="3365" y="854"/>
                <a:ext cx="755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94" name="Text Box 8"/>
              <p:cNvSpPr txBox="1">
                <a:spLocks noChangeArrowheads="1"/>
              </p:cNvSpPr>
              <p:nvPr/>
            </p:nvSpPr>
            <p:spPr bwMode="auto">
              <a:xfrm>
                <a:off x="3411" y="1389"/>
                <a:ext cx="4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CC66"/>
                    </a:solidFill>
                    <a:latin typeface="Arial" pitchFamily="34" charset="0"/>
                  </a:rPr>
                  <a:t>2=VIS0.8</a:t>
                </a:r>
              </a:p>
            </p:txBody>
          </p:sp>
        </p:grpSp>
        <p:grpSp>
          <p:nvGrpSpPr>
            <p:cNvPr id="19464" name="Group 9"/>
            <p:cNvGrpSpPr>
              <a:grpSpLocks/>
            </p:cNvGrpSpPr>
            <p:nvPr/>
          </p:nvGrpSpPr>
          <p:grpSpPr bwMode="auto">
            <a:xfrm>
              <a:off x="3267" y="1278"/>
              <a:ext cx="818" cy="752"/>
              <a:chOff x="4151" y="854"/>
              <a:chExt cx="755" cy="752"/>
            </a:xfrm>
          </p:grpSpPr>
          <p:pic>
            <p:nvPicPr>
              <p:cNvPr id="19491" name="Picture 10" descr="BAND0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2296"/>
              <a:stretch>
                <a:fillRect/>
              </a:stretch>
            </p:blipFill>
            <p:spPr bwMode="auto">
              <a:xfrm>
                <a:off x="4151" y="854"/>
                <a:ext cx="755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92" name="Text Box 11"/>
              <p:cNvSpPr txBox="1">
                <a:spLocks noChangeArrowheads="1"/>
              </p:cNvSpPr>
              <p:nvPr/>
            </p:nvSpPr>
            <p:spPr bwMode="auto">
              <a:xfrm>
                <a:off x="4206" y="1389"/>
                <a:ext cx="4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CC66"/>
                    </a:solidFill>
                    <a:latin typeface="Arial" pitchFamily="34" charset="0"/>
                  </a:rPr>
                  <a:t>3=NIR1.6</a:t>
                </a:r>
              </a:p>
            </p:txBody>
          </p:sp>
        </p:grpSp>
        <p:grpSp>
          <p:nvGrpSpPr>
            <p:cNvPr id="19465" name="Group 12"/>
            <p:cNvGrpSpPr>
              <a:grpSpLocks/>
            </p:cNvGrpSpPr>
            <p:nvPr/>
          </p:nvGrpSpPr>
          <p:grpSpPr bwMode="auto">
            <a:xfrm>
              <a:off x="1115" y="2121"/>
              <a:ext cx="816" cy="763"/>
              <a:chOff x="2562" y="2024"/>
              <a:chExt cx="753" cy="763"/>
            </a:xfrm>
          </p:grpSpPr>
          <p:pic>
            <p:nvPicPr>
              <p:cNvPr id="19489" name="Picture 13" descr="BAND0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740" r="2080" b="2600"/>
              <a:stretch>
                <a:fillRect/>
              </a:stretch>
            </p:blipFill>
            <p:spPr bwMode="auto">
              <a:xfrm>
                <a:off x="2562" y="2024"/>
                <a:ext cx="75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90" name="Text Box 14"/>
              <p:cNvSpPr txBox="1">
                <a:spLocks noChangeArrowheads="1"/>
              </p:cNvSpPr>
              <p:nvPr/>
            </p:nvSpPr>
            <p:spPr bwMode="auto">
              <a:xfrm>
                <a:off x="2656" y="2614"/>
                <a:ext cx="4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4=IR3.8</a:t>
                </a:r>
              </a:p>
            </p:txBody>
          </p:sp>
        </p:grpSp>
        <p:grpSp>
          <p:nvGrpSpPr>
            <p:cNvPr id="19466" name="Group 15"/>
            <p:cNvGrpSpPr>
              <a:grpSpLocks/>
            </p:cNvGrpSpPr>
            <p:nvPr/>
          </p:nvGrpSpPr>
          <p:grpSpPr bwMode="auto">
            <a:xfrm>
              <a:off x="2049" y="2121"/>
              <a:ext cx="826" cy="754"/>
              <a:chOff x="3357" y="2016"/>
              <a:chExt cx="763" cy="754"/>
            </a:xfrm>
          </p:grpSpPr>
          <p:pic>
            <p:nvPicPr>
              <p:cNvPr id="19487" name="Picture 16" descr="BAND0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740" r="795" b="2602"/>
              <a:stretch>
                <a:fillRect/>
              </a:stretch>
            </p:blipFill>
            <p:spPr bwMode="auto">
              <a:xfrm>
                <a:off x="3357" y="2016"/>
                <a:ext cx="76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8" name="Text Box 17"/>
              <p:cNvSpPr txBox="1">
                <a:spLocks noChangeArrowheads="1"/>
              </p:cNvSpPr>
              <p:nvPr/>
            </p:nvSpPr>
            <p:spPr bwMode="auto">
              <a:xfrm>
                <a:off x="3411" y="2597"/>
                <a:ext cx="4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1"/>
                    </a:solidFill>
                    <a:latin typeface="Arial" pitchFamily="34" charset="0"/>
                  </a:rPr>
                  <a:t>5=WV6.2</a:t>
                </a:r>
              </a:p>
            </p:txBody>
          </p:sp>
        </p:grpSp>
        <p:grpSp>
          <p:nvGrpSpPr>
            <p:cNvPr id="19467" name="Group 18"/>
            <p:cNvGrpSpPr>
              <a:grpSpLocks/>
            </p:cNvGrpSpPr>
            <p:nvPr/>
          </p:nvGrpSpPr>
          <p:grpSpPr bwMode="auto">
            <a:xfrm>
              <a:off x="2982" y="2121"/>
              <a:ext cx="827" cy="771"/>
              <a:chOff x="4143" y="2016"/>
              <a:chExt cx="763" cy="771"/>
            </a:xfrm>
          </p:grpSpPr>
          <p:pic>
            <p:nvPicPr>
              <p:cNvPr id="19485" name="Picture 19" descr="BAND0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t="1740" r="795" b="2428"/>
              <a:stretch>
                <a:fillRect/>
              </a:stretch>
            </p:blipFill>
            <p:spPr bwMode="auto">
              <a:xfrm>
                <a:off x="4143" y="2016"/>
                <a:ext cx="763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6" name="Text Box 20"/>
              <p:cNvSpPr txBox="1">
                <a:spLocks noChangeArrowheads="1"/>
              </p:cNvSpPr>
              <p:nvPr/>
            </p:nvSpPr>
            <p:spPr bwMode="auto">
              <a:xfrm>
                <a:off x="4206" y="2614"/>
                <a:ext cx="4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6=WV7.3</a:t>
                </a:r>
              </a:p>
            </p:txBody>
          </p:sp>
        </p:grpSp>
        <p:grpSp>
          <p:nvGrpSpPr>
            <p:cNvPr id="19468" name="Group 21"/>
            <p:cNvGrpSpPr>
              <a:grpSpLocks/>
            </p:cNvGrpSpPr>
            <p:nvPr/>
          </p:nvGrpSpPr>
          <p:grpSpPr bwMode="auto">
            <a:xfrm>
              <a:off x="3916" y="2121"/>
              <a:ext cx="826" cy="769"/>
              <a:chOff x="4930" y="2018"/>
              <a:chExt cx="762" cy="769"/>
            </a:xfrm>
          </p:grpSpPr>
          <p:pic>
            <p:nvPicPr>
              <p:cNvPr id="19483" name="Picture 22" descr="BAND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1740" r="795" b="2255"/>
              <a:stretch>
                <a:fillRect/>
              </a:stretch>
            </p:blipFill>
            <p:spPr bwMode="auto">
              <a:xfrm>
                <a:off x="4930" y="2018"/>
                <a:ext cx="762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4" name="Text Box 23"/>
              <p:cNvSpPr txBox="1">
                <a:spLocks noChangeArrowheads="1"/>
              </p:cNvSpPr>
              <p:nvPr/>
            </p:nvSpPr>
            <p:spPr bwMode="auto">
              <a:xfrm>
                <a:off x="5012" y="2614"/>
                <a:ext cx="4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7=IR8.7</a:t>
                </a:r>
              </a:p>
            </p:txBody>
          </p:sp>
        </p:grpSp>
        <p:grpSp>
          <p:nvGrpSpPr>
            <p:cNvPr id="19469" name="Group 24"/>
            <p:cNvGrpSpPr>
              <a:grpSpLocks/>
            </p:cNvGrpSpPr>
            <p:nvPr/>
          </p:nvGrpSpPr>
          <p:grpSpPr bwMode="auto">
            <a:xfrm>
              <a:off x="1105" y="3028"/>
              <a:ext cx="816" cy="750"/>
              <a:chOff x="2581" y="3180"/>
              <a:chExt cx="753" cy="750"/>
            </a:xfrm>
          </p:grpSpPr>
          <p:pic>
            <p:nvPicPr>
              <p:cNvPr id="19481" name="Picture 25" descr="BAND0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1740" r="2080" b="2600"/>
              <a:stretch>
                <a:fillRect/>
              </a:stretch>
            </p:blipFill>
            <p:spPr bwMode="auto">
              <a:xfrm>
                <a:off x="2581" y="3180"/>
                <a:ext cx="75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2" name="Text Box 26"/>
              <p:cNvSpPr txBox="1">
                <a:spLocks noChangeArrowheads="1"/>
              </p:cNvSpPr>
              <p:nvPr/>
            </p:nvSpPr>
            <p:spPr bwMode="auto">
              <a:xfrm>
                <a:off x="2675" y="3750"/>
                <a:ext cx="4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8=IR9.7</a:t>
                </a:r>
              </a:p>
            </p:txBody>
          </p:sp>
        </p:grpSp>
        <p:grpSp>
          <p:nvGrpSpPr>
            <p:cNvPr id="19470" name="Group 27"/>
            <p:cNvGrpSpPr>
              <a:grpSpLocks/>
            </p:cNvGrpSpPr>
            <p:nvPr/>
          </p:nvGrpSpPr>
          <p:grpSpPr bwMode="auto">
            <a:xfrm>
              <a:off x="2039" y="3028"/>
              <a:ext cx="826" cy="751"/>
              <a:chOff x="3357" y="3173"/>
              <a:chExt cx="763" cy="751"/>
            </a:xfrm>
          </p:grpSpPr>
          <p:pic>
            <p:nvPicPr>
              <p:cNvPr id="19479" name="Picture 28" descr="BAND0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1740" r="795" b="2428"/>
              <a:stretch>
                <a:fillRect/>
              </a:stretch>
            </p:blipFill>
            <p:spPr bwMode="auto">
              <a:xfrm>
                <a:off x="3357" y="3173"/>
                <a:ext cx="763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0" name="Text Box 29"/>
              <p:cNvSpPr txBox="1">
                <a:spLocks noChangeArrowheads="1"/>
              </p:cNvSpPr>
              <p:nvPr/>
            </p:nvSpPr>
            <p:spPr bwMode="auto">
              <a:xfrm>
                <a:off x="3417" y="3688"/>
                <a:ext cx="46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1"/>
                    </a:solidFill>
                    <a:latin typeface="Arial" pitchFamily="34" charset="0"/>
                  </a:rPr>
                  <a:t>9=IR10.8</a:t>
                </a:r>
              </a:p>
            </p:txBody>
          </p:sp>
        </p:grpSp>
        <p:grpSp>
          <p:nvGrpSpPr>
            <p:cNvPr id="19471" name="Group 30"/>
            <p:cNvGrpSpPr>
              <a:grpSpLocks/>
            </p:cNvGrpSpPr>
            <p:nvPr/>
          </p:nvGrpSpPr>
          <p:grpSpPr bwMode="auto">
            <a:xfrm>
              <a:off x="3021" y="3028"/>
              <a:ext cx="827" cy="750"/>
              <a:chOff x="4143" y="3180"/>
              <a:chExt cx="763" cy="750"/>
            </a:xfrm>
          </p:grpSpPr>
          <p:pic>
            <p:nvPicPr>
              <p:cNvPr id="19477" name="Picture 31" descr="BAND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740" r="795" b="2602"/>
              <a:stretch>
                <a:fillRect/>
              </a:stretch>
            </p:blipFill>
            <p:spPr bwMode="auto">
              <a:xfrm>
                <a:off x="4143" y="3180"/>
                <a:ext cx="76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8" name="Text Box 32"/>
              <p:cNvSpPr txBox="1">
                <a:spLocks noChangeArrowheads="1"/>
              </p:cNvSpPr>
              <p:nvPr/>
            </p:nvSpPr>
            <p:spPr bwMode="auto">
              <a:xfrm>
                <a:off x="4159" y="3750"/>
                <a:ext cx="5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10=IR12.0</a:t>
                </a:r>
              </a:p>
            </p:txBody>
          </p:sp>
        </p:grpSp>
        <p:grpSp>
          <p:nvGrpSpPr>
            <p:cNvPr id="19472" name="Group 33"/>
            <p:cNvGrpSpPr>
              <a:grpSpLocks/>
            </p:cNvGrpSpPr>
            <p:nvPr/>
          </p:nvGrpSpPr>
          <p:grpSpPr bwMode="auto">
            <a:xfrm>
              <a:off x="3907" y="3028"/>
              <a:ext cx="851" cy="754"/>
              <a:chOff x="4906" y="3182"/>
              <a:chExt cx="786" cy="754"/>
            </a:xfrm>
          </p:grpSpPr>
          <p:pic>
            <p:nvPicPr>
              <p:cNvPr id="19475" name="Picture 34" descr="BAND1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t="1740" r="795" b="2081"/>
              <a:stretch>
                <a:fillRect/>
              </a:stretch>
            </p:blipFill>
            <p:spPr bwMode="auto">
              <a:xfrm>
                <a:off x="4929" y="3182"/>
                <a:ext cx="763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6" name="Text Box 35"/>
              <p:cNvSpPr txBox="1">
                <a:spLocks noChangeArrowheads="1"/>
              </p:cNvSpPr>
              <p:nvPr/>
            </p:nvSpPr>
            <p:spPr bwMode="auto">
              <a:xfrm>
                <a:off x="4906" y="3750"/>
                <a:ext cx="51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11=IR13.4</a:t>
                </a:r>
              </a:p>
            </p:txBody>
          </p:sp>
        </p:grpSp>
        <p:pic>
          <p:nvPicPr>
            <p:cNvPr id="19473" name="Picture 36" descr="BAND12"/>
            <p:cNvPicPr>
              <a:picLocks noChangeAspect="1" noChangeArrowheads="1"/>
            </p:cNvPicPr>
            <p:nvPr/>
          </p:nvPicPr>
          <p:blipFill>
            <a:blip r:embed="rId14" cstate="print"/>
            <a:srcRect b="2296"/>
            <a:stretch>
              <a:fillRect/>
            </a:stretch>
          </p:blipFill>
          <p:spPr bwMode="auto">
            <a:xfrm>
              <a:off x="4937" y="458"/>
              <a:ext cx="75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4" name="Text Box 37"/>
            <p:cNvSpPr txBox="1">
              <a:spLocks noChangeArrowheads="1"/>
            </p:cNvSpPr>
            <p:nvPr/>
          </p:nvSpPr>
          <p:spPr bwMode="auto">
            <a:xfrm>
              <a:off x="5012" y="993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FFCC66"/>
                  </a:solidFill>
                  <a:latin typeface="Arial" pitchFamily="34" charset="0"/>
                </a:rPr>
                <a:t>12=HRV</a:t>
              </a:r>
            </a:p>
          </p:txBody>
        </p:sp>
      </p:grpSp>
      <p:sp>
        <p:nvSpPr>
          <p:cNvPr id="16387" name="Rectangle 39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From MVIRI through SEVIRI to FCI on MTG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72D4C279-FE95-4710-AF3A-9C1233C3688B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28625" y="1303338"/>
            <a:ext cx="8242300" cy="5233987"/>
            <a:chOff x="270" y="485"/>
            <a:chExt cx="5192" cy="3297"/>
          </a:xfrm>
        </p:grpSpPr>
        <p:grpSp>
          <p:nvGrpSpPr>
            <p:cNvPr id="20490" name="Group 3"/>
            <p:cNvGrpSpPr>
              <a:grpSpLocks/>
            </p:cNvGrpSpPr>
            <p:nvPr/>
          </p:nvGrpSpPr>
          <p:grpSpPr bwMode="auto">
            <a:xfrm>
              <a:off x="2039" y="488"/>
              <a:ext cx="818" cy="749"/>
              <a:chOff x="2579" y="853"/>
              <a:chExt cx="755" cy="749"/>
            </a:xfrm>
          </p:grpSpPr>
          <p:pic>
            <p:nvPicPr>
              <p:cNvPr id="20536" name="Picture 4" descr="BAND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650"/>
              <a:stretch>
                <a:fillRect/>
              </a:stretch>
            </p:blipFill>
            <p:spPr bwMode="auto">
              <a:xfrm>
                <a:off x="2579" y="853"/>
                <a:ext cx="755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37" name="Text Box 5"/>
              <p:cNvSpPr txBox="1">
                <a:spLocks noChangeArrowheads="1"/>
              </p:cNvSpPr>
              <p:nvPr/>
            </p:nvSpPr>
            <p:spPr bwMode="auto">
              <a:xfrm>
                <a:off x="2608" y="1389"/>
                <a:ext cx="4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3=VIS0.6</a:t>
                </a:r>
              </a:p>
            </p:txBody>
          </p:sp>
        </p:grpSp>
        <p:grpSp>
          <p:nvGrpSpPr>
            <p:cNvPr id="20491" name="Group 6"/>
            <p:cNvGrpSpPr>
              <a:grpSpLocks/>
            </p:cNvGrpSpPr>
            <p:nvPr/>
          </p:nvGrpSpPr>
          <p:grpSpPr bwMode="auto">
            <a:xfrm>
              <a:off x="2924" y="485"/>
              <a:ext cx="818" cy="752"/>
              <a:chOff x="3365" y="854"/>
              <a:chExt cx="755" cy="752"/>
            </a:xfrm>
          </p:grpSpPr>
          <p:pic>
            <p:nvPicPr>
              <p:cNvPr id="20534" name="Picture 7" descr="BAND0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2296"/>
              <a:stretch>
                <a:fillRect/>
              </a:stretch>
            </p:blipFill>
            <p:spPr bwMode="auto">
              <a:xfrm>
                <a:off x="3365" y="854"/>
                <a:ext cx="755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35" name="Text Box 8"/>
              <p:cNvSpPr txBox="1">
                <a:spLocks noChangeArrowheads="1"/>
              </p:cNvSpPr>
              <p:nvPr/>
            </p:nvSpPr>
            <p:spPr bwMode="auto">
              <a:xfrm>
                <a:off x="3411" y="1389"/>
                <a:ext cx="4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CC66"/>
                    </a:solidFill>
                    <a:latin typeface="Arial" pitchFamily="34" charset="0"/>
                  </a:rPr>
                  <a:t>4=VIS0.8</a:t>
                </a:r>
              </a:p>
            </p:txBody>
          </p:sp>
        </p:grpSp>
        <p:grpSp>
          <p:nvGrpSpPr>
            <p:cNvPr id="20492" name="Group 9"/>
            <p:cNvGrpSpPr>
              <a:grpSpLocks/>
            </p:cNvGrpSpPr>
            <p:nvPr/>
          </p:nvGrpSpPr>
          <p:grpSpPr bwMode="auto">
            <a:xfrm>
              <a:off x="3267" y="1278"/>
              <a:ext cx="818" cy="752"/>
              <a:chOff x="4151" y="854"/>
              <a:chExt cx="755" cy="752"/>
            </a:xfrm>
          </p:grpSpPr>
          <p:pic>
            <p:nvPicPr>
              <p:cNvPr id="20532" name="Picture 10" descr="BAND0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2296"/>
              <a:stretch>
                <a:fillRect/>
              </a:stretch>
            </p:blipFill>
            <p:spPr bwMode="auto">
              <a:xfrm>
                <a:off x="4151" y="854"/>
                <a:ext cx="755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33" name="Text Box 11"/>
              <p:cNvSpPr txBox="1">
                <a:spLocks noChangeArrowheads="1"/>
              </p:cNvSpPr>
              <p:nvPr/>
            </p:nvSpPr>
            <p:spPr bwMode="auto">
              <a:xfrm>
                <a:off x="4206" y="1389"/>
                <a:ext cx="4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CC66"/>
                    </a:solidFill>
                    <a:latin typeface="Arial" pitchFamily="34" charset="0"/>
                  </a:rPr>
                  <a:t>7=NIR1.6</a:t>
                </a:r>
              </a:p>
            </p:txBody>
          </p:sp>
        </p:grpSp>
        <p:grpSp>
          <p:nvGrpSpPr>
            <p:cNvPr id="20493" name="Group 12"/>
            <p:cNvGrpSpPr>
              <a:grpSpLocks/>
            </p:cNvGrpSpPr>
            <p:nvPr/>
          </p:nvGrpSpPr>
          <p:grpSpPr bwMode="auto">
            <a:xfrm>
              <a:off x="1115" y="2121"/>
              <a:ext cx="816" cy="763"/>
              <a:chOff x="2562" y="2024"/>
              <a:chExt cx="753" cy="763"/>
            </a:xfrm>
          </p:grpSpPr>
          <p:pic>
            <p:nvPicPr>
              <p:cNvPr id="20530" name="Picture 13" descr="BAND0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740" r="2080" b="2600"/>
              <a:stretch>
                <a:fillRect/>
              </a:stretch>
            </p:blipFill>
            <p:spPr bwMode="auto">
              <a:xfrm>
                <a:off x="2562" y="2024"/>
                <a:ext cx="75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31" name="Text Box 14"/>
              <p:cNvSpPr txBox="1">
                <a:spLocks noChangeArrowheads="1"/>
              </p:cNvSpPr>
              <p:nvPr/>
            </p:nvSpPr>
            <p:spPr bwMode="auto">
              <a:xfrm>
                <a:off x="2656" y="2614"/>
                <a:ext cx="4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9=IR3.8</a:t>
                </a:r>
              </a:p>
            </p:txBody>
          </p:sp>
        </p:grpSp>
        <p:grpSp>
          <p:nvGrpSpPr>
            <p:cNvPr id="20494" name="Group 15"/>
            <p:cNvGrpSpPr>
              <a:grpSpLocks/>
            </p:cNvGrpSpPr>
            <p:nvPr/>
          </p:nvGrpSpPr>
          <p:grpSpPr bwMode="auto">
            <a:xfrm>
              <a:off x="2049" y="2121"/>
              <a:ext cx="826" cy="771"/>
              <a:chOff x="3357" y="2016"/>
              <a:chExt cx="763" cy="771"/>
            </a:xfrm>
          </p:grpSpPr>
          <p:pic>
            <p:nvPicPr>
              <p:cNvPr id="20528" name="Picture 16" descr="BAND0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740" r="795" b="2602"/>
              <a:stretch>
                <a:fillRect/>
              </a:stretch>
            </p:blipFill>
            <p:spPr bwMode="auto">
              <a:xfrm>
                <a:off x="3357" y="2016"/>
                <a:ext cx="76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29" name="Text Box 17"/>
              <p:cNvSpPr txBox="1">
                <a:spLocks noChangeArrowheads="1"/>
              </p:cNvSpPr>
              <p:nvPr/>
            </p:nvSpPr>
            <p:spPr bwMode="auto">
              <a:xfrm>
                <a:off x="3411" y="2614"/>
                <a:ext cx="52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1"/>
                    </a:solidFill>
                    <a:latin typeface="Arial" pitchFamily="34" charset="0"/>
                  </a:rPr>
                  <a:t>10=WV6.2</a:t>
                </a:r>
              </a:p>
            </p:txBody>
          </p:sp>
        </p:grpSp>
        <p:grpSp>
          <p:nvGrpSpPr>
            <p:cNvPr id="20495" name="Group 18"/>
            <p:cNvGrpSpPr>
              <a:grpSpLocks/>
            </p:cNvGrpSpPr>
            <p:nvPr/>
          </p:nvGrpSpPr>
          <p:grpSpPr bwMode="auto">
            <a:xfrm>
              <a:off x="2982" y="2121"/>
              <a:ext cx="827" cy="771"/>
              <a:chOff x="4143" y="2016"/>
              <a:chExt cx="763" cy="771"/>
            </a:xfrm>
          </p:grpSpPr>
          <p:pic>
            <p:nvPicPr>
              <p:cNvPr id="20526" name="Picture 19" descr="BAND0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t="1740" r="795" b="2428"/>
              <a:stretch>
                <a:fillRect/>
              </a:stretch>
            </p:blipFill>
            <p:spPr bwMode="auto">
              <a:xfrm>
                <a:off x="4143" y="2016"/>
                <a:ext cx="763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27" name="Text Box 20"/>
              <p:cNvSpPr txBox="1">
                <a:spLocks noChangeArrowheads="1"/>
              </p:cNvSpPr>
              <p:nvPr/>
            </p:nvSpPr>
            <p:spPr bwMode="auto">
              <a:xfrm>
                <a:off x="4206" y="2614"/>
                <a:ext cx="52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11=WV7.3</a:t>
                </a:r>
              </a:p>
            </p:txBody>
          </p:sp>
        </p:grpSp>
        <p:grpSp>
          <p:nvGrpSpPr>
            <p:cNvPr id="20496" name="Group 21"/>
            <p:cNvGrpSpPr>
              <a:grpSpLocks/>
            </p:cNvGrpSpPr>
            <p:nvPr/>
          </p:nvGrpSpPr>
          <p:grpSpPr bwMode="auto">
            <a:xfrm>
              <a:off x="3916" y="2121"/>
              <a:ext cx="826" cy="769"/>
              <a:chOff x="4930" y="2018"/>
              <a:chExt cx="762" cy="769"/>
            </a:xfrm>
          </p:grpSpPr>
          <p:pic>
            <p:nvPicPr>
              <p:cNvPr id="20524" name="Picture 22" descr="BAND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1740" r="795" b="2255"/>
              <a:stretch>
                <a:fillRect/>
              </a:stretch>
            </p:blipFill>
            <p:spPr bwMode="auto">
              <a:xfrm>
                <a:off x="4930" y="2018"/>
                <a:ext cx="762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25" name="Text Box 23"/>
              <p:cNvSpPr txBox="1">
                <a:spLocks noChangeArrowheads="1"/>
              </p:cNvSpPr>
              <p:nvPr/>
            </p:nvSpPr>
            <p:spPr bwMode="auto">
              <a:xfrm>
                <a:off x="5012" y="2614"/>
                <a:ext cx="46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12=IR8.7</a:t>
                </a:r>
              </a:p>
            </p:txBody>
          </p:sp>
        </p:grpSp>
        <p:grpSp>
          <p:nvGrpSpPr>
            <p:cNvPr id="20497" name="Group 24"/>
            <p:cNvGrpSpPr>
              <a:grpSpLocks/>
            </p:cNvGrpSpPr>
            <p:nvPr/>
          </p:nvGrpSpPr>
          <p:grpSpPr bwMode="auto">
            <a:xfrm>
              <a:off x="1105" y="3028"/>
              <a:ext cx="816" cy="750"/>
              <a:chOff x="2581" y="3180"/>
              <a:chExt cx="753" cy="750"/>
            </a:xfrm>
          </p:grpSpPr>
          <p:pic>
            <p:nvPicPr>
              <p:cNvPr id="20522" name="Picture 25" descr="BAND0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1740" r="2080" b="2600"/>
              <a:stretch>
                <a:fillRect/>
              </a:stretch>
            </p:blipFill>
            <p:spPr bwMode="auto">
              <a:xfrm>
                <a:off x="2581" y="3180"/>
                <a:ext cx="75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23" name="Text Box 26"/>
              <p:cNvSpPr txBox="1">
                <a:spLocks noChangeArrowheads="1"/>
              </p:cNvSpPr>
              <p:nvPr/>
            </p:nvSpPr>
            <p:spPr bwMode="auto">
              <a:xfrm>
                <a:off x="2675" y="3750"/>
                <a:ext cx="46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13=IR9.7</a:t>
                </a:r>
              </a:p>
            </p:txBody>
          </p:sp>
        </p:grpSp>
        <p:grpSp>
          <p:nvGrpSpPr>
            <p:cNvPr id="20498" name="Group 27"/>
            <p:cNvGrpSpPr>
              <a:grpSpLocks/>
            </p:cNvGrpSpPr>
            <p:nvPr/>
          </p:nvGrpSpPr>
          <p:grpSpPr bwMode="auto">
            <a:xfrm>
              <a:off x="2039" y="3028"/>
              <a:ext cx="826" cy="751"/>
              <a:chOff x="3357" y="3173"/>
              <a:chExt cx="763" cy="751"/>
            </a:xfrm>
          </p:grpSpPr>
          <p:pic>
            <p:nvPicPr>
              <p:cNvPr id="20520" name="Picture 28" descr="BAND0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1740" r="795" b="2428"/>
              <a:stretch>
                <a:fillRect/>
              </a:stretch>
            </p:blipFill>
            <p:spPr bwMode="auto">
              <a:xfrm>
                <a:off x="3357" y="3173"/>
                <a:ext cx="763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21" name="Text Box 29"/>
              <p:cNvSpPr txBox="1">
                <a:spLocks noChangeArrowheads="1"/>
              </p:cNvSpPr>
              <p:nvPr/>
            </p:nvSpPr>
            <p:spPr bwMode="auto">
              <a:xfrm>
                <a:off x="3381" y="3688"/>
                <a:ext cx="51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1"/>
                    </a:solidFill>
                    <a:latin typeface="Arial" pitchFamily="34" charset="0"/>
                  </a:rPr>
                  <a:t>14=IR10.5</a:t>
                </a:r>
              </a:p>
            </p:txBody>
          </p:sp>
        </p:grpSp>
        <p:grpSp>
          <p:nvGrpSpPr>
            <p:cNvPr id="20499" name="Group 30"/>
            <p:cNvGrpSpPr>
              <a:grpSpLocks/>
            </p:cNvGrpSpPr>
            <p:nvPr/>
          </p:nvGrpSpPr>
          <p:grpSpPr bwMode="auto">
            <a:xfrm>
              <a:off x="3021" y="3028"/>
              <a:ext cx="827" cy="750"/>
              <a:chOff x="4143" y="3180"/>
              <a:chExt cx="763" cy="750"/>
            </a:xfrm>
          </p:grpSpPr>
          <p:pic>
            <p:nvPicPr>
              <p:cNvPr id="20518" name="Picture 31" descr="BAND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740" r="795" b="2602"/>
              <a:stretch>
                <a:fillRect/>
              </a:stretch>
            </p:blipFill>
            <p:spPr bwMode="auto">
              <a:xfrm>
                <a:off x="4143" y="3180"/>
                <a:ext cx="76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19" name="Text Box 32"/>
              <p:cNvSpPr txBox="1">
                <a:spLocks noChangeArrowheads="1"/>
              </p:cNvSpPr>
              <p:nvPr/>
            </p:nvSpPr>
            <p:spPr bwMode="auto">
              <a:xfrm>
                <a:off x="4159" y="3750"/>
                <a:ext cx="5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15=IR12.3</a:t>
                </a:r>
              </a:p>
            </p:txBody>
          </p:sp>
        </p:grpSp>
        <p:grpSp>
          <p:nvGrpSpPr>
            <p:cNvPr id="20500" name="Group 33"/>
            <p:cNvGrpSpPr>
              <a:grpSpLocks/>
            </p:cNvGrpSpPr>
            <p:nvPr/>
          </p:nvGrpSpPr>
          <p:grpSpPr bwMode="auto">
            <a:xfrm>
              <a:off x="3907" y="3028"/>
              <a:ext cx="851" cy="754"/>
              <a:chOff x="4906" y="3182"/>
              <a:chExt cx="786" cy="754"/>
            </a:xfrm>
          </p:grpSpPr>
          <p:pic>
            <p:nvPicPr>
              <p:cNvPr id="20516" name="Picture 34" descr="BAND1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t="1740" r="795" b="2081"/>
              <a:stretch>
                <a:fillRect/>
              </a:stretch>
            </p:blipFill>
            <p:spPr bwMode="auto">
              <a:xfrm>
                <a:off x="4929" y="3182"/>
                <a:ext cx="763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17" name="Text Box 35"/>
              <p:cNvSpPr txBox="1">
                <a:spLocks noChangeArrowheads="1"/>
              </p:cNvSpPr>
              <p:nvPr/>
            </p:nvSpPr>
            <p:spPr bwMode="auto">
              <a:xfrm>
                <a:off x="4906" y="3750"/>
                <a:ext cx="51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accent2"/>
                    </a:solidFill>
                    <a:latin typeface="Arial" pitchFamily="34" charset="0"/>
                  </a:rPr>
                  <a:t>16=IR13.3</a:t>
                </a:r>
              </a:p>
            </p:txBody>
          </p:sp>
        </p:grpSp>
        <p:grpSp>
          <p:nvGrpSpPr>
            <p:cNvPr id="20501" name="Group 36"/>
            <p:cNvGrpSpPr>
              <a:grpSpLocks/>
            </p:cNvGrpSpPr>
            <p:nvPr/>
          </p:nvGrpSpPr>
          <p:grpSpPr bwMode="auto">
            <a:xfrm>
              <a:off x="270" y="488"/>
              <a:ext cx="819" cy="749"/>
              <a:chOff x="839" y="845"/>
              <a:chExt cx="756" cy="749"/>
            </a:xfrm>
          </p:grpSpPr>
          <p:pic>
            <p:nvPicPr>
              <p:cNvPr id="20514" name="Picture 37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39" y="845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15" name="Text Box 38"/>
              <p:cNvSpPr txBox="1">
                <a:spLocks noChangeArrowheads="1"/>
              </p:cNvSpPr>
              <p:nvPr/>
            </p:nvSpPr>
            <p:spPr bwMode="auto">
              <a:xfrm>
                <a:off x="858" y="1389"/>
                <a:ext cx="4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0000"/>
                    </a:solidFill>
                    <a:latin typeface="Arial" pitchFamily="34" charset="0"/>
                  </a:rPr>
                  <a:t>1=VIS0.4</a:t>
                </a:r>
              </a:p>
            </p:txBody>
          </p:sp>
        </p:grpSp>
        <p:grpSp>
          <p:nvGrpSpPr>
            <p:cNvPr id="20502" name="Group 39"/>
            <p:cNvGrpSpPr>
              <a:grpSpLocks/>
            </p:cNvGrpSpPr>
            <p:nvPr/>
          </p:nvGrpSpPr>
          <p:grpSpPr bwMode="auto">
            <a:xfrm>
              <a:off x="1155" y="488"/>
              <a:ext cx="819" cy="749"/>
              <a:chOff x="1701" y="845"/>
              <a:chExt cx="756" cy="749"/>
            </a:xfrm>
          </p:grpSpPr>
          <p:pic>
            <p:nvPicPr>
              <p:cNvPr id="20512" name="Picture 40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701" y="845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13" name="Text Box 41"/>
              <p:cNvSpPr txBox="1">
                <a:spLocks noChangeArrowheads="1"/>
              </p:cNvSpPr>
              <p:nvPr/>
            </p:nvSpPr>
            <p:spPr bwMode="auto">
              <a:xfrm>
                <a:off x="1720" y="1389"/>
                <a:ext cx="4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0000"/>
                    </a:solidFill>
                    <a:latin typeface="Arial" pitchFamily="34" charset="0"/>
                  </a:rPr>
                  <a:t>2=VIS0.5</a:t>
                </a:r>
              </a:p>
            </p:txBody>
          </p:sp>
        </p:grpSp>
        <p:grpSp>
          <p:nvGrpSpPr>
            <p:cNvPr id="20503" name="Group 42"/>
            <p:cNvGrpSpPr>
              <a:grpSpLocks/>
            </p:cNvGrpSpPr>
            <p:nvPr/>
          </p:nvGrpSpPr>
          <p:grpSpPr bwMode="auto">
            <a:xfrm>
              <a:off x="3808" y="488"/>
              <a:ext cx="819" cy="749"/>
              <a:chOff x="3787" y="1570"/>
              <a:chExt cx="756" cy="749"/>
            </a:xfrm>
          </p:grpSpPr>
          <p:pic>
            <p:nvPicPr>
              <p:cNvPr id="20510" name="Picture 43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787" y="1570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11" name="Text Box 44"/>
              <p:cNvSpPr txBox="1">
                <a:spLocks noChangeArrowheads="1"/>
              </p:cNvSpPr>
              <p:nvPr/>
            </p:nvSpPr>
            <p:spPr bwMode="auto">
              <a:xfrm>
                <a:off x="3849" y="2115"/>
                <a:ext cx="4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0000"/>
                    </a:solidFill>
                    <a:latin typeface="Arial" pitchFamily="34" charset="0"/>
                  </a:rPr>
                  <a:t>5=NIR0.9</a:t>
                </a:r>
              </a:p>
            </p:txBody>
          </p:sp>
        </p:grpSp>
        <p:grpSp>
          <p:nvGrpSpPr>
            <p:cNvPr id="20504" name="Group 45"/>
            <p:cNvGrpSpPr>
              <a:grpSpLocks/>
            </p:cNvGrpSpPr>
            <p:nvPr/>
          </p:nvGrpSpPr>
          <p:grpSpPr bwMode="auto">
            <a:xfrm>
              <a:off x="4643" y="488"/>
              <a:ext cx="819" cy="749"/>
              <a:chOff x="4604" y="1616"/>
              <a:chExt cx="756" cy="749"/>
            </a:xfrm>
          </p:grpSpPr>
          <p:pic>
            <p:nvPicPr>
              <p:cNvPr id="20508" name="Picture 46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604" y="1616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09" name="Text Box 47"/>
              <p:cNvSpPr txBox="1">
                <a:spLocks noChangeArrowheads="1"/>
              </p:cNvSpPr>
              <p:nvPr/>
            </p:nvSpPr>
            <p:spPr bwMode="auto">
              <a:xfrm>
                <a:off x="4666" y="2161"/>
                <a:ext cx="4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0000"/>
                    </a:solidFill>
                    <a:latin typeface="Arial" pitchFamily="34" charset="0"/>
                  </a:rPr>
                  <a:t>6=NIR1.3</a:t>
                </a:r>
              </a:p>
            </p:txBody>
          </p:sp>
        </p:grpSp>
        <p:grpSp>
          <p:nvGrpSpPr>
            <p:cNvPr id="20505" name="Group 48"/>
            <p:cNvGrpSpPr>
              <a:grpSpLocks/>
            </p:cNvGrpSpPr>
            <p:nvPr/>
          </p:nvGrpSpPr>
          <p:grpSpPr bwMode="auto">
            <a:xfrm>
              <a:off x="4152" y="1281"/>
              <a:ext cx="819" cy="749"/>
              <a:chOff x="4604" y="1616"/>
              <a:chExt cx="756" cy="749"/>
            </a:xfrm>
          </p:grpSpPr>
          <p:pic>
            <p:nvPicPr>
              <p:cNvPr id="20506" name="Picture 49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604" y="1616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07" name="Text Box 50"/>
              <p:cNvSpPr txBox="1">
                <a:spLocks noChangeArrowheads="1"/>
              </p:cNvSpPr>
              <p:nvPr/>
            </p:nvSpPr>
            <p:spPr bwMode="auto">
              <a:xfrm>
                <a:off x="4666" y="2161"/>
                <a:ext cx="4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FF0000"/>
                    </a:solidFill>
                    <a:latin typeface="Arial" pitchFamily="34" charset="0"/>
                  </a:rPr>
                  <a:t>8=NIR2.2</a:t>
                </a:r>
              </a:p>
            </p:txBody>
          </p:sp>
        </p:grpSp>
      </p:grpSp>
      <p:sp>
        <p:nvSpPr>
          <p:cNvPr id="17411" name="Rectangle 52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From MVIRI through SEVIRI to FCI on MTG</a:t>
            </a:r>
          </a:p>
        </p:txBody>
      </p:sp>
      <p:sp>
        <p:nvSpPr>
          <p:cNvPr id="20484" name="Rectangle 51"/>
          <p:cNvSpPr>
            <a:spLocks noChangeArrowheads="1"/>
          </p:cNvSpPr>
          <p:nvPr/>
        </p:nvSpPr>
        <p:spPr bwMode="auto">
          <a:xfrm>
            <a:off x="3219450" y="1312863"/>
            <a:ext cx="1327150" cy="11858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85" name="Rectangle 52"/>
          <p:cNvSpPr>
            <a:spLocks noChangeArrowheads="1"/>
          </p:cNvSpPr>
          <p:nvPr/>
        </p:nvSpPr>
        <p:spPr bwMode="auto">
          <a:xfrm>
            <a:off x="6565900" y="2547938"/>
            <a:ext cx="1327150" cy="11842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86" name="Rectangle 53"/>
          <p:cNvSpPr>
            <a:spLocks noChangeArrowheads="1"/>
          </p:cNvSpPr>
          <p:nvPr/>
        </p:nvSpPr>
        <p:spPr bwMode="auto">
          <a:xfrm>
            <a:off x="1762125" y="3887788"/>
            <a:ext cx="1327150" cy="11842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87" name="Rectangle 54"/>
          <p:cNvSpPr>
            <a:spLocks noChangeArrowheads="1"/>
          </p:cNvSpPr>
          <p:nvPr/>
        </p:nvSpPr>
        <p:spPr bwMode="auto">
          <a:xfrm>
            <a:off x="3243263" y="5356225"/>
            <a:ext cx="1327150" cy="11842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E8EF8A5E-0570-4C26-9F0E-2DBC9B079F34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207963"/>
            <a:ext cx="8986838" cy="66992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 Missions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FCI – Main Benefits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52438" y="937128"/>
            <a:ext cx="9650412" cy="494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GB" sz="1900" dirty="0">
              <a:solidFill>
                <a:srgbClr val="007C91"/>
              </a:solidFill>
            </a:endParaRPr>
          </a:p>
          <a:p>
            <a:pPr>
              <a:spcBef>
                <a:spcPct val="25000"/>
              </a:spcBef>
              <a:spcAft>
                <a:spcPct val="8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0.444 µm and the 0.51 µm channels will permit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surpassing current aerosol retrievals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especially over land – also an important contribution to air quality monitoring. </a:t>
            </a:r>
          </a:p>
          <a:p>
            <a:pPr>
              <a:spcBef>
                <a:spcPct val="25000"/>
              </a:spcBef>
              <a:spcAft>
                <a:spcPct val="8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0.91 µm channel will provide during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daytime total column </a:t>
            </a:r>
            <a:r>
              <a:rPr lang="en-GB" sz="1800" b="0" dirty="0" err="1">
                <a:solidFill>
                  <a:srgbClr val="FF0000"/>
                </a:solidFill>
                <a:latin typeface="+mn-lt"/>
              </a:rPr>
              <a:t>precipitable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 water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especially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over land surfaces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.</a:t>
            </a:r>
          </a:p>
          <a:p>
            <a:pPr>
              <a:spcBef>
                <a:spcPct val="25000"/>
              </a:spcBef>
              <a:spcAft>
                <a:spcPct val="8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1.375 µm channel will improve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detection of very thin cirrus clouds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not seen by the current system introducing errors in all clear sky products.</a:t>
            </a:r>
          </a:p>
          <a:p>
            <a:pPr>
              <a:spcBef>
                <a:spcPct val="25000"/>
              </a:spcBef>
              <a:spcAft>
                <a:spcPct val="8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2.26 µm channel will provide the capability for an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improved retrieval of cloud microphysics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.</a:t>
            </a:r>
          </a:p>
          <a:p>
            <a:pPr>
              <a:spcBef>
                <a:spcPct val="25000"/>
              </a:spcBef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improved spatial resolution (1 km and 2 km) and the extended dynamical range (from 350 K to 450 K) of the 3.8 µm channel will firstly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outbid the fire detection quality of MSG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and secondly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outbid the quality of products as Fire </a:t>
            </a:r>
            <a:r>
              <a:rPr lang="en-GB" sz="1800" b="0" dirty="0" err="1">
                <a:solidFill>
                  <a:srgbClr val="FF0000"/>
                </a:solidFill>
                <a:latin typeface="+mn-lt"/>
              </a:rPr>
              <a:t>Radiative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 Energy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(FRE) – a climate relevant product directly related to the CO</a:t>
            </a:r>
            <a:r>
              <a:rPr lang="en-GB" sz="1800" b="0" baseline="-25000" dirty="0">
                <a:solidFill>
                  <a:srgbClr val="2B3461"/>
                </a:solidFill>
                <a:latin typeface="+mn-lt"/>
              </a:rPr>
              <a:t>2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production of active fires.</a:t>
            </a:r>
            <a:r>
              <a:rPr lang="en-GB" sz="1300" b="0" dirty="0">
                <a:latin typeface="+mn-lt"/>
              </a:rPr>
              <a:t> </a:t>
            </a:r>
          </a:p>
        </p:txBody>
      </p:sp>
      <p:sp>
        <p:nvSpPr>
          <p:cNvPr id="21508" name="Oval 3"/>
          <p:cNvSpPr>
            <a:spLocks noChangeArrowheads="1"/>
          </p:cNvSpPr>
          <p:nvPr/>
        </p:nvSpPr>
        <p:spPr bwMode="auto">
          <a:xfrm>
            <a:off x="244475" y="1381125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Oval 3"/>
          <p:cNvSpPr>
            <a:spLocks noChangeArrowheads="1"/>
          </p:cNvSpPr>
          <p:nvPr/>
        </p:nvSpPr>
        <p:spPr bwMode="auto">
          <a:xfrm>
            <a:off x="222250" y="2222995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Oval 3"/>
          <p:cNvSpPr>
            <a:spLocks noChangeArrowheads="1"/>
          </p:cNvSpPr>
          <p:nvPr/>
        </p:nvSpPr>
        <p:spPr bwMode="auto">
          <a:xfrm>
            <a:off x="211138" y="3085008"/>
            <a:ext cx="184150" cy="1762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3"/>
          <p:cNvSpPr>
            <a:spLocks noChangeArrowheads="1"/>
          </p:cNvSpPr>
          <p:nvPr/>
        </p:nvSpPr>
        <p:spPr bwMode="auto">
          <a:xfrm>
            <a:off x="188913" y="3917274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Oval 3"/>
          <p:cNvSpPr>
            <a:spLocks noChangeArrowheads="1"/>
          </p:cNvSpPr>
          <p:nvPr/>
        </p:nvSpPr>
        <p:spPr bwMode="auto">
          <a:xfrm>
            <a:off x="177800" y="4759152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F58D9B40-8F44-46C8-9773-9167D477425D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231900" y="1512888"/>
            <a:ext cx="7561263" cy="5314950"/>
            <a:chOff x="421" y="399"/>
            <a:chExt cx="4763" cy="3348"/>
          </a:xfrm>
        </p:grpSpPr>
        <p:pic>
          <p:nvPicPr>
            <p:cNvPr id="225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" y="399"/>
              <a:ext cx="4763" cy="3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8" name="Line 4"/>
            <p:cNvSpPr>
              <a:spLocks noChangeShapeType="1"/>
            </p:cNvSpPr>
            <p:nvPr/>
          </p:nvSpPr>
          <p:spPr bwMode="auto">
            <a:xfrm flipH="1">
              <a:off x="1681" y="872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2549" name="Line 5"/>
            <p:cNvSpPr>
              <a:spLocks noChangeShapeType="1"/>
            </p:cNvSpPr>
            <p:nvPr/>
          </p:nvSpPr>
          <p:spPr bwMode="auto">
            <a:xfrm>
              <a:off x="866" y="878"/>
              <a:ext cx="2" cy="2350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2550" name="Line 6"/>
            <p:cNvSpPr>
              <a:spLocks noChangeShapeType="1"/>
            </p:cNvSpPr>
            <p:nvPr/>
          </p:nvSpPr>
          <p:spPr bwMode="auto">
            <a:xfrm flipH="1">
              <a:off x="1895" y="877"/>
              <a:ext cx="2" cy="235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2551" name="Line 7"/>
            <p:cNvSpPr>
              <a:spLocks noChangeShapeType="1"/>
            </p:cNvSpPr>
            <p:nvPr/>
          </p:nvSpPr>
          <p:spPr bwMode="auto">
            <a:xfrm>
              <a:off x="2628" y="872"/>
              <a:ext cx="8" cy="235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2552" name="Line 8"/>
            <p:cNvSpPr>
              <a:spLocks noChangeShapeType="1"/>
            </p:cNvSpPr>
            <p:nvPr/>
          </p:nvSpPr>
          <p:spPr bwMode="auto">
            <a:xfrm>
              <a:off x="3797" y="872"/>
              <a:ext cx="2" cy="235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2553" name="Rectangle 9"/>
            <p:cNvSpPr>
              <a:spLocks noChangeArrowheads="1"/>
            </p:cNvSpPr>
            <p:nvPr/>
          </p:nvSpPr>
          <p:spPr bwMode="auto">
            <a:xfrm>
              <a:off x="871" y="931"/>
              <a:ext cx="1035" cy="175"/>
            </a:xfrm>
            <a:prstGeom prst="rect">
              <a:avLst/>
            </a:prstGeom>
            <a:solidFill>
              <a:srgbClr val="FF7C8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2554" name="Rectangle 10"/>
            <p:cNvSpPr>
              <a:spLocks noChangeArrowheads="1"/>
            </p:cNvSpPr>
            <p:nvPr/>
          </p:nvSpPr>
          <p:spPr bwMode="auto">
            <a:xfrm>
              <a:off x="2626" y="935"/>
              <a:ext cx="1173" cy="175"/>
            </a:xfrm>
            <a:prstGeom prst="rect">
              <a:avLst/>
            </a:prstGeom>
            <a:solidFill>
              <a:srgbClr val="FF7C8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2555" name="Rectangle 11"/>
            <p:cNvSpPr>
              <a:spLocks noChangeArrowheads="1"/>
            </p:cNvSpPr>
            <p:nvPr/>
          </p:nvSpPr>
          <p:spPr bwMode="auto">
            <a:xfrm>
              <a:off x="2937" y="933"/>
              <a:ext cx="83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200">
                  <a:solidFill>
                    <a:schemeClr val="tx1"/>
                  </a:solidFill>
                </a:rPr>
                <a:t>H</a:t>
              </a:r>
              <a:r>
                <a:rPr lang="en-GB" sz="1200" baseline="-25000">
                  <a:solidFill>
                    <a:schemeClr val="tx1"/>
                  </a:solidFill>
                </a:rPr>
                <a:t>2</a:t>
              </a:r>
              <a:r>
                <a:rPr lang="en-GB" sz="1200">
                  <a:solidFill>
                    <a:schemeClr val="tx1"/>
                  </a:solidFill>
                </a:rPr>
                <a:t>O(p)        CO</a:t>
              </a:r>
            </a:p>
          </p:txBody>
        </p:sp>
        <p:sp>
          <p:nvSpPr>
            <p:cNvPr id="22556" name="Rectangle 12"/>
            <p:cNvSpPr>
              <a:spLocks noChangeArrowheads="1"/>
            </p:cNvSpPr>
            <p:nvPr/>
          </p:nvSpPr>
          <p:spPr bwMode="auto">
            <a:xfrm>
              <a:off x="885" y="936"/>
              <a:ext cx="14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</a:rPr>
                <a:t>T(p)   Sfc   O</a:t>
              </a:r>
              <a:r>
                <a:rPr lang="en-GB" sz="1200" baseline="-25000">
                  <a:solidFill>
                    <a:schemeClr val="tx1"/>
                  </a:solidFill>
                </a:rPr>
                <a:t>3</a:t>
              </a:r>
              <a:r>
                <a:rPr lang="en-GB" sz="1200">
                  <a:solidFill>
                    <a:schemeClr val="tx1"/>
                  </a:solidFill>
                </a:rPr>
                <a:t>   Sfc </a:t>
              </a:r>
            </a:p>
          </p:txBody>
        </p:sp>
        <p:sp>
          <p:nvSpPr>
            <p:cNvPr id="22557" name="Text Box 13"/>
            <p:cNvSpPr txBox="1">
              <a:spLocks noChangeAspect="1" noChangeArrowheads="1"/>
            </p:cNvSpPr>
            <p:nvPr/>
          </p:nvSpPr>
          <p:spPr bwMode="auto">
            <a:xfrm>
              <a:off x="709" y="2976"/>
              <a:ext cx="5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Temp (CO2)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58" name="Text Box 14"/>
            <p:cNvSpPr txBox="1">
              <a:spLocks noChangeAspect="1" noChangeArrowheads="1"/>
            </p:cNvSpPr>
            <p:nvPr/>
          </p:nvSpPr>
          <p:spPr bwMode="auto">
            <a:xfrm>
              <a:off x="845" y="1706"/>
              <a:ext cx="7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Surface, Clouds</a:t>
              </a:r>
            </a:p>
          </p:txBody>
        </p:sp>
        <p:sp>
          <p:nvSpPr>
            <p:cNvPr id="22559" name="Text Box 15"/>
            <p:cNvSpPr txBox="1">
              <a:spLocks noChangeAspect="1" noChangeArrowheads="1"/>
            </p:cNvSpPr>
            <p:nvPr/>
          </p:nvSpPr>
          <p:spPr bwMode="auto">
            <a:xfrm>
              <a:off x="1389" y="2341"/>
              <a:ext cx="31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O3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0" name="Text Box 16"/>
            <p:cNvSpPr txBox="1">
              <a:spLocks noChangeAspect="1" noChangeArrowheads="1"/>
            </p:cNvSpPr>
            <p:nvPr/>
          </p:nvSpPr>
          <p:spPr bwMode="auto">
            <a:xfrm>
              <a:off x="1501" y="1706"/>
              <a:ext cx="4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Surface, </a:t>
              </a:r>
            </a:p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Clouds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1" name="Text Box 17"/>
            <p:cNvSpPr txBox="1">
              <a:spLocks noChangeAspect="1" noChangeArrowheads="1"/>
            </p:cNvSpPr>
            <p:nvPr/>
          </p:nvSpPr>
          <p:spPr bwMode="auto">
            <a:xfrm>
              <a:off x="1873" y="2967"/>
              <a:ext cx="8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H2O, CH4, N2O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2" name="Text Box 18"/>
            <p:cNvSpPr txBox="1">
              <a:spLocks noChangeAspect="1" noChangeArrowheads="1"/>
            </p:cNvSpPr>
            <p:nvPr/>
          </p:nvSpPr>
          <p:spPr bwMode="auto">
            <a:xfrm>
              <a:off x="3340" y="2083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CO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3" name="Text Box 19"/>
            <p:cNvSpPr txBox="1">
              <a:spLocks noChangeAspect="1" noChangeArrowheads="1"/>
            </p:cNvSpPr>
            <p:nvPr/>
          </p:nvSpPr>
          <p:spPr bwMode="auto">
            <a:xfrm>
              <a:off x="3471" y="2545"/>
              <a:ext cx="5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N2O,</a:t>
              </a:r>
            </a:p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Temp (CO2)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4" name="Text Box 20"/>
            <p:cNvSpPr txBox="1">
              <a:spLocks noChangeAspect="1" noChangeArrowheads="1"/>
            </p:cNvSpPr>
            <p:nvPr/>
          </p:nvSpPr>
          <p:spPr bwMode="auto">
            <a:xfrm>
              <a:off x="3834" y="1479"/>
              <a:ext cx="5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Temp (CO2)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5" name="Text Box 21"/>
            <p:cNvSpPr txBox="1">
              <a:spLocks noChangeAspect="1" noChangeArrowheads="1"/>
            </p:cNvSpPr>
            <p:nvPr/>
          </p:nvSpPr>
          <p:spPr bwMode="auto">
            <a:xfrm>
              <a:off x="4156" y="1660"/>
              <a:ext cx="5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Surface, </a:t>
              </a:r>
            </a:p>
            <a:p>
              <a:r>
                <a:rPr lang="en-GB" sz="1200">
                  <a:solidFill>
                    <a:srgbClr val="800080"/>
                  </a:solidFill>
                  <a:latin typeface="Arial" pitchFamily="34" charset="0"/>
                </a:rPr>
                <a:t>Clouds</a:t>
              </a:r>
              <a:endParaRPr lang="en-GB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566" name="Rectangle 22"/>
            <p:cNvSpPr>
              <a:spLocks noChangeArrowheads="1"/>
            </p:cNvSpPr>
            <p:nvPr/>
          </p:nvSpPr>
          <p:spPr bwMode="auto">
            <a:xfrm>
              <a:off x="953" y="1105"/>
              <a:ext cx="14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</a:rPr>
                <a:t>700 – 1210 cm</a:t>
              </a:r>
              <a:r>
                <a:rPr lang="en-GB" sz="1200" baseline="30000">
                  <a:solidFill>
                    <a:schemeClr val="tx1"/>
                  </a:solidFill>
                </a:rPr>
                <a:t>-1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2567" name="Rectangle 23"/>
            <p:cNvSpPr>
              <a:spLocks noChangeArrowheads="1"/>
            </p:cNvSpPr>
            <p:nvPr/>
          </p:nvSpPr>
          <p:spPr bwMode="auto">
            <a:xfrm>
              <a:off x="2803" y="1121"/>
              <a:ext cx="14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</a:rPr>
                <a:t>1600 – 2175 cm</a:t>
              </a:r>
              <a:r>
                <a:rPr lang="en-GB" sz="1200" baseline="30000">
                  <a:solidFill>
                    <a:schemeClr val="tx1"/>
                  </a:solidFill>
                </a:rPr>
                <a:t>-1</a:t>
              </a:r>
              <a:r>
                <a:rPr lang="en-GB" sz="120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35844" name="Text Box 26"/>
          <p:cNvSpPr txBox="1">
            <a:spLocks noChangeArrowheads="1"/>
          </p:cNvSpPr>
          <p:nvPr/>
        </p:nvSpPr>
        <p:spPr bwMode="auto">
          <a:xfrm>
            <a:off x="0" y="855663"/>
            <a:ext cx="99060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0" dirty="0">
                <a:solidFill>
                  <a:srgbClr val="D60093"/>
                </a:solidFill>
                <a:latin typeface="+mn-lt"/>
              </a:rPr>
              <a:t>MTG-IRS mission will deliver unprecedented information on </a:t>
            </a:r>
          </a:p>
          <a:p>
            <a:pPr algn="ctr">
              <a:defRPr/>
            </a:pPr>
            <a:r>
              <a:rPr lang="en-GB" sz="2000" b="0" dirty="0">
                <a:solidFill>
                  <a:srgbClr val="D60093"/>
                </a:solidFill>
                <a:latin typeface="+mn-lt"/>
              </a:rPr>
              <a:t>horizontal and vertical gradients of moisture, wind and temperature between measurements of individual </a:t>
            </a:r>
            <a:r>
              <a:rPr lang="en-GB" sz="2000" b="0" dirty="0" err="1">
                <a:solidFill>
                  <a:srgbClr val="D60093"/>
                </a:solidFill>
                <a:latin typeface="+mn-lt"/>
              </a:rPr>
              <a:t>radiosondes</a:t>
            </a:r>
            <a:r>
              <a:rPr lang="en-GB" sz="2000" b="0" dirty="0">
                <a:solidFill>
                  <a:srgbClr val="D60093"/>
                </a:solidFill>
                <a:latin typeface="+mn-lt"/>
              </a:rPr>
              <a:t> and </a:t>
            </a:r>
            <a:r>
              <a:rPr lang="en-GB" sz="2000" b="0" dirty="0" err="1">
                <a:solidFill>
                  <a:srgbClr val="D60093"/>
                </a:solidFill>
                <a:latin typeface="+mn-lt"/>
              </a:rPr>
              <a:t>hyperspectral</a:t>
            </a:r>
            <a:r>
              <a:rPr lang="en-GB" sz="2000" b="0" dirty="0">
                <a:solidFill>
                  <a:srgbClr val="D60093"/>
                </a:solidFill>
                <a:latin typeface="+mn-lt"/>
              </a:rPr>
              <a:t> soundings from the polar orbiting satellites.</a:t>
            </a:r>
          </a:p>
        </p:txBody>
      </p:sp>
      <p:sp>
        <p:nvSpPr>
          <p:cNvPr id="35845" name="Rectangle 27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MTG-IRS to Detect ‘River Like Moisture Flows’</a:t>
            </a:r>
          </a:p>
        </p:txBody>
      </p:sp>
      <p:sp>
        <p:nvSpPr>
          <p:cNvPr id="22533" name="Rectangle 155"/>
          <p:cNvSpPr>
            <a:spLocks noChangeArrowheads="1"/>
          </p:cNvSpPr>
          <p:nvPr/>
        </p:nvSpPr>
        <p:spPr bwMode="auto">
          <a:xfrm>
            <a:off x="228600" y="6324600"/>
            <a:ext cx="25146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000">
                <a:solidFill>
                  <a:srgbClr val="002664"/>
                </a:solidFill>
                <a:latin typeface="Helvetica" pitchFamily="34" charset="0"/>
              </a:rPr>
              <a:t>EUM/MTG/VWG/10/0307</a:t>
            </a:r>
          </a:p>
          <a:p>
            <a:r>
              <a:rPr lang="en-GB" sz="1000">
                <a:solidFill>
                  <a:srgbClr val="002664"/>
                </a:solidFill>
                <a:latin typeface="Helvetica" pitchFamily="34" charset="0"/>
              </a:rPr>
              <a:t>Presentation to Luxemburg</a:t>
            </a:r>
          </a:p>
          <a:p>
            <a:r>
              <a:rPr lang="en-GB" sz="1000">
                <a:solidFill>
                  <a:srgbClr val="002664"/>
                </a:solidFill>
                <a:latin typeface="Helvetica" pitchFamily="34" charset="0"/>
              </a:rPr>
              <a:t>12 August 2010</a:t>
            </a:r>
          </a:p>
          <a:p>
            <a:pPr>
              <a:lnSpc>
                <a:spcPct val="0"/>
              </a:lnSpc>
            </a:pPr>
            <a:endParaRPr lang="en-GB" sz="2400">
              <a:solidFill>
                <a:srgbClr val="002664"/>
              </a:solidFill>
              <a:latin typeface="Times New Roman" pitchFamily="18" charset="0"/>
            </a:endParaRPr>
          </a:p>
        </p:txBody>
      </p:sp>
      <p:grpSp>
        <p:nvGrpSpPr>
          <p:cNvPr id="22534" name="Group 41"/>
          <p:cNvGrpSpPr>
            <a:grpSpLocks noChangeAspect="1"/>
          </p:cNvGrpSpPr>
          <p:nvPr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22537" name="AutoShape 42"/>
            <p:cNvSpPr>
              <a:spLocks noChangeAspect="1" noChangeArrowheads="1" noTextEdit="1"/>
            </p:cNvSpPr>
            <p:nvPr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38" name="Freeform 43"/>
            <p:cNvSpPr>
              <a:spLocks noEditPoints="1"/>
            </p:cNvSpPr>
            <p:nvPr/>
          </p:nvSpPr>
          <p:spPr bwMode="auto">
            <a:xfrm>
              <a:off x="5774" y="4079"/>
              <a:ext cx="100" cy="103"/>
            </a:xfrm>
            <a:custGeom>
              <a:avLst/>
              <a:gdLst>
                <a:gd name="T0" fmla="*/ 1 w 200"/>
                <a:gd name="T1" fmla="*/ 0 h 207"/>
                <a:gd name="T2" fmla="*/ 1 w 200"/>
                <a:gd name="T3" fmla="*/ 0 h 207"/>
                <a:gd name="T4" fmla="*/ 0 w 200"/>
                <a:gd name="T5" fmla="*/ 0 h 207"/>
                <a:gd name="T6" fmla="*/ 1 w 200"/>
                <a:gd name="T7" fmla="*/ 0 h 207"/>
                <a:gd name="T8" fmla="*/ 1 w 200"/>
                <a:gd name="T9" fmla="*/ 0 h 207"/>
                <a:gd name="T10" fmla="*/ 1 w 200"/>
                <a:gd name="T11" fmla="*/ 0 h 207"/>
                <a:gd name="T12" fmla="*/ 1 w 200"/>
                <a:gd name="T13" fmla="*/ 0 h 207"/>
                <a:gd name="T14" fmla="*/ 1 w 200"/>
                <a:gd name="T15" fmla="*/ 0 h 207"/>
                <a:gd name="T16" fmla="*/ 1 w 200"/>
                <a:gd name="T17" fmla="*/ 0 h 207"/>
                <a:gd name="T18" fmla="*/ 1 w 200"/>
                <a:gd name="T19" fmla="*/ 0 h 207"/>
                <a:gd name="T20" fmla="*/ 1 w 200"/>
                <a:gd name="T21" fmla="*/ 0 h 207"/>
                <a:gd name="T22" fmla="*/ 1 w 200"/>
                <a:gd name="T23" fmla="*/ 0 h 207"/>
                <a:gd name="T24" fmla="*/ 1 w 200"/>
                <a:gd name="T25" fmla="*/ 0 h 2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"/>
                <a:gd name="T40" fmla="*/ 0 h 207"/>
                <a:gd name="T41" fmla="*/ 200 w 200"/>
                <a:gd name="T42" fmla="*/ 207 h 2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39" name="Freeform 44"/>
            <p:cNvSpPr>
              <a:spLocks/>
            </p:cNvSpPr>
            <p:nvPr/>
          </p:nvSpPr>
          <p:spPr bwMode="auto">
            <a:xfrm>
              <a:off x="5676" y="4077"/>
              <a:ext cx="85" cy="107"/>
            </a:xfrm>
            <a:custGeom>
              <a:avLst/>
              <a:gdLst>
                <a:gd name="T0" fmla="*/ 1 w 170"/>
                <a:gd name="T1" fmla="*/ 1 h 214"/>
                <a:gd name="T2" fmla="*/ 1 w 170"/>
                <a:gd name="T3" fmla="*/ 1 h 214"/>
                <a:gd name="T4" fmla="*/ 1 w 170"/>
                <a:gd name="T5" fmla="*/ 1 h 214"/>
                <a:gd name="T6" fmla="*/ 1 w 170"/>
                <a:gd name="T7" fmla="*/ 1 h 214"/>
                <a:gd name="T8" fmla="*/ 1 w 170"/>
                <a:gd name="T9" fmla="*/ 1 h 214"/>
                <a:gd name="T10" fmla="*/ 1 w 170"/>
                <a:gd name="T11" fmla="*/ 1 h 214"/>
                <a:gd name="T12" fmla="*/ 1 w 170"/>
                <a:gd name="T13" fmla="*/ 0 h 214"/>
                <a:gd name="T14" fmla="*/ 1 w 170"/>
                <a:gd name="T15" fmla="*/ 1 h 214"/>
                <a:gd name="T16" fmla="*/ 1 w 170"/>
                <a:gd name="T17" fmla="*/ 1 h 214"/>
                <a:gd name="T18" fmla="*/ 1 w 170"/>
                <a:gd name="T19" fmla="*/ 1 h 214"/>
                <a:gd name="T20" fmla="*/ 1 w 170"/>
                <a:gd name="T21" fmla="*/ 1 h 214"/>
                <a:gd name="T22" fmla="*/ 1 w 170"/>
                <a:gd name="T23" fmla="*/ 1 h 214"/>
                <a:gd name="T24" fmla="*/ 1 w 170"/>
                <a:gd name="T25" fmla="*/ 1 h 214"/>
                <a:gd name="T26" fmla="*/ 1 w 170"/>
                <a:gd name="T27" fmla="*/ 1 h 214"/>
                <a:gd name="T28" fmla="*/ 0 w 170"/>
                <a:gd name="T29" fmla="*/ 1 h 214"/>
                <a:gd name="T30" fmla="*/ 1 w 170"/>
                <a:gd name="T31" fmla="*/ 1 h 214"/>
                <a:gd name="T32" fmla="*/ 1 w 170"/>
                <a:gd name="T33" fmla="*/ 1 h 214"/>
                <a:gd name="T34" fmla="*/ 1 w 170"/>
                <a:gd name="T35" fmla="*/ 1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0"/>
                <a:gd name="T55" fmla="*/ 0 h 214"/>
                <a:gd name="T56" fmla="*/ 170 w 17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0" name="Freeform 45"/>
            <p:cNvSpPr>
              <a:spLocks/>
            </p:cNvSpPr>
            <p:nvPr/>
          </p:nvSpPr>
          <p:spPr bwMode="auto">
            <a:xfrm>
              <a:off x="5356" y="4079"/>
              <a:ext cx="121" cy="103"/>
            </a:xfrm>
            <a:custGeom>
              <a:avLst/>
              <a:gdLst>
                <a:gd name="T0" fmla="*/ 0 w 243"/>
                <a:gd name="T1" fmla="*/ 0 h 207"/>
                <a:gd name="T2" fmla="*/ 0 w 243"/>
                <a:gd name="T3" fmla="*/ 0 h 207"/>
                <a:gd name="T4" fmla="*/ 0 w 243"/>
                <a:gd name="T5" fmla="*/ 0 h 207"/>
                <a:gd name="T6" fmla="*/ 0 w 243"/>
                <a:gd name="T7" fmla="*/ 0 h 207"/>
                <a:gd name="T8" fmla="*/ 0 w 243"/>
                <a:gd name="T9" fmla="*/ 0 h 207"/>
                <a:gd name="T10" fmla="*/ 0 w 243"/>
                <a:gd name="T11" fmla="*/ 0 h 207"/>
                <a:gd name="T12" fmla="*/ 0 w 243"/>
                <a:gd name="T13" fmla="*/ 0 h 207"/>
                <a:gd name="T14" fmla="*/ 0 w 243"/>
                <a:gd name="T15" fmla="*/ 0 h 207"/>
                <a:gd name="T16" fmla="*/ 0 w 243"/>
                <a:gd name="T17" fmla="*/ 0 h 207"/>
                <a:gd name="T18" fmla="*/ 0 w 243"/>
                <a:gd name="T19" fmla="*/ 0 h 207"/>
                <a:gd name="T20" fmla="*/ 0 w 243"/>
                <a:gd name="T21" fmla="*/ 0 h 207"/>
                <a:gd name="T22" fmla="*/ 0 w 243"/>
                <a:gd name="T23" fmla="*/ 0 h 207"/>
                <a:gd name="T24" fmla="*/ 0 w 243"/>
                <a:gd name="T25" fmla="*/ 0 h 207"/>
                <a:gd name="T26" fmla="*/ 0 w 243"/>
                <a:gd name="T27" fmla="*/ 0 h 207"/>
                <a:gd name="T28" fmla="*/ 0 w 243"/>
                <a:gd name="T29" fmla="*/ 0 h 207"/>
                <a:gd name="T30" fmla="*/ 0 w 243"/>
                <a:gd name="T31" fmla="*/ 0 h 207"/>
                <a:gd name="T32" fmla="*/ 0 w 243"/>
                <a:gd name="T33" fmla="*/ 0 h 207"/>
                <a:gd name="T34" fmla="*/ 0 w 243"/>
                <a:gd name="T35" fmla="*/ 0 h 207"/>
                <a:gd name="T36" fmla="*/ 0 w 243"/>
                <a:gd name="T37" fmla="*/ 0 h 207"/>
                <a:gd name="T38" fmla="*/ 0 w 243"/>
                <a:gd name="T39" fmla="*/ 0 h 2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3"/>
                <a:gd name="T61" fmla="*/ 0 h 207"/>
                <a:gd name="T62" fmla="*/ 243 w 243"/>
                <a:gd name="T63" fmla="*/ 207 h 2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1" name="Freeform 46"/>
            <p:cNvSpPr>
              <a:spLocks/>
            </p:cNvSpPr>
            <p:nvPr/>
          </p:nvSpPr>
          <p:spPr bwMode="auto">
            <a:xfrm>
              <a:off x="5250" y="4079"/>
              <a:ext cx="84" cy="105"/>
            </a:xfrm>
            <a:custGeom>
              <a:avLst/>
              <a:gdLst>
                <a:gd name="T0" fmla="*/ 1 w 168"/>
                <a:gd name="T1" fmla="*/ 0 h 211"/>
                <a:gd name="T2" fmla="*/ 1 w 168"/>
                <a:gd name="T3" fmla="*/ 0 h 211"/>
                <a:gd name="T4" fmla="*/ 1 w 168"/>
                <a:gd name="T5" fmla="*/ 0 h 211"/>
                <a:gd name="T6" fmla="*/ 1 w 168"/>
                <a:gd name="T7" fmla="*/ 0 h 211"/>
                <a:gd name="T8" fmla="*/ 1 w 168"/>
                <a:gd name="T9" fmla="*/ 0 h 211"/>
                <a:gd name="T10" fmla="*/ 1 w 168"/>
                <a:gd name="T11" fmla="*/ 0 h 211"/>
                <a:gd name="T12" fmla="*/ 0 w 168"/>
                <a:gd name="T13" fmla="*/ 0 h 211"/>
                <a:gd name="T14" fmla="*/ 0 w 168"/>
                <a:gd name="T15" fmla="*/ 0 h 211"/>
                <a:gd name="T16" fmla="*/ 1 w 168"/>
                <a:gd name="T17" fmla="*/ 0 h 211"/>
                <a:gd name="T18" fmla="*/ 1 w 168"/>
                <a:gd name="T19" fmla="*/ 0 h 211"/>
                <a:gd name="T20" fmla="*/ 1 w 168"/>
                <a:gd name="T21" fmla="*/ 0 h 211"/>
                <a:gd name="T22" fmla="*/ 1 w 168"/>
                <a:gd name="T23" fmla="*/ 0 h 211"/>
                <a:gd name="T24" fmla="*/ 1 w 168"/>
                <a:gd name="T25" fmla="*/ 0 h 211"/>
                <a:gd name="T26" fmla="*/ 1 w 168"/>
                <a:gd name="T27" fmla="*/ 0 h 211"/>
                <a:gd name="T28" fmla="*/ 1 w 168"/>
                <a:gd name="T29" fmla="*/ 0 h 2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8"/>
                <a:gd name="T46" fmla="*/ 0 h 211"/>
                <a:gd name="T47" fmla="*/ 168 w 168"/>
                <a:gd name="T48" fmla="*/ 211 h 2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2" name="Freeform 47"/>
            <p:cNvSpPr>
              <a:spLocks/>
            </p:cNvSpPr>
            <p:nvPr/>
          </p:nvSpPr>
          <p:spPr bwMode="auto">
            <a:xfrm>
              <a:off x="5878" y="4079"/>
              <a:ext cx="84" cy="103"/>
            </a:xfrm>
            <a:custGeom>
              <a:avLst/>
              <a:gdLst>
                <a:gd name="T0" fmla="*/ 0 w 167"/>
                <a:gd name="T1" fmla="*/ 0 h 207"/>
                <a:gd name="T2" fmla="*/ 0 w 167"/>
                <a:gd name="T3" fmla="*/ 0 h 207"/>
                <a:gd name="T4" fmla="*/ 1 w 167"/>
                <a:gd name="T5" fmla="*/ 0 h 207"/>
                <a:gd name="T6" fmla="*/ 1 w 167"/>
                <a:gd name="T7" fmla="*/ 0 h 207"/>
                <a:gd name="T8" fmla="*/ 1 w 167"/>
                <a:gd name="T9" fmla="*/ 0 h 207"/>
                <a:gd name="T10" fmla="*/ 1 w 167"/>
                <a:gd name="T11" fmla="*/ 0 h 207"/>
                <a:gd name="T12" fmla="*/ 1 w 167"/>
                <a:gd name="T13" fmla="*/ 0 h 207"/>
                <a:gd name="T14" fmla="*/ 1 w 167"/>
                <a:gd name="T15" fmla="*/ 0 h 207"/>
                <a:gd name="T16" fmla="*/ 0 w 167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"/>
                <a:gd name="T28" fmla="*/ 0 h 207"/>
                <a:gd name="T29" fmla="*/ 167 w 167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3" name="Freeform 48"/>
            <p:cNvSpPr>
              <a:spLocks/>
            </p:cNvSpPr>
            <p:nvPr/>
          </p:nvSpPr>
          <p:spPr bwMode="auto">
            <a:xfrm>
              <a:off x="5160" y="4079"/>
              <a:ext cx="67" cy="103"/>
            </a:xfrm>
            <a:custGeom>
              <a:avLst/>
              <a:gdLst>
                <a:gd name="T0" fmla="*/ 1 w 133"/>
                <a:gd name="T1" fmla="*/ 0 h 207"/>
                <a:gd name="T2" fmla="*/ 1 w 133"/>
                <a:gd name="T3" fmla="*/ 0 h 207"/>
                <a:gd name="T4" fmla="*/ 1 w 133"/>
                <a:gd name="T5" fmla="*/ 0 h 207"/>
                <a:gd name="T6" fmla="*/ 1 w 133"/>
                <a:gd name="T7" fmla="*/ 0 h 207"/>
                <a:gd name="T8" fmla="*/ 1 w 133"/>
                <a:gd name="T9" fmla="*/ 0 h 207"/>
                <a:gd name="T10" fmla="*/ 1 w 133"/>
                <a:gd name="T11" fmla="*/ 0 h 207"/>
                <a:gd name="T12" fmla="*/ 1 w 133"/>
                <a:gd name="T13" fmla="*/ 0 h 207"/>
                <a:gd name="T14" fmla="*/ 1 w 133"/>
                <a:gd name="T15" fmla="*/ 0 h 207"/>
                <a:gd name="T16" fmla="*/ 0 w 133"/>
                <a:gd name="T17" fmla="*/ 0 h 207"/>
                <a:gd name="T18" fmla="*/ 0 w 133"/>
                <a:gd name="T19" fmla="*/ 0 h 207"/>
                <a:gd name="T20" fmla="*/ 1 w 133"/>
                <a:gd name="T21" fmla="*/ 0 h 207"/>
                <a:gd name="T22" fmla="*/ 1 w 133"/>
                <a:gd name="T23" fmla="*/ 0 h 207"/>
                <a:gd name="T24" fmla="*/ 1 w 133"/>
                <a:gd name="T25" fmla="*/ 0 h 207"/>
                <a:gd name="T26" fmla="*/ 1 w 133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207"/>
                <a:gd name="T44" fmla="*/ 133 w 133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4" name="Freeform 49"/>
            <p:cNvSpPr>
              <a:spLocks/>
            </p:cNvSpPr>
            <p:nvPr/>
          </p:nvSpPr>
          <p:spPr bwMode="auto">
            <a:xfrm>
              <a:off x="5503" y="4079"/>
              <a:ext cx="67" cy="103"/>
            </a:xfrm>
            <a:custGeom>
              <a:avLst/>
              <a:gdLst>
                <a:gd name="T0" fmla="*/ 1 w 134"/>
                <a:gd name="T1" fmla="*/ 0 h 207"/>
                <a:gd name="T2" fmla="*/ 1 w 134"/>
                <a:gd name="T3" fmla="*/ 0 h 207"/>
                <a:gd name="T4" fmla="*/ 1 w 134"/>
                <a:gd name="T5" fmla="*/ 0 h 207"/>
                <a:gd name="T6" fmla="*/ 1 w 134"/>
                <a:gd name="T7" fmla="*/ 0 h 207"/>
                <a:gd name="T8" fmla="*/ 1 w 134"/>
                <a:gd name="T9" fmla="*/ 0 h 207"/>
                <a:gd name="T10" fmla="*/ 1 w 134"/>
                <a:gd name="T11" fmla="*/ 0 h 207"/>
                <a:gd name="T12" fmla="*/ 1 w 134"/>
                <a:gd name="T13" fmla="*/ 0 h 207"/>
                <a:gd name="T14" fmla="*/ 1 w 134"/>
                <a:gd name="T15" fmla="*/ 0 h 207"/>
                <a:gd name="T16" fmla="*/ 0 w 134"/>
                <a:gd name="T17" fmla="*/ 0 h 207"/>
                <a:gd name="T18" fmla="*/ 0 w 134"/>
                <a:gd name="T19" fmla="*/ 0 h 207"/>
                <a:gd name="T20" fmla="*/ 1 w 134"/>
                <a:gd name="T21" fmla="*/ 0 h 207"/>
                <a:gd name="T22" fmla="*/ 1 w 134"/>
                <a:gd name="T23" fmla="*/ 0 h 207"/>
                <a:gd name="T24" fmla="*/ 1 w 134"/>
                <a:gd name="T25" fmla="*/ 0 h 207"/>
                <a:gd name="T26" fmla="*/ 1 w 134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"/>
                <a:gd name="T43" fmla="*/ 0 h 207"/>
                <a:gd name="T44" fmla="*/ 134 w 134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5" name="Freeform 50"/>
            <p:cNvSpPr>
              <a:spLocks/>
            </p:cNvSpPr>
            <p:nvPr/>
          </p:nvSpPr>
          <p:spPr bwMode="auto">
            <a:xfrm>
              <a:off x="5586" y="4079"/>
              <a:ext cx="83" cy="103"/>
            </a:xfrm>
            <a:custGeom>
              <a:avLst/>
              <a:gdLst>
                <a:gd name="T0" fmla="*/ 0 w 168"/>
                <a:gd name="T1" fmla="*/ 0 h 207"/>
                <a:gd name="T2" fmla="*/ 0 w 168"/>
                <a:gd name="T3" fmla="*/ 0 h 207"/>
                <a:gd name="T4" fmla="*/ 0 w 168"/>
                <a:gd name="T5" fmla="*/ 0 h 207"/>
                <a:gd name="T6" fmla="*/ 0 w 168"/>
                <a:gd name="T7" fmla="*/ 0 h 207"/>
                <a:gd name="T8" fmla="*/ 0 w 168"/>
                <a:gd name="T9" fmla="*/ 0 h 207"/>
                <a:gd name="T10" fmla="*/ 0 w 168"/>
                <a:gd name="T11" fmla="*/ 0 h 207"/>
                <a:gd name="T12" fmla="*/ 0 w 168"/>
                <a:gd name="T13" fmla="*/ 0 h 207"/>
                <a:gd name="T14" fmla="*/ 0 w 168"/>
                <a:gd name="T15" fmla="*/ 0 h 207"/>
                <a:gd name="T16" fmla="*/ 0 w 168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07"/>
                <a:gd name="T29" fmla="*/ 168 w 168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2546" name="Picture 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Slide Number Placeholder 3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92B79E1B-1627-4081-BBAE-FFB61753C29A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5634038" y="2060575"/>
            <a:ext cx="42719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0363" lvl="1" indent="-179388" defTabSz="912813">
              <a:spcBef>
                <a:spcPct val="30000"/>
              </a:spcBef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~ 300 stares for Full Disc Coverage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~ 75 stares Local Area Coverage (LAC)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endParaRPr lang="en-GB" sz="1400" dirty="0">
              <a:solidFill>
                <a:srgbClr val="00469B"/>
              </a:solidFill>
              <a:latin typeface="+mn-lt"/>
            </a:endParaRP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 LAC-1/2/3/4 repeat cycle: 15 min including      2-3 min for calibration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</a:rPr>
              <a:t> 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Basic Repeat Cycle Pattern over 6 hours: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5 times LAC-3 plus LAC-4 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4 times LAC-2 plus LAC-4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3 times LAC-1 plus LAC-4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endParaRPr lang="en-GB" sz="1400" dirty="0">
              <a:solidFill>
                <a:srgbClr val="00469B"/>
              </a:solidFill>
              <a:latin typeface="+mn-lt"/>
            </a:endParaRP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LAC-4 (Europe) covered every 30 min</a:t>
            </a: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endParaRPr lang="en-GB" sz="1400" dirty="0">
              <a:solidFill>
                <a:srgbClr val="00469B"/>
              </a:solidFill>
              <a:latin typeface="+mn-lt"/>
            </a:endParaRPr>
          </a:p>
          <a:p>
            <a:pPr marL="360363" lvl="1" indent="-179388" defTabSz="912813">
              <a:spcBef>
                <a:spcPct val="30000"/>
              </a:spcBef>
              <a:buFont typeface="Wingdings" pitchFamily="2" charset="2"/>
              <a:buNone/>
              <a:tabLst>
                <a:tab pos="2239963" algn="l"/>
                <a:tab pos="7799388" algn="r"/>
              </a:tabLst>
              <a:defRPr/>
            </a:pPr>
            <a:r>
              <a:rPr lang="en-GB" sz="1400" dirty="0">
                <a:solidFill>
                  <a:srgbClr val="00469B"/>
                </a:solidFill>
                <a:latin typeface="+mn-lt"/>
              </a:rPr>
              <a:t>all LACs have at least 3 consecutive measurements with 30 min repeat cycle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611188" y="1376363"/>
          <a:ext cx="4821237" cy="4716462"/>
        </p:xfrm>
        <a:graphic>
          <a:graphicData uri="http://schemas.openxmlformats.org/presentationml/2006/ole">
            <p:oleObj spid="_x0000_s1026" name="Picture" r:id="rId4" imgW="7200000" imgH="7200000" progId="StaticEnhancedMetafile">
              <p:embed/>
            </p:oleObj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1138" y="715963"/>
            <a:ext cx="6505576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517525" y="2909888"/>
            <a:ext cx="8223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V="1">
            <a:off x="517525" y="2689225"/>
            <a:ext cx="0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865313" y="1376363"/>
            <a:ext cx="2279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1339850" y="2689225"/>
            <a:ext cx="0" cy="2206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339850" y="2689225"/>
            <a:ext cx="42370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5283200" y="2133600"/>
            <a:ext cx="0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517525" y="2909888"/>
            <a:ext cx="0" cy="763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517525" y="3694113"/>
            <a:ext cx="50593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517525" y="3673475"/>
            <a:ext cx="0" cy="1076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1339850" y="4749800"/>
            <a:ext cx="4224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 flipV="1">
            <a:off x="5576888" y="2689225"/>
            <a:ext cx="0" cy="984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 flipV="1">
            <a:off x="1349375" y="4481513"/>
            <a:ext cx="0" cy="268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517525" y="4481513"/>
            <a:ext cx="83661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1865313" y="6069013"/>
            <a:ext cx="2279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4989513" y="2133600"/>
            <a:ext cx="2936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 flipV="1">
            <a:off x="5576888" y="3673475"/>
            <a:ext cx="0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 flipV="1">
            <a:off x="4989513" y="18954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 flipV="1">
            <a:off x="5564188" y="4392613"/>
            <a:ext cx="12700" cy="357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flipH="1">
            <a:off x="4695825" y="1895475"/>
            <a:ext cx="29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flipV="1">
            <a:off x="4695825" y="1624013"/>
            <a:ext cx="0" cy="271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 flipH="1">
            <a:off x="4144963" y="1624013"/>
            <a:ext cx="5508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auto">
          <a:xfrm>
            <a:off x="517525" y="2674938"/>
            <a:ext cx="2809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 flipV="1">
            <a:off x="762000" y="2133600"/>
            <a:ext cx="0" cy="541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762000" y="2133600"/>
            <a:ext cx="29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3" name="Line 29"/>
          <p:cNvSpPr>
            <a:spLocks noChangeShapeType="1"/>
          </p:cNvSpPr>
          <p:nvPr/>
        </p:nvSpPr>
        <p:spPr bwMode="auto">
          <a:xfrm flipV="1">
            <a:off x="1055688" y="18954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1055688" y="1895475"/>
            <a:ext cx="284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5" name="Line 31"/>
          <p:cNvSpPr>
            <a:spLocks noChangeShapeType="1"/>
          </p:cNvSpPr>
          <p:nvPr/>
        </p:nvSpPr>
        <p:spPr bwMode="auto">
          <a:xfrm flipV="1">
            <a:off x="1312863" y="1624013"/>
            <a:ext cx="0" cy="271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1312863" y="1624013"/>
            <a:ext cx="552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V="1">
            <a:off x="1865313" y="1376363"/>
            <a:ext cx="0" cy="247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V="1">
            <a:off x="4144963" y="1376363"/>
            <a:ext cx="0" cy="247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>
            <a:off x="2457450" y="1557338"/>
            <a:ext cx="1052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>
            <a:off x="517525" y="4749800"/>
            <a:ext cx="244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762000" y="4749800"/>
            <a:ext cx="0" cy="539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>
            <a:off x="762000" y="5289550"/>
            <a:ext cx="29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1055688" y="52895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>
            <a:off x="1055688" y="5527675"/>
            <a:ext cx="284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1312863" y="5527675"/>
            <a:ext cx="0" cy="269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6" name="Line 42"/>
          <p:cNvSpPr>
            <a:spLocks noChangeShapeType="1"/>
          </p:cNvSpPr>
          <p:nvPr/>
        </p:nvSpPr>
        <p:spPr bwMode="auto">
          <a:xfrm>
            <a:off x="1312863" y="5797550"/>
            <a:ext cx="552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1865313" y="5797550"/>
            <a:ext cx="0" cy="271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5283200" y="4749800"/>
            <a:ext cx="0" cy="539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9" name="Line 45"/>
          <p:cNvSpPr>
            <a:spLocks noChangeShapeType="1"/>
          </p:cNvSpPr>
          <p:nvPr/>
        </p:nvSpPr>
        <p:spPr bwMode="auto">
          <a:xfrm flipH="1">
            <a:off x="4989513" y="5289550"/>
            <a:ext cx="2936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>
            <a:off x="4989513" y="52895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 flipH="1">
            <a:off x="4695825" y="5527675"/>
            <a:ext cx="29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>
            <a:off x="4695825" y="5527675"/>
            <a:ext cx="0" cy="269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 flipH="1">
            <a:off x="4144963" y="5797550"/>
            <a:ext cx="5508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>
            <a:off x="4144963" y="5797550"/>
            <a:ext cx="0" cy="271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2457450" y="5913438"/>
            <a:ext cx="1052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 flipH="1">
            <a:off x="5283200" y="2674938"/>
            <a:ext cx="280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 flipH="1">
            <a:off x="5283200" y="4749800"/>
            <a:ext cx="280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>
            <a:off x="877888" y="2816225"/>
            <a:ext cx="955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 flipH="1">
            <a:off x="908050" y="4616450"/>
            <a:ext cx="925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80" name="Text Box 56"/>
          <p:cNvSpPr txBox="1">
            <a:spLocks noChangeArrowheads="1"/>
          </p:cNvSpPr>
          <p:nvPr/>
        </p:nvSpPr>
        <p:spPr bwMode="auto">
          <a:xfrm>
            <a:off x="4945063" y="1354138"/>
            <a:ext cx="4794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66"/>
                </a:solidFill>
                <a:latin typeface="+mn-lt"/>
              </a:rPr>
              <a:t>MTG-IRS Operations Scenario</a:t>
            </a:r>
          </a:p>
        </p:txBody>
      </p:sp>
      <p:sp>
        <p:nvSpPr>
          <p:cNvPr id="1081" name="Text Box 57"/>
          <p:cNvSpPr txBox="1">
            <a:spLocks noChangeArrowheads="1"/>
          </p:cNvSpPr>
          <p:nvPr/>
        </p:nvSpPr>
        <p:spPr bwMode="auto">
          <a:xfrm>
            <a:off x="2439988" y="5119688"/>
            <a:ext cx="1084262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LAC -1</a:t>
            </a:r>
          </a:p>
        </p:txBody>
      </p:sp>
      <p:sp>
        <p:nvSpPr>
          <p:cNvPr id="1082" name="Text Box 58"/>
          <p:cNvSpPr txBox="1">
            <a:spLocks noChangeArrowheads="1"/>
          </p:cNvSpPr>
          <p:nvPr/>
        </p:nvSpPr>
        <p:spPr bwMode="auto">
          <a:xfrm>
            <a:off x="2493963" y="4000500"/>
            <a:ext cx="1084262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LAC -2</a:t>
            </a:r>
          </a:p>
        </p:txBody>
      </p:sp>
      <p:sp>
        <p:nvSpPr>
          <p:cNvPr id="1083" name="Text Box 59"/>
          <p:cNvSpPr txBox="1">
            <a:spLocks noChangeArrowheads="1"/>
          </p:cNvSpPr>
          <p:nvPr/>
        </p:nvSpPr>
        <p:spPr bwMode="auto">
          <a:xfrm>
            <a:off x="2478088" y="2960688"/>
            <a:ext cx="1084262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LAC -3</a:t>
            </a:r>
          </a:p>
        </p:txBody>
      </p:sp>
      <p:sp>
        <p:nvSpPr>
          <p:cNvPr id="1084" name="Text Box 60"/>
          <p:cNvSpPr txBox="1">
            <a:spLocks noChangeArrowheads="1"/>
          </p:cNvSpPr>
          <p:nvPr/>
        </p:nvSpPr>
        <p:spPr bwMode="auto">
          <a:xfrm>
            <a:off x="2435225" y="1751013"/>
            <a:ext cx="1084263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LAC -4</a:t>
            </a: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327025" y="207963"/>
            <a:ext cx="89868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MTG-IRS Concept</a:t>
            </a: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EFAD178B-6438-474D-B8B3-C60B7F42738A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oop_liftx_TRUE_ctmp_ha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3" y="838200"/>
            <a:ext cx="475297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loop_liftx_HES_ctmp_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1413" y="838200"/>
            <a:ext cx="475297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loop_liftx_ABI_ctmp_h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413" y="3397250"/>
            <a:ext cx="475297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loop_radar_ha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3397250"/>
            <a:ext cx="475297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605213" y="6461125"/>
            <a:ext cx="61944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H. Revercomb, J. Li, J. Li, J. Otkin, and T. Schmit</a:t>
            </a:r>
            <a:r>
              <a:rPr lang="en-US">
                <a:solidFill>
                  <a:srgbClr val="0000FF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273675" y="3357563"/>
            <a:ext cx="3978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Red = extreme instability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2482850" y="814388"/>
            <a:ext cx="700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6507163" y="814388"/>
            <a:ext cx="1281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MTG-IRS</a:t>
            </a:r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6646863" y="5995988"/>
            <a:ext cx="1254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MTG-FCI</a:t>
            </a: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1809750" y="6010275"/>
            <a:ext cx="200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Simulated Radar</a:t>
            </a:r>
          </a:p>
        </p:txBody>
      </p:sp>
      <p:sp>
        <p:nvSpPr>
          <p:cNvPr id="40972" name="Rectangle 13"/>
          <p:cNvSpPr>
            <a:spLocks noChangeArrowheads="1"/>
          </p:cNvSpPr>
          <p:nvPr/>
        </p:nvSpPr>
        <p:spPr bwMode="auto">
          <a:xfrm>
            <a:off x="339725" y="233363"/>
            <a:ext cx="94107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GEO Advanced IR Sounder for Storm </a:t>
            </a:r>
            <a:r>
              <a:rPr lang="en-GB" sz="2800" dirty="0" err="1">
                <a:latin typeface="+mn-lt"/>
              </a:rPr>
              <a:t>Nowcasting</a:t>
            </a:r>
            <a:r>
              <a:rPr lang="en-GB" sz="2800" dirty="0">
                <a:latin typeface="+mn-lt"/>
              </a:rPr>
              <a:t> </a:t>
            </a: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95250" y="6397625"/>
            <a:ext cx="304482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>
                <a:solidFill>
                  <a:srgbClr val="CC0000"/>
                </a:solidFill>
              </a:rPr>
              <a:t>© </a:t>
            </a:r>
            <a:r>
              <a:rPr lang="en-GB" sz="1800">
                <a:solidFill>
                  <a:srgbClr val="000066"/>
                </a:solidFill>
              </a:rPr>
              <a:t>Copyright UW/CIMSS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66BC6161-73C0-4868-B500-6F5CCD098958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MTG-IRS Provides Information on Atmospheric Dynamics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513" y="1641475"/>
            <a:ext cx="3762375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1243013"/>
            <a:ext cx="977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3300"/>
                </a:solidFill>
                <a:latin typeface="+mn-lt"/>
              </a:rPr>
              <a:t>time sequence of water </a:t>
            </a:r>
            <a:r>
              <a:rPr lang="en-US" sz="2400" dirty="0" err="1">
                <a:solidFill>
                  <a:srgbClr val="FF3300"/>
                </a:solidFill>
                <a:latin typeface="+mn-lt"/>
              </a:rPr>
              <a:t>vapour</a:t>
            </a:r>
            <a:r>
              <a:rPr lang="en-US" sz="2400" dirty="0">
                <a:solidFill>
                  <a:srgbClr val="FF3300"/>
                </a:solidFill>
                <a:latin typeface="+mn-lt"/>
              </a:rPr>
              <a:t> structures       simulated AMVs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5121275" y="6342063"/>
            <a:ext cx="2041525" cy="320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latin typeface="Helvetica" pitchFamily="34" charset="0"/>
              </a:rPr>
              <a:t>Courtesy W.L. Smith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FD62E42F-846C-4434-8EBE-6CD3ACDCEF44}" type="slidenum">
              <a:rPr lang="en-GB"/>
              <a:pPr>
                <a:defRPr/>
              </a:pPr>
              <a:t>18</a:t>
            </a:fld>
            <a:endParaRPr lang="en-GB"/>
          </a:p>
        </p:txBody>
      </p:sp>
      <p:pic>
        <p:nvPicPr>
          <p:cNvPr id="9" name="RH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5888" y="1649413"/>
            <a:ext cx="5980112" cy="4564062"/>
          </a:xfrm>
        </p:spPr>
      </p:pic>
      <p:sp>
        <p:nvSpPr>
          <p:cNvPr id="8" name="TextBox 7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207963"/>
            <a:ext cx="8986838" cy="66992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 Missions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IRS – Main Benefits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65113" y="1329830"/>
            <a:ext cx="9705975" cy="469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  <a:spcAft>
                <a:spcPct val="4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IRS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(30 min repeat cycle over Europe)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will fill large spatial and temporal voids in the 12-hour time standard </a:t>
            </a:r>
            <a:r>
              <a:rPr lang="en-GB" sz="1800" b="0" dirty="0" err="1">
                <a:solidFill>
                  <a:srgbClr val="2B3461"/>
                </a:solidFill>
                <a:latin typeface="+mn-lt"/>
              </a:rPr>
              <a:t>radiosonde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observations and will allow time and space interpolation of moisture/temperature observations taken from the polar orbit.</a:t>
            </a:r>
            <a:endParaRPr lang="en-GB" sz="1500" b="0" dirty="0">
              <a:solidFill>
                <a:srgbClr val="2B3461"/>
              </a:solidFill>
              <a:latin typeface="+mn-lt"/>
            </a:endParaRPr>
          </a:p>
          <a:p>
            <a:pPr>
              <a:spcBef>
                <a:spcPct val="25000"/>
              </a:spcBef>
              <a:spcAft>
                <a:spcPct val="4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IRS derived information on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low </a:t>
            </a:r>
            <a:r>
              <a:rPr lang="en-GB" sz="1800" b="0" dirty="0" err="1">
                <a:solidFill>
                  <a:srgbClr val="FF0000"/>
                </a:solidFill>
                <a:latin typeface="+mn-lt"/>
              </a:rPr>
              <a:t>tropospheric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 moisture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and its changes in time is expected to lead to a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better depiction of the hydrological cycle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in models, potentially providing better precipitation forecast. </a:t>
            </a:r>
          </a:p>
          <a:p>
            <a:pPr>
              <a:spcBef>
                <a:spcPct val="25000"/>
              </a:spcBef>
              <a:spcAft>
                <a:spcPct val="4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IRS will provide information on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vertically resolved atmospheric motion vectors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with improved height assignment, which in particular is beneficial for the tropical areas having only a weak coupling between the dynamic and thermodynamic atmospheric fields.</a:t>
            </a:r>
          </a:p>
          <a:p>
            <a:pPr>
              <a:spcBef>
                <a:spcPct val="25000"/>
              </a:spcBef>
              <a:spcAft>
                <a:spcPct val="400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IRS will provide information to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identify pre-convective situations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supporting NWC applications to forecast convective initiation.</a:t>
            </a:r>
          </a:p>
          <a:p>
            <a:pPr>
              <a:spcBef>
                <a:spcPct val="25000"/>
              </a:spcBef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IRS will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support forecasting pollution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and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monitoring of atmospheric minor constituents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through its capability to provide estimates of diurnal variations of </a:t>
            </a:r>
            <a:r>
              <a:rPr lang="en-GB" sz="1800" b="0" dirty="0" err="1">
                <a:solidFill>
                  <a:srgbClr val="2B3461"/>
                </a:solidFill>
                <a:latin typeface="+mn-lt"/>
              </a:rPr>
              <a:t>tropospheric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contributions of atmospheric trace gases as O</a:t>
            </a:r>
            <a:r>
              <a:rPr lang="en-GB" sz="1800" b="0" baseline="-25000" dirty="0">
                <a:solidFill>
                  <a:srgbClr val="2B3461"/>
                </a:solidFill>
                <a:latin typeface="+mn-lt"/>
              </a:rPr>
              <a:t>3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and CO.</a:t>
            </a:r>
            <a:r>
              <a:rPr lang="en-GB" sz="1600" b="0" dirty="0">
                <a:latin typeface="+mn-lt"/>
              </a:rPr>
              <a:t> </a:t>
            </a:r>
          </a:p>
        </p:txBody>
      </p:sp>
      <p:sp>
        <p:nvSpPr>
          <p:cNvPr id="25604" name="Oval 3"/>
          <p:cNvSpPr>
            <a:spLocks noChangeArrowheads="1"/>
          </p:cNvSpPr>
          <p:nvPr/>
        </p:nvSpPr>
        <p:spPr bwMode="auto">
          <a:xfrm>
            <a:off x="122238" y="1405111"/>
            <a:ext cx="184150" cy="1762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3"/>
          <p:cNvSpPr>
            <a:spLocks noChangeArrowheads="1"/>
          </p:cNvSpPr>
          <p:nvPr/>
        </p:nvSpPr>
        <p:spPr bwMode="auto">
          <a:xfrm>
            <a:off x="88900" y="2421519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3"/>
          <p:cNvSpPr>
            <a:spLocks noChangeArrowheads="1"/>
          </p:cNvSpPr>
          <p:nvPr/>
        </p:nvSpPr>
        <p:spPr bwMode="auto">
          <a:xfrm>
            <a:off x="77788" y="3409864"/>
            <a:ext cx="184150" cy="1762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3"/>
          <p:cNvSpPr>
            <a:spLocks noChangeArrowheads="1"/>
          </p:cNvSpPr>
          <p:nvPr/>
        </p:nvSpPr>
        <p:spPr bwMode="auto">
          <a:xfrm>
            <a:off x="77788" y="4445574"/>
            <a:ext cx="184150" cy="1762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3"/>
          <p:cNvSpPr>
            <a:spLocks noChangeArrowheads="1"/>
          </p:cNvSpPr>
          <p:nvPr/>
        </p:nvSpPr>
        <p:spPr bwMode="auto">
          <a:xfrm>
            <a:off x="66675" y="5146997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06D6B775-7A69-485C-A9CE-540523E1B989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Topics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570038"/>
            <a:ext cx="8966200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400" dirty="0" smtClean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2664"/>
                </a:solidFill>
                <a:latin typeface="+mn-lt"/>
              </a:rPr>
              <a:t>MTG </a:t>
            </a:r>
            <a:r>
              <a:rPr lang="en-US" sz="2400" dirty="0">
                <a:solidFill>
                  <a:srgbClr val="002664"/>
                </a:solidFill>
                <a:latin typeface="+mn-lt"/>
              </a:rPr>
              <a:t>to Secure Continuity and Evolution of Services</a:t>
            </a:r>
          </a:p>
          <a:p>
            <a:pPr marL="342900" indent="-342900">
              <a:spcBef>
                <a:spcPts val="0"/>
              </a:spcBef>
              <a:defRPr/>
            </a:pPr>
            <a:endParaRPr lang="en-GB" sz="2400" dirty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en-GB" sz="2400" dirty="0">
                <a:solidFill>
                  <a:srgbClr val="002664"/>
                </a:solidFill>
                <a:latin typeface="+mn-lt"/>
              </a:rPr>
              <a:t>Overview of </a:t>
            </a:r>
            <a:r>
              <a:rPr lang="en-US" sz="2400" dirty="0">
                <a:solidFill>
                  <a:srgbClr val="002664"/>
                </a:solidFill>
                <a:latin typeface="+mn-lt"/>
              </a:rPr>
              <a:t>MTG System</a:t>
            </a:r>
          </a:p>
          <a:p>
            <a:pPr marL="342900" indent="-342900">
              <a:spcBef>
                <a:spcPts val="600"/>
              </a:spcBef>
              <a:defRPr/>
            </a:pPr>
            <a:endParaRPr lang="en-US" sz="2400" dirty="0">
              <a:solidFill>
                <a:srgbClr val="002664"/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en-GB" sz="2400" dirty="0">
                <a:solidFill>
                  <a:srgbClr val="002664"/>
                </a:solidFill>
                <a:latin typeface="+mn-lt"/>
              </a:rPr>
              <a:t>Programme </a:t>
            </a:r>
            <a:r>
              <a:rPr lang="en-GB" sz="2400" dirty="0" smtClean="0">
                <a:solidFill>
                  <a:srgbClr val="002664"/>
                </a:solidFill>
                <a:latin typeface="+mn-lt"/>
              </a:rPr>
              <a:t>Implementation and Schedule</a:t>
            </a:r>
            <a:endParaRPr lang="en-GB" sz="2400" dirty="0">
              <a:solidFill>
                <a:srgbClr val="002664"/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endParaRPr lang="en-GB" sz="2400" dirty="0">
              <a:solidFill>
                <a:srgbClr val="002664"/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en-GB" sz="2400" dirty="0">
                <a:solidFill>
                  <a:srgbClr val="002664"/>
                </a:solidFill>
              </a:rPr>
              <a:t>MTG Missions and their Benefits </a:t>
            </a:r>
            <a:endParaRPr lang="en-GB" sz="2400" dirty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800" dirty="0">
              <a:solidFill>
                <a:srgbClr val="0026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E11B6D72-F23C-48A4-89B3-54A2CBB1ABA7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8275" y="6451600"/>
            <a:ext cx="195263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075" y="6561138"/>
            <a:ext cx="290513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869B21D1-003B-4F7E-83FF-892EB784CFFB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38200" y="1001713"/>
            <a:ext cx="7932738" cy="6461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accent2"/>
                </a:solidFill>
                <a:latin typeface="+mn-lt"/>
              </a:rPr>
              <a:t>The Lightning I on MTG measures/maps  Total Lightning: </a:t>
            </a:r>
          </a:p>
          <a:p>
            <a:pPr>
              <a:defRPr/>
            </a:pPr>
            <a:r>
              <a:rPr lang="en-GB" sz="1800" dirty="0">
                <a:solidFill>
                  <a:schemeClr val="accent2"/>
                </a:solidFill>
                <a:latin typeface="+mn-lt"/>
              </a:rPr>
              <a:t>Cloud-to-Cloud Lightning (IC) and Cloud-to-Ground Lightning (CG)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8275" y="6451600"/>
            <a:ext cx="195263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075" y="6561138"/>
            <a:ext cx="290513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j-lt"/>
              </a:rPr>
              <a:t>MTG Lightning Imager (LI) </a:t>
            </a:r>
          </a:p>
        </p:txBody>
      </p:sp>
      <p:sp>
        <p:nvSpPr>
          <p:cNvPr id="21" name="Slide Number Placeholder 14"/>
          <p:cNvSpPr txBox="1">
            <a:spLocks/>
          </p:cNvSpPr>
          <p:nvPr/>
        </p:nvSpPr>
        <p:spPr bwMode="auto">
          <a:xfrm>
            <a:off x="7037388" y="6426200"/>
            <a:ext cx="711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Slide: </a:t>
            </a:r>
            <a:fld id="{7B63DDB2-DC7C-455C-92FB-BABC5AF70F60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2" name="Picture 4" descr="global-lisotd-s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57475"/>
            <a:ext cx="4357688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4376738" y="3629025"/>
            <a:ext cx="5389562" cy="234632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Development (Intensity/Movement) of active convective areas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Monitoring of Storm Lifecycle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Validation of Convective Initiation Forecast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Support to Climate and Air Chemistry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2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066" y="1609725"/>
            <a:ext cx="8198206" cy="15234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0" kern="0" dirty="0">
                <a:solidFill>
                  <a:srgbClr val="C00000"/>
                </a:solidFill>
              </a:rPr>
              <a:t>Detect, Monitor, Track and Extrapolate in Time</a:t>
            </a:r>
          </a:p>
          <a:p>
            <a:pPr algn="ctr">
              <a:defRPr/>
            </a:pPr>
            <a:r>
              <a:rPr lang="en-GB" sz="2800" b="0" kern="0" dirty="0">
                <a:solidFill>
                  <a:srgbClr val="C00000"/>
                </a:solidFill>
              </a:rPr>
              <a:t>Where/If Lightning Will Potentially Cause </a:t>
            </a:r>
          </a:p>
          <a:p>
            <a:pPr algn="ctr">
              <a:defRPr/>
            </a:pPr>
            <a:r>
              <a:rPr lang="en-GB" sz="2800" b="0" kern="0" dirty="0">
                <a:solidFill>
                  <a:srgbClr val="C00000"/>
                </a:solidFill>
              </a:rPr>
              <a:t>Severe Damages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latin typeface="+mn-lt"/>
              </a:rPr>
              <a:t>DC Area LMA – Lightning Discharge </a:t>
            </a:r>
            <a:endParaRPr lang="en-US" dirty="0" smtClean="0">
              <a:latin typeface="+mn-lt"/>
            </a:endParaRPr>
          </a:p>
        </p:txBody>
      </p:sp>
      <p:pic>
        <p:nvPicPr>
          <p:cNvPr id="27651" name="Picture 20" descr="DCLMA Animated Flash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95600" y="1295400"/>
            <a:ext cx="5181600" cy="5181600"/>
          </a:xfrm>
        </p:spPr>
      </p:pic>
      <p:sp>
        <p:nvSpPr>
          <p:cNvPr id="6149" name="Text Box 2"/>
          <p:cNvSpPr txBox="1">
            <a:spLocks noChangeArrowheads="1"/>
          </p:cNvSpPr>
          <p:nvPr/>
        </p:nvSpPr>
        <p:spPr bwMode="auto">
          <a:xfrm>
            <a:off x="-31750" y="2717800"/>
            <a:ext cx="28749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+mn-lt"/>
              </a:rPr>
              <a:t>2.2 sec hybrid flash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latin typeface="+mn-lt"/>
              </a:rPr>
              <a:t> 50 km </a:t>
            </a:r>
            <a:r>
              <a:rPr lang="en-US" sz="2000" dirty="0" err="1">
                <a:solidFill>
                  <a:srgbClr val="000066"/>
                </a:solidFill>
                <a:latin typeface="+mn-lt"/>
              </a:rPr>
              <a:t>horiz</a:t>
            </a:r>
            <a:r>
              <a:rPr lang="en-US" sz="2000" dirty="0">
                <a:solidFill>
                  <a:srgbClr val="000066"/>
                </a:solidFill>
                <a:latin typeface="+mn-lt"/>
              </a:rPr>
              <a:t> extent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latin typeface="+mn-lt"/>
              </a:rPr>
              <a:t> Initiation at 5.2 km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latin typeface="+mn-lt"/>
              </a:rPr>
              <a:t> VHF Sources 2187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latin typeface="+mn-lt"/>
              </a:rPr>
              <a:t> CG strike at 2 s</a:t>
            </a:r>
          </a:p>
        </p:txBody>
      </p:sp>
      <p:grpSp>
        <p:nvGrpSpPr>
          <p:cNvPr id="27653" name="Group 41"/>
          <p:cNvGrpSpPr>
            <a:grpSpLocks noChangeAspect="1"/>
          </p:cNvGrpSpPr>
          <p:nvPr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27656" name="AutoShape 42"/>
            <p:cNvSpPr>
              <a:spLocks noChangeAspect="1" noChangeArrowheads="1" noTextEdit="1"/>
            </p:cNvSpPr>
            <p:nvPr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57" name="Freeform 43"/>
            <p:cNvSpPr>
              <a:spLocks noEditPoints="1"/>
            </p:cNvSpPr>
            <p:nvPr/>
          </p:nvSpPr>
          <p:spPr bwMode="auto">
            <a:xfrm>
              <a:off x="5774" y="4079"/>
              <a:ext cx="100" cy="103"/>
            </a:xfrm>
            <a:custGeom>
              <a:avLst/>
              <a:gdLst>
                <a:gd name="T0" fmla="*/ 1 w 200"/>
                <a:gd name="T1" fmla="*/ 0 h 207"/>
                <a:gd name="T2" fmla="*/ 1 w 200"/>
                <a:gd name="T3" fmla="*/ 0 h 207"/>
                <a:gd name="T4" fmla="*/ 0 w 200"/>
                <a:gd name="T5" fmla="*/ 0 h 207"/>
                <a:gd name="T6" fmla="*/ 1 w 200"/>
                <a:gd name="T7" fmla="*/ 0 h 207"/>
                <a:gd name="T8" fmla="*/ 1 w 200"/>
                <a:gd name="T9" fmla="*/ 0 h 207"/>
                <a:gd name="T10" fmla="*/ 1 w 200"/>
                <a:gd name="T11" fmla="*/ 0 h 207"/>
                <a:gd name="T12" fmla="*/ 1 w 200"/>
                <a:gd name="T13" fmla="*/ 0 h 207"/>
                <a:gd name="T14" fmla="*/ 1 w 200"/>
                <a:gd name="T15" fmla="*/ 0 h 207"/>
                <a:gd name="T16" fmla="*/ 1 w 200"/>
                <a:gd name="T17" fmla="*/ 0 h 207"/>
                <a:gd name="T18" fmla="*/ 1 w 200"/>
                <a:gd name="T19" fmla="*/ 0 h 207"/>
                <a:gd name="T20" fmla="*/ 1 w 200"/>
                <a:gd name="T21" fmla="*/ 0 h 207"/>
                <a:gd name="T22" fmla="*/ 1 w 200"/>
                <a:gd name="T23" fmla="*/ 0 h 207"/>
                <a:gd name="T24" fmla="*/ 1 w 200"/>
                <a:gd name="T25" fmla="*/ 0 h 2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"/>
                <a:gd name="T40" fmla="*/ 0 h 207"/>
                <a:gd name="T41" fmla="*/ 200 w 200"/>
                <a:gd name="T42" fmla="*/ 207 h 2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58" name="Freeform 44"/>
            <p:cNvSpPr>
              <a:spLocks/>
            </p:cNvSpPr>
            <p:nvPr/>
          </p:nvSpPr>
          <p:spPr bwMode="auto">
            <a:xfrm>
              <a:off x="5676" y="4077"/>
              <a:ext cx="85" cy="107"/>
            </a:xfrm>
            <a:custGeom>
              <a:avLst/>
              <a:gdLst>
                <a:gd name="T0" fmla="*/ 1 w 170"/>
                <a:gd name="T1" fmla="*/ 1 h 214"/>
                <a:gd name="T2" fmla="*/ 1 w 170"/>
                <a:gd name="T3" fmla="*/ 1 h 214"/>
                <a:gd name="T4" fmla="*/ 1 w 170"/>
                <a:gd name="T5" fmla="*/ 1 h 214"/>
                <a:gd name="T6" fmla="*/ 1 w 170"/>
                <a:gd name="T7" fmla="*/ 1 h 214"/>
                <a:gd name="T8" fmla="*/ 1 w 170"/>
                <a:gd name="T9" fmla="*/ 1 h 214"/>
                <a:gd name="T10" fmla="*/ 1 w 170"/>
                <a:gd name="T11" fmla="*/ 1 h 214"/>
                <a:gd name="T12" fmla="*/ 1 w 170"/>
                <a:gd name="T13" fmla="*/ 0 h 214"/>
                <a:gd name="T14" fmla="*/ 1 w 170"/>
                <a:gd name="T15" fmla="*/ 1 h 214"/>
                <a:gd name="T16" fmla="*/ 1 w 170"/>
                <a:gd name="T17" fmla="*/ 1 h 214"/>
                <a:gd name="T18" fmla="*/ 1 w 170"/>
                <a:gd name="T19" fmla="*/ 1 h 214"/>
                <a:gd name="T20" fmla="*/ 1 w 170"/>
                <a:gd name="T21" fmla="*/ 1 h 214"/>
                <a:gd name="T22" fmla="*/ 1 w 170"/>
                <a:gd name="T23" fmla="*/ 1 h 214"/>
                <a:gd name="T24" fmla="*/ 1 w 170"/>
                <a:gd name="T25" fmla="*/ 1 h 214"/>
                <a:gd name="T26" fmla="*/ 1 w 170"/>
                <a:gd name="T27" fmla="*/ 1 h 214"/>
                <a:gd name="T28" fmla="*/ 0 w 170"/>
                <a:gd name="T29" fmla="*/ 1 h 214"/>
                <a:gd name="T30" fmla="*/ 1 w 170"/>
                <a:gd name="T31" fmla="*/ 1 h 214"/>
                <a:gd name="T32" fmla="*/ 1 w 170"/>
                <a:gd name="T33" fmla="*/ 1 h 214"/>
                <a:gd name="T34" fmla="*/ 1 w 170"/>
                <a:gd name="T35" fmla="*/ 1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0"/>
                <a:gd name="T55" fmla="*/ 0 h 214"/>
                <a:gd name="T56" fmla="*/ 170 w 17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59" name="Freeform 45"/>
            <p:cNvSpPr>
              <a:spLocks/>
            </p:cNvSpPr>
            <p:nvPr/>
          </p:nvSpPr>
          <p:spPr bwMode="auto">
            <a:xfrm>
              <a:off x="5356" y="4079"/>
              <a:ext cx="121" cy="103"/>
            </a:xfrm>
            <a:custGeom>
              <a:avLst/>
              <a:gdLst>
                <a:gd name="T0" fmla="*/ 0 w 243"/>
                <a:gd name="T1" fmla="*/ 0 h 207"/>
                <a:gd name="T2" fmla="*/ 0 w 243"/>
                <a:gd name="T3" fmla="*/ 0 h 207"/>
                <a:gd name="T4" fmla="*/ 0 w 243"/>
                <a:gd name="T5" fmla="*/ 0 h 207"/>
                <a:gd name="T6" fmla="*/ 0 w 243"/>
                <a:gd name="T7" fmla="*/ 0 h 207"/>
                <a:gd name="T8" fmla="*/ 0 w 243"/>
                <a:gd name="T9" fmla="*/ 0 h 207"/>
                <a:gd name="T10" fmla="*/ 0 w 243"/>
                <a:gd name="T11" fmla="*/ 0 h 207"/>
                <a:gd name="T12" fmla="*/ 0 w 243"/>
                <a:gd name="T13" fmla="*/ 0 h 207"/>
                <a:gd name="T14" fmla="*/ 0 w 243"/>
                <a:gd name="T15" fmla="*/ 0 h 207"/>
                <a:gd name="T16" fmla="*/ 0 w 243"/>
                <a:gd name="T17" fmla="*/ 0 h 207"/>
                <a:gd name="T18" fmla="*/ 0 w 243"/>
                <a:gd name="T19" fmla="*/ 0 h 207"/>
                <a:gd name="T20" fmla="*/ 0 w 243"/>
                <a:gd name="T21" fmla="*/ 0 h 207"/>
                <a:gd name="T22" fmla="*/ 0 w 243"/>
                <a:gd name="T23" fmla="*/ 0 h 207"/>
                <a:gd name="T24" fmla="*/ 0 w 243"/>
                <a:gd name="T25" fmla="*/ 0 h 207"/>
                <a:gd name="T26" fmla="*/ 0 w 243"/>
                <a:gd name="T27" fmla="*/ 0 h 207"/>
                <a:gd name="T28" fmla="*/ 0 w 243"/>
                <a:gd name="T29" fmla="*/ 0 h 207"/>
                <a:gd name="T30" fmla="*/ 0 w 243"/>
                <a:gd name="T31" fmla="*/ 0 h 207"/>
                <a:gd name="T32" fmla="*/ 0 w 243"/>
                <a:gd name="T33" fmla="*/ 0 h 207"/>
                <a:gd name="T34" fmla="*/ 0 w 243"/>
                <a:gd name="T35" fmla="*/ 0 h 207"/>
                <a:gd name="T36" fmla="*/ 0 w 243"/>
                <a:gd name="T37" fmla="*/ 0 h 207"/>
                <a:gd name="T38" fmla="*/ 0 w 243"/>
                <a:gd name="T39" fmla="*/ 0 h 2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3"/>
                <a:gd name="T61" fmla="*/ 0 h 207"/>
                <a:gd name="T62" fmla="*/ 243 w 243"/>
                <a:gd name="T63" fmla="*/ 207 h 2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60" name="Freeform 46"/>
            <p:cNvSpPr>
              <a:spLocks/>
            </p:cNvSpPr>
            <p:nvPr/>
          </p:nvSpPr>
          <p:spPr bwMode="auto">
            <a:xfrm>
              <a:off x="5250" y="4079"/>
              <a:ext cx="84" cy="105"/>
            </a:xfrm>
            <a:custGeom>
              <a:avLst/>
              <a:gdLst>
                <a:gd name="T0" fmla="*/ 1 w 168"/>
                <a:gd name="T1" fmla="*/ 0 h 211"/>
                <a:gd name="T2" fmla="*/ 1 w 168"/>
                <a:gd name="T3" fmla="*/ 0 h 211"/>
                <a:gd name="T4" fmla="*/ 1 w 168"/>
                <a:gd name="T5" fmla="*/ 0 h 211"/>
                <a:gd name="T6" fmla="*/ 1 w 168"/>
                <a:gd name="T7" fmla="*/ 0 h 211"/>
                <a:gd name="T8" fmla="*/ 1 w 168"/>
                <a:gd name="T9" fmla="*/ 0 h 211"/>
                <a:gd name="T10" fmla="*/ 1 w 168"/>
                <a:gd name="T11" fmla="*/ 0 h 211"/>
                <a:gd name="T12" fmla="*/ 0 w 168"/>
                <a:gd name="T13" fmla="*/ 0 h 211"/>
                <a:gd name="T14" fmla="*/ 0 w 168"/>
                <a:gd name="T15" fmla="*/ 0 h 211"/>
                <a:gd name="T16" fmla="*/ 1 w 168"/>
                <a:gd name="T17" fmla="*/ 0 h 211"/>
                <a:gd name="T18" fmla="*/ 1 w 168"/>
                <a:gd name="T19" fmla="*/ 0 h 211"/>
                <a:gd name="T20" fmla="*/ 1 w 168"/>
                <a:gd name="T21" fmla="*/ 0 h 211"/>
                <a:gd name="T22" fmla="*/ 1 w 168"/>
                <a:gd name="T23" fmla="*/ 0 h 211"/>
                <a:gd name="T24" fmla="*/ 1 w 168"/>
                <a:gd name="T25" fmla="*/ 0 h 211"/>
                <a:gd name="T26" fmla="*/ 1 w 168"/>
                <a:gd name="T27" fmla="*/ 0 h 211"/>
                <a:gd name="T28" fmla="*/ 1 w 168"/>
                <a:gd name="T29" fmla="*/ 0 h 2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8"/>
                <a:gd name="T46" fmla="*/ 0 h 211"/>
                <a:gd name="T47" fmla="*/ 168 w 168"/>
                <a:gd name="T48" fmla="*/ 211 h 2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61" name="Freeform 47"/>
            <p:cNvSpPr>
              <a:spLocks/>
            </p:cNvSpPr>
            <p:nvPr/>
          </p:nvSpPr>
          <p:spPr bwMode="auto">
            <a:xfrm>
              <a:off x="5878" y="4079"/>
              <a:ext cx="84" cy="103"/>
            </a:xfrm>
            <a:custGeom>
              <a:avLst/>
              <a:gdLst>
                <a:gd name="T0" fmla="*/ 0 w 167"/>
                <a:gd name="T1" fmla="*/ 0 h 207"/>
                <a:gd name="T2" fmla="*/ 0 w 167"/>
                <a:gd name="T3" fmla="*/ 0 h 207"/>
                <a:gd name="T4" fmla="*/ 1 w 167"/>
                <a:gd name="T5" fmla="*/ 0 h 207"/>
                <a:gd name="T6" fmla="*/ 1 w 167"/>
                <a:gd name="T7" fmla="*/ 0 h 207"/>
                <a:gd name="T8" fmla="*/ 1 w 167"/>
                <a:gd name="T9" fmla="*/ 0 h 207"/>
                <a:gd name="T10" fmla="*/ 1 w 167"/>
                <a:gd name="T11" fmla="*/ 0 h 207"/>
                <a:gd name="T12" fmla="*/ 1 w 167"/>
                <a:gd name="T13" fmla="*/ 0 h 207"/>
                <a:gd name="T14" fmla="*/ 1 w 167"/>
                <a:gd name="T15" fmla="*/ 0 h 207"/>
                <a:gd name="T16" fmla="*/ 0 w 167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"/>
                <a:gd name="T28" fmla="*/ 0 h 207"/>
                <a:gd name="T29" fmla="*/ 167 w 167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62" name="Freeform 48"/>
            <p:cNvSpPr>
              <a:spLocks/>
            </p:cNvSpPr>
            <p:nvPr/>
          </p:nvSpPr>
          <p:spPr bwMode="auto">
            <a:xfrm>
              <a:off x="5160" y="4079"/>
              <a:ext cx="67" cy="103"/>
            </a:xfrm>
            <a:custGeom>
              <a:avLst/>
              <a:gdLst>
                <a:gd name="T0" fmla="*/ 1 w 133"/>
                <a:gd name="T1" fmla="*/ 0 h 207"/>
                <a:gd name="T2" fmla="*/ 1 w 133"/>
                <a:gd name="T3" fmla="*/ 0 h 207"/>
                <a:gd name="T4" fmla="*/ 1 w 133"/>
                <a:gd name="T5" fmla="*/ 0 h 207"/>
                <a:gd name="T6" fmla="*/ 1 w 133"/>
                <a:gd name="T7" fmla="*/ 0 h 207"/>
                <a:gd name="T8" fmla="*/ 1 w 133"/>
                <a:gd name="T9" fmla="*/ 0 h 207"/>
                <a:gd name="T10" fmla="*/ 1 w 133"/>
                <a:gd name="T11" fmla="*/ 0 h 207"/>
                <a:gd name="T12" fmla="*/ 1 w 133"/>
                <a:gd name="T13" fmla="*/ 0 h 207"/>
                <a:gd name="T14" fmla="*/ 1 w 133"/>
                <a:gd name="T15" fmla="*/ 0 h 207"/>
                <a:gd name="T16" fmla="*/ 0 w 133"/>
                <a:gd name="T17" fmla="*/ 0 h 207"/>
                <a:gd name="T18" fmla="*/ 0 w 133"/>
                <a:gd name="T19" fmla="*/ 0 h 207"/>
                <a:gd name="T20" fmla="*/ 1 w 133"/>
                <a:gd name="T21" fmla="*/ 0 h 207"/>
                <a:gd name="T22" fmla="*/ 1 w 133"/>
                <a:gd name="T23" fmla="*/ 0 h 207"/>
                <a:gd name="T24" fmla="*/ 1 w 133"/>
                <a:gd name="T25" fmla="*/ 0 h 207"/>
                <a:gd name="T26" fmla="*/ 1 w 133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207"/>
                <a:gd name="T44" fmla="*/ 133 w 133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63" name="Freeform 49"/>
            <p:cNvSpPr>
              <a:spLocks/>
            </p:cNvSpPr>
            <p:nvPr/>
          </p:nvSpPr>
          <p:spPr bwMode="auto">
            <a:xfrm>
              <a:off x="5503" y="4079"/>
              <a:ext cx="67" cy="103"/>
            </a:xfrm>
            <a:custGeom>
              <a:avLst/>
              <a:gdLst>
                <a:gd name="T0" fmla="*/ 1 w 134"/>
                <a:gd name="T1" fmla="*/ 0 h 207"/>
                <a:gd name="T2" fmla="*/ 1 w 134"/>
                <a:gd name="T3" fmla="*/ 0 h 207"/>
                <a:gd name="T4" fmla="*/ 1 w 134"/>
                <a:gd name="T5" fmla="*/ 0 h 207"/>
                <a:gd name="T6" fmla="*/ 1 w 134"/>
                <a:gd name="T7" fmla="*/ 0 h 207"/>
                <a:gd name="T8" fmla="*/ 1 w 134"/>
                <a:gd name="T9" fmla="*/ 0 h 207"/>
                <a:gd name="T10" fmla="*/ 1 w 134"/>
                <a:gd name="T11" fmla="*/ 0 h 207"/>
                <a:gd name="T12" fmla="*/ 1 w 134"/>
                <a:gd name="T13" fmla="*/ 0 h 207"/>
                <a:gd name="T14" fmla="*/ 1 w 134"/>
                <a:gd name="T15" fmla="*/ 0 h 207"/>
                <a:gd name="T16" fmla="*/ 0 w 134"/>
                <a:gd name="T17" fmla="*/ 0 h 207"/>
                <a:gd name="T18" fmla="*/ 0 w 134"/>
                <a:gd name="T19" fmla="*/ 0 h 207"/>
                <a:gd name="T20" fmla="*/ 1 w 134"/>
                <a:gd name="T21" fmla="*/ 0 h 207"/>
                <a:gd name="T22" fmla="*/ 1 w 134"/>
                <a:gd name="T23" fmla="*/ 0 h 207"/>
                <a:gd name="T24" fmla="*/ 1 w 134"/>
                <a:gd name="T25" fmla="*/ 0 h 207"/>
                <a:gd name="T26" fmla="*/ 1 w 134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"/>
                <a:gd name="T43" fmla="*/ 0 h 207"/>
                <a:gd name="T44" fmla="*/ 134 w 134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64" name="Freeform 50"/>
            <p:cNvSpPr>
              <a:spLocks/>
            </p:cNvSpPr>
            <p:nvPr/>
          </p:nvSpPr>
          <p:spPr bwMode="auto">
            <a:xfrm>
              <a:off x="5586" y="4079"/>
              <a:ext cx="83" cy="103"/>
            </a:xfrm>
            <a:custGeom>
              <a:avLst/>
              <a:gdLst>
                <a:gd name="T0" fmla="*/ 0 w 168"/>
                <a:gd name="T1" fmla="*/ 0 h 207"/>
                <a:gd name="T2" fmla="*/ 0 w 168"/>
                <a:gd name="T3" fmla="*/ 0 h 207"/>
                <a:gd name="T4" fmla="*/ 0 w 168"/>
                <a:gd name="T5" fmla="*/ 0 h 207"/>
                <a:gd name="T6" fmla="*/ 0 w 168"/>
                <a:gd name="T7" fmla="*/ 0 h 207"/>
                <a:gd name="T8" fmla="*/ 0 w 168"/>
                <a:gd name="T9" fmla="*/ 0 h 207"/>
                <a:gd name="T10" fmla="*/ 0 w 168"/>
                <a:gd name="T11" fmla="*/ 0 h 207"/>
                <a:gd name="T12" fmla="*/ 0 w 168"/>
                <a:gd name="T13" fmla="*/ 0 h 207"/>
                <a:gd name="T14" fmla="*/ 0 w 168"/>
                <a:gd name="T15" fmla="*/ 0 h 207"/>
                <a:gd name="T16" fmla="*/ 0 w 168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07"/>
                <a:gd name="T29" fmla="*/ 168 w 168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7665" name="Picture 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A28E0A8E-08B9-44D7-A386-61253034A7A6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333375" y="292100"/>
            <a:ext cx="9906000" cy="519113"/>
            <a:chOff x="184" y="96"/>
            <a:chExt cx="3731" cy="327"/>
          </a:xfrm>
        </p:grpSpPr>
        <p:sp>
          <p:nvSpPr>
            <p:cNvPr id="28679" name="Text Box 3"/>
            <p:cNvSpPr txBox="1">
              <a:spLocks noChangeArrowheads="1"/>
            </p:cNvSpPr>
            <p:nvPr/>
          </p:nvSpPr>
          <p:spPr bwMode="auto">
            <a:xfrm>
              <a:off x="202" y="128"/>
              <a:ext cx="37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</a:rPr>
                <a:t> </a:t>
              </a: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470" name="Text Box 4"/>
            <p:cNvSpPr txBox="1">
              <a:spLocks noChangeArrowheads="1"/>
            </p:cNvSpPr>
            <p:nvPr/>
          </p:nvSpPr>
          <p:spPr bwMode="auto">
            <a:xfrm>
              <a:off x="184" y="96"/>
              <a:ext cx="370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2800" dirty="0">
                  <a:latin typeface="+mn-lt"/>
                </a:rPr>
                <a:t>OTD Lightning-NOx Production</a:t>
              </a:r>
              <a:endParaRPr lang="en-GB" sz="2800" dirty="0">
                <a:latin typeface="+mn-lt"/>
              </a:endParaRPr>
            </a:p>
          </p:txBody>
        </p:sp>
      </p:grpSp>
      <p:pic>
        <p:nvPicPr>
          <p:cNvPr id="28675" name="Picture 5" descr="nesbitt+al-lnox-from-otd-te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1001713"/>
            <a:ext cx="734853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7310438" y="2989263"/>
            <a:ext cx="24415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000066"/>
                </a:solidFill>
                <a:latin typeface="+mn-lt"/>
              </a:rPr>
              <a:t>Nesbitt, S. W., et al. ,</a:t>
            </a:r>
          </a:p>
          <a:p>
            <a:pPr>
              <a:defRPr/>
            </a:pPr>
            <a:r>
              <a:rPr lang="en-GB" sz="1500" dirty="0">
                <a:solidFill>
                  <a:srgbClr val="000066"/>
                </a:solidFill>
                <a:latin typeface="+mn-lt"/>
              </a:rPr>
              <a:t>Seasonal and global </a:t>
            </a:r>
            <a:r>
              <a:rPr lang="en-GB" sz="1500" dirty="0" err="1">
                <a:solidFill>
                  <a:srgbClr val="000066"/>
                </a:solidFill>
                <a:latin typeface="+mn-lt"/>
              </a:rPr>
              <a:t>NOx</a:t>
            </a:r>
            <a:r>
              <a:rPr lang="en-GB" sz="1500" dirty="0">
                <a:solidFill>
                  <a:srgbClr val="000066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GB" sz="1500" dirty="0">
                <a:solidFill>
                  <a:srgbClr val="000066"/>
                </a:solidFill>
                <a:latin typeface="+mn-lt"/>
              </a:rPr>
              <a:t>production by lightning </a:t>
            </a:r>
          </a:p>
          <a:p>
            <a:pPr>
              <a:defRPr/>
            </a:pPr>
            <a:r>
              <a:rPr lang="en-GB" sz="1500" dirty="0">
                <a:solidFill>
                  <a:srgbClr val="000066"/>
                </a:solidFill>
                <a:latin typeface="+mn-lt"/>
              </a:rPr>
              <a:t>estimated from the </a:t>
            </a:r>
          </a:p>
          <a:p>
            <a:pPr>
              <a:defRPr/>
            </a:pPr>
            <a:r>
              <a:rPr lang="en-GB" sz="1500" dirty="0">
                <a:solidFill>
                  <a:srgbClr val="000066"/>
                </a:solidFill>
                <a:latin typeface="+mn-lt"/>
              </a:rPr>
              <a:t>Optical Transient Detector </a:t>
            </a:r>
          </a:p>
          <a:p>
            <a:pPr>
              <a:defRPr/>
            </a:pPr>
            <a:r>
              <a:rPr lang="en-GB" sz="1500" dirty="0">
                <a:solidFill>
                  <a:srgbClr val="000066"/>
                </a:solidFill>
                <a:latin typeface="+mn-lt"/>
              </a:rPr>
              <a:t>(OTD), </a:t>
            </a:r>
          </a:p>
          <a:p>
            <a:pPr>
              <a:defRPr/>
            </a:pPr>
            <a:r>
              <a:rPr lang="en-GB" sz="1500" dirty="0" err="1">
                <a:solidFill>
                  <a:srgbClr val="000066"/>
                </a:solidFill>
                <a:latin typeface="+mn-lt"/>
              </a:rPr>
              <a:t>Tellus</a:t>
            </a:r>
            <a:r>
              <a:rPr lang="en-GB" sz="1500" dirty="0">
                <a:solidFill>
                  <a:srgbClr val="000066"/>
                </a:solidFill>
                <a:latin typeface="+mn-lt"/>
              </a:rPr>
              <a:t> (2000), 52B, 1206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3D740334-E5A2-4781-A2C1-150D39177190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207963"/>
            <a:ext cx="8986838" cy="66992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 Missions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LI – Main Benefits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46075" y="1100476"/>
            <a:ext cx="9667875" cy="453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endParaRPr lang="en-GB" sz="2400" b="0" dirty="0">
              <a:solidFill>
                <a:srgbClr val="007C91"/>
              </a:solidFill>
            </a:endParaRPr>
          </a:p>
          <a:p>
            <a:pPr>
              <a:spcBef>
                <a:spcPct val="30000"/>
              </a:spcBef>
              <a:spcAft>
                <a:spcPts val="5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  <a:latin typeface="+mn-lt"/>
              </a:rPr>
              <a:t>The MTG LI measurements of total lightning (IC+CG) </a:t>
            </a: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will complement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the global CG lightning </a:t>
            </a: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measurements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of </a:t>
            </a: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ground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based systems </a:t>
            </a:r>
            <a:r>
              <a:rPr lang="en-GB" sz="1800" b="0" dirty="0">
                <a:solidFill>
                  <a:srgbClr val="2B3461"/>
                </a:solidFill>
              </a:rPr>
              <a:t>(e.g. </a:t>
            </a:r>
            <a:r>
              <a:rPr lang="en-GB" sz="1800" b="0" dirty="0" err="1">
                <a:solidFill>
                  <a:srgbClr val="2B3461"/>
                </a:solidFill>
              </a:rPr>
              <a:t>ATDnet</a:t>
            </a:r>
            <a:r>
              <a:rPr lang="en-GB" sz="1800" b="0" dirty="0">
                <a:solidFill>
                  <a:srgbClr val="FF0000"/>
                </a:solidFill>
              </a:rPr>
              <a:t>) </a:t>
            </a:r>
            <a:r>
              <a:rPr lang="en-GB" sz="1800" b="0" dirty="0" smtClean="0">
                <a:solidFill>
                  <a:srgbClr val="FF0000"/>
                </a:solidFill>
                <a:latin typeface="+mn-lt"/>
              </a:rPr>
              <a:t>improving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the quality of information </a:t>
            </a:r>
            <a:r>
              <a:rPr lang="en-GB" sz="1800" b="0" dirty="0" smtClean="0">
                <a:solidFill>
                  <a:srgbClr val="FF0000"/>
                </a:solidFill>
                <a:latin typeface="+mn-lt"/>
              </a:rPr>
              <a:t>essential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for air traffic routing and safety</a:t>
            </a:r>
          </a:p>
          <a:p>
            <a:pPr>
              <a:spcBef>
                <a:spcPct val="30000"/>
              </a:spcBef>
              <a:spcAft>
                <a:spcPts val="5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>
                <a:solidFill>
                  <a:srgbClr val="2B3461"/>
                </a:solidFill>
              </a:rPr>
              <a:t>MTG-LI/</a:t>
            </a:r>
            <a:r>
              <a:rPr lang="en-GB" sz="1800" b="0" dirty="0" err="1">
                <a:solidFill>
                  <a:srgbClr val="2B3461"/>
                </a:solidFill>
              </a:rPr>
              <a:t>ATDnet</a:t>
            </a:r>
            <a:r>
              <a:rPr lang="en-GB" sz="1800" b="0" dirty="0">
                <a:solidFill>
                  <a:srgbClr val="2B3461"/>
                </a:solidFill>
              </a:rPr>
              <a:t>  IC+CG lightning information </a:t>
            </a: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to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assess the impact of climate change on thunderstorm activity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 by monitoring and long-term analysing lightning characteristics </a:t>
            </a:r>
            <a:r>
              <a:rPr lang="en-GB" sz="1800" b="0" i="1" dirty="0" smtClean="0">
                <a:solidFill>
                  <a:srgbClr val="2B3461"/>
                </a:solidFill>
                <a:latin typeface="+mn-lt"/>
              </a:rPr>
              <a:t>(coordination with NOAA GLM mission on </a:t>
            </a:r>
            <a:r>
              <a:rPr lang="en-GB" sz="1800" b="0" i="1" dirty="0">
                <a:solidFill>
                  <a:srgbClr val="2B3461"/>
                </a:solidFill>
                <a:latin typeface="+mn-lt"/>
              </a:rPr>
              <a:t>GOES-R and GOES-S </a:t>
            </a:r>
            <a:r>
              <a:rPr lang="en-GB" sz="1800" b="0" i="1" dirty="0" smtClean="0">
                <a:solidFill>
                  <a:srgbClr val="2B3461"/>
                </a:solidFill>
                <a:latin typeface="+mn-lt"/>
              </a:rPr>
              <a:t>essential: a </a:t>
            </a:r>
            <a:r>
              <a:rPr lang="en-GB" sz="1800" b="0" i="1" dirty="0">
                <a:solidFill>
                  <a:srgbClr val="2B3461"/>
                </a:solidFill>
                <a:latin typeface="+mn-lt"/>
              </a:rPr>
              <a:t>major part of the globe is </a:t>
            </a:r>
            <a:r>
              <a:rPr lang="en-GB" sz="1800" b="0" i="1" dirty="0" smtClean="0">
                <a:solidFill>
                  <a:srgbClr val="2B3461"/>
                </a:solidFill>
                <a:latin typeface="+mn-lt"/>
              </a:rPr>
              <a:t>covered)</a:t>
            </a:r>
            <a:endParaRPr lang="en-GB" sz="1800" b="0" i="1" dirty="0">
              <a:solidFill>
                <a:srgbClr val="2B3461"/>
              </a:solidFill>
              <a:latin typeface="+mn-lt"/>
            </a:endParaRPr>
          </a:p>
          <a:p>
            <a:pPr>
              <a:spcBef>
                <a:spcPct val="30000"/>
              </a:spcBef>
              <a:spcAft>
                <a:spcPts val="500"/>
              </a:spcAft>
              <a:buClr>
                <a:srgbClr val="007C91"/>
              </a:buClr>
              <a:buSzPct val="125000"/>
              <a:defRPr/>
            </a:pP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IC+CG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information on a global scale </a:t>
            </a: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as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prerequisite for studying and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monitoring the physical and chemical processes in the atmosphere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regarding </a:t>
            </a:r>
            <a:r>
              <a:rPr lang="en-GB" sz="1800" b="0" dirty="0" err="1">
                <a:solidFill>
                  <a:srgbClr val="2B3461"/>
                </a:solidFill>
                <a:latin typeface="+mn-lt"/>
              </a:rPr>
              <a:t>NOx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, playing a key role in the ozone conversion process and acid rain generation</a:t>
            </a:r>
          </a:p>
          <a:p>
            <a:pPr>
              <a:spcBef>
                <a:spcPct val="30000"/>
              </a:spcBef>
              <a:buClr>
                <a:srgbClr val="007C91"/>
              </a:buClr>
              <a:buSzPct val="125000"/>
              <a:defRPr/>
            </a:pPr>
            <a:r>
              <a:rPr lang="en-GB" sz="1800" b="0" dirty="0" smtClean="0">
                <a:solidFill>
                  <a:srgbClr val="2B3461"/>
                </a:solidFill>
                <a:latin typeface="+mn-lt"/>
              </a:rPr>
              <a:t>IC+CG </a:t>
            </a:r>
            <a:r>
              <a:rPr lang="en-GB" sz="1800" b="0" dirty="0">
                <a:solidFill>
                  <a:srgbClr val="2B3461"/>
                </a:solidFill>
                <a:latin typeface="+mn-lt"/>
              </a:rPr>
              <a:t>information </a:t>
            </a:r>
            <a:r>
              <a:rPr lang="en-GB" sz="1800" b="0" dirty="0">
                <a:solidFill>
                  <a:srgbClr val="2B3461"/>
                </a:solidFill>
              </a:rPr>
              <a:t>on a global scale with </a:t>
            </a:r>
            <a:r>
              <a:rPr lang="en-GB" sz="1800" b="0" dirty="0">
                <a:solidFill>
                  <a:srgbClr val="FF0000"/>
                </a:solidFill>
              </a:rPr>
              <a:t>known error-characteristic</a:t>
            </a:r>
            <a:r>
              <a:rPr lang="en-GB" sz="1800" b="0" dirty="0">
                <a:solidFill>
                  <a:srgbClr val="2B3461"/>
                </a:solidFill>
              </a:rPr>
              <a:t> </a:t>
            </a:r>
            <a:r>
              <a:rPr lang="en-GB" sz="1800" b="0" dirty="0" smtClean="0">
                <a:solidFill>
                  <a:srgbClr val="2B3461"/>
                </a:solidFill>
              </a:rPr>
              <a:t>is a </a:t>
            </a:r>
            <a:r>
              <a:rPr lang="en-GB" sz="1800" b="0" dirty="0">
                <a:solidFill>
                  <a:srgbClr val="2B3461"/>
                </a:solidFill>
              </a:rPr>
              <a:t>prerequisite for: assimilation in regional models to </a:t>
            </a:r>
            <a:r>
              <a:rPr lang="en-GB" sz="1800" b="0" dirty="0">
                <a:solidFill>
                  <a:srgbClr val="FF0000"/>
                </a:solidFill>
              </a:rPr>
              <a:t>improve very short range forecasts </a:t>
            </a:r>
            <a:r>
              <a:rPr lang="en-GB" sz="1800" b="0" dirty="0">
                <a:solidFill>
                  <a:srgbClr val="2B3461"/>
                </a:solidFill>
              </a:rPr>
              <a:t>of convective events                                      </a:t>
            </a:r>
            <a:r>
              <a:rPr lang="en-GB" sz="1800" b="0" dirty="0">
                <a:solidFill>
                  <a:srgbClr val="FF0000"/>
                </a:solidFill>
              </a:rPr>
              <a:t>verification/validation of algorithms to </a:t>
            </a:r>
            <a:r>
              <a:rPr lang="en-GB" sz="1800" b="0" dirty="0" err="1">
                <a:solidFill>
                  <a:srgbClr val="FF0000"/>
                </a:solidFill>
              </a:rPr>
              <a:t>nowcast</a:t>
            </a:r>
            <a:r>
              <a:rPr lang="en-GB" sz="1800" b="0" dirty="0">
                <a:solidFill>
                  <a:srgbClr val="FF0000"/>
                </a:solidFill>
              </a:rPr>
              <a:t> </a:t>
            </a:r>
            <a:r>
              <a:rPr lang="en-GB" sz="1800" b="0" dirty="0">
                <a:solidFill>
                  <a:srgbClr val="2B3461"/>
                </a:solidFill>
              </a:rPr>
              <a:t>(time and </a:t>
            </a:r>
            <a:r>
              <a:rPr lang="en-GB" sz="1800" b="0" dirty="0" smtClean="0">
                <a:solidFill>
                  <a:srgbClr val="2B3461"/>
                </a:solidFill>
              </a:rPr>
              <a:t>location) convective initiation</a:t>
            </a:r>
            <a:endParaRPr lang="en-GB" sz="1600" b="0" dirty="0">
              <a:latin typeface="+mn-lt"/>
            </a:endParaRPr>
          </a:p>
        </p:txBody>
      </p:sp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144463" y="1577394"/>
            <a:ext cx="184150" cy="1762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3"/>
          <p:cNvSpPr>
            <a:spLocks noChangeArrowheads="1"/>
          </p:cNvSpPr>
          <p:nvPr/>
        </p:nvSpPr>
        <p:spPr bwMode="auto">
          <a:xfrm>
            <a:off x="155575" y="2542334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144463" y="3800043"/>
            <a:ext cx="18415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3"/>
          <p:cNvSpPr>
            <a:spLocks noChangeArrowheads="1"/>
          </p:cNvSpPr>
          <p:nvPr/>
        </p:nvSpPr>
        <p:spPr bwMode="auto">
          <a:xfrm>
            <a:off x="100013" y="4771341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492DCB89-CD49-48A5-9419-706456D28C05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3" name="Group 4"/>
          <p:cNvGrpSpPr>
            <a:grpSpLocks/>
          </p:cNvGrpSpPr>
          <p:nvPr/>
        </p:nvGrpSpPr>
        <p:grpSpPr bwMode="auto">
          <a:xfrm>
            <a:off x="261854" y="1435351"/>
            <a:ext cx="4707188" cy="3834481"/>
            <a:chOff x="2282" y="906"/>
            <a:chExt cx="1350" cy="1044"/>
          </a:xfrm>
        </p:grpSpPr>
        <p:pic>
          <p:nvPicPr>
            <p:cNvPr id="30727" name="Picture 5" descr="Whole_map"/>
            <p:cNvPicPr>
              <a:picLocks noChangeAspect="1" noChangeArrowheads="1"/>
            </p:cNvPicPr>
            <p:nvPr/>
          </p:nvPicPr>
          <p:blipFill>
            <a:blip r:embed="rId3" cstate="print"/>
            <a:srcRect l="38060" t="7809" r="35858" b="66473"/>
            <a:stretch>
              <a:fillRect/>
            </a:stretch>
          </p:blipFill>
          <p:spPr bwMode="auto">
            <a:xfrm>
              <a:off x="2282" y="906"/>
              <a:ext cx="1350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8" name="AutoShape 6"/>
            <p:cNvSpPr>
              <a:spLocks noChangeArrowheads="1"/>
            </p:cNvSpPr>
            <p:nvPr/>
          </p:nvSpPr>
          <p:spPr bwMode="auto">
            <a:xfrm flipV="1">
              <a:off x="2476" y="1081"/>
              <a:ext cx="1067" cy="5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59 w 21600"/>
                <a:gd name="T13" fmla="*/ 3289 h 21600"/>
                <a:gd name="T14" fmla="*/ 18341 w 21600"/>
                <a:gd name="T15" fmla="*/ 183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957" y="21600"/>
                  </a:lnTo>
                  <a:lnTo>
                    <a:pt x="18643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230188"/>
            <a:ext cx="8986837" cy="66992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MTG-S will Accommodate GMES Sentinel 4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Ultraviolet Visible Near-infrared (UVN)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43DCE0B2-82E5-4B13-9056-7EDB94DEE729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113421" y="1195388"/>
            <a:ext cx="4706854" cy="4375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GMES Sentinel-4 sounding mission is achieved through the Ultraviolet, Visible &amp; Near-infrared (UVN) Instrument accommodated on the MTG-S satellites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covering Europe every hour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taking measurements in three spectral bands (	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UV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305 - 400 nm;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1600" b="0" kern="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1600" b="0" kern="0" dirty="0" smtClean="0">
                <a:solidFill>
                  <a:schemeClr val="tx1"/>
                </a:solidFill>
                <a:latin typeface="+mn-lt"/>
              </a:rPr>
              <a:t>		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VIS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400 - 500 nm, 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1600" b="0" kern="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1600" b="0" kern="0" dirty="0" smtClean="0">
                <a:solidFill>
                  <a:schemeClr val="tx1"/>
                </a:solidFill>
                <a:latin typeface="+mn-lt"/>
              </a:rPr>
              <a:t>		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NIR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750 - 775 nm )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with a resolution around 8km.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0" dirty="0">
                <a:solidFill>
                  <a:schemeClr val="tx1"/>
                </a:solidFill>
                <a:latin typeface="+mn-lt"/>
              </a:rPr>
              <a:t>	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primary data products are O3, NO2, SO2, HCHO and aerosol optical depth.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0163" y="954088"/>
          <a:ext cx="9517062" cy="5691187"/>
        </p:xfrm>
        <a:graphic>
          <a:graphicData uri="http://schemas.openxmlformats.org/presentationml/2006/ole">
            <p:oleObj spid="_x0000_s2050" name="Chart" r:id="rId3" imgW="8239316" imgH="6029325" progId="MSGraph.Chart.8">
              <p:embed followColorScheme="full"/>
            </p:oleObj>
          </a:graphicData>
        </a:graphic>
      </p:graphicFrame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914650" y="1157288"/>
            <a:ext cx="6242050" cy="4895850"/>
            <a:chOff x="1791" y="482"/>
            <a:chExt cx="3629" cy="3084"/>
          </a:xfrm>
        </p:grpSpPr>
        <p:sp>
          <p:nvSpPr>
            <p:cNvPr id="2068" name="AutoShape 17"/>
            <p:cNvSpPr>
              <a:spLocks noChangeArrowheads="1"/>
            </p:cNvSpPr>
            <p:nvPr/>
          </p:nvSpPr>
          <p:spPr bwMode="auto">
            <a:xfrm>
              <a:off x="1791" y="709"/>
              <a:ext cx="857" cy="2857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Text Box 18"/>
            <p:cNvSpPr txBox="1">
              <a:spLocks noChangeArrowheads="1"/>
            </p:cNvSpPr>
            <p:nvPr/>
          </p:nvSpPr>
          <p:spPr bwMode="auto">
            <a:xfrm>
              <a:off x="1841" y="482"/>
              <a:ext cx="7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002060"/>
                  </a:solidFill>
                  <a:latin typeface="Arial" pitchFamily="34" charset="0"/>
                </a:rPr>
                <a:t>Sentinel-4</a:t>
              </a:r>
            </a:p>
          </p:txBody>
        </p:sp>
        <p:sp>
          <p:nvSpPr>
            <p:cNvPr id="2070" name="Rectangle 24"/>
            <p:cNvSpPr>
              <a:spLocks noChangeArrowheads="1"/>
            </p:cNvSpPr>
            <p:nvPr/>
          </p:nvSpPr>
          <p:spPr bwMode="auto">
            <a:xfrm>
              <a:off x="2648" y="709"/>
              <a:ext cx="2772" cy="2857"/>
            </a:xfrm>
            <a:prstGeom prst="rect">
              <a:avLst/>
            </a:prstGeom>
            <a:solidFill>
              <a:schemeClr val="bg1">
                <a:alpha val="5215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2" name="Rectangle 36"/>
          <p:cNvSpPr>
            <a:spLocks noChangeArrowheads="1"/>
          </p:cNvSpPr>
          <p:nvPr/>
        </p:nvSpPr>
        <p:spPr bwMode="auto">
          <a:xfrm>
            <a:off x="2681288" y="1673225"/>
            <a:ext cx="233362" cy="4535488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38138" y="230188"/>
            <a:ext cx="92471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kern="0" dirty="0">
                <a:latin typeface="+mn-lt"/>
                <a:ea typeface="+mj-ea"/>
                <a:cs typeface="+mj-cs"/>
              </a:rPr>
              <a:t>GMES Sentinel-4 UVN Observation Requirements</a:t>
            </a:r>
          </a:p>
        </p:txBody>
      </p:sp>
      <p:sp>
        <p:nvSpPr>
          <p:cNvPr id="2054" name="Rectangle 155"/>
          <p:cNvSpPr>
            <a:spLocks noChangeArrowheads="1"/>
          </p:cNvSpPr>
          <p:nvPr/>
        </p:nvSpPr>
        <p:spPr bwMode="auto">
          <a:xfrm>
            <a:off x="228600" y="6324600"/>
            <a:ext cx="25146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000">
                <a:solidFill>
                  <a:srgbClr val="002664"/>
                </a:solidFill>
                <a:latin typeface="Helvetica" pitchFamily="34" charset="0"/>
              </a:rPr>
              <a:t>EUM/MTG/VWG/10/0307</a:t>
            </a:r>
          </a:p>
          <a:p>
            <a:r>
              <a:rPr lang="en-GB" sz="1000">
                <a:solidFill>
                  <a:srgbClr val="002664"/>
                </a:solidFill>
                <a:latin typeface="Helvetica" pitchFamily="34" charset="0"/>
              </a:rPr>
              <a:t>Presentation to Luxemburg</a:t>
            </a:r>
          </a:p>
          <a:p>
            <a:r>
              <a:rPr lang="en-GB" sz="1000">
                <a:solidFill>
                  <a:srgbClr val="002664"/>
                </a:solidFill>
                <a:latin typeface="Helvetica" pitchFamily="34" charset="0"/>
              </a:rPr>
              <a:t>12 August 2010</a:t>
            </a:r>
          </a:p>
          <a:p>
            <a:pPr>
              <a:lnSpc>
                <a:spcPct val="0"/>
              </a:lnSpc>
            </a:pPr>
            <a:endParaRPr lang="en-GB" sz="2400">
              <a:solidFill>
                <a:srgbClr val="002664"/>
              </a:solidFill>
              <a:latin typeface="Times New Roman" pitchFamily="18" charset="0"/>
            </a:endParaRPr>
          </a:p>
        </p:txBody>
      </p:sp>
      <p:grpSp>
        <p:nvGrpSpPr>
          <p:cNvPr id="2055" name="Group 41"/>
          <p:cNvGrpSpPr>
            <a:grpSpLocks noChangeAspect="1"/>
          </p:cNvGrpSpPr>
          <p:nvPr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2058" name="AutoShape 42"/>
            <p:cNvSpPr>
              <a:spLocks noChangeAspect="1" noChangeArrowheads="1" noTextEdit="1"/>
            </p:cNvSpPr>
            <p:nvPr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9" name="Freeform 43"/>
            <p:cNvSpPr>
              <a:spLocks noEditPoints="1"/>
            </p:cNvSpPr>
            <p:nvPr/>
          </p:nvSpPr>
          <p:spPr bwMode="auto">
            <a:xfrm>
              <a:off x="5774" y="4079"/>
              <a:ext cx="100" cy="103"/>
            </a:xfrm>
            <a:custGeom>
              <a:avLst/>
              <a:gdLst>
                <a:gd name="T0" fmla="*/ 1 w 200"/>
                <a:gd name="T1" fmla="*/ 0 h 207"/>
                <a:gd name="T2" fmla="*/ 1 w 200"/>
                <a:gd name="T3" fmla="*/ 0 h 207"/>
                <a:gd name="T4" fmla="*/ 0 w 200"/>
                <a:gd name="T5" fmla="*/ 0 h 207"/>
                <a:gd name="T6" fmla="*/ 1 w 200"/>
                <a:gd name="T7" fmla="*/ 0 h 207"/>
                <a:gd name="T8" fmla="*/ 1 w 200"/>
                <a:gd name="T9" fmla="*/ 0 h 207"/>
                <a:gd name="T10" fmla="*/ 1 w 200"/>
                <a:gd name="T11" fmla="*/ 0 h 207"/>
                <a:gd name="T12" fmla="*/ 1 w 200"/>
                <a:gd name="T13" fmla="*/ 0 h 207"/>
                <a:gd name="T14" fmla="*/ 1 w 200"/>
                <a:gd name="T15" fmla="*/ 0 h 207"/>
                <a:gd name="T16" fmla="*/ 1 w 200"/>
                <a:gd name="T17" fmla="*/ 0 h 207"/>
                <a:gd name="T18" fmla="*/ 1 w 200"/>
                <a:gd name="T19" fmla="*/ 0 h 207"/>
                <a:gd name="T20" fmla="*/ 1 w 200"/>
                <a:gd name="T21" fmla="*/ 0 h 207"/>
                <a:gd name="T22" fmla="*/ 1 w 200"/>
                <a:gd name="T23" fmla="*/ 0 h 207"/>
                <a:gd name="T24" fmla="*/ 1 w 200"/>
                <a:gd name="T25" fmla="*/ 0 h 2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"/>
                <a:gd name="T40" fmla="*/ 0 h 207"/>
                <a:gd name="T41" fmla="*/ 200 w 200"/>
                <a:gd name="T42" fmla="*/ 207 h 2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0" name="Freeform 44"/>
            <p:cNvSpPr>
              <a:spLocks/>
            </p:cNvSpPr>
            <p:nvPr/>
          </p:nvSpPr>
          <p:spPr bwMode="auto">
            <a:xfrm>
              <a:off x="5676" y="4077"/>
              <a:ext cx="85" cy="107"/>
            </a:xfrm>
            <a:custGeom>
              <a:avLst/>
              <a:gdLst>
                <a:gd name="T0" fmla="*/ 1 w 170"/>
                <a:gd name="T1" fmla="*/ 1 h 214"/>
                <a:gd name="T2" fmla="*/ 1 w 170"/>
                <a:gd name="T3" fmla="*/ 1 h 214"/>
                <a:gd name="T4" fmla="*/ 1 w 170"/>
                <a:gd name="T5" fmla="*/ 1 h 214"/>
                <a:gd name="T6" fmla="*/ 1 w 170"/>
                <a:gd name="T7" fmla="*/ 1 h 214"/>
                <a:gd name="T8" fmla="*/ 1 w 170"/>
                <a:gd name="T9" fmla="*/ 1 h 214"/>
                <a:gd name="T10" fmla="*/ 1 w 170"/>
                <a:gd name="T11" fmla="*/ 1 h 214"/>
                <a:gd name="T12" fmla="*/ 1 w 170"/>
                <a:gd name="T13" fmla="*/ 0 h 214"/>
                <a:gd name="T14" fmla="*/ 1 w 170"/>
                <a:gd name="T15" fmla="*/ 1 h 214"/>
                <a:gd name="T16" fmla="*/ 1 w 170"/>
                <a:gd name="T17" fmla="*/ 1 h 214"/>
                <a:gd name="T18" fmla="*/ 1 w 170"/>
                <a:gd name="T19" fmla="*/ 1 h 214"/>
                <a:gd name="T20" fmla="*/ 1 w 170"/>
                <a:gd name="T21" fmla="*/ 1 h 214"/>
                <a:gd name="T22" fmla="*/ 1 w 170"/>
                <a:gd name="T23" fmla="*/ 1 h 214"/>
                <a:gd name="T24" fmla="*/ 1 w 170"/>
                <a:gd name="T25" fmla="*/ 1 h 214"/>
                <a:gd name="T26" fmla="*/ 1 w 170"/>
                <a:gd name="T27" fmla="*/ 1 h 214"/>
                <a:gd name="T28" fmla="*/ 0 w 170"/>
                <a:gd name="T29" fmla="*/ 1 h 214"/>
                <a:gd name="T30" fmla="*/ 1 w 170"/>
                <a:gd name="T31" fmla="*/ 1 h 214"/>
                <a:gd name="T32" fmla="*/ 1 w 170"/>
                <a:gd name="T33" fmla="*/ 1 h 214"/>
                <a:gd name="T34" fmla="*/ 1 w 170"/>
                <a:gd name="T35" fmla="*/ 1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0"/>
                <a:gd name="T55" fmla="*/ 0 h 214"/>
                <a:gd name="T56" fmla="*/ 170 w 17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1" name="Freeform 45"/>
            <p:cNvSpPr>
              <a:spLocks/>
            </p:cNvSpPr>
            <p:nvPr/>
          </p:nvSpPr>
          <p:spPr bwMode="auto">
            <a:xfrm>
              <a:off x="5356" y="4079"/>
              <a:ext cx="121" cy="103"/>
            </a:xfrm>
            <a:custGeom>
              <a:avLst/>
              <a:gdLst>
                <a:gd name="T0" fmla="*/ 0 w 243"/>
                <a:gd name="T1" fmla="*/ 0 h 207"/>
                <a:gd name="T2" fmla="*/ 0 w 243"/>
                <a:gd name="T3" fmla="*/ 0 h 207"/>
                <a:gd name="T4" fmla="*/ 0 w 243"/>
                <a:gd name="T5" fmla="*/ 0 h 207"/>
                <a:gd name="T6" fmla="*/ 0 w 243"/>
                <a:gd name="T7" fmla="*/ 0 h 207"/>
                <a:gd name="T8" fmla="*/ 0 w 243"/>
                <a:gd name="T9" fmla="*/ 0 h 207"/>
                <a:gd name="T10" fmla="*/ 0 w 243"/>
                <a:gd name="T11" fmla="*/ 0 h 207"/>
                <a:gd name="T12" fmla="*/ 0 w 243"/>
                <a:gd name="T13" fmla="*/ 0 h 207"/>
                <a:gd name="T14" fmla="*/ 0 w 243"/>
                <a:gd name="T15" fmla="*/ 0 h 207"/>
                <a:gd name="T16" fmla="*/ 0 w 243"/>
                <a:gd name="T17" fmla="*/ 0 h 207"/>
                <a:gd name="T18" fmla="*/ 0 w 243"/>
                <a:gd name="T19" fmla="*/ 0 h 207"/>
                <a:gd name="T20" fmla="*/ 0 w 243"/>
                <a:gd name="T21" fmla="*/ 0 h 207"/>
                <a:gd name="T22" fmla="*/ 0 w 243"/>
                <a:gd name="T23" fmla="*/ 0 h 207"/>
                <a:gd name="T24" fmla="*/ 0 w 243"/>
                <a:gd name="T25" fmla="*/ 0 h 207"/>
                <a:gd name="T26" fmla="*/ 0 w 243"/>
                <a:gd name="T27" fmla="*/ 0 h 207"/>
                <a:gd name="T28" fmla="*/ 0 w 243"/>
                <a:gd name="T29" fmla="*/ 0 h 207"/>
                <a:gd name="T30" fmla="*/ 0 w 243"/>
                <a:gd name="T31" fmla="*/ 0 h 207"/>
                <a:gd name="T32" fmla="*/ 0 w 243"/>
                <a:gd name="T33" fmla="*/ 0 h 207"/>
                <a:gd name="T34" fmla="*/ 0 w 243"/>
                <a:gd name="T35" fmla="*/ 0 h 207"/>
                <a:gd name="T36" fmla="*/ 0 w 243"/>
                <a:gd name="T37" fmla="*/ 0 h 207"/>
                <a:gd name="T38" fmla="*/ 0 w 243"/>
                <a:gd name="T39" fmla="*/ 0 h 2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3"/>
                <a:gd name="T61" fmla="*/ 0 h 207"/>
                <a:gd name="T62" fmla="*/ 243 w 243"/>
                <a:gd name="T63" fmla="*/ 207 h 2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2" name="Freeform 46"/>
            <p:cNvSpPr>
              <a:spLocks/>
            </p:cNvSpPr>
            <p:nvPr/>
          </p:nvSpPr>
          <p:spPr bwMode="auto">
            <a:xfrm>
              <a:off x="5250" y="4079"/>
              <a:ext cx="84" cy="105"/>
            </a:xfrm>
            <a:custGeom>
              <a:avLst/>
              <a:gdLst>
                <a:gd name="T0" fmla="*/ 1 w 168"/>
                <a:gd name="T1" fmla="*/ 0 h 211"/>
                <a:gd name="T2" fmla="*/ 1 w 168"/>
                <a:gd name="T3" fmla="*/ 0 h 211"/>
                <a:gd name="T4" fmla="*/ 1 w 168"/>
                <a:gd name="T5" fmla="*/ 0 h 211"/>
                <a:gd name="T6" fmla="*/ 1 w 168"/>
                <a:gd name="T7" fmla="*/ 0 h 211"/>
                <a:gd name="T8" fmla="*/ 1 w 168"/>
                <a:gd name="T9" fmla="*/ 0 h 211"/>
                <a:gd name="T10" fmla="*/ 1 w 168"/>
                <a:gd name="T11" fmla="*/ 0 h 211"/>
                <a:gd name="T12" fmla="*/ 0 w 168"/>
                <a:gd name="T13" fmla="*/ 0 h 211"/>
                <a:gd name="T14" fmla="*/ 0 w 168"/>
                <a:gd name="T15" fmla="*/ 0 h 211"/>
                <a:gd name="T16" fmla="*/ 1 w 168"/>
                <a:gd name="T17" fmla="*/ 0 h 211"/>
                <a:gd name="T18" fmla="*/ 1 w 168"/>
                <a:gd name="T19" fmla="*/ 0 h 211"/>
                <a:gd name="T20" fmla="*/ 1 w 168"/>
                <a:gd name="T21" fmla="*/ 0 h 211"/>
                <a:gd name="T22" fmla="*/ 1 w 168"/>
                <a:gd name="T23" fmla="*/ 0 h 211"/>
                <a:gd name="T24" fmla="*/ 1 w 168"/>
                <a:gd name="T25" fmla="*/ 0 h 211"/>
                <a:gd name="T26" fmla="*/ 1 w 168"/>
                <a:gd name="T27" fmla="*/ 0 h 211"/>
                <a:gd name="T28" fmla="*/ 1 w 168"/>
                <a:gd name="T29" fmla="*/ 0 h 2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8"/>
                <a:gd name="T46" fmla="*/ 0 h 211"/>
                <a:gd name="T47" fmla="*/ 168 w 168"/>
                <a:gd name="T48" fmla="*/ 211 h 2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3" name="Freeform 47"/>
            <p:cNvSpPr>
              <a:spLocks/>
            </p:cNvSpPr>
            <p:nvPr/>
          </p:nvSpPr>
          <p:spPr bwMode="auto">
            <a:xfrm>
              <a:off x="5878" y="4079"/>
              <a:ext cx="84" cy="103"/>
            </a:xfrm>
            <a:custGeom>
              <a:avLst/>
              <a:gdLst>
                <a:gd name="T0" fmla="*/ 0 w 167"/>
                <a:gd name="T1" fmla="*/ 0 h 207"/>
                <a:gd name="T2" fmla="*/ 0 w 167"/>
                <a:gd name="T3" fmla="*/ 0 h 207"/>
                <a:gd name="T4" fmla="*/ 1 w 167"/>
                <a:gd name="T5" fmla="*/ 0 h 207"/>
                <a:gd name="T6" fmla="*/ 1 w 167"/>
                <a:gd name="T7" fmla="*/ 0 h 207"/>
                <a:gd name="T8" fmla="*/ 1 w 167"/>
                <a:gd name="T9" fmla="*/ 0 h 207"/>
                <a:gd name="T10" fmla="*/ 1 w 167"/>
                <a:gd name="T11" fmla="*/ 0 h 207"/>
                <a:gd name="T12" fmla="*/ 1 w 167"/>
                <a:gd name="T13" fmla="*/ 0 h 207"/>
                <a:gd name="T14" fmla="*/ 1 w 167"/>
                <a:gd name="T15" fmla="*/ 0 h 207"/>
                <a:gd name="T16" fmla="*/ 0 w 167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"/>
                <a:gd name="T28" fmla="*/ 0 h 207"/>
                <a:gd name="T29" fmla="*/ 167 w 167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4" name="Freeform 48"/>
            <p:cNvSpPr>
              <a:spLocks/>
            </p:cNvSpPr>
            <p:nvPr/>
          </p:nvSpPr>
          <p:spPr bwMode="auto">
            <a:xfrm>
              <a:off x="5160" y="4079"/>
              <a:ext cx="67" cy="103"/>
            </a:xfrm>
            <a:custGeom>
              <a:avLst/>
              <a:gdLst>
                <a:gd name="T0" fmla="*/ 1 w 133"/>
                <a:gd name="T1" fmla="*/ 0 h 207"/>
                <a:gd name="T2" fmla="*/ 1 w 133"/>
                <a:gd name="T3" fmla="*/ 0 h 207"/>
                <a:gd name="T4" fmla="*/ 1 w 133"/>
                <a:gd name="T5" fmla="*/ 0 h 207"/>
                <a:gd name="T6" fmla="*/ 1 w 133"/>
                <a:gd name="T7" fmla="*/ 0 h 207"/>
                <a:gd name="T8" fmla="*/ 1 w 133"/>
                <a:gd name="T9" fmla="*/ 0 h 207"/>
                <a:gd name="T10" fmla="*/ 1 w 133"/>
                <a:gd name="T11" fmla="*/ 0 h 207"/>
                <a:gd name="T12" fmla="*/ 1 w 133"/>
                <a:gd name="T13" fmla="*/ 0 h 207"/>
                <a:gd name="T14" fmla="*/ 1 w 133"/>
                <a:gd name="T15" fmla="*/ 0 h 207"/>
                <a:gd name="T16" fmla="*/ 0 w 133"/>
                <a:gd name="T17" fmla="*/ 0 h 207"/>
                <a:gd name="T18" fmla="*/ 0 w 133"/>
                <a:gd name="T19" fmla="*/ 0 h 207"/>
                <a:gd name="T20" fmla="*/ 1 w 133"/>
                <a:gd name="T21" fmla="*/ 0 h 207"/>
                <a:gd name="T22" fmla="*/ 1 w 133"/>
                <a:gd name="T23" fmla="*/ 0 h 207"/>
                <a:gd name="T24" fmla="*/ 1 w 133"/>
                <a:gd name="T25" fmla="*/ 0 h 207"/>
                <a:gd name="T26" fmla="*/ 1 w 133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207"/>
                <a:gd name="T44" fmla="*/ 133 w 133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5" name="Freeform 49"/>
            <p:cNvSpPr>
              <a:spLocks/>
            </p:cNvSpPr>
            <p:nvPr/>
          </p:nvSpPr>
          <p:spPr bwMode="auto">
            <a:xfrm>
              <a:off x="5503" y="4079"/>
              <a:ext cx="67" cy="103"/>
            </a:xfrm>
            <a:custGeom>
              <a:avLst/>
              <a:gdLst>
                <a:gd name="T0" fmla="*/ 1 w 134"/>
                <a:gd name="T1" fmla="*/ 0 h 207"/>
                <a:gd name="T2" fmla="*/ 1 w 134"/>
                <a:gd name="T3" fmla="*/ 0 h 207"/>
                <a:gd name="T4" fmla="*/ 1 w 134"/>
                <a:gd name="T5" fmla="*/ 0 h 207"/>
                <a:gd name="T6" fmla="*/ 1 w 134"/>
                <a:gd name="T7" fmla="*/ 0 h 207"/>
                <a:gd name="T8" fmla="*/ 1 w 134"/>
                <a:gd name="T9" fmla="*/ 0 h 207"/>
                <a:gd name="T10" fmla="*/ 1 w 134"/>
                <a:gd name="T11" fmla="*/ 0 h 207"/>
                <a:gd name="T12" fmla="*/ 1 w 134"/>
                <a:gd name="T13" fmla="*/ 0 h 207"/>
                <a:gd name="T14" fmla="*/ 1 w 134"/>
                <a:gd name="T15" fmla="*/ 0 h 207"/>
                <a:gd name="T16" fmla="*/ 0 w 134"/>
                <a:gd name="T17" fmla="*/ 0 h 207"/>
                <a:gd name="T18" fmla="*/ 0 w 134"/>
                <a:gd name="T19" fmla="*/ 0 h 207"/>
                <a:gd name="T20" fmla="*/ 1 w 134"/>
                <a:gd name="T21" fmla="*/ 0 h 207"/>
                <a:gd name="T22" fmla="*/ 1 w 134"/>
                <a:gd name="T23" fmla="*/ 0 h 207"/>
                <a:gd name="T24" fmla="*/ 1 w 134"/>
                <a:gd name="T25" fmla="*/ 0 h 207"/>
                <a:gd name="T26" fmla="*/ 1 w 134"/>
                <a:gd name="T27" fmla="*/ 0 h 2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"/>
                <a:gd name="T43" fmla="*/ 0 h 207"/>
                <a:gd name="T44" fmla="*/ 134 w 134"/>
                <a:gd name="T45" fmla="*/ 207 h 2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6" name="Freeform 50"/>
            <p:cNvSpPr>
              <a:spLocks/>
            </p:cNvSpPr>
            <p:nvPr/>
          </p:nvSpPr>
          <p:spPr bwMode="auto">
            <a:xfrm>
              <a:off x="5586" y="4079"/>
              <a:ext cx="83" cy="103"/>
            </a:xfrm>
            <a:custGeom>
              <a:avLst/>
              <a:gdLst>
                <a:gd name="T0" fmla="*/ 0 w 168"/>
                <a:gd name="T1" fmla="*/ 0 h 207"/>
                <a:gd name="T2" fmla="*/ 0 w 168"/>
                <a:gd name="T3" fmla="*/ 0 h 207"/>
                <a:gd name="T4" fmla="*/ 0 w 168"/>
                <a:gd name="T5" fmla="*/ 0 h 207"/>
                <a:gd name="T6" fmla="*/ 0 w 168"/>
                <a:gd name="T7" fmla="*/ 0 h 207"/>
                <a:gd name="T8" fmla="*/ 0 w 168"/>
                <a:gd name="T9" fmla="*/ 0 h 207"/>
                <a:gd name="T10" fmla="*/ 0 w 168"/>
                <a:gd name="T11" fmla="*/ 0 h 207"/>
                <a:gd name="T12" fmla="*/ 0 w 168"/>
                <a:gd name="T13" fmla="*/ 0 h 207"/>
                <a:gd name="T14" fmla="*/ 0 w 168"/>
                <a:gd name="T15" fmla="*/ 0 h 207"/>
                <a:gd name="T16" fmla="*/ 0 w 168"/>
                <a:gd name="T17" fmla="*/ 0 h 2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07"/>
                <a:gd name="T29" fmla="*/ 168 w 168"/>
                <a:gd name="T30" fmla="*/ 207 h 2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067" name="Picture 5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89253470-6FD0-4DCB-9947-98BEB037BD0E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Text Box 2"/>
          <p:cNvSpPr txBox="1">
            <a:spLocks noChangeArrowheads="1"/>
          </p:cNvSpPr>
          <p:nvPr/>
        </p:nvSpPr>
        <p:spPr bwMode="auto">
          <a:xfrm>
            <a:off x="104775" y="3429000"/>
            <a:ext cx="5226050" cy="2492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>
                <a:solidFill>
                  <a:schemeClr val="tx1"/>
                </a:solidFill>
                <a:latin typeface="+mn-lt"/>
              </a:rPr>
              <a:t>MTG-IRS, S4-UVN on MTG and MTG-FCI/MTG-LI </a:t>
            </a:r>
            <a:r>
              <a:rPr lang="fr-FR" sz="2400" dirty="0" err="1">
                <a:solidFill>
                  <a:schemeClr val="tx1"/>
                </a:solidFill>
                <a:latin typeface="+mn-lt"/>
              </a:rPr>
              <a:t>will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+mn-lt"/>
              </a:rPr>
              <a:t>provide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 unique and relevant data for </a:t>
            </a:r>
            <a:r>
              <a:rPr lang="fr-FR" sz="2400" dirty="0" err="1">
                <a:solidFill>
                  <a:schemeClr val="tx1"/>
                </a:solidFill>
                <a:latin typeface="+mn-lt"/>
              </a:rPr>
              <a:t>tropospheric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 monitoring applications</a:t>
            </a:r>
          </a:p>
          <a:p>
            <a:pPr>
              <a:spcBef>
                <a:spcPct val="50000"/>
              </a:spcBef>
              <a:defRPr/>
            </a:pPr>
            <a:endParaRPr lang="fr-FR" sz="24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065213" y="2543175"/>
            <a:ext cx="7970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CC0099"/>
                </a:solidFill>
                <a:latin typeface="Arial" pitchFamily="34" charset="0"/>
              </a:rPr>
              <a:t>O</a:t>
            </a:r>
            <a:r>
              <a:rPr lang="fr-FR" sz="2400" baseline="-25000">
                <a:solidFill>
                  <a:srgbClr val="CC0099"/>
                </a:solidFill>
                <a:latin typeface="Arial" pitchFamily="34" charset="0"/>
              </a:rPr>
              <a:t>3</a:t>
            </a:r>
            <a:r>
              <a:rPr lang="fr-FR" sz="2400">
                <a:solidFill>
                  <a:srgbClr val="CC0099"/>
                </a:solidFill>
                <a:latin typeface="Arial" pitchFamily="34" charset="0"/>
              </a:rPr>
              <a:t>,</a:t>
            </a:r>
            <a:r>
              <a:rPr lang="fr-FR" sz="240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sz="2400">
                <a:solidFill>
                  <a:srgbClr val="FF0000"/>
                </a:solidFill>
                <a:latin typeface="Arial" pitchFamily="34" charset="0"/>
              </a:rPr>
              <a:t>CO</a:t>
            </a:r>
            <a:r>
              <a:rPr lang="fr-FR" sz="240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fr-FR" sz="2400">
                <a:solidFill>
                  <a:schemeClr val="accent2"/>
                </a:solidFill>
                <a:latin typeface="Arial" pitchFamily="34" charset="0"/>
              </a:rPr>
              <a:t>NO</a:t>
            </a:r>
            <a:r>
              <a:rPr lang="fr-FR" sz="2400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fr-FR" sz="2400">
                <a:solidFill>
                  <a:schemeClr val="accent2"/>
                </a:solidFill>
                <a:latin typeface="Arial" pitchFamily="34" charset="0"/>
              </a:rPr>
              <a:t>, SO</a:t>
            </a:r>
            <a:r>
              <a:rPr lang="fr-FR" sz="2400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fr-FR" sz="2400">
                <a:solidFill>
                  <a:schemeClr val="accent2"/>
                </a:solidFill>
                <a:latin typeface="Arial" pitchFamily="34" charset="0"/>
              </a:rPr>
              <a:t>, VOC(</a:t>
            </a:r>
            <a:r>
              <a:rPr lang="fr-FR" sz="2000">
                <a:solidFill>
                  <a:schemeClr val="accent2"/>
                </a:solidFill>
                <a:latin typeface="Arial" pitchFamily="34" charset="0"/>
              </a:rPr>
              <a:t>H</a:t>
            </a:r>
            <a:r>
              <a:rPr lang="fr-FR" sz="2000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fr-FR" sz="2000">
                <a:solidFill>
                  <a:schemeClr val="accent2"/>
                </a:solidFill>
                <a:latin typeface="Arial" pitchFamily="34" charset="0"/>
              </a:rPr>
              <a:t>CO, CHOCHO</a:t>
            </a:r>
            <a:r>
              <a:rPr lang="fr-FR" sz="2400">
                <a:solidFill>
                  <a:schemeClr val="accent2"/>
                </a:solidFill>
                <a:latin typeface="Arial" pitchFamily="34" charset="0"/>
              </a:rPr>
              <a:t>), </a:t>
            </a:r>
            <a:r>
              <a:rPr lang="fr-FR" sz="2400">
                <a:solidFill>
                  <a:srgbClr val="009999"/>
                </a:solidFill>
                <a:latin typeface="Arial" pitchFamily="34" charset="0"/>
              </a:rPr>
              <a:t>Aerosol/PM       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17588" y="1441450"/>
            <a:ext cx="163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CC0000"/>
                </a:solidFill>
                <a:latin typeface="Arial" pitchFamily="34" charset="0"/>
              </a:rPr>
              <a:t>MTG-IRS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122613" y="1470025"/>
            <a:ext cx="3354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chemeClr val="accent2"/>
                </a:solidFill>
                <a:latin typeface="Arial" pitchFamily="34" charset="0"/>
              </a:rPr>
              <a:t>S4-UVN on MTG</a:t>
            </a: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1252538" y="1974850"/>
            <a:ext cx="515937" cy="6905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768475" y="1974850"/>
            <a:ext cx="30163" cy="6461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1328738" y="1946275"/>
            <a:ext cx="3433762" cy="647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2500313" y="1901825"/>
            <a:ext cx="2262187" cy="647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>
            <a:off x="3584575" y="1889125"/>
            <a:ext cx="1177925" cy="682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 flipH="1">
            <a:off x="4683125" y="1901825"/>
            <a:ext cx="79375" cy="692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6" name="Line 14"/>
          <p:cNvSpPr>
            <a:spLocks noChangeShapeType="1"/>
          </p:cNvSpPr>
          <p:nvPr/>
        </p:nvSpPr>
        <p:spPr bwMode="auto">
          <a:xfrm>
            <a:off x="4762500" y="1901825"/>
            <a:ext cx="2417763" cy="647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7" name="Text Box 15"/>
          <p:cNvSpPr txBox="1">
            <a:spLocks noChangeArrowheads="1"/>
          </p:cNvSpPr>
          <p:nvPr/>
        </p:nvSpPr>
        <p:spPr bwMode="auto">
          <a:xfrm>
            <a:off x="6877050" y="1470025"/>
            <a:ext cx="2719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00CC00"/>
                </a:solidFill>
                <a:latin typeface="Arial" pitchFamily="34" charset="0"/>
              </a:rPr>
              <a:t>MTG-FCI  </a:t>
            </a:r>
            <a:r>
              <a:rPr lang="fr-FR" sz="2400">
                <a:solidFill>
                  <a:srgbClr val="663300"/>
                </a:solidFill>
                <a:latin typeface="Arial" pitchFamily="34" charset="0"/>
              </a:rPr>
              <a:t>MTG-LI</a:t>
            </a:r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>
            <a:off x="7345363" y="1946275"/>
            <a:ext cx="0" cy="57467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99378" name="Picture 18" descr="scia_EUROPE_NO2_annu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838" y="3286125"/>
            <a:ext cx="46021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60" name="Straight Arrow Connector 21"/>
          <p:cNvCxnSpPr>
            <a:cxnSpLocks noChangeShapeType="1"/>
          </p:cNvCxnSpPr>
          <p:nvPr/>
        </p:nvCxnSpPr>
        <p:spPr bwMode="auto">
          <a:xfrm flipV="1">
            <a:off x="3451225" y="1828800"/>
            <a:ext cx="5448300" cy="849313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31761" name="Line 8"/>
          <p:cNvSpPr>
            <a:spLocks noChangeShapeType="1"/>
          </p:cNvSpPr>
          <p:nvPr/>
        </p:nvSpPr>
        <p:spPr bwMode="auto">
          <a:xfrm flipH="1">
            <a:off x="2562225" y="1906588"/>
            <a:ext cx="6375400" cy="6858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38138" y="230188"/>
            <a:ext cx="92471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kern="0" dirty="0">
                <a:latin typeface="+mn-lt"/>
                <a:ea typeface="+mj-ea"/>
                <a:cs typeface="+mj-cs"/>
              </a:rPr>
              <a:t>Synergies on MTG for </a:t>
            </a:r>
            <a:r>
              <a:rPr lang="en-GB" sz="2800" kern="0" dirty="0" err="1">
                <a:latin typeface="+mn-lt"/>
                <a:ea typeface="+mj-ea"/>
                <a:cs typeface="+mj-cs"/>
              </a:rPr>
              <a:t>Tropospheric</a:t>
            </a:r>
            <a:r>
              <a:rPr lang="en-GB" sz="2800" kern="0" dirty="0">
                <a:latin typeface="+mn-lt"/>
                <a:ea typeface="+mj-ea"/>
                <a:cs typeface="+mj-cs"/>
              </a:rPr>
              <a:t> Chemistry and Air Pollution Applications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90C86F68-7DFC-4E09-9A5B-AE8C983E9FA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2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F8F643A2-3489-4D67-B91E-2AF4D055F1B1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8763" y="1301750"/>
            <a:ext cx="97250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1800" b="0" dirty="0">
                <a:solidFill>
                  <a:srgbClr val="00469B"/>
                </a:solidFill>
                <a:latin typeface="+mn-lt"/>
              </a:rPr>
              <a:t>MTG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information on the ‘fast’ component of the hydrological cycle 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will improve warnings on the location and intensity of severe storm hazards,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en-GB" sz="1800" b="0" dirty="0">
              <a:solidFill>
                <a:srgbClr val="00469B"/>
              </a:solidFill>
              <a:latin typeface="+mn-lt"/>
            </a:endParaRP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1800" b="0" dirty="0">
                <a:solidFill>
                  <a:srgbClr val="00469B"/>
                </a:solidFill>
                <a:latin typeface="+mn-lt"/>
              </a:rPr>
              <a:t>The MTG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enhanced information on convective/non-convective events, critical weather 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situations  (~ fog, sand/dust storms, icing,..),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fires, volcanic ash eruptions 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will allow surpassing present capabilities to provide warnings to the community,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en-GB" sz="1800" b="0" dirty="0">
              <a:solidFill>
                <a:srgbClr val="00469B"/>
              </a:solidFill>
              <a:latin typeface="+mn-lt"/>
            </a:endParaRP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1800" b="0" dirty="0">
                <a:solidFill>
                  <a:srgbClr val="00469B"/>
                </a:solidFill>
                <a:latin typeface="+mn-lt"/>
              </a:rPr>
              <a:t>MTG information on horizontally, vertically, and temporally (4-D) resolved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gradients of moisture, wind, and temperature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 is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expected to deliver a breakthrough regarding precipitation forecasts 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via assimilation into advanced non-hydrostatic regional models.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en-GB" sz="1800" b="0" dirty="0">
              <a:solidFill>
                <a:srgbClr val="00469B"/>
              </a:solidFill>
              <a:latin typeface="+mn-lt"/>
            </a:endParaRP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1800" b="0" dirty="0">
                <a:solidFill>
                  <a:srgbClr val="00469B"/>
                </a:solidFill>
                <a:latin typeface="+mn-lt"/>
              </a:rPr>
              <a:t>MTG information on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carbon monoxide and ozone in the troposphere (IRS and UVN) and  nitrous oxides generated by lightning 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will be a significant contribution to atmospheric chemistry and air quality applications,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endParaRPr lang="en-GB" sz="1800" b="0" dirty="0">
              <a:solidFill>
                <a:srgbClr val="00469B"/>
              </a:solidFill>
              <a:latin typeface="+mn-lt"/>
            </a:endParaRPr>
          </a:p>
          <a:p>
            <a:pPr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1800" b="0" dirty="0">
                <a:solidFill>
                  <a:srgbClr val="00469B"/>
                </a:solidFill>
                <a:latin typeface="+mn-lt"/>
              </a:rPr>
              <a:t>MTG information on </a:t>
            </a:r>
            <a:r>
              <a:rPr lang="en-GB" sz="1800" b="0" dirty="0">
                <a:solidFill>
                  <a:srgbClr val="FF0000"/>
                </a:solidFill>
                <a:latin typeface="+mn-lt"/>
              </a:rPr>
              <a:t>location and intensity of lightning </a:t>
            </a:r>
            <a:r>
              <a:rPr lang="en-GB" sz="1800" b="0" dirty="0">
                <a:solidFill>
                  <a:srgbClr val="00469B"/>
                </a:solidFill>
                <a:latin typeface="+mn-lt"/>
              </a:rPr>
              <a:t>will support warnings on lightning strikes for aviation and surface related business.</a:t>
            </a: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66675" y="1381125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57150" y="2200275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7150" y="3286125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76200" y="4437063"/>
            <a:ext cx="184150" cy="1762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66675" y="5464175"/>
            <a:ext cx="18415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39725" y="244475"/>
            <a:ext cx="94107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>
              <a:defRPr/>
            </a:pPr>
            <a:r>
              <a:rPr lang="de-DE" sz="2800" dirty="0">
                <a:latin typeface="+mn-lt"/>
              </a:rPr>
              <a:t>User Priorities on MTG Missions</a:t>
            </a:r>
            <a:endParaRPr lang="en-GB" sz="2800" dirty="0">
              <a:latin typeface="+mn-lt"/>
            </a:endParaRPr>
          </a:p>
        </p:txBody>
      </p:sp>
      <p:sp>
        <p:nvSpPr>
          <p:cNvPr id="18" name="Slide Number Placeholder 8"/>
          <p:cNvSpPr txBox="1">
            <a:spLocks/>
          </p:cNvSpPr>
          <p:nvPr/>
        </p:nvSpPr>
        <p:spPr bwMode="auto">
          <a:xfrm>
            <a:off x="7037388" y="6426200"/>
            <a:ext cx="711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Slide: </a:t>
            </a:r>
            <a:fld id="{B50E8DE0-2DB4-4D7F-89E0-351860FA9ED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 flipV="1">
            <a:off x="249238" y="3911600"/>
            <a:ext cx="9388475" cy="849313"/>
          </a:xfrm>
          <a:prstGeom prst="line">
            <a:avLst/>
          </a:prstGeom>
          <a:noFill/>
          <a:ln w="76200">
            <a:solidFill>
              <a:srgbClr val="0048A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0243" name="Picture 3" descr="m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2343150"/>
            <a:ext cx="7810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Msg_sh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688" y="2063750"/>
            <a:ext cx="12382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4845050" y="1941513"/>
            <a:ext cx="129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i="1">
                <a:solidFill>
                  <a:srgbClr val="336699"/>
                </a:solidFill>
                <a:latin typeface="ESAtitle"/>
              </a:rPr>
              <a:t>MSG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789113" y="1963738"/>
            <a:ext cx="2024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i="1">
                <a:solidFill>
                  <a:srgbClr val="336699"/>
                </a:solidFill>
                <a:latin typeface="ESAtitle"/>
              </a:rPr>
              <a:t>MOP/MTP</a:t>
            </a:r>
          </a:p>
        </p:txBody>
      </p:sp>
      <p:sp>
        <p:nvSpPr>
          <p:cNvPr id="10247" name="AutoShape 9"/>
          <p:cNvSpPr>
            <a:spLocks noChangeArrowheads="1"/>
          </p:cNvSpPr>
          <p:nvPr/>
        </p:nvSpPr>
        <p:spPr bwMode="auto">
          <a:xfrm>
            <a:off x="4354513" y="1739900"/>
            <a:ext cx="279400" cy="442913"/>
          </a:xfrm>
          <a:prstGeom prst="downArrow">
            <a:avLst>
              <a:gd name="adj1" fmla="val 50000"/>
              <a:gd name="adj2" fmla="val 3963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11"/>
          <p:cNvSpPr>
            <a:spLocks noChangeArrowheads="1"/>
          </p:cNvSpPr>
          <p:nvPr/>
        </p:nvSpPr>
        <p:spPr bwMode="auto">
          <a:xfrm>
            <a:off x="365125" y="3724275"/>
            <a:ext cx="2305050" cy="1476375"/>
          </a:xfrm>
          <a:prstGeom prst="ellipse">
            <a:avLst/>
          </a:prstGeom>
          <a:solidFill>
            <a:srgbClr val="B6C8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Observation mission:</a:t>
            </a:r>
          </a:p>
          <a:p>
            <a:pPr>
              <a:buFontTx/>
              <a:buChar char="-"/>
            </a:pP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 MVIRI: 3</a:t>
            </a:r>
            <a:r>
              <a:rPr lang="en-GB" sz="140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channels</a:t>
            </a:r>
          </a:p>
          <a:p>
            <a:endParaRPr lang="en-GB" sz="1400">
              <a:solidFill>
                <a:srgbClr val="FF0000"/>
              </a:solidFill>
              <a:latin typeface="Arial" pitchFamily="34" charset="0"/>
            </a:endParaRPr>
          </a:p>
          <a:p>
            <a:r>
              <a:rPr lang="en-GB" sz="1400">
                <a:solidFill>
                  <a:srgbClr val="FF0000"/>
                </a:solidFill>
                <a:latin typeface="Arial" pitchFamily="34" charset="0"/>
              </a:rPr>
              <a:t>Spinning 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satellite</a:t>
            </a:r>
            <a:endParaRPr lang="de-DE" sz="140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Class 800 kg</a:t>
            </a:r>
            <a:endParaRPr lang="en-GB" sz="1500">
              <a:latin typeface="Helvetica" pitchFamily="34" charset="0"/>
            </a:endParaRPr>
          </a:p>
        </p:txBody>
      </p:sp>
      <p:sp>
        <p:nvSpPr>
          <p:cNvPr id="10249" name="Oval 12"/>
          <p:cNvSpPr>
            <a:spLocks noChangeArrowheads="1"/>
          </p:cNvSpPr>
          <p:nvPr/>
        </p:nvSpPr>
        <p:spPr bwMode="auto">
          <a:xfrm>
            <a:off x="3054350" y="3429000"/>
            <a:ext cx="2757488" cy="1790700"/>
          </a:xfrm>
          <a:prstGeom prst="ellipse">
            <a:avLst/>
          </a:prstGeom>
          <a:solidFill>
            <a:srgbClr val="B6C8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Observation missions:</a:t>
            </a:r>
          </a:p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- </a:t>
            </a: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SEVIRI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n-GB" sz="1400">
                <a:solidFill>
                  <a:srgbClr val="FF0000"/>
                </a:solidFill>
                <a:latin typeface="Arial" pitchFamily="34" charset="0"/>
              </a:rPr>
              <a:t>12 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channels</a:t>
            </a:r>
            <a:endParaRPr lang="en-GB" sz="1400">
              <a:solidFill>
                <a:srgbClr val="339933"/>
              </a:solidFill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 GERB</a:t>
            </a:r>
          </a:p>
          <a:p>
            <a:endParaRPr lang="en-GB" sz="1400">
              <a:solidFill>
                <a:srgbClr val="339933"/>
              </a:solidFill>
              <a:latin typeface="Arial" pitchFamily="34" charset="0"/>
            </a:endParaRPr>
          </a:p>
          <a:p>
            <a:r>
              <a:rPr lang="en-GB" sz="1400">
                <a:solidFill>
                  <a:srgbClr val="FF0000"/>
                </a:solidFill>
                <a:latin typeface="Arial" pitchFamily="34" charset="0"/>
              </a:rPr>
              <a:t>Spinning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satellite</a:t>
            </a:r>
          </a:p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      Class 2-ton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1035050" y="1270000"/>
            <a:ext cx="836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  <a:latin typeface="Arial" pitchFamily="34" charset="0"/>
              </a:rPr>
              <a:t>1977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6670675" y="1274763"/>
            <a:ext cx="2690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  <a:latin typeface="Arial" pitchFamily="34" charset="0"/>
              </a:rPr>
              <a:t>2017          and      2019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4060825" y="1268413"/>
            <a:ext cx="833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  <a:latin typeface="Arial" pitchFamily="34" charset="0"/>
              </a:rPr>
              <a:t>2002</a:t>
            </a:r>
          </a:p>
        </p:txBody>
      </p:sp>
      <p:sp>
        <p:nvSpPr>
          <p:cNvPr id="10253" name="Rectangle 17"/>
          <p:cNvSpPr>
            <a:spLocks noChangeArrowheads="1"/>
          </p:cNvSpPr>
          <p:nvPr/>
        </p:nvSpPr>
        <p:spPr bwMode="auto">
          <a:xfrm>
            <a:off x="5711825" y="5532438"/>
            <a:ext cx="4194175" cy="8016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400">
                <a:solidFill>
                  <a:srgbClr val="336699"/>
                </a:solidFill>
                <a:latin typeface="Arial" pitchFamily="34" charset="0"/>
              </a:rPr>
              <a:t>Atmospheric  Chemistry Mission (</a:t>
            </a:r>
            <a:r>
              <a:rPr lang="en-GB" sz="1400">
                <a:solidFill>
                  <a:srgbClr val="336699"/>
                </a:solidFill>
                <a:latin typeface="Arial" pitchFamily="34" charset="0"/>
              </a:rPr>
              <a:t>UVN-S4):</a:t>
            </a:r>
          </a:p>
          <a:p>
            <a:r>
              <a:rPr lang="en-GB" sz="1400">
                <a:solidFill>
                  <a:srgbClr val="336699"/>
                </a:solidFill>
                <a:latin typeface="Arial" pitchFamily="34" charset="0"/>
              </a:rPr>
              <a:t>via GMES Sentinel 4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17500" y="5397500"/>
            <a:ext cx="5800725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17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Implementation of the EUMETSAT Mandate </a:t>
            </a:r>
          </a:p>
          <a:p>
            <a:pPr>
              <a:spcBef>
                <a:spcPct val="20000"/>
              </a:spcBef>
              <a:defRPr/>
            </a:pPr>
            <a:r>
              <a:rPr lang="de-DE" sz="17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for the Geostationary Programme</a:t>
            </a:r>
            <a:r>
              <a:rPr lang="de-DE" sz="1700" dirty="0">
                <a:solidFill>
                  <a:srgbClr val="00B0F0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10255" name="AutoShape 23"/>
          <p:cNvSpPr>
            <a:spLocks noChangeArrowheads="1"/>
          </p:cNvSpPr>
          <p:nvPr/>
        </p:nvSpPr>
        <p:spPr bwMode="auto">
          <a:xfrm>
            <a:off x="8021638" y="1785938"/>
            <a:ext cx="277812" cy="442912"/>
          </a:xfrm>
          <a:prstGeom prst="downArrow">
            <a:avLst>
              <a:gd name="adj1" fmla="val 50000"/>
              <a:gd name="adj2" fmla="val 3985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AutoShape 10"/>
          <p:cNvSpPr>
            <a:spLocks noChangeArrowheads="1"/>
          </p:cNvSpPr>
          <p:nvPr/>
        </p:nvSpPr>
        <p:spPr bwMode="auto">
          <a:xfrm>
            <a:off x="1263650" y="1760538"/>
            <a:ext cx="279400" cy="442912"/>
          </a:xfrm>
          <a:prstGeom prst="downArrow">
            <a:avLst>
              <a:gd name="adj1" fmla="val 78463"/>
              <a:gd name="adj2" fmla="val 3963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MTG to Secure Continuity and Evolution of EUMETSAT Services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443038" y="1631950"/>
            <a:ext cx="287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i="1" dirty="0">
                <a:solidFill>
                  <a:srgbClr val="00469B"/>
                </a:solidFill>
                <a:latin typeface="+mn-lt"/>
              </a:rPr>
              <a:t>MOP/MTP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562475" y="1644650"/>
            <a:ext cx="177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i="1" dirty="0">
                <a:solidFill>
                  <a:srgbClr val="00469B"/>
                </a:solidFill>
                <a:latin typeface="+mn-lt"/>
              </a:rPr>
              <a:t>MSG</a:t>
            </a:r>
          </a:p>
        </p:txBody>
      </p:sp>
      <p:pic>
        <p:nvPicPr>
          <p:cNvPr id="10260" name="Picture 25" descr="I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6275" y="1641475"/>
            <a:ext cx="16097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5550" y="1631950"/>
            <a:ext cx="1698625" cy="1260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62" name="Line 13"/>
          <p:cNvSpPr>
            <a:spLocks noChangeShapeType="1"/>
          </p:cNvSpPr>
          <p:nvPr/>
        </p:nvSpPr>
        <p:spPr bwMode="auto">
          <a:xfrm flipV="1">
            <a:off x="261938" y="1614488"/>
            <a:ext cx="9474200" cy="0"/>
          </a:xfrm>
          <a:prstGeom prst="line">
            <a:avLst/>
          </a:prstGeom>
          <a:noFill/>
          <a:ln w="76200">
            <a:solidFill>
              <a:srgbClr val="0048A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296025" y="2695575"/>
            <a:ext cx="36099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i="1" dirty="0">
                <a:solidFill>
                  <a:srgbClr val="0048A0"/>
                </a:solidFill>
                <a:latin typeface="+mn-lt"/>
              </a:rPr>
              <a:t> MTG-I and MTG-S</a:t>
            </a:r>
          </a:p>
        </p:txBody>
      </p:sp>
      <p:sp>
        <p:nvSpPr>
          <p:cNvPr id="10264" name="Oval 10"/>
          <p:cNvSpPr>
            <a:spLocks noChangeArrowheads="1"/>
          </p:cNvSpPr>
          <p:nvPr/>
        </p:nvSpPr>
        <p:spPr bwMode="auto">
          <a:xfrm>
            <a:off x="5961063" y="3062288"/>
            <a:ext cx="3324225" cy="2398712"/>
          </a:xfrm>
          <a:prstGeom prst="ellipse">
            <a:avLst/>
          </a:prstGeom>
          <a:solidFill>
            <a:srgbClr val="B6C8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Observation missions:</a:t>
            </a:r>
          </a:p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- </a:t>
            </a: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Flex.</a:t>
            </a:r>
            <a:r>
              <a:rPr lang="de-DE" sz="1400">
                <a:solidFill>
                  <a:srgbClr val="339933"/>
                </a:solidFill>
                <a:latin typeface="Arial" pitchFamily="34" charset="0"/>
              </a:rPr>
              <a:t>Comb. Imager</a:t>
            </a: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: </a:t>
            </a:r>
            <a:r>
              <a:rPr lang="en-GB" sz="1400">
                <a:solidFill>
                  <a:srgbClr val="FF3300"/>
                </a:solidFill>
                <a:latin typeface="Arial" pitchFamily="34" charset="0"/>
              </a:rPr>
              <a:t>16 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channels</a:t>
            </a:r>
          </a:p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- </a:t>
            </a: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Infra-Red Sounder</a:t>
            </a:r>
          </a:p>
          <a:p>
            <a:pPr>
              <a:buFontTx/>
              <a:buChar char="-"/>
            </a:pP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Lightning Imager</a:t>
            </a:r>
          </a:p>
          <a:p>
            <a:pPr>
              <a:buFontTx/>
              <a:buChar char="-"/>
            </a:pPr>
            <a:r>
              <a:rPr lang="en-GB" sz="1400">
                <a:solidFill>
                  <a:srgbClr val="339933"/>
                </a:solidFill>
                <a:latin typeface="Arial" pitchFamily="34" charset="0"/>
              </a:rPr>
              <a:t> UVN</a:t>
            </a:r>
          </a:p>
          <a:p>
            <a:r>
              <a:rPr lang="en-GB" sz="1400">
                <a:solidFill>
                  <a:srgbClr val="FF0000"/>
                </a:solidFill>
                <a:latin typeface="Arial" pitchFamily="34" charset="0"/>
              </a:rPr>
              <a:t>3-axis stabilised</a:t>
            </a:r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satellites</a:t>
            </a:r>
          </a:p>
          <a:p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  Twin Sat configuration</a:t>
            </a:r>
          </a:p>
          <a:p>
            <a:r>
              <a:rPr lang="en-GB" sz="1500">
                <a:latin typeface="Helvetica" pitchFamily="34" charset="0"/>
              </a:rPr>
              <a:t> Class 2,5 - 3 ton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FFA7DA67-3009-49A3-81D4-12A1CEFB49D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 System Concept</a:t>
            </a:r>
            <a:endParaRPr lang="en-GB" sz="2400" dirty="0" smtClean="0">
              <a:latin typeface="+mn-lt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93675" y="1606550"/>
            <a:ext cx="947578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2664"/>
                </a:solidFill>
                <a:latin typeface="+mn-lt"/>
              </a:rPr>
              <a:t>MTG Space Segment Configuration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800" dirty="0">
              <a:solidFill>
                <a:srgbClr val="00266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002664"/>
                </a:solidFill>
                <a:latin typeface="+mn-lt"/>
              </a:rPr>
              <a:t>Twin Satellite Concept, based on 3-axis platforms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rgbClr val="00469B"/>
                </a:solidFill>
                <a:latin typeface="+mn-lt"/>
              </a:rPr>
              <a:t>Imaging Satellites (MTG-I)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800" dirty="0">
                <a:solidFill>
                  <a:srgbClr val="00469B"/>
                </a:solidFill>
                <a:latin typeface="+mn-lt"/>
              </a:rPr>
              <a:t>Sounding Satellites (MTG-S)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000" dirty="0">
              <a:solidFill>
                <a:srgbClr val="00469B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1800" dirty="0">
                <a:solidFill>
                  <a:srgbClr val="002664"/>
                </a:solidFill>
                <a:latin typeface="+mn-lt"/>
              </a:rPr>
              <a:t>The payload complement of the MTG-I satellite consists of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GB" sz="1800" dirty="0">
                <a:solidFill>
                  <a:srgbClr val="00469B"/>
                </a:solidFill>
                <a:latin typeface="+mn-lt"/>
              </a:rPr>
              <a:t>•	The Flexible Combined Imager (FCI)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GB" sz="1800" dirty="0">
                <a:solidFill>
                  <a:srgbClr val="00469B"/>
                </a:solidFill>
                <a:latin typeface="+mn-lt"/>
              </a:rPr>
              <a:t>•	The Lightning Imager (LI)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GB" sz="1800" dirty="0">
                <a:solidFill>
                  <a:srgbClr val="00469B"/>
                </a:solidFill>
                <a:latin typeface="+mn-lt"/>
              </a:rPr>
              <a:t>•	The Data Collection System (DCS) and Search and Rescue (GEOSAR)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GB" sz="1200" dirty="0">
              <a:solidFill>
                <a:srgbClr val="00469B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1800" dirty="0">
                <a:solidFill>
                  <a:srgbClr val="002664"/>
                </a:solidFill>
                <a:latin typeface="+mn-lt"/>
              </a:rPr>
              <a:t>The payload complement of the MTG-S satellite consists of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GB" sz="1800" dirty="0">
                <a:solidFill>
                  <a:srgbClr val="00469B"/>
                </a:solidFill>
                <a:latin typeface="+mn-lt"/>
              </a:rPr>
              <a:t>•	The Infrared Sounder (IRS)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GB" sz="1800" dirty="0">
                <a:solidFill>
                  <a:srgbClr val="00469B"/>
                </a:solidFill>
                <a:latin typeface="+mn-lt"/>
              </a:rPr>
              <a:t>•	The Ultra-violet, Visible and Near Infrared Sounder (UVN). 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GB" sz="1800" dirty="0">
                <a:solidFill>
                  <a:srgbClr val="00469B"/>
                </a:solidFill>
                <a:latin typeface="+mn-lt"/>
              </a:rPr>
              <a:t>     UVN is provided as GMES Sentinel 4 Instruments</a:t>
            </a:r>
            <a:endParaRPr lang="en-US" sz="2400" dirty="0">
              <a:solidFill>
                <a:srgbClr val="00469B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D7F00D4F-CFF3-4D80-B325-1E99BEAF8B41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207963"/>
            <a:ext cx="8986837" cy="66992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 Provides a Total of Five Missions Compliant to the User Needs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1271588"/>
            <a:ext cx="99060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5475" indent="-625475">
              <a:lnSpc>
                <a:spcPct val="8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1600" dirty="0">
                <a:solidFill>
                  <a:srgbClr val="CC0000"/>
                </a:solidFill>
                <a:latin typeface="+mn-lt"/>
              </a:rPr>
              <a:t>          F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ull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D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isk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 H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igh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pectral resolution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magery (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FDHSI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), global scales (Full Disk) over a BRC = 10 min, with 16 channels at spatial resolution of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1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km (8 solar channels) </a:t>
            </a:r>
          </a:p>
          <a:p>
            <a:pPr marL="625475" indent="-625475">
              <a:lnSpc>
                <a:spcPct val="85000"/>
              </a:lnSpc>
              <a:spcAft>
                <a:spcPct val="100000"/>
              </a:spcAft>
              <a:buFont typeface="Wingdings" pitchFamily="2" charset="2"/>
              <a:buNone/>
              <a:defRPr/>
            </a:pP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							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and 	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2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km (8 thermal channels)</a:t>
            </a:r>
          </a:p>
          <a:p>
            <a:pPr marL="625475" indent="-625475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>
                <a:solidFill>
                  <a:srgbClr val="33CC33"/>
                </a:solidFill>
                <a:latin typeface="+mn-lt"/>
              </a:rPr>
              <a:t>                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H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igh spatial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R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esolution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 F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ast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magery (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HRFI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), local scales (1/4</a:t>
            </a:r>
            <a:r>
              <a:rPr lang="en-GB" sz="16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of Full Disk) over a BRC = 2.5 min with 4 channels at high spatial resolution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0.5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km (2 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solar channels)</a:t>
            </a:r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pPr marL="625475" indent="-625475">
              <a:spcAft>
                <a:spcPct val="100000"/>
              </a:spcAft>
              <a:buFont typeface="Wingdings" pitchFamily="2" charset="2"/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						and 	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1.0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km (2 thermal channels)</a:t>
            </a:r>
          </a:p>
          <a:p>
            <a:pPr marL="625475" indent="-625475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>
                <a:solidFill>
                  <a:srgbClr val="0099FF"/>
                </a:solidFill>
                <a:latin typeface="+mn-lt"/>
              </a:rPr>
              <a:t>                   </a:t>
            </a:r>
            <a:r>
              <a:rPr lang="en-GB" sz="1600" dirty="0" err="1">
                <a:solidFill>
                  <a:srgbClr val="CC0000"/>
                </a:solidFill>
                <a:latin typeface="+mn-lt"/>
              </a:rPr>
              <a:t>I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nfra</a:t>
            </a:r>
            <a:r>
              <a:rPr lang="en-GB" sz="1600" dirty="0" err="1">
                <a:solidFill>
                  <a:srgbClr val="CC0000"/>
                </a:solidFill>
                <a:latin typeface="+mn-lt"/>
              </a:rPr>
              <a:t>R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ed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 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ounding (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IRS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), global scales (Full Disk) over a BRC = 60 min at spatial resolution of 4 km, providing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hyperspectral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soundings at 0.625 cm</a:t>
            </a:r>
            <a:r>
              <a:rPr lang="en-GB" sz="1600" baseline="30000" dirty="0">
                <a:solidFill>
                  <a:schemeClr val="tx1"/>
                </a:solidFill>
                <a:latin typeface="+mn-lt"/>
              </a:rPr>
              <a:t>-1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sampling in two bands: 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Long-Wave-IR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(LWIR: 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   700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– 1210 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cm</a:t>
            </a:r>
            <a:r>
              <a:rPr lang="en-GB" sz="1600" baseline="30000" dirty="0" smtClean="0">
                <a:solidFill>
                  <a:srgbClr val="FF0000"/>
                </a:solidFill>
                <a:latin typeface="+mn-lt"/>
              </a:rPr>
              <a:t>-1</a:t>
            </a:r>
            <a:r>
              <a:rPr lang="en-GB" sz="1600" b="0" dirty="0">
                <a:solidFill>
                  <a:srgbClr val="FF0000"/>
                </a:solidFill>
              </a:rPr>
              <a:t> </a:t>
            </a:r>
            <a:r>
              <a:rPr lang="en-GB" sz="1600" b="0" dirty="0" smtClean="0">
                <a:solidFill>
                  <a:srgbClr val="FF0000"/>
                </a:solidFill>
              </a:rPr>
              <a:t>	</a:t>
            </a:r>
            <a:r>
              <a:rPr lang="en-GB" sz="1600" dirty="0" smtClean="0">
                <a:solidFill>
                  <a:srgbClr val="FF0000"/>
                </a:solidFill>
              </a:rPr>
              <a:t>~  </a:t>
            </a:r>
            <a:r>
              <a:rPr lang="en-GB" sz="1600" dirty="0">
                <a:solidFill>
                  <a:srgbClr val="FF0000"/>
                </a:solidFill>
              </a:rPr>
              <a:t>820 spectral samples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) </a:t>
            </a:r>
          </a:p>
          <a:p>
            <a:pPr marL="625475" indent="-625475">
              <a:spcAft>
                <a:spcPct val="100000"/>
              </a:spcAft>
              <a:buFont typeface="Wingdings" pitchFamily="2" charset="2"/>
              <a:buNone/>
              <a:defRPr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	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		Mid-Wave-IR   (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MWIR: 1600 – 2175 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cm</a:t>
            </a:r>
            <a:r>
              <a:rPr lang="en-GB" sz="1600" baseline="30000" dirty="0" smtClean="0">
                <a:solidFill>
                  <a:srgbClr val="FF0000"/>
                </a:solidFill>
                <a:latin typeface="+mn-lt"/>
              </a:rPr>
              <a:t>-1</a:t>
            </a:r>
            <a:r>
              <a:rPr lang="en-GB" sz="1600" b="0" dirty="0">
                <a:solidFill>
                  <a:srgbClr val="FF0000"/>
                </a:solidFill>
              </a:rPr>
              <a:t> </a:t>
            </a:r>
            <a:r>
              <a:rPr lang="en-GB" sz="1600" b="0" dirty="0" smtClean="0">
                <a:solidFill>
                  <a:srgbClr val="FF0000"/>
                </a:solidFill>
              </a:rPr>
              <a:t>	</a:t>
            </a:r>
            <a:r>
              <a:rPr lang="en-GB" sz="1600" dirty="0" smtClean="0">
                <a:solidFill>
                  <a:srgbClr val="FF0000"/>
                </a:solidFill>
              </a:rPr>
              <a:t>~  920 </a:t>
            </a:r>
            <a:r>
              <a:rPr lang="en-GB" sz="1600" dirty="0">
                <a:solidFill>
                  <a:srgbClr val="FF0000"/>
                </a:solidFill>
              </a:rPr>
              <a:t>spectral samples</a:t>
            </a:r>
            <a:r>
              <a:rPr lang="en-GB" sz="1600" dirty="0" smtClean="0">
                <a:solidFill>
                  <a:srgbClr val="FF0000"/>
                </a:solidFill>
                <a:latin typeface="+mn-lt"/>
              </a:rPr>
              <a:t>)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  <a:p>
            <a:pPr marL="625475" indent="-625475">
              <a:spcAft>
                <a:spcPct val="50000"/>
              </a:spcAft>
              <a:buFont typeface="Wingdings" pitchFamily="2" charset="2"/>
              <a:buNone/>
              <a:defRPr/>
            </a:pPr>
            <a:r>
              <a:rPr lang="en-GB" dirty="0">
                <a:solidFill>
                  <a:srgbClr val="CC66FF"/>
                </a:solidFill>
                <a:latin typeface="+mn-lt"/>
              </a:rPr>
              <a:t>                 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L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ightning 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magery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sz="1600" dirty="0">
                <a:solidFill>
                  <a:srgbClr val="CC0000"/>
                </a:solidFill>
                <a:latin typeface="+mn-lt"/>
              </a:rPr>
              <a:t>LI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), global scales (80% of Full Disk) detecting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and mapping continuously the optical emission of cloud-to-cloud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and cloud-ground discharges. Detection efficiency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between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DE=90% (night) and DE=40% (sun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overhead,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thick clouds)</a:t>
            </a:r>
          </a:p>
          <a:p>
            <a:pPr marL="625475" indent="-625475">
              <a:spcAft>
                <a:spcPct val="50000"/>
              </a:spcAft>
              <a:buFont typeface="Wingdings" pitchFamily="2" charset="2"/>
              <a:buNone/>
              <a:defRPr/>
            </a:pPr>
            <a:r>
              <a:rPr lang="en-GB" sz="1600" dirty="0">
                <a:solidFill>
                  <a:srgbClr val="808080"/>
                </a:solidFill>
                <a:latin typeface="+mn-lt"/>
              </a:rPr>
              <a:t>         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UVN</a:t>
            </a:r>
            <a:r>
              <a:rPr lang="en-GB" sz="1600" dirty="0">
                <a:solidFill>
                  <a:srgbClr val="808080"/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Sounding</a:t>
            </a:r>
            <a:r>
              <a:rPr lang="en-GB" sz="1600" dirty="0">
                <a:solidFill>
                  <a:srgbClr val="808080"/>
                </a:solidFill>
                <a:latin typeface="+mn-lt"/>
              </a:rPr>
              <a:t>,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implemented as GMES Sentinel 4 Instruments provided by ESA</a:t>
            </a:r>
          </a:p>
        </p:txBody>
      </p:sp>
      <p:sp>
        <p:nvSpPr>
          <p:cNvPr id="4" name="Striped Right Arrow 3"/>
          <p:cNvSpPr/>
          <p:nvPr/>
        </p:nvSpPr>
        <p:spPr bwMode="auto">
          <a:xfrm>
            <a:off x="33338" y="1265238"/>
            <a:ext cx="557212" cy="346075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5" name="Striped Right Arrow 4"/>
          <p:cNvSpPr/>
          <p:nvPr/>
        </p:nvSpPr>
        <p:spPr bwMode="auto">
          <a:xfrm>
            <a:off x="30163" y="2154238"/>
            <a:ext cx="557212" cy="346075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" name="Striped Right Arrow 5"/>
          <p:cNvSpPr/>
          <p:nvPr/>
        </p:nvSpPr>
        <p:spPr bwMode="auto">
          <a:xfrm>
            <a:off x="52388" y="3113088"/>
            <a:ext cx="557212" cy="3460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" name="Striped Right Arrow 6"/>
          <p:cNvSpPr/>
          <p:nvPr/>
        </p:nvSpPr>
        <p:spPr bwMode="auto">
          <a:xfrm>
            <a:off x="38100" y="4370388"/>
            <a:ext cx="557213" cy="346075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8" name="Striped Right Arrow 7"/>
          <p:cNvSpPr/>
          <p:nvPr/>
        </p:nvSpPr>
        <p:spPr bwMode="auto">
          <a:xfrm>
            <a:off x="48768" y="5441061"/>
            <a:ext cx="557212" cy="346075"/>
          </a:xfrm>
          <a:prstGeom prst="stripedRightArrow">
            <a:avLst/>
          </a:prstGeom>
          <a:solidFill>
            <a:srgbClr val="7030A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D463E580-4914-4F94-880F-525E90D0B814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dirty="0">
                <a:latin typeface="+mn-lt"/>
              </a:rPr>
              <a:t>MTG in Orbit Deployment Scenario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CD5C8FE0-F982-4D81-A5F9-25FC80A2A83B}" type="slidenum">
              <a:rPr lang="en-GB"/>
              <a:pPr>
                <a:defRPr/>
              </a:pPr>
              <a:t>6</a:t>
            </a:fld>
            <a:endParaRPr lang="en-GB"/>
          </a:p>
        </p:txBody>
      </p:sp>
      <p:grpSp>
        <p:nvGrpSpPr>
          <p:cNvPr id="13316" name="Group 93"/>
          <p:cNvGrpSpPr>
            <a:grpSpLocks/>
          </p:cNvGrpSpPr>
          <p:nvPr/>
        </p:nvGrpSpPr>
        <p:grpSpPr bwMode="auto">
          <a:xfrm>
            <a:off x="304800" y="1247775"/>
            <a:ext cx="8810625" cy="4941888"/>
            <a:chOff x="304799" y="457200"/>
            <a:chExt cx="8512629" cy="5410200"/>
          </a:xfrm>
        </p:grpSpPr>
        <p:grpSp>
          <p:nvGrpSpPr>
            <p:cNvPr id="13318" name="Group 211"/>
            <p:cNvGrpSpPr>
              <a:grpSpLocks/>
            </p:cNvGrpSpPr>
            <p:nvPr/>
          </p:nvGrpSpPr>
          <p:grpSpPr bwMode="auto">
            <a:xfrm>
              <a:off x="304799" y="457200"/>
              <a:ext cx="8512629" cy="5410200"/>
              <a:chOff x="304799" y="457200"/>
              <a:chExt cx="8512629" cy="5410200"/>
            </a:xfrm>
          </p:grpSpPr>
          <p:sp>
            <p:nvSpPr>
              <p:cNvPr id="13369" name="Line 223"/>
              <p:cNvSpPr>
                <a:spLocks noChangeShapeType="1"/>
              </p:cNvSpPr>
              <p:nvPr/>
            </p:nvSpPr>
            <p:spPr bwMode="auto">
              <a:xfrm flipV="1">
                <a:off x="2057400" y="1127124"/>
                <a:ext cx="0" cy="4359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0" name="Line 224"/>
              <p:cNvSpPr>
                <a:spLocks noChangeShapeType="1"/>
              </p:cNvSpPr>
              <p:nvPr/>
            </p:nvSpPr>
            <p:spPr bwMode="auto">
              <a:xfrm flipV="1">
                <a:off x="4495800" y="1127124"/>
                <a:ext cx="0" cy="4359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1" name="Line 220"/>
              <p:cNvSpPr>
                <a:spLocks noChangeShapeType="1"/>
              </p:cNvSpPr>
              <p:nvPr/>
            </p:nvSpPr>
            <p:spPr bwMode="auto">
              <a:xfrm flipV="1">
                <a:off x="5562600" y="1066800"/>
                <a:ext cx="0" cy="2759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2" name="Line 219"/>
              <p:cNvSpPr>
                <a:spLocks noChangeShapeType="1"/>
              </p:cNvSpPr>
              <p:nvPr/>
            </p:nvSpPr>
            <p:spPr bwMode="auto">
              <a:xfrm flipV="1">
                <a:off x="4038600" y="1066800"/>
                <a:ext cx="0" cy="2759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3" name="Line 218"/>
              <p:cNvSpPr>
                <a:spLocks noChangeShapeType="1"/>
              </p:cNvSpPr>
              <p:nvPr/>
            </p:nvSpPr>
            <p:spPr bwMode="auto">
              <a:xfrm flipV="1">
                <a:off x="3124200" y="1066800"/>
                <a:ext cx="0" cy="2759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4" name="Line 217"/>
              <p:cNvSpPr>
                <a:spLocks noChangeShapeType="1"/>
              </p:cNvSpPr>
              <p:nvPr/>
            </p:nvSpPr>
            <p:spPr bwMode="auto">
              <a:xfrm flipV="1">
                <a:off x="1600200" y="1066800"/>
                <a:ext cx="0" cy="2590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5" name="Text Box 209"/>
              <p:cNvSpPr txBox="1">
                <a:spLocks noChangeArrowheads="1"/>
              </p:cNvSpPr>
              <p:nvPr/>
            </p:nvSpPr>
            <p:spPr bwMode="auto">
              <a:xfrm>
                <a:off x="304799" y="457200"/>
                <a:ext cx="8512629" cy="269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‘14     ’15    ‘16    ‘17    ‘18    ‘19    ‘20    ‘21    ‘22    ‘23    ‘24    ‘25    ‘26   ‘27    ‘28    ‘29    ‘30    ‘31    ‘32    ‘33    ‘34    ‘35    ‘36    ‘37    ‘38    ‘39    ‘40          </a:t>
                </a:r>
              </a:p>
            </p:txBody>
          </p:sp>
          <p:sp>
            <p:nvSpPr>
              <p:cNvPr id="153" name="Rectangle 210"/>
              <p:cNvSpPr>
                <a:spLocks noChangeArrowheads="1"/>
              </p:cNvSpPr>
              <p:nvPr/>
            </p:nvSpPr>
            <p:spPr bwMode="auto">
              <a:xfrm>
                <a:off x="1600866" y="1677232"/>
                <a:ext cx="2590600" cy="304140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MTG-I1</a:t>
                </a:r>
              </a:p>
            </p:txBody>
          </p:sp>
          <p:sp>
            <p:nvSpPr>
              <p:cNvPr id="154" name="Rectangle 211"/>
              <p:cNvSpPr>
                <a:spLocks noChangeArrowheads="1"/>
              </p:cNvSpPr>
              <p:nvPr/>
            </p:nvSpPr>
            <p:spPr bwMode="auto">
              <a:xfrm>
                <a:off x="3123936" y="2099551"/>
                <a:ext cx="2590601" cy="305877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MTG-I2</a:t>
                </a:r>
              </a:p>
            </p:txBody>
          </p:sp>
          <p:sp>
            <p:nvSpPr>
              <p:cNvPr id="13378" name="Rectangle 212"/>
              <p:cNvSpPr>
                <a:spLocks noChangeArrowheads="1"/>
              </p:cNvSpPr>
              <p:nvPr/>
            </p:nvSpPr>
            <p:spPr bwMode="auto">
              <a:xfrm>
                <a:off x="381000" y="1270000"/>
                <a:ext cx="2895600" cy="304800"/>
              </a:xfrm>
              <a:prstGeom prst="rect">
                <a:avLst/>
              </a:prstGeom>
              <a:solidFill>
                <a:srgbClr val="99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MSG-4</a:t>
                </a:r>
              </a:p>
            </p:txBody>
          </p:sp>
          <p:sp>
            <p:nvSpPr>
              <p:cNvPr id="156" name="Rectangle 214"/>
              <p:cNvSpPr>
                <a:spLocks noChangeArrowheads="1"/>
              </p:cNvSpPr>
              <p:nvPr/>
            </p:nvSpPr>
            <p:spPr bwMode="auto">
              <a:xfrm>
                <a:off x="4038085" y="2530560"/>
                <a:ext cx="2590601" cy="304139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MTG-I3</a:t>
                </a:r>
              </a:p>
            </p:txBody>
          </p:sp>
          <p:sp>
            <p:nvSpPr>
              <p:cNvPr id="157" name="Rectangle 215"/>
              <p:cNvSpPr>
                <a:spLocks noChangeArrowheads="1"/>
              </p:cNvSpPr>
              <p:nvPr/>
            </p:nvSpPr>
            <p:spPr bwMode="auto">
              <a:xfrm>
                <a:off x="5562689" y="2947665"/>
                <a:ext cx="2590601" cy="305877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MTG-I4</a:t>
                </a:r>
              </a:p>
            </p:txBody>
          </p:sp>
          <p:sp>
            <p:nvSpPr>
              <p:cNvPr id="13381" name="Rectangle 221"/>
              <p:cNvSpPr>
                <a:spLocks noChangeArrowheads="1"/>
              </p:cNvSpPr>
              <p:nvPr/>
            </p:nvSpPr>
            <p:spPr bwMode="auto">
              <a:xfrm>
                <a:off x="2049463" y="4191000"/>
                <a:ext cx="2590800" cy="3048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MTG-S1 with S4</a:t>
                </a:r>
              </a:p>
            </p:txBody>
          </p:sp>
          <p:sp>
            <p:nvSpPr>
              <p:cNvPr id="13382" name="Rectangle 222"/>
              <p:cNvSpPr>
                <a:spLocks noChangeArrowheads="1"/>
              </p:cNvSpPr>
              <p:nvPr/>
            </p:nvSpPr>
            <p:spPr bwMode="auto">
              <a:xfrm>
                <a:off x="4501870" y="4664075"/>
                <a:ext cx="2660930" cy="3048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MTG-S2 with S4</a:t>
                </a:r>
              </a:p>
            </p:txBody>
          </p:sp>
          <p:sp>
            <p:nvSpPr>
              <p:cNvPr id="13383" name="Line 225"/>
              <p:cNvSpPr>
                <a:spLocks noChangeShapeType="1"/>
              </p:cNvSpPr>
              <p:nvPr/>
            </p:nvSpPr>
            <p:spPr bwMode="auto">
              <a:xfrm flipV="1">
                <a:off x="762000" y="5486400"/>
                <a:ext cx="792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84" name="Line 226"/>
              <p:cNvSpPr>
                <a:spLocks noChangeShapeType="1"/>
              </p:cNvSpPr>
              <p:nvPr/>
            </p:nvSpPr>
            <p:spPr bwMode="auto">
              <a:xfrm flipV="1">
                <a:off x="762000" y="3657600"/>
                <a:ext cx="784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Text Box 227"/>
              <p:cNvSpPr txBox="1">
                <a:spLocks noChangeArrowheads="1"/>
              </p:cNvSpPr>
              <p:nvPr/>
            </p:nvSpPr>
            <p:spPr bwMode="auto">
              <a:xfrm>
                <a:off x="1904560" y="3733213"/>
                <a:ext cx="6253331" cy="370180"/>
              </a:xfrm>
              <a:prstGeom prst="rect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GB" sz="1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2018–2039: At least 20 years of Operational Service – Imaging Missions</a:t>
                </a:r>
              </a:p>
            </p:txBody>
          </p:sp>
          <p:sp>
            <p:nvSpPr>
              <p:cNvPr id="13386" name="Text Box 229"/>
              <p:cNvSpPr txBox="1">
                <a:spLocks noChangeArrowheads="1"/>
              </p:cNvSpPr>
              <p:nvPr/>
            </p:nvSpPr>
            <p:spPr bwMode="auto">
              <a:xfrm>
                <a:off x="2324270" y="5562600"/>
                <a:ext cx="4914730" cy="304800"/>
              </a:xfrm>
              <a:prstGeom prst="rect">
                <a:avLst/>
              </a:prstGeom>
              <a:solidFill>
                <a:srgbClr val="FFCC99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2020–2036: At least 15.5 years of Operational Service – Sounding</a:t>
                </a:r>
              </a:p>
            </p:txBody>
          </p:sp>
          <p:grpSp>
            <p:nvGrpSpPr>
              <p:cNvPr id="13387" name="Group 234"/>
              <p:cNvGrpSpPr>
                <a:grpSpLocks/>
              </p:cNvGrpSpPr>
              <p:nvPr/>
            </p:nvGrpSpPr>
            <p:grpSpPr bwMode="auto">
              <a:xfrm>
                <a:off x="685800" y="762000"/>
                <a:ext cx="304800" cy="304800"/>
                <a:chOff x="144" y="3590"/>
                <a:chExt cx="192" cy="192"/>
              </a:xfrm>
            </p:grpSpPr>
            <p:sp>
              <p:nvSpPr>
                <p:cNvPr id="13442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" y="3590"/>
                  <a:ext cx="96" cy="192"/>
                </a:xfrm>
                <a:prstGeom prst="rect">
                  <a:avLst/>
                </a:prstGeom>
                <a:solidFill>
                  <a:srgbClr val="A2DAD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443" name="Rectangle 237"/>
                <p:cNvSpPr>
                  <a:spLocks noChangeArrowheads="1"/>
                </p:cNvSpPr>
                <p:nvPr/>
              </p:nvSpPr>
              <p:spPr bwMode="auto">
                <a:xfrm>
                  <a:off x="240" y="3590"/>
                  <a:ext cx="96" cy="192"/>
                </a:xfrm>
                <a:prstGeom prst="rect">
                  <a:avLst/>
                </a:prstGeom>
                <a:solidFill>
                  <a:srgbClr val="A2DAD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3388" name="Group 239"/>
              <p:cNvGrpSpPr>
                <a:grpSpLocks/>
              </p:cNvGrpSpPr>
              <p:nvPr/>
            </p:nvGrpSpPr>
            <p:grpSpPr bwMode="auto">
              <a:xfrm>
                <a:off x="990600" y="762000"/>
                <a:ext cx="304800" cy="304800"/>
                <a:chOff x="144" y="3590"/>
                <a:chExt cx="192" cy="192"/>
              </a:xfrm>
            </p:grpSpPr>
            <p:sp>
              <p:nvSpPr>
                <p:cNvPr id="13440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" y="3590"/>
                  <a:ext cx="9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441" name="Rectangle 242"/>
                <p:cNvSpPr>
                  <a:spLocks noChangeArrowheads="1"/>
                </p:cNvSpPr>
                <p:nvPr/>
              </p:nvSpPr>
              <p:spPr bwMode="auto">
                <a:xfrm>
                  <a:off x="240" y="3590"/>
                  <a:ext cx="9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3389" name="Text Box 257"/>
              <p:cNvSpPr txBox="1">
                <a:spLocks noChangeArrowheads="1"/>
              </p:cNvSpPr>
              <p:nvPr/>
            </p:nvSpPr>
            <p:spPr bwMode="auto">
              <a:xfrm>
                <a:off x="1258888" y="2057400"/>
                <a:ext cx="685800" cy="3032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GB" sz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Dec-17</a:t>
                </a:r>
              </a:p>
            </p:txBody>
          </p:sp>
          <p:sp>
            <p:nvSpPr>
              <p:cNvPr id="13390" name="Text Box 258"/>
              <p:cNvSpPr txBox="1">
                <a:spLocks noChangeArrowheads="1"/>
              </p:cNvSpPr>
              <p:nvPr/>
            </p:nvSpPr>
            <p:spPr bwMode="auto">
              <a:xfrm>
                <a:off x="2782888" y="2514601"/>
                <a:ext cx="685800" cy="3032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Dec-22</a:t>
                </a:r>
                <a:endParaRPr lang="en-GB" sz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91" name="Text Box 259"/>
              <p:cNvSpPr txBox="1">
                <a:spLocks noChangeArrowheads="1"/>
              </p:cNvSpPr>
              <p:nvPr/>
            </p:nvSpPr>
            <p:spPr bwMode="auto">
              <a:xfrm>
                <a:off x="3697288" y="2917825"/>
                <a:ext cx="685800" cy="3244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Jan-26</a:t>
                </a:r>
              </a:p>
            </p:txBody>
          </p:sp>
          <p:sp>
            <p:nvSpPr>
              <p:cNvPr id="13392" name="Text Box 260"/>
              <p:cNvSpPr txBox="1">
                <a:spLocks noChangeArrowheads="1"/>
              </p:cNvSpPr>
              <p:nvPr/>
            </p:nvSpPr>
            <p:spPr bwMode="auto">
              <a:xfrm>
                <a:off x="5228300" y="3335299"/>
                <a:ext cx="685800" cy="303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Dec-30</a:t>
                </a:r>
              </a:p>
            </p:txBody>
          </p:sp>
          <p:sp>
            <p:nvSpPr>
              <p:cNvPr id="13393" name="Text Box 265"/>
              <p:cNvSpPr txBox="1">
                <a:spLocks noChangeArrowheads="1"/>
              </p:cNvSpPr>
              <p:nvPr/>
            </p:nvSpPr>
            <p:spPr bwMode="auto">
              <a:xfrm>
                <a:off x="1676400" y="4572000"/>
                <a:ext cx="685800" cy="3032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GB" sz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Jun-19</a:t>
                </a:r>
              </a:p>
            </p:txBody>
          </p:sp>
          <p:sp>
            <p:nvSpPr>
              <p:cNvPr id="13394" name="Text Box 274"/>
              <p:cNvSpPr txBox="1">
                <a:spLocks noChangeArrowheads="1"/>
              </p:cNvSpPr>
              <p:nvPr/>
            </p:nvSpPr>
            <p:spPr bwMode="auto">
              <a:xfrm>
                <a:off x="3886200" y="5059363"/>
                <a:ext cx="914400" cy="3244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Jun-27</a:t>
                </a:r>
              </a:p>
            </p:txBody>
          </p:sp>
          <p:sp>
            <p:nvSpPr>
              <p:cNvPr id="13395" name="Line 277"/>
              <p:cNvSpPr>
                <a:spLocks noChangeShapeType="1"/>
              </p:cNvSpPr>
              <p:nvPr/>
            </p:nvSpPr>
            <p:spPr bwMode="auto">
              <a:xfrm>
                <a:off x="1905000" y="3657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6" name="Line 278"/>
              <p:cNvSpPr>
                <a:spLocks noChangeShapeType="1"/>
              </p:cNvSpPr>
              <p:nvPr/>
            </p:nvSpPr>
            <p:spPr bwMode="auto">
              <a:xfrm flipV="1">
                <a:off x="2362200" y="4495800"/>
                <a:ext cx="0" cy="990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7" name="Line 281"/>
              <p:cNvSpPr>
                <a:spLocks noChangeShapeType="1"/>
              </p:cNvSpPr>
              <p:nvPr/>
            </p:nvSpPr>
            <p:spPr bwMode="auto">
              <a:xfrm>
                <a:off x="12954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8" name="Line 282"/>
              <p:cNvSpPr>
                <a:spLocks noChangeShapeType="1"/>
              </p:cNvSpPr>
              <p:nvPr/>
            </p:nvSpPr>
            <p:spPr bwMode="auto">
              <a:xfrm>
                <a:off x="16002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9" name="Line 283"/>
              <p:cNvSpPr>
                <a:spLocks noChangeShapeType="1"/>
              </p:cNvSpPr>
              <p:nvPr/>
            </p:nvSpPr>
            <p:spPr bwMode="auto">
              <a:xfrm>
                <a:off x="19050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0" name="Line 284"/>
              <p:cNvSpPr>
                <a:spLocks noChangeShapeType="1"/>
              </p:cNvSpPr>
              <p:nvPr/>
            </p:nvSpPr>
            <p:spPr bwMode="auto">
              <a:xfrm>
                <a:off x="22098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1" name="Line 285"/>
              <p:cNvSpPr>
                <a:spLocks noChangeShapeType="1"/>
              </p:cNvSpPr>
              <p:nvPr/>
            </p:nvSpPr>
            <p:spPr bwMode="auto">
              <a:xfrm>
                <a:off x="25146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2" name="Line 286"/>
              <p:cNvSpPr>
                <a:spLocks noChangeShapeType="1"/>
              </p:cNvSpPr>
              <p:nvPr/>
            </p:nvSpPr>
            <p:spPr bwMode="auto">
              <a:xfrm>
                <a:off x="28194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3" name="Line 287"/>
              <p:cNvSpPr>
                <a:spLocks noChangeShapeType="1"/>
              </p:cNvSpPr>
              <p:nvPr/>
            </p:nvSpPr>
            <p:spPr bwMode="auto">
              <a:xfrm>
                <a:off x="31242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4" name="Line 288"/>
              <p:cNvSpPr>
                <a:spLocks noChangeShapeType="1"/>
              </p:cNvSpPr>
              <p:nvPr/>
            </p:nvSpPr>
            <p:spPr bwMode="auto">
              <a:xfrm>
                <a:off x="34290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5" name="Line 289"/>
              <p:cNvSpPr>
                <a:spLocks noChangeShapeType="1"/>
              </p:cNvSpPr>
              <p:nvPr/>
            </p:nvSpPr>
            <p:spPr bwMode="auto">
              <a:xfrm>
                <a:off x="9906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6" name="Line 290"/>
              <p:cNvSpPr>
                <a:spLocks noChangeShapeType="1"/>
              </p:cNvSpPr>
              <p:nvPr/>
            </p:nvSpPr>
            <p:spPr bwMode="auto">
              <a:xfrm>
                <a:off x="6858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7" name="Line 291"/>
              <p:cNvSpPr>
                <a:spLocks noChangeShapeType="1"/>
              </p:cNvSpPr>
              <p:nvPr/>
            </p:nvSpPr>
            <p:spPr bwMode="auto">
              <a:xfrm>
                <a:off x="43434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8" name="Line 292"/>
              <p:cNvSpPr>
                <a:spLocks noChangeShapeType="1"/>
              </p:cNvSpPr>
              <p:nvPr/>
            </p:nvSpPr>
            <p:spPr bwMode="auto">
              <a:xfrm>
                <a:off x="46482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9" name="Line 293"/>
              <p:cNvSpPr>
                <a:spLocks noChangeShapeType="1"/>
              </p:cNvSpPr>
              <p:nvPr/>
            </p:nvSpPr>
            <p:spPr bwMode="auto">
              <a:xfrm>
                <a:off x="49530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0" name="Line 294"/>
              <p:cNvSpPr>
                <a:spLocks noChangeShapeType="1"/>
              </p:cNvSpPr>
              <p:nvPr/>
            </p:nvSpPr>
            <p:spPr bwMode="auto">
              <a:xfrm>
                <a:off x="52578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1" name="Line 295"/>
              <p:cNvSpPr>
                <a:spLocks noChangeShapeType="1"/>
              </p:cNvSpPr>
              <p:nvPr/>
            </p:nvSpPr>
            <p:spPr bwMode="auto">
              <a:xfrm>
                <a:off x="55626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2" name="Line 296"/>
              <p:cNvSpPr>
                <a:spLocks noChangeShapeType="1"/>
              </p:cNvSpPr>
              <p:nvPr/>
            </p:nvSpPr>
            <p:spPr bwMode="auto">
              <a:xfrm>
                <a:off x="58674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3" name="Line 297"/>
              <p:cNvSpPr>
                <a:spLocks noChangeShapeType="1"/>
              </p:cNvSpPr>
              <p:nvPr/>
            </p:nvSpPr>
            <p:spPr bwMode="auto">
              <a:xfrm>
                <a:off x="61722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4" name="Line 298"/>
              <p:cNvSpPr>
                <a:spLocks noChangeShapeType="1"/>
              </p:cNvSpPr>
              <p:nvPr/>
            </p:nvSpPr>
            <p:spPr bwMode="auto">
              <a:xfrm>
                <a:off x="64770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" name="Line 299"/>
              <p:cNvSpPr>
                <a:spLocks noChangeShapeType="1"/>
              </p:cNvSpPr>
              <p:nvPr/>
            </p:nvSpPr>
            <p:spPr bwMode="auto">
              <a:xfrm>
                <a:off x="40386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6" name="Line 300"/>
              <p:cNvSpPr>
                <a:spLocks noChangeShapeType="1"/>
              </p:cNvSpPr>
              <p:nvPr/>
            </p:nvSpPr>
            <p:spPr bwMode="auto">
              <a:xfrm>
                <a:off x="37338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7" name="Line 301"/>
              <p:cNvSpPr>
                <a:spLocks noChangeShapeType="1"/>
              </p:cNvSpPr>
              <p:nvPr/>
            </p:nvSpPr>
            <p:spPr bwMode="auto">
              <a:xfrm>
                <a:off x="67818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8" name="Line 302"/>
              <p:cNvSpPr>
                <a:spLocks noChangeShapeType="1"/>
              </p:cNvSpPr>
              <p:nvPr/>
            </p:nvSpPr>
            <p:spPr bwMode="auto">
              <a:xfrm>
                <a:off x="70866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9" name="Line 303"/>
              <p:cNvSpPr>
                <a:spLocks noChangeShapeType="1"/>
              </p:cNvSpPr>
              <p:nvPr/>
            </p:nvSpPr>
            <p:spPr bwMode="auto">
              <a:xfrm>
                <a:off x="73914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0" name="Line 304"/>
              <p:cNvSpPr>
                <a:spLocks noChangeShapeType="1"/>
              </p:cNvSpPr>
              <p:nvPr/>
            </p:nvSpPr>
            <p:spPr bwMode="auto">
              <a:xfrm>
                <a:off x="76962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1" name="Line 305"/>
              <p:cNvSpPr>
                <a:spLocks noChangeShapeType="1"/>
              </p:cNvSpPr>
              <p:nvPr/>
            </p:nvSpPr>
            <p:spPr bwMode="auto">
              <a:xfrm>
                <a:off x="80010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2" name="Line 306"/>
              <p:cNvSpPr>
                <a:spLocks noChangeShapeType="1"/>
              </p:cNvSpPr>
              <p:nvPr/>
            </p:nvSpPr>
            <p:spPr bwMode="auto">
              <a:xfrm>
                <a:off x="8305800" y="704850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3" name="Line 310"/>
              <p:cNvSpPr>
                <a:spLocks noChangeShapeType="1"/>
              </p:cNvSpPr>
              <p:nvPr/>
            </p:nvSpPr>
            <p:spPr bwMode="auto">
              <a:xfrm>
                <a:off x="2362200" y="54864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4" name="AutoShape 311"/>
              <p:cNvSpPr>
                <a:spLocks noChangeArrowheads="1"/>
              </p:cNvSpPr>
              <p:nvPr/>
            </p:nvSpPr>
            <p:spPr bwMode="auto">
              <a:xfrm>
                <a:off x="1524000" y="1981200"/>
                <a:ext cx="152400" cy="152400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25" name="AutoShape 312"/>
              <p:cNvSpPr>
                <a:spLocks noChangeArrowheads="1"/>
              </p:cNvSpPr>
              <p:nvPr/>
            </p:nvSpPr>
            <p:spPr bwMode="auto">
              <a:xfrm>
                <a:off x="3051175" y="2406650"/>
                <a:ext cx="152400" cy="152400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26" name="AutoShape 313"/>
              <p:cNvSpPr>
                <a:spLocks noChangeArrowheads="1"/>
              </p:cNvSpPr>
              <p:nvPr/>
            </p:nvSpPr>
            <p:spPr bwMode="auto">
              <a:xfrm>
                <a:off x="3962400" y="2827338"/>
                <a:ext cx="152400" cy="152400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27" name="AutoShape 314"/>
              <p:cNvSpPr>
                <a:spLocks noChangeArrowheads="1"/>
              </p:cNvSpPr>
              <p:nvPr/>
            </p:nvSpPr>
            <p:spPr bwMode="auto">
              <a:xfrm>
                <a:off x="5494338" y="3252746"/>
                <a:ext cx="152400" cy="152401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28" name="AutoShape 315"/>
              <p:cNvSpPr>
                <a:spLocks noChangeArrowheads="1"/>
              </p:cNvSpPr>
              <p:nvPr/>
            </p:nvSpPr>
            <p:spPr bwMode="auto">
              <a:xfrm>
                <a:off x="1973263" y="4495800"/>
                <a:ext cx="152400" cy="152400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29" name="AutoShape 316"/>
              <p:cNvSpPr>
                <a:spLocks noChangeArrowheads="1"/>
              </p:cNvSpPr>
              <p:nvPr/>
            </p:nvSpPr>
            <p:spPr bwMode="auto">
              <a:xfrm>
                <a:off x="4425670" y="4968875"/>
                <a:ext cx="152400" cy="152400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3430" name="Group 239"/>
              <p:cNvGrpSpPr>
                <a:grpSpLocks/>
              </p:cNvGrpSpPr>
              <p:nvPr/>
            </p:nvGrpSpPr>
            <p:grpSpPr bwMode="auto">
              <a:xfrm>
                <a:off x="381000" y="762000"/>
                <a:ext cx="304800" cy="304800"/>
                <a:chOff x="144" y="3590"/>
                <a:chExt cx="192" cy="192"/>
              </a:xfrm>
            </p:grpSpPr>
            <p:sp>
              <p:nvSpPr>
                <p:cNvPr id="13438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" y="3590"/>
                  <a:ext cx="9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439" name="Rectangle 242"/>
                <p:cNvSpPr>
                  <a:spLocks noChangeArrowheads="1"/>
                </p:cNvSpPr>
                <p:nvPr/>
              </p:nvSpPr>
              <p:spPr bwMode="auto">
                <a:xfrm>
                  <a:off x="240" y="3590"/>
                  <a:ext cx="9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3431" name="Line 290"/>
              <p:cNvSpPr>
                <a:spLocks noChangeShapeType="1"/>
              </p:cNvSpPr>
              <p:nvPr/>
            </p:nvSpPr>
            <p:spPr bwMode="auto">
              <a:xfrm>
                <a:off x="381000" y="706438"/>
                <a:ext cx="3048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diamond" w="sm" len="sm"/>
                <a:tailEnd type="diamond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209" name="Straight Connector 208"/>
              <p:cNvCxnSpPr/>
              <p:nvPr/>
            </p:nvCxnSpPr>
            <p:spPr>
              <a:xfrm rot="5400000">
                <a:off x="304576" y="1422625"/>
                <a:ext cx="30414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rot="5400000">
                <a:off x="381266" y="1422625"/>
                <a:ext cx="30414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rot="5400000">
                <a:off x="457957" y="1422625"/>
                <a:ext cx="30414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5400000">
                <a:off x="2892108" y="1419149"/>
                <a:ext cx="30414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rot="5400000">
                <a:off x="2973400" y="1419149"/>
                <a:ext cx="30414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3045489" y="1419149"/>
                <a:ext cx="30414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19" name="Rectangle 235"/>
            <p:cNvSpPr>
              <a:spLocks noChangeArrowheads="1"/>
            </p:cNvSpPr>
            <p:nvPr/>
          </p:nvSpPr>
          <p:spPr bwMode="auto">
            <a:xfrm>
              <a:off x="12954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0" name="Rectangle 237"/>
            <p:cNvSpPr>
              <a:spLocks noChangeArrowheads="1"/>
            </p:cNvSpPr>
            <p:nvPr/>
          </p:nvSpPr>
          <p:spPr bwMode="auto">
            <a:xfrm>
              <a:off x="14478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1" name="Rectangle 235"/>
            <p:cNvSpPr>
              <a:spLocks noChangeArrowheads="1"/>
            </p:cNvSpPr>
            <p:nvPr/>
          </p:nvSpPr>
          <p:spPr bwMode="auto">
            <a:xfrm>
              <a:off x="19050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2" name="Rectangle 237"/>
            <p:cNvSpPr>
              <a:spLocks noChangeArrowheads="1"/>
            </p:cNvSpPr>
            <p:nvPr/>
          </p:nvSpPr>
          <p:spPr bwMode="auto">
            <a:xfrm>
              <a:off x="20574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3" name="Rectangle 240"/>
            <p:cNvSpPr>
              <a:spLocks noChangeArrowheads="1"/>
            </p:cNvSpPr>
            <p:nvPr/>
          </p:nvSpPr>
          <p:spPr bwMode="auto">
            <a:xfrm>
              <a:off x="16002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4" name="Rectangle 242"/>
            <p:cNvSpPr>
              <a:spLocks noChangeArrowheads="1"/>
            </p:cNvSpPr>
            <p:nvPr/>
          </p:nvSpPr>
          <p:spPr bwMode="auto">
            <a:xfrm>
              <a:off x="17526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5" name="Rectangle 235"/>
            <p:cNvSpPr>
              <a:spLocks noChangeArrowheads="1"/>
            </p:cNvSpPr>
            <p:nvPr/>
          </p:nvSpPr>
          <p:spPr bwMode="auto">
            <a:xfrm>
              <a:off x="25146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6" name="Rectangle 237"/>
            <p:cNvSpPr>
              <a:spLocks noChangeArrowheads="1"/>
            </p:cNvSpPr>
            <p:nvPr/>
          </p:nvSpPr>
          <p:spPr bwMode="auto">
            <a:xfrm>
              <a:off x="26670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7" name="Rectangle 240"/>
            <p:cNvSpPr>
              <a:spLocks noChangeArrowheads="1"/>
            </p:cNvSpPr>
            <p:nvPr/>
          </p:nvSpPr>
          <p:spPr bwMode="auto">
            <a:xfrm>
              <a:off x="22098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8" name="Rectangle 242"/>
            <p:cNvSpPr>
              <a:spLocks noChangeArrowheads="1"/>
            </p:cNvSpPr>
            <p:nvPr/>
          </p:nvSpPr>
          <p:spPr bwMode="auto">
            <a:xfrm>
              <a:off x="23622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9" name="Rectangle 235"/>
            <p:cNvSpPr>
              <a:spLocks noChangeArrowheads="1"/>
            </p:cNvSpPr>
            <p:nvPr/>
          </p:nvSpPr>
          <p:spPr bwMode="auto">
            <a:xfrm>
              <a:off x="31242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0" name="Rectangle 237"/>
            <p:cNvSpPr>
              <a:spLocks noChangeArrowheads="1"/>
            </p:cNvSpPr>
            <p:nvPr/>
          </p:nvSpPr>
          <p:spPr bwMode="auto">
            <a:xfrm>
              <a:off x="32766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1" name="Rectangle 240"/>
            <p:cNvSpPr>
              <a:spLocks noChangeArrowheads="1"/>
            </p:cNvSpPr>
            <p:nvPr/>
          </p:nvSpPr>
          <p:spPr bwMode="auto">
            <a:xfrm>
              <a:off x="28194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2" name="Rectangle 242"/>
            <p:cNvSpPr>
              <a:spLocks noChangeArrowheads="1"/>
            </p:cNvSpPr>
            <p:nvPr/>
          </p:nvSpPr>
          <p:spPr bwMode="auto">
            <a:xfrm>
              <a:off x="29718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3" name="Rectangle 235"/>
            <p:cNvSpPr>
              <a:spLocks noChangeArrowheads="1"/>
            </p:cNvSpPr>
            <p:nvPr/>
          </p:nvSpPr>
          <p:spPr bwMode="auto">
            <a:xfrm>
              <a:off x="37338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4" name="Rectangle 237"/>
            <p:cNvSpPr>
              <a:spLocks noChangeArrowheads="1"/>
            </p:cNvSpPr>
            <p:nvPr/>
          </p:nvSpPr>
          <p:spPr bwMode="auto">
            <a:xfrm>
              <a:off x="38862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5" name="Rectangle 240"/>
            <p:cNvSpPr>
              <a:spLocks noChangeArrowheads="1"/>
            </p:cNvSpPr>
            <p:nvPr/>
          </p:nvSpPr>
          <p:spPr bwMode="auto">
            <a:xfrm>
              <a:off x="34290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6" name="Rectangle 242"/>
            <p:cNvSpPr>
              <a:spLocks noChangeArrowheads="1"/>
            </p:cNvSpPr>
            <p:nvPr/>
          </p:nvSpPr>
          <p:spPr bwMode="auto">
            <a:xfrm>
              <a:off x="35814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7" name="Rectangle 235"/>
            <p:cNvSpPr>
              <a:spLocks noChangeArrowheads="1"/>
            </p:cNvSpPr>
            <p:nvPr/>
          </p:nvSpPr>
          <p:spPr bwMode="auto">
            <a:xfrm>
              <a:off x="43434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8" name="Rectangle 237"/>
            <p:cNvSpPr>
              <a:spLocks noChangeArrowheads="1"/>
            </p:cNvSpPr>
            <p:nvPr/>
          </p:nvSpPr>
          <p:spPr bwMode="auto">
            <a:xfrm>
              <a:off x="44958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9" name="Rectangle 240"/>
            <p:cNvSpPr>
              <a:spLocks noChangeArrowheads="1"/>
            </p:cNvSpPr>
            <p:nvPr/>
          </p:nvSpPr>
          <p:spPr bwMode="auto">
            <a:xfrm>
              <a:off x="40386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0" name="Rectangle 242"/>
            <p:cNvSpPr>
              <a:spLocks noChangeArrowheads="1"/>
            </p:cNvSpPr>
            <p:nvPr/>
          </p:nvSpPr>
          <p:spPr bwMode="auto">
            <a:xfrm>
              <a:off x="41910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1" name="Rectangle 235"/>
            <p:cNvSpPr>
              <a:spLocks noChangeArrowheads="1"/>
            </p:cNvSpPr>
            <p:nvPr/>
          </p:nvSpPr>
          <p:spPr bwMode="auto">
            <a:xfrm>
              <a:off x="49530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2" name="Rectangle 237"/>
            <p:cNvSpPr>
              <a:spLocks noChangeArrowheads="1"/>
            </p:cNvSpPr>
            <p:nvPr/>
          </p:nvSpPr>
          <p:spPr bwMode="auto">
            <a:xfrm>
              <a:off x="51054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3" name="Rectangle 240"/>
            <p:cNvSpPr>
              <a:spLocks noChangeArrowheads="1"/>
            </p:cNvSpPr>
            <p:nvPr/>
          </p:nvSpPr>
          <p:spPr bwMode="auto">
            <a:xfrm>
              <a:off x="46482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4" name="Rectangle 242"/>
            <p:cNvSpPr>
              <a:spLocks noChangeArrowheads="1"/>
            </p:cNvSpPr>
            <p:nvPr/>
          </p:nvSpPr>
          <p:spPr bwMode="auto">
            <a:xfrm>
              <a:off x="48006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5" name="Rectangle 235"/>
            <p:cNvSpPr>
              <a:spLocks noChangeArrowheads="1"/>
            </p:cNvSpPr>
            <p:nvPr/>
          </p:nvSpPr>
          <p:spPr bwMode="auto">
            <a:xfrm>
              <a:off x="55626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6" name="Rectangle 122"/>
            <p:cNvSpPr>
              <a:spLocks noChangeArrowheads="1"/>
            </p:cNvSpPr>
            <p:nvPr/>
          </p:nvSpPr>
          <p:spPr bwMode="auto">
            <a:xfrm>
              <a:off x="57150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7" name="Rectangle 240"/>
            <p:cNvSpPr>
              <a:spLocks noChangeArrowheads="1"/>
            </p:cNvSpPr>
            <p:nvPr/>
          </p:nvSpPr>
          <p:spPr bwMode="auto">
            <a:xfrm>
              <a:off x="52578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8" name="Rectangle 242"/>
            <p:cNvSpPr>
              <a:spLocks noChangeArrowheads="1"/>
            </p:cNvSpPr>
            <p:nvPr/>
          </p:nvSpPr>
          <p:spPr bwMode="auto">
            <a:xfrm>
              <a:off x="54102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9" name="Rectangle 235"/>
            <p:cNvSpPr>
              <a:spLocks noChangeArrowheads="1"/>
            </p:cNvSpPr>
            <p:nvPr/>
          </p:nvSpPr>
          <p:spPr bwMode="auto">
            <a:xfrm>
              <a:off x="61722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0" name="Rectangle 237"/>
            <p:cNvSpPr>
              <a:spLocks noChangeArrowheads="1"/>
            </p:cNvSpPr>
            <p:nvPr/>
          </p:nvSpPr>
          <p:spPr bwMode="auto">
            <a:xfrm>
              <a:off x="63246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1" name="Rectangle 240"/>
            <p:cNvSpPr>
              <a:spLocks noChangeArrowheads="1"/>
            </p:cNvSpPr>
            <p:nvPr/>
          </p:nvSpPr>
          <p:spPr bwMode="auto">
            <a:xfrm>
              <a:off x="58674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2" name="Rectangle 242"/>
            <p:cNvSpPr>
              <a:spLocks noChangeArrowheads="1"/>
            </p:cNvSpPr>
            <p:nvPr/>
          </p:nvSpPr>
          <p:spPr bwMode="auto">
            <a:xfrm>
              <a:off x="60198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3" name="Rectangle 235"/>
            <p:cNvSpPr>
              <a:spLocks noChangeArrowheads="1"/>
            </p:cNvSpPr>
            <p:nvPr/>
          </p:nvSpPr>
          <p:spPr bwMode="auto">
            <a:xfrm>
              <a:off x="67818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4" name="Rectangle 237"/>
            <p:cNvSpPr>
              <a:spLocks noChangeArrowheads="1"/>
            </p:cNvSpPr>
            <p:nvPr/>
          </p:nvSpPr>
          <p:spPr bwMode="auto">
            <a:xfrm>
              <a:off x="69342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5" name="Rectangle 240"/>
            <p:cNvSpPr>
              <a:spLocks noChangeArrowheads="1"/>
            </p:cNvSpPr>
            <p:nvPr/>
          </p:nvSpPr>
          <p:spPr bwMode="auto">
            <a:xfrm>
              <a:off x="64770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6" name="Rectangle 242"/>
            <p:cNvSpPr>
              <a:spLocks noChangeArrowheads="1"/>
            </p:cNvSpPr>
            <p:nvPr/>
          </p:nvSpPr>
          <p:spPr bwMode="auto">
            <a:xfrm>
              <a:off x="66294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7" name="Rectangle 235"/>
            <p:cNvSpPr>
              <a:spLocks noChangeArrowheads="1"/>
            </p:cNvSpPr>
            <p:nvPr/>
          </p:nvSpPr>
          <p:spPr bwMode="auto">
            <a:xfrm>
              <a:off x="73914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8" name="Rectangle 237"/>
            <p:cNvSpPr>
              <a:spLocks noChangeArrowheads="1"/>
            </p:cNvSpPr>
            <p:nvPr/>
          </p:nvSpPr>
          <p:spPr bwMode="auto">
            <a:xfrm>
              <a:off x="75438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59" name="Rectangle 240"/>
            <p:cNvSpPr>
              <a:spLocks noChangeArrowheads="1"/>
            </p:cNvSpPr>
            <p:nvPr/>
          </p:nvSpPr>
          <p:spPr bwMode="auto">
            <a:xfrm>
              <a:off x="70866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0" name="Rectangle 242"/>
            <p:cNvSpPr>
              <a:spLocks noChangeArrowheads="1"/>
            </p:cNvSpPr>
            <p:nvPr/>
          </p:nvSpPr>
          <p:spPr bwMode="auto">
            <a:xfrm>
              <a:off x="72390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1" name="Rectangle 235"/>
            <p:cNvSpPr>
              <a:spLocks noChangeArrowheads="1"/>
            </p:cNvSpPr>
            <p:nvPr/>
          </p:nvSpPr>
          <p:spPr bwMode="auto">
            <a:xfrm>
              <a:off x="80010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2" name="Rectangle 237"/>
            <p:cNvSpPr>
              <a:spLocks noChangeArrowheads="1"/>
            </p:cNvSpPr>
            <p:nvPr/>
          </p:nvSpPr>
          <p:spPr bwMode="auto">
            <a:xfrm>
              <a:off x="8153400" y="762000"/>
              <a:ext cx="152400" cy="304800"/>
            </a:xfrm>
            <a:prstGeom prst="rect">
              <a:avLst/>
            </a:prstGeom>
            <a:solidFill>
              <a:srgbClr val="A2DA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3" name="Rectangle 240"/>
            <p:cNvSpPr>
              <a:spLocks noChangeArrowheads="1"/>
            </p:cNvSpPr>
            <p:nvPr/>
          </p:nvSpPr>
          <p:spPr bwMode="auto">
            <a:xfrm>
              <a:off x="76962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4" name="Rectangle 242"/>
            <p:cNvSpPr>
              <a:spLocks noChangeArrowheads="1"/>
            </p:cNvSpPr>
            <p:nvPr/>
          </p:nvSpPr>
          <p:spPr bwMode="auto">
            <a:xfrm>
              <a:off x="78486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5" name="Rectangle 240"/>
            <p:cNvSpPr>
              <a:spLocks noChangeArrowheads="1"/>
            </p:cNvSpPr>
            <p:nvPr/>
          </p:nvSpPr>
          <p:spPr bwMode="auto">
            <a:xfrm>
              <a:off x="83058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66" name="Rectangle 242"/>
            <p:cNvSpPr>
              <a:spLocks noChangeArrowheads="1"/>
            </p:cNvSpPr>
            <p:nvPr/>
          </p:nvSpPr>
          <p:spPr bwMode="auto">
            <a:xfrm>
              <a:off x="8458200" y="762000"/>
              <a:ext cx="1524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Rectangle 240"/>
            <p:cNvSpPr>
              <a:spLocks noChangeArrowheads="1"/>
            </p:cNvSpPr>
            <p:nvPr/>
          </p:nvSpPr>
          <p:spPr bwMode="auto">
            <a:xfrm>
              <a:off x="1600866" y="1677232"/>
              <a:ext cx="303694" cy="304140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Rectangle 240"/>
            <p:cNvSpPr>
              <a:spLocks noChangeArrowheads="1"/>
            </p:cNvSpPr>
            <p:nvPr/>
          </p:nvSpPr>
          <p:spPr bwMode="auto">
            <a:xfrm>
              <a:off x="2057941" y="4190290"/>
              <a:ext cx="303694" cy="305877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sp>
        <p:nvSpPr>
          <p:cNvPr id="132" name="Down Arrow 18"/>
          <p:cNvSpPr>
            <a:spLocks noChangeArrowheads="1"/>
          </p:cNvSpPr>
          <p:nvPr/>
        </p:nvSpPr>
        <p:spPr bwMode="auto">
          <a:xfrm rot="-5400000">
            <a:off x="2568699" y="3051803"/>
            <a:ext cx="234950" cy="490538"/>
          </a:xfrm>
          <a:prstGeom prst="downArrow">
            <a:avLst>
              <a:gd name="adj1" fmla="val 50000"/>
              <a:gd name="adj2" fmla="val 49983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1311442" y="3068967"/>
            <a:ext cx="1114007" cy="5770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050" dirty="0">
                <a:solidFill>
                  <a:srgbClr val="FF0000"/>
                </a:solidFill>
              </a:rPr>
              <a:t>MTG Full Operational</a:t>
            </a:r>
          </a:p>
          <a:p>
            <a:pPr algn="ctr">
              <a:defRPr/>
            </a:pPr>
            <a:r>
              <a:rPr lang="en-GB" sz="1050" dirty="0">
                <a:solidFill>
                  <a:srgbClr val="FF0000"/>
                </a:solidFill>
              </a:rPr>
              <a:t>Configuration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204913"/>
            <a:ext cx="8991600" cy="4478337"/>
          </a:xfrm>
        </p:spPr>
        <p:txBody>
          <a:bodyPr/>
          <a:lstStyle/>
          <a:p>
            <a:endParaRPr lang="en-GB" sz="1600" dirty="0" smtClean="0">
              <a:latin typeface="Century Gothic" pitchFamily="34" charset="0"/>
            </a:endParaRPr>
          </a:p>
          <a:p>
            <a:r>
              <a:rPr lang="en-GB" sz="2000" dirty="0" smtClean="0">
                <a:latin typeface="Century Gothic" pitchFamily="34" charset="0"/>
              </a:rPr>
              <a:t>-	</a:t>
            </a:r>
            <a:r>
              <a:rPr lang="en-GB" sz="2200" b="1" i="1" dirty="0" smtClean="0"/>
              <a:t>Ground Segment, </a:t>
            </a:r>
            <a:r>
              <a:rPr lang="en-GB" sz="2200" i="1" dirty="0" smtClean="0"/>
              <a:t>composed of </a:t>
            </a:r>
          </a:p>
          <a:p>
            <a:pPr lvl="2">
              <a:buFontTx/>
              <a:buChar char="•"/>
            </a:pPr>
            <a:r>
              <a:rPr lang="en-GB" sz="2200" dirty="0" smtClean="0"/>
              <a:t>Ground Station Facility (GSTF) – TTC (Telemetry, Tracking and </a:t>
            </a:r>
            <a:r>
              <a:rPr lang="en-GB" sz="2200" dirty="0" err="1" smtClean="0"/>
              <a:t>teleCommand</a:t>
            </a:r>
            <a:r>
              <a:rPr lang="en-GB" sz="2200" dirty="0" smtClean="0"/>
              <a:t>), and MDA (Mission Data Acquisition);</a:t>
            </a:r>
          </a:p>
          <a:p>
            <a:pPr lvl="2">
              <a:buFontTx/>
              <a:buChar char="•"/>
            </a:pPr>
            <a:r>
              <a:rPr lang="en-GB" sz="2200" dirty="0" smtClean="0"/>
              <a:t>Mission Operations Facility (MOF);</a:t>
            </a:r>
          </a:p>
          <a:p>
            <a:pPr lvl="2">
              <a:buFontTx/>
              <a:buChar char="•"/>
            </a:pPr>
            <a:r>
              <a:rPr lang="en-GB" sz="2200" dirty="0" smtClean="0"/>
              <a:t>Instrument Data Processing Facility (IDPF);</a:t>
            </a:r>
          </a:p>
          <a:p>
            <a:pPr lvl="2">
              <a:buFontTx/>
              <a:buChar char="•"/>
            </a:pPr>
            <a:r>
              <a:rPr lang="en-GB" sz="2200" dirty="0" smtClean="0"/>
              <a:t>Application Ground Processing system:</a:t>
            </a:r>
          </a:p>
          <a:p>
            <a:pPr lvl="3">
              <a:buFontTx/>
              <a:buChar char="–"/>
            </a:pPr>
            <a:r>
              <a:rPr lang="en-GB" sz="2200" dirty="0" smtClean="0"/>
              <a:t>Level 2 Processing Facility (L2PF); </a:t>
            </a:r>
          </a:p>
          <a:p>
            <a:pPr lvl="3">
              <a:buFontTx/>
              <a:buChar char="–"/>
            </a:pPr>
            <a:r>
              <a:rPr lang="en-GB" sz="2200" dirty="0" smtClean="0"/>
              <a:t>Satellite Application Facilities (SAFs);</a:t>
            </a:r>
          </a:p>
          <a:p>
            <a:pPr lvl="2">
              <a:buFontTx/>
              <a:buChar char="•"/>
            </a:pPr>
            <a:r>
              <a:rPr lang="en-GB" sz="2200" dirty="0" smtClean="0"/>
              <a:t>Multi-Mission Elements (MME) – </a:t>
            </a:r>
            <a:r>
              <a:rPr lang="en-GB" sz="2200" dirty="0" err="1" smtClean="0"/>
              <a:t>e.g</a:t>
            </a:r>
            <a:r>
              <a:rPr lang="en-GB" sz="2200" dirty="0" smtClean="0"/>
              <a:t> </a:t>
            </a:r>
            <a:r>
              <a:rPr lang="en-GB" sz="2200" dirty="0" err="1" smtClean="0"/>
              <a:t>EUMETCast</a:t>
            </a:r>
            <a:r>
              <a:rPr lang="en-GB" sz="2200" dirty="0" smtClean="0"/>
              <a:t>, EUMETSAT Data Centre, EO Portal; Infrastructure Facilities and Supporting Facilities;</a:t>
            </a:r>
          </a:p>
          <a:p>
            <a:endParaRPr lang="en-GB" sz="2200" dirty="0" smtClean="0"/>
          </a:p>
          <a:p>
            <a:endParaRPr lang="en-GB" sz="2000" b="1" i="1" dirty="0" smtClean="0">
              <a:latin typeface="Century Gothic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0"/>
            <a:ext cx="8986837" cy="107315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+mn-lt"/>
              </a:rPr>
              <a:t>MTG System Concept</a:t>
            </a:r>
            <a:endParaRPr lang="en-GB" sz="240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4C2A4132-4324-425E-A69E-813BEDF157D0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MTG – Overall System Configuration - Overview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591927" y="1395413"/>
            <a:ext cx="2314074" cy="143116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GB" sz="1000" i="1" dirty="0">
                <a:solidFill>
                  <a:schemeClr val="tx1"/>
                </a:solidFill>
                <a:latin typeface="Century Gothic" pitchFamily="34" charset="0"/>
              </a:rPr>
              <a:t>Satellites: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Full operational configuration: 	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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GB" sz="1000" i="1" dirty="0">
                <a:solidFill>
                  <a:schemeClr val="tx1"/>
                </a:solidFill>
                <a:latin typeface="Century Gothic" pitchFamily="34" charset="0"/>
              </a:rPr>
              <a:t>two MTG-I </a:t>
            </a:r>
          </a:p>
          <a:p>
            <a:pPr lvl="1">
              <a:buClr>
                <a:schemeClr val="hlink"/>
              </a:buClr>
            </a:pP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	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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 one </a:t>
            </a:r>
            <a:r>
              <a:rPr lang="en-GB" sz="1000" i="1" dirty="0">
                <a:solidFill>
                  <a:schemeClr val="tx1"/>
                </a:solidFill>
                <a:latin typeface="Century Gothic" pitchFamily="34" charset="0"/>
              </a:rPr>
              <a:t>MTG-S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  <a:p>
            <a:pPr>
              <a:spcBef>
                <a:spcPts val="6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sz="1000" i="1" dirty="0">
                <a:solidFill>
                  <a:schemeClr val="tx1"/>
                </a:solidFill>
                <a:latin typeface="Century Gothic" pitchFamily="34" charset="0"/>
              </a:rPr>
              <a:t>Ground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segment (GS):</a:t>
            </a:r>
            <a:endParaRPr lang="en-GB" sz="1000" i="1" dirty="0">
              <a:solidFill>
                <a:schemeClr val="tx1"/>
              </a:solidFill>
              <a:latin typeface="Century Gothic" pitchFamily="34" charset="0"/>
            </a:endParaRPr>
          </a:p>
          <a:p>
            <a:pPr>
              <a:buClr>
                <a:schemeClr val="hlink"/>
              </a:buClr>
            </a:pP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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MCC    (GS elements </a:t>
            </a:r>
            <a:r>
              <a:rPr lang="en-GB" sz="1000" i="1" dirty="0">
                <a:solidFill>
                  <a:schemeClr val="tx1"/>
                </a:solidFill>
                <a:latin typeface="Century Gothic" pitchFamily="34" charset="0"/>
              </a:rPr>
              <a:t>at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</a:rPr>
              <a:t>HQ</a:t>
            </a:r>
          </a:p>
          <a:p>
            <a:pPr>
              <a:buClr>
                <a:schemeClr val="hlink"/>
              </a:buClr>
            </a:pP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  </a:t>
            </a:r>
            <a:r>
              <a:rPr lang="en-GB" sz="1000" i="1" dirty="0" err="1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GSt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       (Ground Stations)</a:t>
            </a:r>
          </a:p>
          <a:p>
            <a:pPr>
              <a:buClr>
                <a:schemeClr val="hlink"/>
              </a:buClr>
            </a:pP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  SAFs     (de-centralised GS </a:t>
            </a:r>
          </a:p>
          <a:p>
            <a:pPr>
              <a:buClr>
                <a:schemeClr val="hlink"/>
              </a:buClr>
            </a:pPr>
            <a:r>
              <a:rPr lang="en-GB" sz="1000" i="1" dirty="0">
                <a:solidFill>
                  <a:schemeClr val="tx1"/>
                </a:solidFill>
                <a:latin typeface="Century Gothic" pitchFamily="34" charset="0"/>
                <a:sym typeface="Symbol"/>
              </a:rPr>
              <a:t> </a:t>
            </a:r>
            <a:r>
              <a:rPr lang="en-GB" sz="1000" i="1" dirty="0" smtClean="0">
                <a:solidFill>
                  <a:schemeClr val="tx1"/>
                </a:solidFill>
                <a:latin typeface="Century Gothic" pitchFamily="34" charset="0"/>
                <a:sym typeface="Symbol"/>
              </a:rPr>
              <a:t>                  elements)</a:t>
            </a:r>
            <a:endParaRPr lang="en-GB" sz="1000" i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8510588" y="3262313"/>
            <a:ext cx="1395412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GB" sz="1000">
                <a:solidFill>
                  <a:schemeClr val="tx1"/>
                </a:solidFill>
                <a:latin typeface="Century Gothic" pitchFamily="34" charset="0"/>
              </a:rPr>
              <a:t>Satellites P/L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en-GB" sz="100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GB" sz="1000" u="sng">
                <a:solidFill>
                  <a:schemeClr val="tx1"/>
                </a:solidFill>
                <a:latin typeface="Century Gothic" pitchFamily="34" charset="0"/>
              </a:rPr>
              <a:t>MTG-I </a:t>
            </a:r>
            <a:r>
              <a:rPr lang="en-GB" sz="1000">
                <a:solidFill>
                  <a:schemeClr val="tx1"/>
                </a:solidFill>
                <a:latin typeface="Century Gothic" pitchFamily="34" charset="0"/>
              </a:rPr>
              <a:t>: 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GB" sz="1000" b="0">
                <a:solidFill>
                  <a:schemeClr val="tx1"/>
                </a:solidFill>
                <a:latin typeface="Century Gothic" pitchFamily="34" charset="0"/>
              </a:rPr>
              <a:t> FCI, LI , plus 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GB" sz="1000" b="0">
                <a:solidFill>
                  <a:schemeClr val="tx1"/>
                </a:solidFill>
                <a:latin typeface="Century Gothic" pitchFamily="34" charset="0"/>
              </a:rPr>
              <a:t>DCS, and SAR 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en-GB" sz="1000" u="sng">
                <a:solidFill>
                  <a:schemeClr val="tx1"/>
                </a:solidFill>
                <a:latin typeface="Century Gothic" pitchFamily="34" charset="0"/>
              </a:rPr>
              <a:t> MTG-S</a:t>
            </a:r>
            <a:r>
              <a:rPr lang="en-GB" sz="1000">
                <a:solidFill>
                  <a:schemeClr val="tx1"/>
                </a:solidFill>
                <a:latin typeface="Century Gothic" pitchFamily="34" charset="0"/>
              </a:rPr>
              <a:t>: </a:t>
            </a:r>
            <a:r>
              <a:rPr lang="en-GB" sz="1000" b="0">
                <a:solidFill>
                  <a:schemeClr val="tx1"/>
                </a:solidFill>
                <a:latin typeface="Century Gothic" pitchFamily="34" charset="0"/>
              </a:rPr>
              <a:t> IRS , UVN</a:t>
            </a:r>
            <a:r>
              <a:rPr lang="en-GB" sz="1000" b="0">
                <a:solidFill>
                  <a:srgbClr val="00469B"/>
                </a:solidFill>
                <a:latin typeface="Century Gothic" pitchFamily="34" charset="0"/>
              </a:rPr>
              <a:t> </a:t>
            </a:r>
            <a:r>
              <a:rPr lang="en-GB" sz="1400" b="0">
                <a:solidFill>
                  <a:srgbClr val="00469B"/>
                </a:solidFill>
                <a:latin typeface="Arial" pitchFamily="34" charset="0"/>
              </a:rPr>
              <a:t> </a:t>
            </a:r>
            <a:endParaRPr lang="en-GB" sz="1500" b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E5866825-EBB5-4301-A7D6-587E9D165B28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838" y="1208088"/>
            <a:ext cx="7183437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D5FDF0E4-047C-4DC8-9A48-44DD32C09C6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239713" y="6303963"/>
            <a:ext cx="1651000" cy="55403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EUM/MTG/VWG/10/0378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to ICEED-10</a:t>
            </a:r>
          </a:p>
          <a:p>
            <a:pPr>
              <a:defRPr/>
            </a:pPr>
            <a:r>
              <a:rPr lang="en-GB" sz="1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September 2010</a:t>
            </a: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452438" y="3597440"/>
            <a:ext cx="8997950" cy="12192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pic>
        <p:nvPicPr>
          <p:cNvPr id="59" name="Picture 4" descr="jpg_sat_icon_ms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188" y="4027653"/>
            <a:ext cx="660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" name="Object 5"/>
          <p:cNvGraphicFramePr>
            <a:graphicFrameLocks noChangeAspect="1"/>
          </p:cNvGraphicFramePr>
          <p:nvPr/>
        </p:nvGraphicFramePr>
        <p:xfrm>
          <a:off x="3260725" y="3972090"/>
          <a:ext cx="693738" cy="844550"/>
        </p:xfrm>
        <a:graphic>
          <a:graphicData uri="http://schemas.openxmlformats.org/presentationml/2006/ole">
            <p:oleObj spid="_x0000_s53258" name="VISIO" r:id="rId4" imgW="640440" imgH="844560" progId="">
              <p:embed/>
            </p:oleObj>
          </a:graphicData>
        </a:graphic>
      </p:graphicFrame>
      <p:sp>
        <p:nvSpPr>
          <p:cNvPr id="61" name="Line 6"/>
          <p:cNvSpPr>
            <a:spLocks noChangeShapeType="1"/>
          </p:cNvSpPr>
          <p:nvPr/>
        </p:nvSpPr>
        <p:spPr bwMode="auto">
          <a:xfrm>
            <a:off x="2020888" y="4283240"/>
            <a:ext cx="1238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2103438" y="4011778"/>
            <a:ext cx="836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3.2 Mbps</a:t>
            </a: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782638" y="3722853"/>
            <a:ext cx="18208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Raw data link - L-Band</a:t>
            </a: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5075238" y="3570453"/>
            <a:ext cx="64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</a:rPr>
              <a:t>MSG</a:t>
            </a:r>
          </a:p>
        </p:txBody>
      </p:sp>
      <p:sp>
        <p:nvSpPr>
          <p:cNvPr id="65" name="Rectangle 10"/>
          <p:cNvSpPr>
            <a:spLocks noChangeArrowheads="1"/>
          </p:cNvSpPr>
          <p:nvPr/>
        </p:nvSpPr>
        <p:spPr bwMode="auto">
          <a:xfrm>
            <a:off x="452438" y="5032540"/>
            <a:ext cx="8997950" cy="12192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66" name="Object 11"/>
          <p:cNvGraphicFramePr>
            <a:graphicFrameLocks noChangeAspect="1"/>
          </p:cNvGraphicFramePr>
          <p:nvPr/>
        </p:nvGraphicFramePr>
        <p:xfrm>
          <a:off x="3260725" y="5407190"/>
          <a:ext cx="693738" cy="844550"/>
        </p:xfrm>
        <a:graphic>
          <a:graphicData uri="http://schemas.openxmlformats.org/presentationml/2006/ole">
            <p:oleObj spid="_x0000_s53259" name="VISIO" r:id="rId5" imgW="640440" imgH="844560" progId="">
              <p:embed/>
            </p:oleObj>
          </a:graphicData>
        </a:graphic>
      </p:graphicFrame>
      <p:sp>
        <p:nvSpPr>
          <p:cNvPr id="67" name="Line 12"/>
          <p:cNvSpPr>
            <a:spLocks noChangeShapeType="1"/>
          </p:cNvSpPr>
          <p:nvPr/>
        </p:nvSpPr>
        <p:spPr bwMode="auto">
          <a:xfrm>
            <a:off x="2020888" y="5691353"/>
            <a:ext cx="1238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1939925" y="5410365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340 - 400 Mbps</a:t>
            </a:r>
          </a:p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69" name="Text Box 14"/>
          <p:cNvSpPr txBox="1">
            <a:spLocks noChangeArrowheads="1"/>
          </p:cNvSpPr>
          <p:nvPr/>
        </p:nvSpPr>
        <p:spPr bwMode="auto">
          <a:xfrm>
            <a:off x="5157788" y="5005553"/>
            <a:ext cx="636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</a:rPr>
              <a:t>MTG</a:t>
            </a:r>
          </a:p>
        </p:txBody>
      </p:sp>
      <p:sp>
        <p:nvSpPr>
          <p:cNvPr id="70" name="Text Box 15"/>
          <p:cNvSpPr txBox="1">
            <a:spLocks noChangeArrowheads="1"/>
          </p:cNvSpPr>
          <p:nvPr/>
        </p:nvSpPr>
        <p:spPr bwMode="auto">
          <a:xfrm>
            <a:off x="865188" y="5005553"/>
            <a:ext cx="1946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Raw data link - KA-Band</a:t>
            </a:r>
          </a:p>
        </p:txBody>
      </p:sp>
      <p:pic>
        <p:nvPicPr>
          <p:cNvPr id="71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988" y="5310353"/>
            <a:ext cx="4127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7738" y="5310353"/>
            <a:ext cx="4127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0488" y="5310353"/>
            <a:ext cx="4127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Rectangle 19"/>
          <p:cNvSpPr txBox="1">
            <a:spLocks noChangeArrowheads="1"/>
          </p:cNvSpPr>
          <p:nvPr/>
        </p:nvSpPr>
        <p:spPr>
          <a:xfrm>
            <a:off x="111125" y="1163803"/>
            <a:ext cx="8308975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39ABC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Meteosat evolutions:</a:t>
            </a:r>
          </a:p>
        </p:txBody>
      </p:sp>
      <p:grpSp>
        <p:nvGrpSpPr>
          <p:cNvPr id="75" name="Group 20"/>
          <p:cNvGrpSpPr>
            <a:grpSpLocks/>
          </p:cNvGrpSpPr>
          <p:nvPr/>
        </p:nvGrpSpPr>
        <p:grpSpPr bwMode="auto">
          <a:xfrm>
            <a:off x="569913" y="1487653"/>
            <a:ext cx="8997950" cy="1949450"/>
            <a:chOff x="336" y="960"/>
            <a:chExt cx="5232" cy="1228"/>
          </a:xfrm>
        </p:grpSpPr>
        <p:sp>
          <p:nvSpPr>
            <p:cNvPr id="76" name="Line 21"/>
            <p:cNvSpPr>
              <a:spLocks noChangeShapeType="1"/>
            </p:cNvSpPr>
            <p:nvPr/>
          </p:nvSpPr>
          <p:spPr bwMode="auto">
            <a:xfrm>
              <a:off x="445" y="1392"/>
              <a:ext cx="5123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77" name="Picture 22" descr="mfg_image_medium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3" y="1152"/>
              <a:ext cx="624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 Box 23"/>
            <p:cNvSpPr txBox="1">
              <a:spLocks noChangeArrowheads="1"/>
            </p:cNvSpPr>
            <p:nvPr/>
          </p:nvSpPr>
          <p:spPr bwMode="auto">
            <a:xfrm>
              <a:off x="877" y="960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>
                  <a:solidFill>
                    <a:schemeClr val="tx1"/>
                  </a:solidFill>
                  <a:latin typeface="Arial" pitchFamily="34" charset="0"/>
                </a:rPr>
                <a:t>1977</a:t>
              </a:r>
            </a:p>
          </p:txBody>
        </p:sp>
        <p:sp>
          <p:nvSpPr>
            <p:cNvPr id="79" name="Text Box 24"/>
            <p:cNvSpPr txBox="1">
              <a:spLocks noChangeArrowheads="1"/>
            </p:cNvSpPr>
            <p:nvPr/>
          </p:nvSpPr>
          <p:spPr bwMode="auto">
            <a:xfrm>
              <a:off x="336" y="1728"/>
              <a:ext cx="119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172A6F"/>
                  </a:solidFill>
                  <a:latin typeface="Arial" pitchFamily="34" charset="0"/>
                </a:rPr>
                <a:t>1 Imager – 3 Channels</a:t>
              </a:r>
            </a:p>
            <a:p>
              <a:r>
                <a:rPr lang="en-GB" sz="1400">
                  <a:solidFill>
                    <a:srgbClr val="172A6F"/>
                  </a:solidFill>
                  <a:latin typeface="Arial" pitchFamily="34" charset="0"/>
                </a:rPr>
                <a:t>2.25 km HR – 4.5 km</a:t>
              </a:r>
            </a:p>
            <a:p>
              <a:r>
                <a:rPr lang="en-GB" sz="1400">
                  <a:solidFill>
                    <a:srgbClr val="172A6F"/>
                  </a:solidFill>
                  <a:latin typeface="Arial" pitchFamily="34" charset="0"/>
                </a:rPr>
                <a:t>30 Min RC </a:t>
              </a:r>
            </a:p>
          </p:txBody>
        </p:sp>
      </p:grpSp>
      <p:grpSp>
        <p:nvGrpSpPr>
          <p:cNvPr id="80" name="Group 25"/>
          <p:cNvGrpSpPr>
            <a:grpSpLocks/>
          </p:cNvGrpSpPr>
          <p:nvPr/>
        </p:nvGrpSpPr>
        <p:grpSpPr bwMode="auto">
          <a:xfrm>
            <a:off x="2798763" y="1259053"/>
            <a:ext cx="2154237" cy="2178050"/>
            <a:chOff x="2435" y="1152"/>
            <a:chExt cx="1253" cy="1372"/>
          </a:xfrm>
        </p:grpSpPr>
        <p:pic>
          <p:nvPicPr>
            <p:cNvPr id="81" name="Picture 26" descr="MS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1344"/>
              <a:ext cx="624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Text Box 27"/>
            <p:cNvSpPr txBox="1">
              <a:spLocks noChangeArrowheads="1"/>
            </p:cNvSpPr>
            <p:nvPr/>
          </p:nvSpPr>
          <p:spPr bwMode="auto">
            <a:xfrm>
              <a:off x="2928" y="115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0">
                  <a:solidFill>
                    <a:schemeClr val="tx1"/>
                  </a:solidFill>
                  <a:latin typeface="Arial" pitchFamily="34" charset="0"/>
                </a:rPr>
                <a:t>2002</a:t>
              </a:r>
            </a:p>
          </p:txBody>
        </p: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2435" y="2064"/>
              <a:ext cx="1253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172A6F"/>
                  </a:solidFill>
                  <a:latin typeface="Arial" pitchFamily="34" charset="0"/>
                </a:rPr>
                <a:t>1 Imager – 12 Channels</a:t>
              </a:r>
            </a:p>
            <a:p>
              <a:r>
                <a:rPr lang="en-GB" sz="1400">
                  <a:solidFill>
                    <a:srgbClr val="172A6F"/>
                  </a:solidFill>
                  <a:latin typeface="Arial" pitchFamily="34" charset="0"/>
                </a:rPr>
                <a:t>1km HRV – 3km </a:t>
              </a:r>
            </a:p>
            <a:p>
              <a:r>
                <a:rPr lang="en-GB" sz="1400">
                  <a:solidFill>
                    <a:srgbClr val="172A6F"/>
                  </a:solidFill>
                  <a:latin typeface="Arial" pitchFamily="34" charset="0"/>
                </a:rPr>
                <a:t>15 Min RC</a:t>
              </a:r>
            </a:p>
          </p:txBody>
        </p:sp>
      </p:grpSp>
      <p:graphicFrame>
        <p:nvGraphicFramePr>
          <p:cNvPr id="84" name="Object 29"/>
          <p:cNvGraphicFramePr>
            <a:graphicFrameLocks noChangeAspect="1"/>
          </p:cNvGraphicFramePr>
          <p:nvPr/>
        </p:nvGraphicFramePr>
        <p:xfrm>
          <a:off x="5068888" y="3954628"/>
          <a:ext cx="1493837" cy="987425"/>
        </p:xfrm>
        <a:graphic>
          <a:graphicData uri="http://schemas.openxmlformats.org/presentationml/2006/ole">
            <p:oleObj spid="_x0000_s53260" name="VISIO" r:id="rId9" imgW="1379520" imgH="987480" progId="">
              <p:embed/>
            </p:oleObj>
          </a:graphicData>
        </a:graphic>
      </p:graphicFrame>
      <p:sp>
        <p:nvSpPr>
          <p:cNvPr id="85" name="Line 30"/>
          <p:cNvSpPr>
            <a:spLocks noChangeShapeType="1"/>
          </p:cNvSpPr>
          <p:nvPr/>
        </p:nvSpPr>
        <p:spPr bwMode="auto">
          <a:xfrm>
            <a:off x="4076700" y="4259428"/>
            <a:ext cx="1238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6" name="Text Box 31"/>
          <p:cNvSpPr txBox="1">
            <a:spLocks noChangeArrowheads="1"/>
          </p:cNvSpPr>
          <p:nvPr/>
        </p:nvSpPr>
        <p:spPr bwMode="auto">
          <a:xfrm>
            <a:off x="4076700" y="3987965"/>
            <a:ext cx="836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3.2 Mbps</a:t>
            </a:r>
          </a:p>
        </p:txBody>
      </p:sp>
      <p:graphicFrame>
        <p:nvGraphicFramePr>
          <p:cNvPr id="87" name="Object 32"/>
          <p:cNvGraphicFramePr>
            <a:graphicFrameLocks noChangeAspect="1"/>
          </p:cNvGraphicFramePr>
          <p:nvPr/>
        </p:nvGraphicFramePr>
        <p:xfrm>
          <a:off x="5068888" y="5389728"/>
          <a:ext cx="1493837" cy="987425"/>
        </p:xfrm>
        <a:graphic>
          <a:graphicData uri="http://schemas.openxmlformats.org/presentationml/2006/ole">
            <p:oleObj spid="_x0000_s53261" name="VISIO" r:id="rId10" imgW="1379520" imgH="987480" progId="">
              <p:embed/>
            </p:oleObj>
          </a:graphicData>
        </a:graphic>
      </p:graphicFrame>
      <p:sp>
        <p:nvSpPr>
          <p:cNvPr id="88" name="Line 33"/>
          <p:cNvSpPr>
            <a:spLocks noChangeShapeType="1"/>
          </p:cNvSpPr>
          <p:nvPr/>
        </p:nvSpPr>
        <p:spPr bwMode="auto">
          <a:xfrm>
            <a:off x="4076700" y="5694528"/>
            <a:ext cx="1238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3998913" y="5423065"/>
            <a:ext cx="1266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340 - 400 Mbps</a:t>
            </a:r>
          </a:p>
        </p:txBody>
      </p:sp>
      <p:graphicFrame>
        <p:nvGraphicFramePr>
          <p:cNvPr id="90" name="Object 35"/>
          <p:cNvGraphicFramePr>
            <a:graphicFrameLocks noChangeAspect="1"/>
          </p:cNvGraphicFramePr>
          <p:nvPr/>
        </p:nvGraphicFramePr>
        <p:xfrm>
          <a:off x="7751763" y="3573628"/>
          <a:ext cx="1309687" cy="758825"/>
        </p:xfrm>
        <a:graphic>
          <a:graphicData uri="http://schemas.openxmlformats.org/presentationml/2006/ole">
            <p:oleObj spid="_x0000_s53262" name="VISIO" r:id="rId11" imgW="1209240" imgH="758160" progId="">
              <p:embed/>
            </p:oleObj>
          </a:graphicData>
        </a:graphic>
      </p:graphicFrame>
      <p:sp>
        <p:nvSpPr>
          <p:cNvPr id="91" name="Line 36"/>
          <p:cNvSpPr>
            <a:spLocks noChangeShapeType="1"/>
          </p:cNvSpPr>
          <p:nvPr/>
        </p:nvSpPr>
        <p:spPr bwMode="auto">
          <a:xfrm>
            <a:off x="6596063" y="4183228"/>
            <a:ext cx="1238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92" name="Object 37"/>
          <p:cNvGraphicFramePr>
            <a:graphicFrameLocks noChangeAspect="1"/>
          </p:cNvGraphicFramePr>
          <p:nvPr/>
        </p:nvGraphicFramePr>
        <p:xfrm>
          <a:off x="8331200" y="4259428"/>
          <a:ext cx="381000" cy="598487"/>
        </p:xfrm>
        <a:graphic>
          <a:graphicData uri="http://schemas.openxmlformats.org/presentationml/2006/ole">
            <p:oleObj spid="_x0000_s53263" name="VISIO" r:id="rId12" imgW="756360" imgH="1284840" progId="">
              <p:embed/>
            </p:oleObj>
          </a:graphicData>
        </a:graphic>
      </p:graphicFrame>
      <p:sp>
        <p:nvSpPr>
          <p:cNvPr id="93" name="Text Box 38"/>
          <p:cNvSpPr txBox="1">
            <a:spLocks noChangeArrowheads="1"/>
          </p:cNvSpPr>
          <p:nvPr/>
        </p:nvSpPr>
        <p:spPr bwMode="auto">
          <a:xfrm>
            <a:off x="6743700" y="3911765"/>
            <a:ext cx="709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latin typeface="Arial" pitchFamily="34" charset="0"/>
              </a:rPr>
              <a:t>3 Mbps</a:t>
            </a:r>
          </a:p>
        </p:txBody>
      </p:sp>
      <p:graphicFrame>
        <p:nvGraphicFramePr>
          <p:cNvPr id="94" name="Object 39"/>
          <p:cNvGraphicFramePr>
            <a:graphicFrameLocks noChangeAspect="1"/>
          </p:cNvGraphicFramePr>
          <p:nvPr/>
        </p:nvGraphicFramePr>
        <p:xfrm>
          <a:off x="7751763" y="5008728"/>
          <a:ext cx="1309687" cy="758825"/>
        </p:xfrm>
        <a:graphic>
          <a:graphicData uri="http://schemas.openxmlformats.org/presentationml/2006/ole">
            <p:oleObj spid="_x0000_s53264" name="VISIO" r:id="rId13" imgW="1209240" imgH="758160" progId="">
              <p:embed/>
            </p:oleObj>
          </a:graphicData>
        </a:graphic>
      </p:graphicFrame>
      <p:sp>
        <p:nvSpPr>
          <p:cNvPr id="95" name="Line 40"/>
          <p:cNvSpPr>
            <a:spLocks noChangeShapeType="1"/>
          </p:cNvSpPr>
          <p:nvPr/>
        </p:nvSpPr>
        <p:spPr bwMode="auto">
          <a:xfrm>
            <a:off x="6596063" y="5618328"/>
            <a:ext cx="1238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96" name="Object 41"/>
          <p:cNvGraphicFramePr>
            <a:graphicFrameLocks noChangeAspect="1"/>
          </p:cNvGraphicFramePr>
          <p:nvPr/>
        </p:nvGraphicFramePr>
        <p:xfrm>
          <a:off x="8331200" y="5694528"/>
          <a:ext cx="381000" cy="598487"/>
        </p:xfrm>
        <a:graphic>
          <a:graphicData uri="http://schemas.openxmlformats.org/presentationml/2006/ole">
            <p:oleObj spid="_x0000_s53265" name="VISIO" r:id="rId14" imgW="756360" imgH="1284840" progId="">
              <p:embed/>
            </p:oleObj>
          </a:graphicData>
        </a:graphic>
      </p:graphicFrame>
      <p:sp>
        <p:nvSpPr>
          <p:cNvPr id="97" name="Text Box 42"/>
          <p:cNvSpPr txBox="1">
            <a:spLocks noChangeArrowheads="1"/>
          </p:cNvSpPr>
          <p:nvPr/>
        </p:nvSpPr>
        <p:spPr bwMode="auto">
          <a:xfrm>
            <a:off x="6191072" y="5070640"/>
            <a:ext cx="181011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Arial" pitchFamily="34" charset="0"/>
              </a:rPr>
              <a:t>  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&gt;/=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</a:rPr>
              <a:t>100 Mbps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  <a:latin typeface="Arial" pitchFamily="34" charset="0"/>
              </a:rPr>
              <a:t>to be disseminated ?</a:t>
            </a:r>
          </a:p>
          <a:p>
            <a:pPr algn="ctr"/>
            <a:endParaRPr lang="en-GB" sz="1200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r>
              <a:rPr lang="en-GB" sz="1200" dirty="0" smtClean="0">
                <a:solidFill>
                  <a:srgbClr val="FF0000"/>
                </a:solidFill>
                <a:latin typeface="Arial" pitchFamily="34" charset="0"/>
              </a:rPr>
              <a:t>Initially</a:t>
            </a:r>
          </a:p>
          <a:p>
            <a:pPr algn="ctr"/>
            <a:r>
              <a:rPr lang="en-GB" sz="1200" dirty="0" smtClean="0">
                <a:solidFill>
                  <a:srgbClr val="FF0000"/>
                </a:solidFill>
                <a:latin typeface="Arial" pitchFamily="34" charset="0"/>
              </a:rPr>
              <a:t>limited 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</a:rPr>
              <a:t>to 100 Mbps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  <a:latin typeface="Arial" pitchFamily="34" charset="0"/>
              </a:rPr>
              <a:t>on future </a:t>
            </a:r>
            <a:r>
              <a:rPr lang="en-GB" sz="1200" dirty="0" err="1">
                <a:solidFill>
                  <a:srgbClr val="FF0000"/>
                </a:solidFill>
                <a:latin typeface="Arial" pitchFamily="34" charset="0"/>
              </a:rPr>
              <a:t>EUMETCast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en-GB" sz="1000" dirty="0">
                <a:solidFill>
                  <a:srgbClr val="FF0000"/>
                </a:solidFill>
                <a:latin typeface="Arial" pitchFamily="34" charset="0"/>
              </a:rPr>
              <a:t>(current assumption)</a:t>
            </a:r>
          </a:p>
        </p:txBody>
      </p:sp>
      <p:grpSp>
        <p:nvGrpSpPr>
          <p:cNvPr id="98" name="Group 43"/>
          <p:cNvGrpSpPr>
            <a:grpSpLocks/>
          </p:cNvGrpSpPr>
          <p:nvPr/>
        </p:nvGrpSpPr>
        <p:grpSpPr bwMode="auto">
          <a:xfrm>
            <a:off x="5226050" y="1343190"/>
            <a:ext cx="4613275" cy="2109788"/>
            <a:chOff x="3024" y="864"/>
            <a:chExt cx="2683" cy="1329"/>
          </a:xfrm>
        </p:grpSpPr>
        <p:grpSp>
          <p:nvGrpSpPr>
            <p:cNvPr id="99" name="Group 44"/>
            <p:cNvGrpSpPr>
              <a:grpSpLocks/>
            </p:cNvGrpSpPr>
            <p:nvPr/>
          </p:nvGrpSpPr>
          <p:grpSpPr bwMode="auto">
            <a:xfrm>
              <a:off x="3024" y="864"/>
              <a:ext cx="1318" cy="1329"/>
              <a:chOff x="3024" y="864"/>
              <a:chExt cx="1318" cy="1329"/>
            </a:xfrm>
          </p:grpSpPr>
          <p:pic>
            <p:nvPicPr>
              <p:cNvPr id="104" name="Picture 45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312" y="960"/>
                <a:ext cx="455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" name="Text Box 46"/>
              <p:cNvSpPr txBox="1">
                <a:spLocks noChangeArrowheads="1"/>
              </p:cNvSpPr>
              <p:nvPr/>
            </p:nvSpPr>
            <p:spPr bwMode="auto">
              <a:xfrm>
                <a:off x="3133" y="864"/>
                <a:ext cx="33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0" dirty="0" smtClean="0">
                    <a:solidFill>
                      <a:schemeClr val="tx1"/>
                    </a:solidFill>
                    <a:latin typeface="Arial" pitchFamily="34" charset="0"/>
                  </a:rPr>
                  <a:t>2017</a:t>
                </a:r>
                <a:endParaRPr lang="en-GB" sz="1400" b="0" dirty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sp>
            <p:nvSpPr>
              <p:cNvPr id="106" name="Text Box 47"/>
              <p:cNvSpPr txBox="1">
                <a:spLocks noChangeArrowheads="1"/>
              </p:cNvSpPr>
              <p:nvPr/>
            </p:nvSpPr>
            <p:spPr bwMode="auto">
              <a:xfrm>
                <a:off x="3024" y="1728"/>
                <a:ext cx="131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solidFill>
                      <a:srgbClr val="172A6F"/>
                    </a:solidFill>
                    <a:latin typeface="Arial" pitchFamily="34" charset="0"/>
                  </a:rPr>
                  <a:t>1 Imager – 16 Channels</a:t>
                </a:r>
              </a:p>
              <a:p>
                <a:r>
                  <a:rPr lang="en-GB" sz="1400">
                    <a:solidFill>
                      <a:srgbClr val="172A6F"/>
                    </a:solidFill>
                    <a:latin typeface="Arial" pitchFamily="34" charset="0"/>
                  </a:rPr>
                  <a:t>0.5 &amp; 1km HR – 1 &amp; 2 km</a:t>
                </a:r>
              </a:p>
              <a:p>
                <a:r>
                  <a:rPr lang="en-GB" sz="1400">
                    <a:solidFill>
                      <a:srgbClr val="172A6F"/>
                    </a:solidFill>
                    <a:latin typeface="Arial" pitchFamily="34" charset="0"/>
                  </a:rPr>
                  <a:t>10 Min RC + LI</a:t>
                </a:r>
              </a:p>
            </p:txBody>
          </p:sp>
        </p:grpSp>
        <p:grpSp>
          <p:nvGrpSpPr>
            <p:cNvPr id="100" name="Group 48"/>
            <p:cNvGrpSpPr>
              <a:grpSpLocks/>
            </p:cNvGrpSpPr>
            <p:nvPr/>
          </p:nvGrpSpPr>
          <p:grpSpPr bwMode="auto">
            <a:xfrm>
              <a:off x="4345" y="864"/>
              <a:ext cx="1362" cy="1329"/>
              <a:chOff x="4345" y="864"/>
              <a:chExt cx="1362" cy="1329"/>
            </a:xfrm>
          </p:grpSpPr>
          <p:pic>
            <p:nvPicPr>
              <p:cNvPr id="101" name="Picture 4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656" y="960"/>
                <a:ext cx="455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" name="Text Box 50"/>
              <p:cNvSpPr txBox="1">
                <a:spLocks noChangeArrowheads="1"/>
              </p:cNvSpPr>
              <p:nvPr/>
            </p:nvSpPr>
            <p:spPr bwMode="auto">
              <a:xfrm>
                <a:off x="4454" y="864"/>
                <a:ext cx="33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0" dirty="0" smtClean="0">
                    <a:solidFill>
                      <a:schemeClr val="tx1"/>
                    </a:solidFill>
                    <a:latin typeface="Arial" pitchFamily="34" charset="0"/>
                  </a:rPr>
                  <a:t>2019</a:t>
                </a:r>
                <a:endParaRPr lang="en-GB" sz="1400" b="0" dirty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sp>
            <p:nvSpPr>
              <p:cNvPr id="103" name="Text Box 51"/>
              <p:cNvSpPr txBox="1">
                <a:spLocks noChangeArrowheads="1"/>
              </p:cNvSpPr>
              <p:nvPr/>
            </p:nvSpPr>
            <p:spPr bwMode="auto">
              <a:xfrm>
                <a:off x="4345" y="1728"/>
                <a:ext cx="1362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solidFill>
                      <a:srgbClr val="172A6F"/>
                    </a:solidFill>
                    <a:latin typeface="Arial" pitchFamily="34" charset="0"/>
                  </a:rPr>
                  <a:t>     1 IR Sounder- 2 Bands</a:t>
                </a:r>
              </a:p>
              <a:p>
                <a:r>
                  <a:rPr lang="en-GB" sz="1400">
                    <a:solidFill>
                      <a:srgbClr val="172A6F"/>
                    </a:solidFill>
                    <a:latin typeface="Arial" pitchFamily="34" charset="0"/>
                  </a:rPr>
                  <a:t>     4 km</a:t>
                </a:r>
              </a:p>
              <a:p>
                <a:r>
                  <a:rPr lang="en-GB" sz="1400">
                    <a:solidFill>
                      <a:srgbClr val="172A6F"/>
                    </a:solidFill>
                    <a:latin typeface="Arial" pitchFamily="34" charset="0"/>
                  </a:rPr>
                  <a:t>     60 Min RC + UVN-S4</a:t>
                </a:r>
              </a:p>
            </p:txBody>
          </p:sp>
        </p:grpSp>
      </p:grpSp>
      <p:sp>
        <p:nvSpPr>
          <p:cNvPr id="107" name="Title 52"/>
          <p:cNvSpPr txBox="1">
            <a:spLocks/>
          </p:cNvSpPr>
          <p:nvPr/>
        </p:nvSpPr>
        <p:spPr bwMode="auto">
          <a:xfrm>
            <a:off x="349501" y="274217"/>
            <a:ext cx="91503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MTG – New challenges in Information Technology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8" name="Slide Number Placeholder 3"/>
          <p:cNvSpPr txBox="1">
            <a:spLocks/>
          </p:cNvSpPr>
          <p:nvPr/>
        </p:nvSpPr>
        <p:spPr bwMode="auto">
          <a:xfrm>
            <a:off x="7037388" y="6366040"/>
            <a:ext cx="711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Slide: </a:t>
            </a:r>
            <a:fld id="{7B880CF1-3A3A-4F0B-8D5C-8579E37252B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22400</TotalTime>
  <Words>1961</Words>
  <Application>Microsoft Office PowerPoint</Application>
  <PresentationFormat>A4 Paper (210x297 mm)</PresentationFormat>
  <Paragraphs>439</Paragraphs>
  <Slides>27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1_EUM_template_v03</vt:lpstr>
      <vt:lpstr>VISIO</vt:lpstr>
      <vt:lpstr>Picture</vt:lpstr>
      <vt:lpstr>Chart</vt:lpstr>
      <vt:lpstr>Slide 1</vt:lpstr>
      <vt:lpstr>Topics</vt:lpstr>
      <vt:lpstr>Slide 3</vt:lpstr>
      <vt:lpstr>MTG System Concept</vt:lpstr>
      <vt:lpstr>MTG Provides a Total of Five Missions Compliant to the User Needs</vt:lpstr>
      <vt:lpstr>Slide 6</vt:lpstr>
      <vt:lpstr>MTG System Concept</vt:lpstr>
      <vt:lpstr>MTG – Overall System Configuration - Overview</vt:lpstr>
      <vt:lpstr>Slide 9</vt:lpstr>
      <vt:lpstr>Slide 10</vt:lpstr>
      <vt:lpstr>Slide 11</vt:lpstr>
      <vt:lpstr>Slide 12</vt:lpstr>
      <vt:lpstr>Slide 13</vt:lpstr>
      <vt:lpstr>MTG Missions FCI – Main Benefits</vt:lpstr>
      <vt:lpstr>Slide 15</vt:lpstr>
      <vt:lpstr>Slide 16</vt:lpstr>
      <vt:lpstr>Slide 17</vt:lpstr>
      <vt:lpstr>Slide 18</vt:lpstr>
      <vt:lpstr>MTG Missions IRS – Main Benefits</vt:lpstr>
      <vt:lpstr>Slide 20</vt:lpstr>
      <vt:lpstr>DC Area LMA – Lightning Discharge </vt:lpstr>
      <vt:lpstr>Slide 22</vt:lpstr>
      <vt:lpstr>MTG Missions LI – Main Benefits</vt:lpstr>
      <vt:lpstr>MTG-S will Accommodate GMES Sentinel 4 Ultraviolet Visible Near-infrared (UVN)</vt:lpstr>
      <vt:lpstr>Slide 25</vt:lpstr>
      <vt:lpstr>Slide 26</vt:lpstr>
      <vt:lpstr>Slide 27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Bruno Mullet</cp:lastModifiedBy>
  <cp:revision>824</cp:revision>
  <cp:lastPrinted>2006-03-06T14:11:17Z</cp:lastPrinted>
  <dcterms:created xsi:type="dcterms:W3CDTF">1997-07-23T08:21:02Z</dcterms:created>
  <dcterms:modified xsi:type="dcterms:W3CDTF">2010-09-21T04:50:01Z</dcterms:modified>
</cp:coreProperties>
</file>