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6"/>
  </p:notesMasterIdLst>
  <p:sldIdLst>
    <p:sldId id="256" r:id="rId3"/>
    <p:sldId id="259" r:id="rId4"/>
    <p:sldId id="301" r:id="rId5"/>
    <p:sldId id="300" r:id="rId6"/>
    <p:sldId id="310" r:id="rId7"/>
    <p:sldId id="299" r:id="rId8"/>
    <p:sldId id="298" r:id="rId9"/>
    <p:sldId id="304" r:id="rId10"/>
    <p:sldId id="305" r:id="rId11"/>
    <p:sldId id="311" r:id="rId12"/>
    <p:sldId id="303" r:id="rId13"/>
    <p:sldId id="308" r:id="rId14"/>
    <p:sldId id="307" r:id="rId1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E1D7EF"/>
    <a:srgbClr val="FF0000"/>
    <a:srgbClr val="008000"/>
    <a:srgbClr val="FF33CC"/>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0860" autoAdjust="0"/>
  </p:normalViewPr>
  <p:slideViewPr>
    <p:cSldViewPr>
      <p:cViewPr varScale="1">
        <p:scale>
          <a:sx n="66" d="100"/>
          <a:sy n="66" d="100"/>
        </p:scale>
        <p:origin x="-127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64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A2E6C6E-A800-4EA5-B999-7499C517ECD5}" type="datetimeFigureOut">
              <a:rPr lang="tr-TR"/>
              <a:pPr>
                <a:defRPr/>
              </a:pPr>
              <a:t>20.09.2010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49A0815-A2D5-41FA-B534-56E08D134A4B}"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4096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40964"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2E56D7-7A4E-4431-99FA-9A09D04D9F92}" type="slidenum">
              <a:rPr lang="tr-TR" smtClean="0"/>
              <a:pPr/>
              <a:t>1</a:t>
            </a:fld>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a:prstGeom prst="rect">
            <a:avLst/>
          </a:prstGeo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a:prstGeom prst="rect">
            <a:avLst/>
          </a:prstGeo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500166" y="1000108"/>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a:prstGeom prst="rect">
            <a:avLst/>
          </a:prstGeom>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1600200"/>
            <a:ext cx="8229600" cy="4525963"/>
          </a:xfrm>
          <a:prstGeom prst="rect">
            <a:avLst/>
          </a:prstGeo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a:prstGeom prst="rect">
            <a:avLst/>
          </a:prstGeo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a:prstGeom prst="rect">
            <a:avLst/>
          </a:prstGeo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50A39623-C85B-41B2-BF4A-A28CA9F6AB12}" type="datetimeFigureOut">
              <a:rPr lang="tr-TR"/>
              <a:pPr>
                <a:defRPr/>
              </a:pPr>
              <a:t>20.09.2010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67965890-DDAE-4248-AC9C-CAE15F754428}" type="slidenum">
              <a:rPr lang="tr-TR"/>
              <a:pPr>
                <a:defRPr/>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04681FD7-7C77-4AB4-A72C-C8D817C464CA}" type="datetimeFigureOut">
              <a:rPr lang="tr-TR"/>
              <a:pPr>
                <a:defRPr/>
              </a:pPr>
              <a:t>20.09.2010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FBA83686-992E-4EA7-9622-68A8A94133D4}" type="slidenum">
              <a:rPr lang="tr-TR"/>
              <a:pPr>
                <a:defRPr/>
              </a:pPr>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CF6F7931-ACA3-4C80-911C-A1E64FE02AA5}" type="datetimeFigureOut">
              <a:rPr lang="tr-TR"/>
              <a:pPr>
                <a:defRPr/>
              </a:pPr>
              <a:t>20.09.2010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FF1727F2-374D-4D12-9458-6C2A7D03C6D4}" type="slidenum">
              <a:rPr lang="tr-TR"/>
              <a:pPr>
                <a:defRPr/>
              </a:pPr>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900259F3-E608-477B-8D3C-9EC9F16B4307}" type="datetimeFigureOut">
              <a:rPr lang="tr-TR"/>
              <a:pPr>
                <a:defRPr/>
              </a:pPr>
              <a:t>20.09.2010</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39FB2DBC-3263-4316-99B5-23C2C5F78EDC}" type="slidenum">
              <a:rPr lang="tr-TR"/>
              <a:pPr>
                <a:defRPr/>
              </a:pPr>
              <a:t>‹#›</a:t>
            </a:fld>
            <a:endParaRPr lang="tr-T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BB0541C5-2979-4A84-911C-3AE79A419EA2}" type="datetimeFigureOut">
              <a:rPr lang="tr-TR"/>
              <a:pPr>
                <a:defRPr/>
              </a:pPr>
              <a:t>20.09.2010</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C36EB9B1-A9B3-4DC1-9F8B-6D06ADC8642B}" type="slidenum">
              <a:rPr lang="tr-TR"/>
              <a:pPr>
                <a:defRPr/>
              </a:pPr>
              <a:t>‹#›</a:t>
            </a:fld>
            <a:endParaRPr lang="tr-T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53F0B91E-F60A-49F5-A7BA-63EBA6088B23}" type="datetimeFigureOut">
              <a:rPr lang="tr-TR"/>
              <a:pPr>
                <a:defRPr/>
              </a:pPr>
              <a:t>20.09.2010</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53068CF2-93BD-4488-A033-476152B76D4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a:prstGeom prst="rect">
            <a:avLst/>
          </a:prstGeom>
        </p:spPr>
        <p:txBody>
          <a:bodyPr/>
          <a:lstStyle/>
          <a:p>
            <a:r>
              <a:rPr lang="tr-TR" smtClean="0"/>
              <a:t>Asıl başlık stili için tıklatın</a:t>
            </a:r>
            <a:endParaRPr lang="tr-TR"/>
          </a:p>
        </p:txBody>
      </p:sp>
      <p:sp>
        <p:nvSpPr>
          <p:cNvPr id="3" name="2 İçerik Yer Tutucusu"/>
          <p:cNvSpPr>
            <a:spLocks noGrp="1"/>
          </p:cNvSpPr>
          <p:nvPr>
            <p:ph idx="1"/>
          </p:nvPr>
        </p:nvSpPr>
        <p:spPr>
          <a:xfrm>
            <a:off x="457200" y="1600200"/>
            <a:ext cx="8229600" cy="4525963"/>
          </a:xfrm>
          <a:prstGeom prst="rect">
            <a:avLst/>
          </a:prstGeo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837B4BA6-F3F8-4FD3-A622-235ACCC0CC71}" type="datetimeFigureOut">
              <a:rPr lang="tr-TR"/>
              <a:pPr>
                <a:defRPr/>
              </a:pPr>
              <a:t>20.09.2010</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A50A3A7E-C2B3-45C1-87E0-C2A94765D210}" type="slidenum">
              <a:rPr lang="tr-TR"/>
              <a:pPr>
                <a:defRPr/>
              </a:pPr>
              <a:t>‹#›</a:t>
            </a:fld>
            <a:endParaRPr lang="tr-T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9150B49E-45D0-4E8F-966C-9889CDD3CE67}" type="datetimeFigureOut">
              <a:rPr lang="tr-TR"/>
              <a:pPr>
                <a:defRPr/>
              </a:pPr>
              <a:t>20.09.2010</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1F39BEDC-18CA-4EC2-9537-3BE1E571B4C8}" type="slidenum">
              <a:rPr lang="tr-TR"/>
              <a:pPr>
                <a:defRPr/>
              </a:pPr>
              <a:t>‹#›</a:t>
            </a:fld>
            <a:endParaRPr lang="tr-T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AC207C83-4CCA-49CB-95BC-5750223C8958}" type="datetimeFigureOut">
              <a:rPr lang="tr-TR"/>
              <a:pPr>
                <a:defRPr/>
              </a:pPr>
              <a:t>20.09.2010</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068048E7-D289-45CE-88F8-4DEBB020B032}" type="slidenum">
              <a:rPr lang="tr-TR"/>
              <a:pPr>
                <a:defRPr/>
              </a:pPr>
              <a:t>‹#›</a:t>
            </a:fld>
            <a:endParaRPr lang="tr-T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AE8581E3-63AB-4BF7-9400-A48D95385310}" type="datetimeFigureOut">
              <a:rPr lang="tr-TR"/>
              <a:pPr>
                <a:defRPr/>
              </a:pPr>
              <a:t>20.09.2010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65191DC-D58E-45CF-A5E8-12585F796CB4}" type="slidenum">
              <a:rPr lang="tr-TR"/>
              <a:pPr>
                <a:defRPr/>
              </a:pPr>
              <a:t>‹#›</a:t>
            </a:fld>
            <a:endParaRPr lang="tr-T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FF03E0FD-17E1-4CB5-AC37-2231955A49C0}" type="datetimeFigureOut">
              <a:rPr lang="tr-TR"/>
              <a:pPr>
                <a:defRPr/>
              </a:pPr>
              <a:t>20.09.2010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845EB90-ED18-4009-A0AA-320E2CED0803}" type="slidenum">
              <a:rPr lang="tr-TR"/>
              <a:pPr>
                <a:defRPr/>
              </a:pPr>
              <a:t>‹#›</a:t>
            </a:fld>
            <a:endParaRPr lang="tr-T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1CA2B0F9-CA5D-47DE-8228-2D9669B6B3C9}" type="datetimeFigureOut">
              <a:rPr lang="tr-TR"/>
              <a:pPr>
                <a:defRPr/>
              </a:pPr>
              <a:t>20.09.2010</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7E4AA20F-7A42-4A61-9FE6-B55AED184F5B}"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a:prstGeom prst="rect">
            <a:avLst/>
          </a:prstGeo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a:prstGeom prst="rect">
            <a:avLst/>
          </a:prstGeo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a:prstGeom prst="rect">
            <a:avLst/>
          </a:prstGeom>
        </p:spPr>
        <p:txBody>
          <a:bodyPr/>
          <a:lstStyle/>
          <a:p>
            <a:r>
              <a:rPr lang="tr-TR" smtClean="0"/>
              <a:t>Asıl başlık stili için tıklatın</a:t>
            </a: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a:prstGeom prst="rect">
            <a:avLst/>
          </a:prstGeo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3 Metin Yer Tutucusu"/>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dirty="0"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emf"/><Relationship Id="rId3" Type="http://schemas.openxmlformats.org/officeDocument/2006/relationships/slideLayout" Target="../slideLayouts/slideLayout3.xml"/><Relationship Id="rId21" Type="http://schemas.openxmlformats.org/officeDocument/2006/relationships/image" Target="../media/image6.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emf"/><Relationship Id="rId2" Type="http://schemas.openxmlformats.org/officeDocument/2006/relationships/slideLayout" Target="../slideLayouts/slideLayout2.xml"/><Relationship Id="rId16" Type="http://schemas.openxmlformats.org/officeDocument/2006/relationships/image" Target="http://213.139.210.130/webler/logolar/1x120r.jpg" TargetMode="External"/><Relationship Id="rId20" Type="http://schemas.openxmlformats.org/officeDocument/2006/relationships/image" Target="../media/image5.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image" Target="../media/image4.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13 Yuvarlatılmış Dikdörtgen"/>
          <p:cNvSpPr/>
          <p:nvPr userDrawn="1"/>
        </p:nvSpPr>
        <p:spPr>
          <a:xfrm>
            <a:off x="1000100" y="1500174"/>
            <a:ext cx="7429552" cy="4214842"/>
          </a:xfrm>
          <a:prstGeom prst="roundRect">
            <a:avLst/>
          </a:prstGeom>
          <a:ln>
            <a:solidFill>
              <a:srgbClr val="FF66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tr-TR"/>
          </a:p>
        </p:txBody>
      </p:sp>
      <p:sp>
        <p:nvSpPr>
          <p:cNvPr id="1031" name="Rectangle 7"/>
          <p:cNvSpPr>
            <a:spLocks noChangeArrowheads="1"/>
          </p:cNvSpPr>
          <p:nvPr userDrawn="1"/>
        </p:nvSpPr>
        <p:spPr bwMode="auto">
          <a:xfrm>
            <a:off x="228600" y="6096000"/>
            <a:ext cx="7772400" cy="457200"/>
          </a:xfrm>
          <a:prstGeom prst="rect">
            <a:avLst/>
          </a:prstGeom>
          <a:noFill/>
          <a:ln w="9525">
            <a:noFill/>
            <a:miter lim="800000"/>
            <a:headEnd/>
            <a:tailEnd/>
          </a:ln>
          <a:effectLst/>
        </p:spPr>
        <p:txBody>
          <a:bodyPr/>
          <a:lstStyle/>
          <a:p>
            <a:pPr algn="ctr">
              <a:defRPr/>
            </a:pPr>
            <a:endParaRPr lang="tr-TR" sz="1400" dirty="0">
              <a:solidFill>
                <a:srgbClr val="0000FF"/>
              </a:solidFill>
            </a:endParaRPr>
          </a:p>
        </p:txBody>
      </p:sp>
      <p:sp>
        <p:nvSpPr>
          <p:cNvPr id="1038" name="Rectangle 14"/>
          <p:cNvSpPr>
            <a:spLocks noChangeArrowheads="1"/>
          </p:cNvSpPr>
          <p:nvPr userDrawn="1"/>
        </p:nvSpPr>
        <p:spPr bwMode="auto">
          <a:xfrm>
            <a:off x="3238500" y="3014663"/>
            <a:ext cx="9144000" cy="0"/>
          </a:xfrm>
          <a:prstGeom prst="rect">
            <a:avLst/>
          </a:prstGeom>
          <a:noFill/>
          <a:ln w="9525">
            <a:noFill/>
            <a:miter lim="800000"/>
            <a:headEnd/>
            <a:tailEnd/>
          </a:ln>
          <a:effectLst/>
        </p:spPr>
        <p:txBody>
          <a:bodyPr>
            <a:spAutoFit/>
          </a:bodyPr>
          <a:lstStyle/>
          <a:p>
            <a:pPr>
              <a:defRPr/>
            </a:pPr>
            <a:endParaRPr lang="tr-TR"/>
          </a:p>
        </p:txBody>
      </p:sp>
      <p:pic>
        <p:nvPicPr>
          <p:cNvPr id="8198" name="Picture 15" descr="http://213.139.210.130/webler/logolar/1x120r.jpg"/>
          <p:cNvPicPr>
            <a:picLocks noChangeAspect="1" noChangeArrowheads="1"/>
          </p:cNvPicPr>
          <p:nvPr userDrawn="1"/>
        </p:nvPicPr>
        <p:blipFill>
          <a:blip r:embed="rId15" r:link="rId16" cstate="print"/>
          <a:srcRect/>
          <a:stretch>
            <a:fillRect/>
          </a:stretch>
        </p:blipFill>
        <p:spPr bwMode="auto">
          <a:xfrm>
            <a:off x="1214414" y="241300"/>
            <a:ext cx="685800" cy="830263"/>
          </a:xfrm>
          <a:prstGeom prst="rect">
            <a:avLst/>
          </a:prstGeom>
          <a:noFill/>
          <a:ln w="9525">
            <a:noFill/>
            <a:miter lim="800000"/>
            <a:headEnd/>
            <a:tailEnd/>
          </a:ln>
        </p:spPr>
      </p:pic>
      <p:pic>
        <p:nvPicPr>
          <p:cNvPr id="8199" name="Picture 8"/>
          <p:cNvPicPr>
            <a:picLocks noChangeAspect="1" noChangeArrowheads="1"/>
          </p:cNvPicPr>
          <p:nvPr userDrawn="1"/>
        </p:nvPicPr>
        <p:blipFill>
          <a:blip r:embed="rId17" cstate="print"/>
          <a:srcRect/>
          <a:stretch>
            <a:fillRect/>
          </a:stretch>
        </p:blipFill>
        <p:spPr bwMode="auto">
          <a:xfrm>
            <a:off x="2500298" y="271463"/>
            <a:ext cx="771525" cy="800100"/>
          </a:xfrm>
          <a:prstGeom prst="rect">
            <a:avLst/>
          </a:prstGeom>
          <a:noFill/>
          <a:ln w="9525">
            <a:noFill/>
            <a:miter lim="800000"/>
            <a:headEnd/>
            <a:tailEnd/>
          </a:ln>
        </p:spPr>
      </p:pic>
      <p:pic>
        <p:nvPicPr>
          <p:cNvPr id="8200" name="Picture 9"/>
          <p:cNvPicPr>
            <a:picLocks noChangeAspect="1" noChangeArrowheads="1"/>
          </p:cNvPicPr>
          <p:nvPr userDrawn="1"/>
        </p:nvPicPr>
        <p:blipFill>
          <a:blip r:embed="rId18" cstate="print"/>
          <a:srcRect/>
          <a:stretch>
            <a:fillRect/>
          </a:stretch>
        </p:blipFill>
        <p:spPr bwMode="auto">
          <a:xfrm>
            <a:off x="3714744" y="200025"/>
            <a:ext cx="981075" cy="942975"/>
          </a:xfrm>
          <a:prstGeom prst="rect">
            <a:avLst/>
          </a:prstGeom>
          <a:noFill/>
          <a:ln w="9525">
            <a:noFill/>
            <a:miter lim="800000"/>
            <a:headEnd/>
            <a:tailEnd/>
          </a:ln>
        </p:spPr>
      </p:pic>
      <p:pic>
        <p:nvPicPr>
          <p:cNvPr id="8201" name="Picture 10"/>
          <p:cNvPicPr>
            <a:picLocks noChangeAspect="1" noChangeArrowheads="1"/>
          </p:cNvPicPr>
          <p:nvPr userDrawn="1"/>
        </p:nvPicPr>
        <p:blipFill>
          <a:blip r:embed="rId19" cstate="print"/>
          <a:srcRect/>
          <a:stretch>
            <a:fillRect/>
          </a:stretch>
        </p:blipFill>
        <p:spPr bwMode="auto">
          <a:xfrm>
            <a:off x="5000628" y="214290"/>
            <a:ext cx="933791" cy="871538"/>
          </a:xfrm>
          <a:prstGeom prst="rect">
            <a:avLst/>
          </a:prstGeom>
          <a:noFill/>
          <a:ln w="9525">
            <a:noFill/>
            <a:miter lim="800000"/>
            <a:headEnd/>
            <a:tailEnd/>
          </a:ln>
        </p:spPr>
      </p:pic>
      <p:pic>
        <p:nvPicPr>
          <p:cNvPr id="8202" name="Picture 11"/>
          <p:cNvPicPr>
            <a:picLocks noChangeAspect="1" noChangeArrowheads="1"/>
          </p:cNvPicPr>
          <p:nvPr userDrawn="1"/>
        </p:nvPicPr>
        <p:blipFill>
          <a:blip r:embed="rId20" cstate="print"/>
          <a:srcRect/>
          <a:stretch>
            <a:fillRect/>
          </a:stretch>
        </p:blipFill>
        <p:spPr bwMode="auto">
          <a:xfrm>
            <a:off x="6403083" y="214290"/>
            <a:ext cx="1883693" cy="785835"/>
          </a:xfrm>
          <a:prstGeom prst="rect">
            <a:avLst/>
          </a:prstGeom>
          <a:noFill/>
          <a:ln w="9525">
            <a:noFill/>
            <a:miter lim="800000"/>
            <a:headEnd/>
            <a:tailEnd/>
          </a:ln>
        </p:spPr>
      </p:pic>
      <p:sp>
        <p:nvSpPr>
          <p:cNvPr id="12" name="11 Metin kutusu"/>
          <p:cNvSpPr txBox="1"/>
          <p:nvPr userDrawn="1"/>
        </p:nvSpPr>
        <p:spPr>
          <a:xfrm>
            <a:off x="1069945" y="1071546"/>
            <a:ext cx="7359707" cy="369332"/>
          </a:xfrm>
          <a:prstGeom prst="rect">
            <a:avLst/>
          </a:prstGeom>
          <a:noFill/>
        </p:spPr>
        <p:txBody>
          <a:bodyPr wrap="none">
            <a:spAutoFit/>
          </a:bodyPr>
          <a:lstStyle/>
          <a:p>
            <a:pPr>
              <a:defRPr/>
            </a:pPr>
            <a:r>
              <a:rPr lang="en-US" sz="1800" dirty="0">
                <a:solidFill>
                  <a:schemeClr val="accent2"/>
                </a:solidFill>
              </a:rPr>
              <a:t>Regional Flash Flood </a:t>
            </a:r>
            <a:r>
              <a:rPr lang="tr-TR" sz="1800" dirty="0" smtClean="0">
                <a:solidFill>
                  <a:schemeClr val="accent2"/>
                </a:solidFill>
              </a:rPr>
              <a:t> </a:t>
            </a:r>
            <a:r>
              <a:rPr lang="en-US" sz="1800" baseline="0" noProof="0" dirty="0" smtClean="0">
                <a:solidFill>
                  <a:schemeClr val="accent2"/>
                </a:solidFill>
              </a:rPr>
              <a:t>Guidance</a:t>
            </a:r>
            <a:r>
              <a:rPr lang="en-US" sz="1800" dirty="0" smtClean="0">
                <a:solidFill>
                  <a:schemeClr val="accent2"/>
                </a:solidFill>
              </a:rPr>
              <a:t> </a:t>
            </a:r>
            <a:r>
              <a:rPr lang="en-US" sz="1800" dirty="0">
                <a:solidFill>
                  <a:schemeClr val="accent2"/>
                </a:solidFill>
              </a:rPr>
              <a:t>System-Black Sea and Middle East Regions </a:t>
            </a:r>
          </a:p>
        </p:txBody>
      </p:sp>
      <p:sp>
        <p:nvSpPr>
          <p:cNvPr id="8205" name="Rectangle 13"/>
          <p:cNvSpPr>
            <a:spLocks noChangeArrowheads="1"/>
          </p:cNvSpPr>
          <p:nvPr userDrawn="1"/>
        </p:nvSpPr>
        <p:spPr bwMode="auto">
          <a:xfrm>
            <a:off x="1000100" y="5715016"/>
            <a:ext cx="735811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accent2"/>
                </a:solidFill>
                <a:effectLst/>
                <a:latin typeface="Times New Roman" pitchFamily="18" charset="0"/>
                <a:ea typeface="Times New Roman" pitchFamily="18" charset="0"/>
              </a:rPr>
              <a:t>INFORMAL CONFERENCE OF SOUTH-EAST EUROPEAN NMHSs DIRECTORS (ICEED)  10</a:t>
            </a:r>
            <a:r>
              <a:rPr kumimoji="0" lang="en-GB" sz="1200" b="1" i="0" u="none" strike="noStrike" cap="none" normalizeH="0" baseline="30000" dirty="0" smtClean="0">
                <a:ln>
                  <a:noFill/>
                </a:ln>
                <a:solidFill>
                  <a:schemeClr val="accent2"/>
                </a:solidFill>
                <a:effectLst/>
                <a:latin typeface="Times New Roman" pitchFamily="18" charset="0"/>
                <a:ea typeface="Times New Roman" pitchFamily="18" charset="0"/>
              </a:rPr>
              <a:t>th</a:t>
            </a:r>
            <a:r>
              <a:rPr kumimoji="0" lang="en-GB" sz="1200" b="1" i="0" u="none" strike="noStrike" cap="none" normalizeH="0" baseline="0" dirty="0" smtClean="0">
                <a:ln>
                  <a:noFill/>
                </a:ln>
                <a:solidFill>
                  <a:schemeClr val="accent2"/>
                </a:solidFill>
                <a:effectLst/>
                <a:latin typeface="Times New Roman" pitchFamily="18" charset="0"/>
                <a:ea typeface="Times New Roman" pitchFamily="18" charset="0"/>
              </a:rPr>
              <a:t>  Session</a:t>
            </a:r>
            <a:endParaRPr kumimoji="0" lang="tr-TR" sz="1200" b="1" i="0" u="none" strike="noStrike" cap="none" normalizeH="0" baseline="0" dirty="0" smtClean="0">
              <a:ln>
                <a:noFill/>
              </a:ln>
              <a:solidFill>
                <a:schemeClr val="accent2"/>
              </a:solidFill>
              <a:effectLst/>
              <a:latin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accent2"/>
                </a:solidFill>
                <a:effectLst/>
                <a:latin typeface="Times New Roman" pitchFamily="18" charset="0"/>
                <a:ea typeface="Times New Roman" pitchFamily="18" charset="0"/>
              </a:rPr>
              <a:t>Istanbul, 21-22 September 2010</a:t>
            </a:r>
            <a:endParaRPr kumimoji="0" lang="en-GB" sz="1200" b="1" i="0" u="none" strike="noStrike" cap="none" normalizeH="0" baseline="0" dirty="0" smtClean="0">
              <a:ln>
                <a:noFill/>
              </a:ln>
              <a:solidFill>
                <a:schemeClr val="accent2"/>
              </a:solidFill>
              <a:effectLst/>
              <a:latin typeface="Times New Roman" pitchFamily="18" charset="0"/>
            </a:endParaRPr>
          </a:p>
        </p:txBody>
      </p:sp>
      <p:pic>
        <p:nvPicPr>
          <p:cNvPr id="1026" name="Picture 2" descr="C:\Documents and Settings\asayin\Desktop\ulkeler_iraq2.png"/>
          <p:cNvPicPr>
            <a:picLocks noChangeAspect="1" noChangeArrowheads="1"/>
          </p:cNvPicPr>
          <p:nvPr userDrawn="1"/>
        </p:nvPicPr>
        <p:blipFill>
          <a:blip r:embed="rId21" cstate="print"/>
          <a:srcRect/>
          <a:stretch>
            <a:fillRect/>
          </a:stretch>
        </p:blipFill>
        <p:spPr bwMode="auto">
          <a:xfrm>
            <a:off x="176333" y="2071678"/>
            <a:ext cx="1895337" cy="1535445"/>
          </a:xfrm>
          <a:prstGeom prst="rect">
            <a:avLst/>
          </a:prstGeom>
          <a:noFill/>
          <a:ln>
            <a:solidFill>
              <a:schemeClr val="accent2">
                <a:lumMod val="75000"/>
              </a:schemeClr>
            </a:solidFill>
          </a:ln>
        </p:spPr>
      </p:pic>
      <p:sp>
        <p:nvSpPr>
          <p:cNvPr id="15" name="Text Box 10"/>
          <p:cNvSpPr txBox="1">
            <a:spLocks noChangeArrowheads="1"/>
          </p:cNvSpPr>
          <p:nvPr userDrawn="1"/>
        </p:nvSpPr>
        <p:spPr bwMode="auto">
          <a:xfrm>
            <a:off x="2071670" y="1571612"/>
            <a:ext cx="5643602" cy="461665"/>
          </a:xfrm>
          <a:prstGeom prst="rect">
            <a:avLst/>
          </a:prstGeom>
          <a:solidFill>
            <a:srgbClr val="0070C0"/>
          </a:solidFill>
          <a:ln w="9525">
            <a:noFill/>
            <a:miter lim="800000"/>
            <a:headEnd/>
            <a:tailEnd/>
          </a:ln>
          <a:effectLst/>
        </p:spPr>
        <p:txBody>
          <a:bodyPr wrap="square">
            <a:spAutoFit/>
          </a:bodyPr>
          <a:lstStyle/>
          <a:p>
            <a:pPr>
              <a:spcBef>
                <a:spcPct val="50000"/>
              </a:spcBef>
            </a:pPr>
            <a:r>
              <a:rPr lang="en-US" b="1" dirty="0" smtClean="0">
                <a:solidFill>
                  <a:schemeClr val="bg1"/>
                </a:solidFill>
              </a:rPr>
              <a:t> </a:t>
            </a:r>
            <a:endParaRPr lang="en-US"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86"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alphaModFix amt="17000"/>
            <a:lum/>
          </a:blip>
          <a:srcRect/>
          <a:stretch>
            <a:fillRect l="-4000" t="3000" r="7000" b="3000"/>
          </a:stretch>
        </a:blipFill>
        <a:effectLst/>
      </p:bgPr>
    </p:bg>
    <p:spTree>
      <p:nvGrpSpPr>
        <p:cNvPr id="1" name=""/>
        <p:cNvGrpSpPr/>
        <p:nvPr/>
      </p:nvGrpSpPr>
      <p:grpSpPr>
        <a:xfrm>
          <a:off x="0" y="0"/>
          <a:ext cx="0" cy="0"/>
          <a:chOff x="0" y="0"/>
          <a:chExt cx="0" cy="0"/>
        </a:xfrm>
      </p:grpSpPr>
      <p:sp>
        <p:nvSpPr>
          <p:cNvPr id="9218"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9219"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EBD23DA-EFFA-453E-A998-93E6F2ED0E79}" type="datetimeFigureOut">
              <a:rPr lang="tr-TR"/>
              <a:pPr>
                <a:defRPr/>
              </a:pPr>
              <a:t>20.09.2010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69A1B47-0E4E-48C7-AA51-0575104492CD}"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6"/>
          <p:cNvSpPr txBox="1">
            <a:spLocks noChangeArrowheads="1"/>
          </p:cNvSpPr>
          <p:nvPr/>
        </p:nvSpPr>
        <p:spPr bwMode="auto">
          <a:xfrm>
            <a:off x="2928958" y="4214818"/>
            <a:ext cx="4572000" cy="646331"/>
          </a:xfrm>
          <a:prstGeom prst="rect">
            <a:avLst/>
          </a:prstGeom>
          <a:noFill/>
          <a:ln w="9525">
            <a:noFill/>
            <a:miter lim="800000"/>
            <a:headEnd/>
            <a:tailEnd/>
          </a:ln>
        </p:spPr>
        <p:txBody>
          <a:bodyPr>
            <a:spAutoFit/>
          </a:bodyPr>
          <a:lstStyle/>
          <a:p>
            <a:pPr>
              <a:defRPr/>
            </a:pPr>
            <a:r>
              <a:rPr lang="en-US" sz="1200" b="1" dirty="0">
                <a:solidFill>
                  <a:schemeClr val="accent6">
                    <a:lumMod val="50000"/>
                  </a:schemeClr>
                </a:solidFill>
              </a:rPr>
              <a:t>Mr.</a:t>
            </a:r>
            <a:r>
              <a:rPr lang="tr-TR" sz="1200" b="1" dirty="0">
                <a:solidFill>
                  <a:schemeClr val="accent6">
                    <a:lumMod val="50000"/>
                  </a:schemeClr>
                </a:solidFill>
              </a:rPr>
              <a:t> Ayhan SAYIN</a:t>
            </a:r>
            <a:endParaRPr lang="en-US" sz="1200" b="1" dirty="0">
              <a:solidFill>
                <a:schemeClr val="accent6">
                  <a:lumMod val="50000"/>
                </a:schemeClr>
              </a:solidFill>
            </a:endParaRPr>
          </a:p>
          <a:p>
            <a:pPr>
              <a:defRPr/>
            </a:pPr>
            <a:r>
              <a:rPr lang="en-US" sz="1200" b="1" dirty="0" smtClean="0">
                <a:solidFill>
                  <a:schemeClr val="accent6">
                    <a:lumMod val="50000"/>
                  </a:schemeClr>
                </a:solidFill>
              </a:rPr>
              <a:t>Turkish State  Meteorological </a:t>
            </a:r>
            <a:r>
              <a:rPr lang="tr-TR" sz="1200" b="1" dirty="0" smtClean="0">
                <a:solidFill>
                  <a:schemeClr val="accent6">
                    <a:lumMod val="50000"/>
                  </a:schemeClr>
                </a:solidFill>
              </a:rPr>
              <a:t>Service </a:t>
            </a:r>
            <a:endParaRPr lang="tr-TR" sz="1200" b="1" dirty="0">
              <a:solidFill>
                <a:schemeClr val="accent6">
                  <a:lumMod val="50000"/>
                </a:schemeClr>
              </a:solidFill>
            </a:endParaRPr>
          </a:p>
          <a:p>
            <a:pPr>
              <a:defRPr/>
            </a:pPr>
            <a:r>
              <a:rPr lang="tr-TR" sz="1200" b="1" dirty="0">
                <a:solidFill>
                  <a:schemeClr val="accent6">
                    <a:lumMod val="50000"/>
                  </a:schemeClr>
                </a:solidFill>
              </a:rPr>
              <a:t>asayin@dmi.gov.tr</a:t>
            </a:r>
            <a:endParaRPr lang="en-US" sz="1200" b="1" dirty="0">
              <a:solidFill>
                <a:schemeClr val="accent6">
                  <a:lumMod val="50000"/>
                </a:schemeClr>
              </a:solidFill>
            </a:endParaRPr>
          </a:p>
        </p:txBody>
      </p:sp>
      <p:sp>
        <p:nvSpPr>
          <p:cNvPr id="5" name="Text Box 6"/>
          <p:cNvSpPr txBox="1">
            <a:spLocks noChangeArrowheads="1"/>
          </p:cNvSpPr>
          <p:nvPr/>
        </p:nvSpPr>
        <p:spPr bwMode="auto">
          <a:xfrm>
            <a:off x="2928926" y="2285992"/>
            <a:ext cx="4143404" cy="830997"/>
          </a:xfrm>
          <a:prstGeom prst="rect">
            <a:avLst/>
          </a:prstGeom>
          <a:noFill/>
          <a:ln w="9525">
            <a:noFill/>
            <a:miter lim="800000"/>
            <a:headEnd/>
            <a:tailEnd/>
          </a:ln>
        </p:spPr>
        <p:txBody>
          <a:bodyPr wrap="square">
            <a:spAutoFit/>
          </a:bodyPr>
          <a:lstStyle/>
          <a:p>
            <a:pPr>
              <a:defRPr/>
            </a:pPr>
            <a:r>
              <a:rPr lang="en-US" sz="1200" b="1" dirty="0">
                <a:solidFill>
                  <a:schemeClr val="accent6">
                    <a:lumMod val="50000"/>
                  </a:schemeClr>
                </a:solidFill>
              </a:rPr>
              <a:t>Mr</a:t>
            </a:r>
            <a:r>
              <a:rPr lang="en-US" sz="1200" b="1" dirty="0" smtClean="0">
                <a:solidFill>
                  <a:schemeClr val="accent6">
                    <a:lumMod val="50000"/>
                  </a:schemeClr>
                </a:solidFill>
              </a:rPr>
              <a:t>.</a:t>
            </a:r>
            <a:r>
              <a:rPr lang="tr-TR" sz="1200" b="1" dirty="0">
                <a:solidFill>
                  <a:schemeClr val="accent6">
                    <a:lumMod val="50000"/>
                  </a:schemeClr>
                </a:solidFill>
              </a:rPr>
              <a:t> </a:t>
            </a:r>
            <a:r>
              <a:rPr lang="tr-TR" sz="1200" b="1" dirty="0" smtClean="0">
                <a:solidFill>
                  <a:schemeClr val="accent6">
                    <a:lumMod val="50000"/>
                  </a:schemeClr>
                </a:solidFill>
              </a:rPr>
              <a:t>Hayrettin BACANLI </a:t>
            </a:r>
            <a:endParaRPr lang="en-US" sz="1200" b="1" dirty="0">
              <a:solidFill>
                <a:schemeClr val="accent6">
                  <a:lumMod val="50000"/>
                </a:schemeClr>
              </a:solidFill>
            </a:endParaRPr>
          </a:p>
          <a:p>
            <a:pPr>
              <a:defRPr/>
            </a:pPr>
            <a:r>
              <a:rPr lang="en-US" sz="1200" b="1" dirty="0" smtClean="0">
                <a:solidFill>
                  <a:schemeClr val="accent6">
                    <a:lumMod val="50000"/>
                  </a:schemeClr>
                </a:solidFill>
              </a:rPr>
              <a:t>Turkish  State Meteorological Service</a:t>
            </a:r>
          </a:p>
          <a:p>
            <a:pPr>
              <a:defRPr/>
            </a:pPr>
            <a:r>
              <a:rPr lang="en-US" sz="1200" b="1" dirty="0" smtClean="0">
                <a:solidFill>
                  <a:schemeClr val="accent6">
                    <a:lumMod val="50000"/>
                  </a:schemeClr>
                </a:solidFill>
              </a:rPr>
              <a:t>Head  of  Research  and  Information Department   </a:t>
            </a:r>
          </a:p>
          <a:p>
            <a:pPr>
              <a:defRPr/>
            </a:pPr>
            <a:r>
              <a:rPr lang="tr-TR" sz="1200" b="1" dirty="0" smtClean="0">
                <a:solidFill>
                  <a:schemeClr val="accent6">
                    <a:lumMod val="50000"/>
                  </a:schemeClr>
                </a:solidFill>
              </a:rPr>
              <a:t>hbacanli@dmi.gov.tr</a:t>
            </a:r>
            <a:endParaRPr lang="en-US" sz="1200" b="1" dirty="0">
              <a:solidFill>
                <a:schemeClr val="accent6">
                  <a:lumMod val="50000"/>
                </a:schemeClr>
              </a:solidFill>
            </a:endParaRPr>
          </a:p>
        </p:txBody>
      </p:sp>
      <p:sp>
        <p:nvSpPr>
          <p:cNvPr id="4" name="Text Box 6"/>
          <p:cNvSpPr txBox="1">
            <a:spLocks noChangeArrowheads="1"/>
          </p:cNvSpPr>
          <p:nvPr/>
        </p:nvSpPr>
        <p:spPr bwMode="auto">
          <a:xfrm>
            <a:off x="2928926" y="3214686"/>
            <a:ext cx="3857652" cy="830997"/>
          </a:xfrm>
          <a:prstGeom prst="rect">
            <a:avLst/>
          </a:prstGeom>
          <a:noFill/>
          <a:ln w="9525">
            <a:noFill/>
            <a:miter lim="800000"/>
            <a:headEnd/>
            <a:tailEnd/>
          </a:ln>
        </p:spPr>
        <p:txBody>
          <a:bodyPr wrap="square">
            <a:spAutoFit/>
          </a:bodyPr>
          <a:lstStyle/>
          <a:p>
            <a:pPr>
              <a:defRPr/>
            </a:pPr>
            <a:r>
              <a:rPr lang="en-US" sz="1200" b="1" dirty="0">
                <a:solidFill>
                  <a:schemeClr val="accent6">
                    <a:lumMod val="50000"/>
                  </a:schemeClr>
                </a:solidFill>
              </a:rPr>
              <a:t>Mr</a:t>
            </a:r>
            <a:r>
              <a:rPr lang="en-US" sz="1200" b="1" dirty="0" smtClean="0">
                <a:solidFill>
                  <a:schemeClr val="accent6">
                    <a:lumMod val="50000"/>
                  </a:schemeClr>
                </a:solidFill>
              </a:rPr>
              <a:t>.</a:t>
            </a:r>
            <a:r>
              <a:rPr lang="tr-TR" sz="1200" b="1" dirty="0">
                <a:solidFill>
                  <a:schemeClr val="accent6">
                    <a:lumMod val="50000"/>
                  </a:schemeClr>
                </a:solidFill>
              </a:rPr>
              <a:t> </a:t>
            </a:r>
            <a:r>
              <a:rPr lang="tr-TR" sz="1200" b="1" dirty="0" smtClean="0">
                <a:solidFill>
                  <a:schemeClr val="accent6">
                    <a:lumMod val="50000"/>
                  </a:schemeClr>
                </a:solidFill>
              </a:rPr>
              <a:t>Alper  AKÇAKAYA </a:t>
            </a:r>
            <a:endParaRPr lang="en-US" sz="1200" b="1" dirty="0">
              <a:solidFill>
                <a:schemeClr val="accent6">
                  <a:lumMod val="50000"/>
                </a:schemeClr>
              </a:solidFill>
            </a:endParaRPr>
          </a:p>
          <a:p>
            <a:pPr>
              <a:defRPr/>
            </a:pPr>
            <a:r>
              <a:rPr lang="en-US" sz="1200" b="1" dirty="0" smtClean="0">
                <a:solidFill>
                  <a:schemeClr val="accent6">
                    <a:lumMod val="50000"/>
                  </a:schemeClr>
                </a:solidFill>
              </a:rPr>
              <a:t>Turkish  State Meteorological Service</a:t>
            </a:r>
          </a:p>
          <a:p>
            <a:pPr>
              <a:defRPr/>
            </a:pPr>
            <a:r>
              <a:rPr lang="en-US" sz="1200" b="1" dirty="0" smtClean="0">
                <a:solidFill>
                  <a:schemeClr val="accent6">
                    <a:lumMod val="50000"/>
                  </a:schemeClr>
                </a:solidFill>
              </a:rPr>
              <a:t>Head  of  Research  </a:t>
            </a:r>
            <a:r>
              <a:rPr lang="tr-TR" sz="1200" b="1" dirty="0" smtClean="0">
                <a:solidFill>
                  <a:schemeClr val="accent6">
                    <a:lumMod val="50000"/>
                  </a:schemeClr>
                </a:solidFill>
              </a:rPr>
              <a:t> </a:t>
            </a:r>
            <a:r>
              <a:rPr lang="en-US" sz="1200" b="1" dirty="0" smtClean="0">
                <a:solidFill>
                  <a:schemeClr val="accent6">
                    <a:lumMod val="50000"/>
                  </a:schemeClr>
                </a:solidFill>
              </a:rPr>
              <a:t>Division</a:t>
            </a:r>
            <a:r>
              <a:rPr lang="tr-TR" sz="1200" b="1" dirty="0" smtClean="0">
                <a:solidFill>
                  <a:schemeClr val="accent6">
                    <a:lumMod val="50000"/>
                  </a:schemeClr>
                </a:solidFill>
              </a:rPr>
              <a:t> </a:t>
            </a:r>
            <a:r>
              <a:rPr lang="en-US" sz="1200" b="1" dirty="0" smtClean="0">
                <a:solidFill>
                  <a:schemeClr val="accent6">
                    <a:lumMod val="50000"/>
                  </a:schemeClr>
                </a:solidFill>
              </a:rPr>
              <a:t>  </a:t>
            </a:r>
          </a:p>
          <a:p>
            <a:pPr>
              <a:defRPr/>
            </a:pPr>
            <a:r>
              <a:rPr lang="tr-TR" sz="1200" b="1" dirty="0" smtClean="0">
                <a:solidFill>
                  <a:schemeClr val="accent6">
                    <a:lumMod val="50000"/>
                  </a:schemeClr>
                </a:solidFill>
              </a:rPr>
              <a:t>aakcakaya@dmi.gov.tr</a:t>
            </a:r>
            <a:endParaRPr lang="en-US" sz="1200" b="1" dirty="0">
              <a:solidFill>
                <a:schemeClr val="accent6">
                  <a:lumMod val="50000"/>
                </a:schemeClr>
              </a:solidFill>
            </a:endParaRPr>
          </a:p>
        </p:txBody>
      </p:sp>
      <p:sp>
        <p:nvSpPr>
          <p:cNvPr id="6" name="Text Box 6"/>
          <p:cNvSpPr txBox="1">
            <a:spLocks noChangeArrowheads="1"/>
          </p:cNvSpPr>
          <p:nvPr/>
        </p:nvSpPr>
        <p:spPr bwMode="auto">
          <a:xfrm>
            <a:off x="2143108" y="5366579"/>
            <a:ext cx="4572000" cy="276999"/>
          </a:xfrm>
          <a:prstGeom prst="rect">
            <a:avLst/>
          </a:prstGeom>
          <a:noFill/>
          <a:ln w="9525">
            <a:noFill/>
            <a:miter lim="800000"/>
            <a:headEnd/>
            <a:tailEnd/>
          </a:ln>
        </p:spPr>
        <p:txBody>
          <a:bodyPr>
            <a:spAutoFit/>
          </a:bodyPr>
          <a:lstStyle/>
          <a:p>
            <a:pPr>
              <a:defRPr/>
            </a:pPr>
            <a:r>
              <a:rPr lang="en-US" sz="1200" b="1" dirty="0" smtClean="0">
                <a:solidFill>
                  <a:schemeClr val="accent6">
                    <a:lumMod val="50000"/>
                  </a:schemeClr>
                </a:solidFill>
              </a:rPr>
              <a:t>With  the   contribution  of  HRC, WMO, NOAA</a:t>
            </a:r>
            <a:r>
              <a:rPr lang="tr-TR" sz="1200" b="1" dirty="0" smtClean="0">
                <a:solidFill>
                  <a:schemeClr val="accent6">
                    <a:lumMod val="50000"/>
                  </a:schemeClr>
                </a:solidFill>
              </a:rPr>
              <a:t> </a:t>
            </a:r>
            <a:r>
              <a:rPr lang="en-US" sz="1200" b="1" dirty="0" smtClean="0">
                <a:solidFill>
                  <a:schemeClr val="accent6">
                    <a:lumMod val="50000"/>
                  </a:schemeClr>
                </a:solidFill>
              </a:rPr>
              <a:t> and  USAID.</a:t>
            </a:r>
            <a:endParaRPr lang="en-US" sz="1200" b="1" dirty="0">
              <a:solidFill>
                <a:schemeClr val="accent6">
                  <a:lumMod val="50000"/>
                </a:schemeClr>
              </a:solidFill>
            </a:endParaRPr>
          </a:p>
        </p:txBody>
      </p:sp>
      <p:sp>
        <p:nvSpPr>
          <p:cNvPr id="8" name="7 Metin kutusu"/>
          <p:cNvSpPr txBox="1"/>
          <p:nvPr/>
        </p:nvSpPr>
        <p:spPr>
          <a:xfrm>
            <a:off x="2143108" y="1538575"/>
            <a:ext cx="2428892" cy="461665"/>
          </a:xfrm>
          <a:prstGeom prst="rect">
            <a:avLst/>
          </a:prstGeom>
          <a:noFill/>
        </p:spPr>
        <p:txBody>
          <a:bodyPr wrap="square" rtlCol="0">
            <a:spAutoFit/>
          </a:bodyPr>
          <a:lstStyle/>
          <a:p>
            <a:r>
              <a:rPr lang="en-US" dirty="0" smtClean="0">
                <a:solidFill>
                  <a:schemeClr val="bg1"/>
                </a:solidFill>
              </a:rPr>
              <a:t>Contributors </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Akış Çizelgesi: Veri"/>
          <p:cNvSpPr/>
          <p:nvPr/>
        </p:nvSpPr>
        <p:spPr>
          <a:xfrm>
            <a:off x="2000232" y="2214554"/>
            <a:ext cx="1214446" cy="500066"/>
          </a:xfrm>
          <a:prstGeom prst="flowChartInputOutpu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Satellite Rainfall </a:t>
            </a:r>
            <a:endParaRPr lang="en-US" sz="1200" dirty="0"/>
          </a:p>
        </p:txBody>
      </p:sp>
      <p:sp>
        <p:nvSpPr>
          <p:cNvPr id="6" name="5 Akış Çizelgesi: Veri"/>
          <p:cNvSpPr/>
          <p:nvPr/>
        </p:nvSpPr>
        <p:spPr>
          <a:xfrm>
            <a:off x="2000232" y="2857496"/>
            <a:ext cx="1214446" cy="500066"/>
          </a:xfrm>
          <a:prstGeom prst="flowChartInputOutpu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Gauge Rainfall </a:t>
            </a:r>
            <a:endParaRPr lang="en-US" sz="1200" dirty="0"/>
          </a:p>
        </p:txBody>
      </p:sp>
      <p:sp>
        <p:nvSpPr>
          <p:cNvPr id="7" name="6 Akış Çizelgesi: Öteki İşlem"/>
          <p:cNvSpPr/>
          <p:nvPr/>
        </p:nvSpPr>
        <p:spPr>
          <a:xfrm>
            <a:off x="3428992" y="2428868"/>
            <a:ext cx="1643074" cy="71438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Rainfall Data Quality Control&amp; Merging </a:t>
            </a:r>
            <a:endParaRPr lang="en-US" sz="1400" dirty="0"/>
          </a:p>
        </p:txBody>
      </p:sp>
      <p:sp>
        <p:nvSpPr>
          <p:cNvPr id="8" name="7 Akış Çizelgesi: Öteki İşlem"/>
          <p:cNvSpPr/>
          <p:nvPr/>
        </p:nvSpPr>
        <p:spPr>
          <a:xfrm>
            <a:off x="3143240" y="3643314"/>
            <a:ext cx="1928826" cy="8572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Flash Flood  Guidance Model</a:t>
            </a:r>
            <a:r>
              <a:rPr lang="tr-TR" sz="1400" dirty="0" smtClean="0"/>
              <a:t> </a:t>
            </a:r>
            <a:r>
              <a:rPr lang="en-US" sz="1400" dirty="0" smtClean="0"/>
              <a:t>(Real Time  Update) </a:t>
            </a:r>
          </a:p>
          <a:p>
            <a:pPr algn="ctr"/>
            <a:endParaRPr lang="tr-TR" sz="1100" dirty="0"/>
          </a:p>
        </p:txBody>
      </p:sp>
      <p:sp>
        <p:nvSpPr>
          <p:cNvPr id="9" name="8 Akış Çizelgesi: Öteki İşlem"/>
          <p:cNvSpPr/>
          <p:nvPr/>
        </p:nvSpPr>
        <p:spPr>
          <a:xfrm>
            <a:off x="5429256" y="2928934"/>
            <a:ext cx="1357322" cy="571504"/>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Snow  Model  </a:t>
            </a:r>
            <a:endParaRPr lang="en-US" sz="1400" dirty="0"/>
          </a:p>
        </p:txBody>
      </p:sp>
      <p:sp>
        <p:nvSpPr>
          <p:cNvPr id="10" name="9 Akış Çizelgesi: Öteki İşlem"/>
          <p:cNvSpPr/>
          <p:nvPr/>
        </p:nvSpPr>
        <p:spPr>
          <a:xfrm>
            <a:off x="5429256" y="3714752"/>
            <a:ext cx="1357322" cy="571504"/>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Soil Moisture  </a:t>
            </a:r>
            <a:endParaRPr lang="en-US" sz="1400" dirty="0"/>
          </a:p>
        </p:txBody>
      </p:sp>
      <p:sp>
        <p:nvSpPr>
          <p:cNvPr id="11" name="10 Akış Çizelgesi: Öteki İşlem"/>
          <p:cNvSpPr/>
          <p:nvPr/>
        </p:nvSpPr>
        <p:spPr>
          <a:xfrm>
            <a:off x="5429256" y="4500570"/>
            <a:ext cx="1357322" cy="57150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Threshold Runoff </a:t>
            </a:r>
            <a:r>
              <a:rPr lang="tr-TR" sz="1400" dirty="0" smtClean="0"/>
              <a:t> </a:t>
            </a:r>
            <a:r>
              <a:rPr lang="en-US" sz="1400" dirty="0" smtClean="0"/>
              <a:t>Model </a:t>
            </a:r>
            <a:endParaRPr lang="en-US" sz="1400" dirty="0"/>
          </a:p>
        </p:txBody>
      </p:sp>
      <p:sp>
        <p:nvSpPr>
          <p:cNvPr id="12" name="11 Akış Çizelgesi: Veri"/>
          <p:cNvSpPr/>
          <p:nvPr/>
        </p:nvSpPr>
        <p:spPr>
          <a:xfrm>
            <a:off x="6215074" y="2214554"/>
            <a:ext cx="1714512" cy="428628"/>
          </a:xfrm>
          <a:prstGeom prst="flowChartInputOutpu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Air Temperature </a:t>
            </a:r>
            <a:endParaRPr lang="en-US" sz="1200" dirty="0"/>
          </a:p>
        </p:txBody>
      </p:sp>
      <p:sp>
        <p:nvSpPr>
          <p:cNvPr id="15" name="14 Akış Çizelgesi: Öteki İşlem"/>
          <p:cNvSpPr/>
          <p:nvPr/>
        </p:nvSpPr>
        <p:spPr>
          <a:xfrm>
            <a:off x="7286644" y="2928934"/>
            <a:ext cx="1357322" cy="571504"/>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Daily   Potential  ET  Processor </a:t>
            </a:r>
            <a:endParaRPr lang="en-US" sz="1400" dirty="0"/>
          </a:p>
        </p:txBody>
      </p:sp>
      <p:sp>
        <p:nvSpPr>
          <p:cNvPr id="16" name="15 Akış Çizelgesi: Veri"/>
          <p:cNvSpPr/>
          <p:nvPr/>
        </p:nvSpPr>
        <p:spPr>
          <a:xfrm>
            <a:off x="7143768" y="3929066"/>
            <a:ext cx="1785950" cy="1071570"/>
          </a:xfrm>
          <a:prstGeom prst="flowChartInputOutpu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100" dirty="0" smtClean="0"/>
              <a:t>TERRAIN</a:t>
            </a:r>
          </a:p>
          <a:p>
            <a:pPr algn="ctr"/>
            <a:r>
              <a:rPr lang="tr-TR" sz="1100" dirty="0" smtClean="0"/>
              <a:t>STREAMS LULC</a:t>
            </a:r>
          </a:p>
          <a:p>
            <a:pPr algn="ctr"/>
            <a:r>
              <a:rPr lang="tr-TR" sz="1100" dirty="0" smtClean="0"/>
              <a:t>SOILS</a:t>
            </a:r>
          </a:p>
          <a:p>
            <a:pPr algn="ctr"/>
            <a:r>
              <a:rPr lang="tr-TR" sz="1100" dirty="0" smtClean="0"/>
              <a:t>(</a:t>
            </a:r>
            <a:r>
              <a:rPr lang="en-US" sz="1100" dirty="0" smtClean="0"/>
              <a:t>Spatial</a:t>
            </a:r>
            <a:r>
              <a:rPr lang="tr-TR" sz="1100" dirty="0" smtClean="0"/>
              <a:t>  Data) </a:t>
            </a:r>
            <a:endParaRPr lang="tr-TR" sz="1100" dirty="0"/>
          </a:p>
        </p:txBody>
      </p:sp>
      <p:sp>
        <p:nvSpPr>
          <p:cNvPr id="17" name="16 Oval"/>
          <p:cNvSpPr/>
          <p:nvPr/>
        </p:nvSpPr>
        <p:spPr>
          <a:xfrm>
            <a:off x="2000232" y="4786322"/>
            <a:ext cx="2214578" cy="642942"/>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Flash  Flood  Guidance </a:t>
            </a:r>
            <a:endParaRPr lang="en-US" sz="1400" dirty="0"/>
          </a:p>
        </p:txBody>
      </p:sp>
      <p:cxnSp>
        <p:nvCxnSpPr>
          <p:cNvPr id="31" name="30 Düz Ok Bağlayıcısı"/>
          <p:cNvCxnSpPr>
            <a:stCxn id="7" idx="2"/>
            <a:endCxn id="8" idx="0"/>
          </p:cNvCxnSpPr>
          <p:nvPr/>
        </p:nvCxnSpPr>
        <p:spPr>
          <a:xfrm rot="5400000">
            <a:off x="3929058" y="3321843"/>
            <a:ext cx="500066" cy="14287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32 Düz Ok Bağlayıcısı"/>
          <p:cNvCxnSpPr>
            <a:stCxn id="7" idx="3"/>
            <a:endCxn id="9" idx="1"/>
          </p:cNvCxnSpPr>
          <p:nvPr/>
        </p:nvCxnSpPr>
        <p:spPr>
          <a:xfrm>
            <a:off x="5072066" y="2786058"/>
            <a:ext cx="357190" cy="42862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35 Düz Ok Bağlayıcısı"/>
          <p:cNvCxnSpPr>
            <a:stCxn id="12" idx="3"/>
            <a:endCxn id="9" idx="0"/>
          </p:cNvCxnSpPr>
          <p:nvPr/>
        </p:nvCxnSpPr>
        <p:spPr>
          <a:xfrm rot="5400000">
            <a:off x="6361522" y="2389577"/>
            <a:ext cx="285752" cy="79296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40 Düz Ok Bağlayıcısı"/>
          <p:cNvCxnSpPr>
            <a:stCxn id="12" idx="4"/>
            <a:endCxn id="15" idx="0"/>
          </p:cNvCxnSpPr>
          <p:nvPr/>
        </p:nvCxnSpPr>
        <p:spPr>
          <a:xfrm rot="16200000" flipH="1">
            <a:off x="7375941" y="2339570"/>
            <a:ext cx="285752" cy="89297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44 Düz Ok Bağlayıcısı"/>
          <p:cNvCxnSpPr>
            <a:stCxn id="16" idx="2"/>
            <a:endCxn id="10" idx="3"/>
          </p:cNvCxnSpPr>
          <p:nvPr/>
        </p:nvCxnSpPr>
        <p:spPr>
          <a:xfrm rot="10800000">
            <a:off x="6786579" y="4000505"/>
            <a:ext cx="535785" cy="46434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46 Düz Ok Bağlayıcısı"/>
          <p:cNvCxnSpPr>
            <a:stCxn id="16" idx="2"/>
            <a:endCxn id="11" idx="3"/>
          </p:cNvCxnSpPr>
          <p:nvPr/>
        </p:nvCxnSpPr>
        <p:spPr>
          <a:xfrm rot="10800000" flipV="1">
            <a:off x="6786579" y="4464850"/>
            <a:ext cx="535785" cy="32147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48 Düz Ok Bağlayıcısı"/>
          <p:cNvCxnSpPr>
            <a:stCxn id="15" idx="1"/>
            <a:endCxn id="10" idx="3"/>
          </p:cNvCxnSpPr>
          <p:nvPr/>
        </p:nvCxnSpPr>
        <p:spPr>
          <a:xfrm rot="10800000" flipV="1">
            <a:off x="6786578" y="3214686"/>
            <a:ext cx="500066" cy="78581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50 Düz Ok Bağlayıcısı"/>
          <p:cNvCxnSpPr>
            <a:stCxn id="9" idx="2"/>
            <a:endCxn id="10" idx="0"/>
          </p:cNvCxnSpPr>
          <p:nvPr/>
        </p:nvCxnSpPr>
        <p:spPr>
          <a:xfrm rot="5400000">
            <a:off x="6000760" y="3607595"/>
            <a:ext cx="214314"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52 Düz Ok Bağlayıcısı"/>
          <p:cNvCxnSpPr>
            <a:stCxn id="10" idx="1"/>
            <a:endCxn id="8" idx="3"/>
          </p:cNvCxnSpPr>
          <p:nvPr/>
        </p:nvCxnSpPr>
        <p:spPr>
          <a:xfrm rot="10800000" flipV="1">
            <a:off x="5072066" y="4000504"/>
            <a:ext cx="357190" cy="7143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54 Düz Ok Bağlayıcısı"/>
          <p:cNvCxnSpPr>
            <a:stCxn id="11" idx="1"/>
            <a:endCxn id="8" idx="3"/>
          </p:cNvCxnSpPr>
          <p:nvPr/>
        </p:nvCxnSpPr>
        <p:spPr>
          <a:xfrm rot="10800000">
            <a:off x="5072066" y="4071942"/>
            <a:ext cx="357190" cy="71438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56 Düz Ok Bağlayıcısı"/>
          <p:cNvCxnSpPr>
            <a:stCxn id="8" idx="2"/>
            <a:endCxn id="17" idx="0"/>
          </p:cNvCxnSpPr>
          <p:nvPr/>
        </p:nvCxnSpPr>
        <p:spPr>
          <a:xfrm rot="5400000">
            <a:off x="3464711" y="4143380"/>
            <a:ext cx="285752" cy="100013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60 Düz Ok Bağlayıcısı"/>
          <p:cNvCxnSpPr>
            <a:stCxn id="5" idx="5"/>
            <a:endCxn id="7" idx="1"/>
          </p:cNvCxnSpPr>
          <p:nvPr/>
        </p:nvCxnSpPr>
        <p:spPr>
          <a:xfrm>
            <a:off x="3093233" y="2464587"/>
            <a:ext cx="335759" cy="32147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62 Düz Ok Bağlayıcısı"/>
          <p:cNvCxnSpPr>
            <a:stCxn id="6" idx="5"/>
            <a:endCxn id="7" idx="1"/>
          </p:cNvCxnSpPr>
          <p:nvPr/>
        </p:nvCxnSpPr>
        <p:spPr>
          <a:xfrm flipV="1">
            <a:off x="3093233" y="2786058"/>
            <a:ext cx="335759" cy="32147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63 Dikdörtgen"/>
          <p:cNvSpPr/>
          <p:nvPr/>
        </p:nvSpPr>
        <p:spPr>
          <a:xfrm>
            <a:off x="2071670" y="1571612"/>
            <a:ext cx="4475905" cy="461665"/>
          </a:xfrm>
          <a:prstGeom prst="rect">
            <a:avLst/>
          </a:prstGeom>
        </p:spPr>
        <p:txBody>
          <a:bodyPr wrap="none">
            <a:spAutoFit/>
          </a:bodyPr>
          <a:lstStyle/>
          <a:p>
            <a:pPr>
              <a:spcBef>
                <a:spcPct val="50000"/>
              </a:spcBef>
            </a:pPr>
            <a:r>
              <a:rPr lang="en-US" b="1" dirty="0" smtClean="0">
                <a:solidFill>
                  <a:schemeClr val="bg1"/>
                </a:solidFill>
              </a:rPr>
              <a:t>Flash  Flood  Guidance  System  </a:t>
            </a:r>
            <a:endParaRPr lang="en-US" b="1"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p:cNvSpPr>
          <p:nvPr/>
        </p:nvSpPr>
        <p:spPr bwMode="auto">
          <a:xfrm>
            <a:off x="6553200" y="6356350"/>
            <a:ext cx="2133600" cy="365125"/>
          </a:xfrm>
          <a:prstGeom prst="rect">
            <a:avLst/>
          </a:prstGeom>
          <a:ln>
            <a:miter lim="800000"/>
            <a:headEnd/>
            <a:tailEnd/>
          </a:ln>
        </p:spPr>
        <p:txBody>
          <a:bodyPr wrap="square" numCol="1"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fld id="{F92A4BC6-FEE7-4042-AC55-5050C4BBD0A6}" type="slidenum">
              <a:rPr kumimoji="0" lang="en-US" sz="2400" b="0" i="0" u="none" strike="noStrike" kern="1200" cap="none" spc="0" normalizeH="0" baseline="0" noProof="0" smtClean="0">
                <a:ln>
                  <a:noFill/>
                </a:ln>
                <a:solidFill>
                  <a:schemeClr val="tx1"/>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US" sz="2400" b="0" i="0" u="none" strike="noStrike" kern="1200" cap="none" spc="0" normalizeH="0" baseline="0" noProof="0">
              <a:ln>
                <a:noFill/>
              </a:ln>
              <a:solidFill>
                <a:schemeClr val="tx1"/>
              </a:solidFill>
              <a:effectLst/>
              <a:uLnTx/>
              <a:uFillTx/>
              <a:latin typeface="Times New Roman" pitchFamily="18" charset="0"/>
              <a:ea typeface="+mn-ea"/>
              <a:cs typeface="+mn-cs"/>
            </a:endParaRPr>
          </a:p>
        </p:txBody>
      </p:sp>
      <p:sp>
        <p:nvSpPr>
          <p:cNvPr id="19" name="Slide Number Placeholder 27"/>
          <p:cNvSpPr txBox="1">
            <a:spLocks/>
          </p:cNvSpPr>
          <p:nvPr/>
        </p:nvSpPr>
        <p:spPr>
          <a:xfrm>
            <a:off x="8610600" y="6950075"/>
            <a:ext cx="457200" cy="365125"/>
          </a:xfrm>
          <a:prstGeom prst="rect">
            <a:avLst/>
          </a:prstGeom>
        </p:spPr>
        <p:txBody>
          <a:bodyPr lIns="0" rIns="0" anchor="b"/>
          <a:lstStyle/>
          <a:p>
            <a:pPr algn="r" fontAlgn="auto">
              <a:spcBef>
                <a:spcPts val="0"/>
              </a:spcBef>
              <a:spcAft>
                <a:spcPts val="0"/>
              </a:spcAft>
              <a:defRPr/>
            </a:pPr>
            <a:fld id="{DD9E972F-1A58-44AA-9FB1-F8A73E6DF88C}" type="slidenum">
              <a:rPr lang="en-US" sz="1200">
                <a:solidFill>
                  <a:schemeClr val="tx1">
                    <a:shade val="50000"/>
                  </a:schemeClr>
                </a:solidFill>
                <a:latin typeface="+mn-lt"/>
                <a:cs typeface="+mn-cs"/>
              </a:rPr>
              <a:pPr algn="r" fontAlgn="auto">
                <a:spcBef>
                  <a:spcPts val="0"/>
                </a:spcBef>
                <a:spcAft>
                  <a:spcPts val="0"/>
                </a:spcAft>
                <a:defRPr/>
              </a:pPr>
              <a:t>11</a:t>
            </a:fld>
            <a:endParaRPr lang="en-US" sz="1200">
              <a:solidFill>
                <a:schemeClr val="tx1">
                  <a:shade val="50000"/>
                </a:schemeClr>
              </a:solidFill>
              <a:latin typeface="+mn-lt"/>
              <a:cs typeface="+mn-cs"/>
            </a:endParaRPr>
          </a:p>
        </p:txBody>
      </p:sp>
      <p:sp>
        <p:nvSpPr>
          <p:cNvPr id="20" name="Footer Placeholder 28"/>
          <p:cNvSpPr txBox="1">
            <a:spLocks/>
          </p:cNvSpPr>
          <p:nvPr/>
        </p:nvSpPr>
        <p:spPr>
          <a:xfrm>
            <a:off x="914400" y="6950075"/>
            <a:ext cx="5562600" cy="36512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smtClean="0">
                <a:ln>
                  <a:noFill/>
                </a:ln>
                <a:solidFill>
                  <a:schemeClr val="tx1"/>
                </a:solidFill>
                <a:effectLst/>
                <a:uLnTx/>
                <a:uFillTx/>
                <a:latin typeface="Times New Roman" pitchFamily="18" charset="0"/>
                <a:ea typeface="+mn-ea"/>
                <a:cs typeface="+mn-cs"/>
              </a:rPr>
              <a:t>HRC FFGS</a:t>
            </a:r>
            <a:endParaRPr kumimoji="0" lang="en-US" sz="2400" b="0" i="0" u="none" strike="noStrike" kern="1200" cap="none" spc="0" normalizeH="0" baseline="0" noProof="0">
              <a:ln>
                <a:noFill/>
              </a:ln>
              <a:solidFill>
                <a:schemeClr val="tx1"/>
              </a:solidFill>
              <a:effectLst/>
              <a:uLnTx/>
              <a:uFillTx/>
              <a:latin typeface="Times New Roman" pitchFamily="18" charset="0"/>
              <a:ea typeface="+mn-ea"/>
              <a:cs typeface="+mn-cs"/>
            </a:endParaRPr>
          </a:p>
        </p:txBody>
      </p:sp>
      <p:grpSp>
        <p:nvGrpSpPr>
          <p:cNvPr id="60" name="59 Grup"/>
          <p:cNvGrpSpPr/>
          <p:nvPr/>
        </p:nvGrpSpPr>
        <p:grpSpPr>
          <a:xfrm>
            <a:off x="1928794" y="2250557"/>
            <a:ext cx="6786610" cy="3383497"/>
            <a:chOff x="337532" y="2214554"/>
            <a:chExt cx="8651063" cy="3357659"/>
          </a:xfrm>
        </p:grpSpPr>
        <p:sp>
          <p:nvSpPr>
            <p:cNvPr id="6" name="Rectangle 24"/>
            <p:cNvSpPr>
              <a:spLocks noChangeArrowheads="1"/>
            </p:cNvSpPr>
            <p:nvPr/>
          </p:nvSpPr>
          <p:spPr bwMode="auto">
            <a:xfrm>
              <a:off x="883915" y="3303654"/>
              <a:ext cx="1338250" cy="688909"/>
            </a:xfrm>
            <a:prstGeom prst="rect">
              <a:avLst/>
            </a:prstGeom>
            <a:solidFill>
              <a:schemeClr val="accent1">
                <a:lumMod val="75000"/>
              </a:schemeClr>
            </a:solidFill>
            <a:ln w="9525">
              <a:solidFill>
                <a:schemeClr val="tx1"/>
              </a:solidFill>
              <a:miter lim="800000"/>
              <a:headEnd/>
              <a:tailEnd/>
            </a:ln>
            <a:effectLst/>
          </p:spPr>
          <p:txBody>
            <a:bodyPr wrap="none" anchor="ctr"/>
            <a:lstStyle/>
            <a:p>
              <a:pPr fontAlgn="auto">
                <a:spcBef>
                  <a:spcPts val="0"/>
                </a:spcBef>
                <a:spcAft>
                  <a:spcPts val="0"/>
                </a:spcAft>
                <a:defRPr/>
              </a:pPr>
              <a:r>
                <a:rPr lang="en-US" sz="1050" dirty="0" smtClean="0">
                  <a:solidFill>
                    <a:schemeClr val="bg1"/>
                  </a:solidFill>
                  <a:latin typeface="+mn-lt"/>
                  <a:cs typeface="+mn-cs"/>
                </a:rPr>
                <a:t>Computational</a:t>
              </a:r>
              <a:endParaRPr lang="en-US" sz="1050" dirty="0">
                <a:solidFill>
                  <a:schemeClr val="bg1"/>
                </a:solidFill>
                <a:latin typeface="+mn-lt"/>
                <a:cs typeface="+mn-cs"/>
              </a:endParaRPr>
            </a:p>
            <a:p>
              <a:pPr fontAlgn="auto">
                <a:spcBef>
                  <a:spcPts val="0"/>
                </a:spcBef>
                <a:spcAft>
                  <a:spcPts val="0"/>
                </a:spcAft>
                <a:defRPr/>
              </a:pPr>
              <a:r>
                <a:rPr lang="en-US" sz="1050" dirty="0">
                  <a:solidFill>
                    <a:schemeClr val="bg1"/>
                  </a:solidFill>
                  <a:latin typeface="+mn-lt"/>
                  <a:cs typeface="+mn-cs"/>
                </a:rPr>
                <a:t>Component </a:t>
              </a:r>
            </a:p>
          </p:txBody>
        </p:sp>
        <p:sp>
          <p:nvSpPr>
            <p:cNvPr id="7" name="AutoShape 26"/>
            <p:cNvSpPr>
              <a:spLocks noChangeArrowheads="1"/>
            </p:cNvSpPr>
            <p:nvPr/>
          </p:nvSpPr>
          <p:spPr bwMode="auto">
            <a:xfrm>
              <a:off x="974979" y="2452944"/>
              <a:ext cx="2367659" cy="638032"/>
            </a:xfrm>
            <a:prstGeom prst="flowChartInputOutput">
              <a:avLst/>
            </a:prstGeom>
            <a:solidFill>
              <a:schemeClr val="accent1">
                <a:lumMod val="75000"/>
              </a:schemeClr>
            </a:solidFill>
            <a:ln w="9525">
              <a:solidFill>
                <a:schemeClr val="tx1"/>
              </a:solidFill>
              <a:miter lim="800000"/>
              <a:headEnd/>
              <a:tailEnd/>
            </a:ln>
            <a:effectLst/>
          </p:spPr>
          <p:txBody>
            <a:bodyPr wrap="none" anchor="ctr"/>
            <a:lstStyle/>
            <a:p>
              <a:pPr algn="ctr" fontAlgn="auto">
                <a:spcBef>
                  <a:spcPts val="0"/>
                </a:spcBef>
                <a:spcAft>
                  <a:spcPts val="0"/>
                </a:spcAft>
                <a:defRPr/>
              </a:pPr>
              <a:r>
                <a:rPr lang="en-US" sz="1050" dirty="0">
                  <a:solidFill>
                    <a:schemeClr val="bg1"/>
                  </a:solidFill>
                  <a:latin typeface="+mn-lt"/>
                  <a:cs typeface="+mn-cs"/>
                </a:rPr>
                <a:t>Global/Regional </a:t>
              </a:r>
              <a:endParaRPr lang="tr-TR" sz="1050" dirty="0" smtClean="0">
                <a:solidFill>
                  <a:schemeClr val="bg1"/>
                </a:solidFill>
                <a:latin typeface="+mn-lt"/>
                <a:cs typeface="+mn-cs"/>
              </a:endParaRPr>
            </a:p>
            <a:p>
              <a:pPr algn="ctr" fontAlgn="auto">
                <a:spcBef>
                  <a:spcPts val="0"/>
                </a:spcBef>
                <a:spcAft>
                  <a:spcPts val="0"/>
                </a:spcAft>
                <a:defRPr/>
              </a:pPr>
              <a:r>
                <a:rPr lang="en-US" sz="1050" dirty="0" smtClean="0">
                  <a:solidFill>
                    <a:schemeClr val="bg1"/>
                  </a:solidFill>
                  <a:latin typeface="+mn-lt"/>
                  <a:cs typeface="+mn-cs"/>
                </a:rPr>
                <a:t>Observations </a:t>
              </a:r>
              <a:endParaRPr lang="en-US" sz="1050" dirty="0">
                <a:solidFill>
                  <a:schemeClr val="bg1"/>
                </a:solidFill>
                <a:latin typeface="+mn-lt"/>
                <a:cs typeface="+mn-cs"/>
              </a:endParaRPr>
            </a:p>
            <a:p>
              <a:pPr algn="ctr" fontAlgn="auto">
                <a:spcBef>
                  <a:spcPts val="0"/>
                </a:spcBef>
                <a:spcAft>
                  <a:spcPts val="0"/>
                </a:spcAft>
                <a:defRPr/>
              </a:pPr>
              <a:r>
                <a:rPr lang="en-US" sz="1050" dirty="0">
                  <a:solidFill>
                    <a:schemeClr val="bg1"/>
                  </a:solidFill>
                  <a:latin typeface="+mn-lt"/>
                  <a:cs typeface="+mn-cs"/>
                </a:rPr>
                <a:t>&amp; </a:t>
              </a:r>
              <a:r>
                <a:rPr lang="tr-TR" sz="1050" dirty="0" smtClean="0">
                  <a:solidFill>
                    <a:schemeClr val="bg1"/>
                  </a:solidFill>
                  <a:latin typeface="+mn-lt"/>
                </a:rPr>
                <a:t> </a:t>
              </a:r>
              <a:r>
                <a:rPr lang="en-US" sz="1050" dirty="0" smtClean="0">
                  <a:solidFill>
                    <a:schemeClr val="bg1"/>
                  </a:solidFill>
                  <a:latin typeface="+mn-lt"/>
                  <a:cs typeface="+mn-cs"/>
                </a:rPr>
                <a:t>Model</a:t>
              </a:r>
              <a:r>
                <a:rPr lang="tr-TR" sz="1050" dirty="0" smtClean="0">
                  <a:solidFill>
                    <a:schemeClr val="bg1"/>
                  </a:solidFill>
                  <a:latin typeface="+mn-lt"/>
                  <a:cs typeface="+mn-cs"/>
                </a:rPr>
                <a:t>s </a:t>
              </a:r>
              <a:endParaRPr lang="en-US" sz="1050" dirty="0">
                <a:solidFill>
                  <a:schemeClr val="bg1"/>
                </a:solidFill>
                <a:latin typeface="+mn-lt"/>
                <a:cs typeface="+mn-cs"/>
              </a:endParaRPr>
            </a:p>
          </p:txBody>
        </p:sp>
        <p:sp>
          <p:nvSpPr>
            <p:cNvPr id="28" name="Oval 44"/>
            <p:cNvSpPr/>
            <p:nvPr/>
          </p:nvSpPr>
          <p:spPr>
            <a:xfrm>
              <a:off x="3786183" y="2887751"/>
              <a:ext cx="4929222" cy="258129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ln>
                  <a:solidFill>
                    <a:srgbClr val="FFC000"/>
                  </a:solidFill>
                </a:ln>
              </a:endParaRPr>
            </a:p>
          </p:txBody>
        </p:sp>
        <p:sp>
          <p:nvSpPr>
            <p:cNvPr id="9" name="AutoShape 30"/>
            <p:cNvSpPr>
              <a:spLocks noChangeArrowheads="1"/>
            </p:cNvSpPr>
            <p:nvPr/>
          </p:nvSpPr>
          <p:spPr bwMode="auto">
            <a:xfrm>
              <a:off x="2523064" y="3357562"/>
              <a:ext cx="1716866" cy="500066"/>
            </a:xfrm>
            <a:prstGeom prst="flowChartInputOutput">
              <a:avLst/>
            </a:prstGeom>
            <a:solidFill>
              <a:schemeClr val="accent1">
                <a:lumMod val="75000"/>
              </a:schemeClr>
            </a:solidFill>
            <a:ln w="9525">
              <a:solidFill>
                <a:schemeClr val="tx1"/>
              </a:solidFill>
              <a:miter lim="800000"/>
              <a:headEnd/>
              <a:tailEnd/>
            </a:ln>
            <a:effectLst/>
          </p:spPr>
          <p:txBody>
            <a:bodyPr wrap="none" anchor="ctr"/>
            <a:lstStyle/>
            <a:p>
              <a:pPr algn="ctr" fontAlgn="auto">
                <a:spcBef>
                  <a:spcPts val="0"/>
                </a:spcBef>
                <a:spcAft>
                  <a:spcPts val="0"/>
                </a:spcAft>
                <a:defRPr/>
              </a:pPr>
              <a:r>
                <a:rPr lang="en-US" sz="1050" dirty="0">
                  <a:solidFill>
                    <a:schemeClr val="bg1"/>
                  </a:solidFill>
                  <a:latin typeface="+mn-lt"/>
                  <a:cs typeface="+mn-cs"/>
                </a:rPr>
                <a:t>Local Products</a:t>
              </a:r>
            </a:p>
            <a:p>
              <a:pPr algn="ctr" fontAlgn="auto">
                <a:spcBef>
                  <a:spcPts val="0"/>
                </a:spcBef>
                <a:spcAft>
                  <a:spcPts val="0"/>
                </a:spcAft>
                <a:defRPr/>
              </a:pPr>
              <a:r>
                <a:rPr lang="en-US" sz="1050" dirty="0">
                  <a:solidFill>
                    <a:schemeClr val="bg1"/>
                  </a:solidFill>
                  <a:latin typeface="+mn-lt"/>
                  <a:cs typeface="+mn-cs"/>
                </a:rPr>
                <a:t>&amp; </a:t>
              </a:r>
              <a:r>
                <a:rPr lang="en-US" sz="1050" b="1" dirty="0">
                  <a:solidFill>
                    <a:schemeClr val="bg1"/>
                  </a:solidFill>
                  <a:latin typeface="+mn-lt"/>
                  <a:cs typeface="+mn-cs"/>
                </a:rPr>
                <a:t>Uncertainty</a:t>
              </a:r>
            </a:p>
          </p:txBody>
        </p:sp>
        <p:sp>
          <p:nvSpPr>
            <p:cNvPr id="11" name="AutoShape 32"/>
            <p:cNvSpPr>
              <a:spLocks noChangeArrowheads="1"/>
            </p:cNvSpPr>
            <p:nvPr/>
          </p:nvSpPr>
          <p:spPr bwMode="auto">
            <a:xfrm>
              <a:off x="5715008" y="3714752"/>
              <a:ext cx="2545077" cy="571504"/>
            </a:xfrm>
            <a:prstGeom prst="flowChartAlternateProcess">
              <a:avLst/>
            </a:prstGeom>
            <a:solidFill>
              <a:srgbClr val="FF6600"/>
            </a:solidFill>
            <a:ln>
              <a:headEnd/>
              <a:tailEnd/>
            </a:ln>
          </p:spPr>
          <p:style>
            <a:lnRef idx="2">
              <a:schemeClr val="dk1">
                <a:shade val="50000"/>
              </a:schemeClr>
            </a:lnRef>
            <a:fillRef idx="1">
              <a:schemeClr val="dk1"/>
            </a:fillRef>
            <a:effectRef idx="0">
              <a:schemeClr val="dk1"/>
            </a:effectRef>
            <a:fontRef idx="minor">
              <a:schemeClr val="lt1"/>
            </a:fontRef>
          </p:style>
          <p:txBody>
            <a:bodyPr wrap="none" anchor="ctr"/>
            <a:lstStyle/>
            <a:p>
              <a:pPr algn="ctr" fontAlgn="auto">
                <a:spcBef>
                  <a:spcPts val="0"/>
                </a:spcBef>
                <a:spcAft>
                  <a:spcPts val="0"/>
                </a:spcAft>
                <a:defRPr/>
              </a:pPr>
              <a:r>
                <a:rPr lang="en-US" sz="1200" dirty="0">
                  <a:solidFill>
                    <a:schemeClr val="bg1"/>
                  </a:solidFill>
                  <a:latin typeface="Corbel" pitchFamily="34" charset="0"/>
                </a:rPr>
                <a:t>Local or Country </a:t>
              </a:r>
            </a:p>
            <a:p>
              <a:pPr algn="ctr" fontAlgn="auto">
                <a:spcBef>
                  <a:spcPts val="0"/>
                </a:spcBef>
                <a:spcAft>
                  <a:spcPts val="0"/>
                </a:spcAft>
                <a:defRPr/>
              </a:pPr>
              <a:r>
                <a:rPr lang="en-US" sz="1200" dirty="0">
                  <a:solidFill>
                    <a:schemeClr val="bg1"/>
                  </a:solidFill>
                  <a:latin typeface="Corbel" pitchFamily="34" charset="0"/>
                </a:rPr>
                <a:t>Warning Generation System</a:t>
              </a:r>
            </a:p>
            <a:p>
              <a:pPr algn="ctr" fontAlgn="auto">
                <a:spcBef>
                  <a:spcPts val="0"/>
                </a:spcBef>
                <a:spcAft>
                  <a:spcPts val="0"/>
                </a:spcAft>
                <a:defRPr/>
              </a:pPr>
              <a:endParaRPr lang="en-US" sz="1200" dirty="0">
                <a:solidFill>
                  <a:schemeClr val="bg1"/>
                </a:solidFill>
                <a:latin typeface="Corbel" pitchFamily="34" charset="0"/>
              </a:endParaRPr>
            </a:p>
          </p:txBody>
        </p:sp>
        <p:sp>
          <p:nvSpPr>
            <p:cNvPr id="12" name="AutoShape 35"/>
            <p:cNvSpPr>
              <a:spLocks noChangeArrowheads="1"/>
            </p:cNvSpPr>
            <p:nvPr/>
          </p:nvSpPr>
          <p:spPr bwMode="auto">
            <a:xfrm>
              <a:off x="5072850" y="3090977"/>
              <a:ext cx="1572149" cy="425355"/>
            </a:xfrm>
            <a:prstGeom prst="flowChartInputOutput">
              <a:avLst/>
            </a:prstGeom>
            <a:solidFill>
              <a:srgbClr val="FF6600"/>
            </a:solidFill>
            <a:ln w="9525">
              <a:solidFill>
                <a:schemeClr val="tx1"/>
              </a:solidFill>
              <a:miter lim="800000"/>
              <a:headEnd/>
              <a:tailEnd/>
            </a:ln>
            <a:effectLst/>
          </p:spPr>
          <p:txBody>
            <a:bodyPr wrap="none" anchor="ctr"/>
            <a:lstStyle/>
            <a:p>
              <a:pPr algn="ctr" fontAlgn="auto">
                <a:spcBef>
                  <a:spcPts val="0"/>
                </a:spcBef>
                <a:spcAft>
                  <a:spcPts val="0"/>
                </a:spcAft>
                <a:defRPr/>
              </a:pPr>
              <a:r>
                <a:rPr lang="en-US" sz="1400" dirty="0">
                  <a:solidFill>
                    <a:schemeClr val="bg1"/>
                  </a:solidFill>
                  <a:latin typeface="+mn-lt"/>
                  <a:cs typeface="+mn-cs"/>
                </a:rPr>
                <a:t>Local Data</a:t>
              </a:r>
            </a:p>
          </p:txBody>
        </p:sp>
        <p:sp>
          <p:nvSpPr>
            <p:cNvPr id="15" name="AutoShape 40"/>
            <p:cNvSpPr>
              <a:spLocks noChangeArrowheads="1"/>
            </p:cNvSpPr>
            <p:nvPr/>
          </p:nvSpPr>
          <p:spPr bwMode="auto">
            <a:xfrm>
              <a:off x="6143636" y="4437933"/>
              <a:ext cx="2207513" cy="500066"/>
            </a:xfrm>
            <a:prstGeom prst="flowChartAlternateProcess">
              <a:avLst/>
            </a:prstGeom>
            <a:solidFill>
              <a:srgbClr val="FF6600"/>
            </a:solidFill>
            <a:ln w="9525">
              <a:solidFill>
                <a:schemeClr val="tx1"/>
              </a:solidFill>
              <a:miter lim="800000"/>
              <a:headEnd/>
              <a:tailEnd/>
            </a:ln>
            <a:effectLst/>
          </p:spPr>
          <p:txBody>
            <a:bodyPr wrap="none" anchor="ctr"/>
            <a:lstStyle/>
            <a:p>
              <a:pPr algn="ctr" fontAlgn="auto">
                <a:spcBef>
                  <a:spcPts val="0"/>
                </a:spcBef>
                <a:spcAft>
                  <a:spcPts val="0"/>
                </a:spcAft>
                <a:defRPr/>
              </a:pPr>
              <a:r>
                <a:rPr lang="en-US" sz="1050" dirty="0">
                  <a:solidFill>
                    <a:schemeClr val="bg1"/>
                  </a:solidFill>
                  <a:latin typeface="+mn-lt"/>
                  <a:cs typeface="+mn-cs"/>
                </a:rPr>
                <a:t>Local or Country </a:t>
              </a:r>
            </a:p>
            <a:p>
              <a:pPr algn="ctr" fontAlgn="auto">
                <a:spcBef>
                  <a:spcPts val="0"/>
                </a:spcBef>
                <a:spcAft>
                  <a:spcPts val="0"/>
                </a:spcAft>
                <a:defRPr/>
              </a:pPr>
              <a:r>
                <a:rPr lang="en-US" sz="1050" dirty="0">
                  <a:solidFill>
                    <a:schemeClr val="bg1"/>
                  </a:solidFill>
                  <a:latin typeface="+mn-lt"/>
                  <a:cs typeface="+mn-cs"/>
                </a:rPr>
                <a:t>Warning Dissemination System</a:t>
              </a:r>
            </a:p>
          </p:txBody>
        </p:sp>
        <p:sp>
          <p:nvSpPr>
            <p:cNvPr id="16" name="AutoShape 48"/>
            <p:cNvSpPr>
              <a:spLocks noChangeArrowheads="1"/>
            </p:cNvSpPr>
            <p:nvPr/>
          </p:nvSpPr>
          <p:spPr bwMode="auto">
            <a:xfrm>
              <a:off x="4526467" y="5217750"/>
              <a:ext cx="2270298" cy="354463"/>
            </a:xfrm>
            <a:prstGeom prst="flowChartTerminator">
              <a:avLst/>
            </a:prstGeom>
            <a:solidFill>
              <a:srgbClr val="FF6600"/>
            </a:solidFill>
            <a:ln w="9525">
              <a:solidFill>
                <a:schemeClr val="tx1"/>
              </a:solidFill>
              <a:miter lim="800000"/>
              <a:headEnd/>
              <a:tailEnd/>
            </a:ln>
            <a:effectLst/>
          </p:spPr>
          <p:txBody>
            <a:bodyPr wrap="none" anchor="ctr"/>
            <a:lstStyle/>
            <a:p>
              <a:pPr algn="ctr" fontAlgn="auto">
                <a:spcBef>
                  <a:spcPts val="0"/>
                </a:spcBef>
                <a:spcAft>
                  <a:spcPts val="0"/>
                </a:spcAft>
                <a:defRPr/>
              </a:pPr>
              <a:r>
                <a:rPr lang="en-US" sz="1800" dirty="0">
                  <a:solidFill>
                    <a:schemeClr val="bg1"/>
                  </a:solidFill>
                  <a:latin typeface="+mn-lt"/>
                  <a:cs typeface="+mn-cs"/>
                </a:rPr>
                <a:t>Public Warnings</a:t>
              </a:r>
            </a:p>
          </p:txBody>
        </p:sp>
        <p:sp>
          <p:nvSpPr>
            <p:cNvPr id="18" name="Oval 55"/>
            <p:cNvSpPr>
              <a:spLocks noChangeArrowheads="1"/>
            </p:cNvSpPr>
            <p:nvPr/>
          </p:nvSpPr>
          <p:spPr bwMode="auto">
            <a:xfrm>
              <a:off x="337532" y="2214554"/>
              <a:ext cx="4462127" cy="2932304"/>
            </a:xfrm>
            <a:prstGeom prst="ellipse">
              <a:avLst/>
            </a:prstGeom>
            <a:noFill/>
            <a:ln w="25400">
              <a:solidFill>
                <a:srgbClr val="FF0000"/>
              </a:solidFill>
              <a:round/>
              <a:headEnd/>
              <a:tailEnd/>
            </a:ln>
          </p:spPr>
          <p:txBody>
            <a:bodyPr wrap="none" anchor="ctr"/>
            <a:lstStyle/>
            <a:p>
              <a:endParaRPr lang="tr-TR">
                <a:latin typeface="Corbel" pitchFamily="34" charset="0"/>
              </a:endParaRPr>
            </a:p>
          </p:txBody>
        </p:sp>
        <p:sp>
          <p:nvSpPr>
            <p:cNvPr id="21" name="Rounded Rectangle 30"/>
            <p:cNvSpPr/>
            <p:nvPr/>
          </p:nvSpPr>
          <p:spPr>
            <a:xfrm>
              <a:off x="3524765" y="4225256"/>
              <a:ext cx="1905000" cy="6858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1600" dirty="0"/>
                <a:t>Regional Center</a:t>
              </a:r>
            </a:p>
          </p:txBody>
        </p:sp>
        <p:sp>
          <p:nvSpPr>
            <p:cNvPr id="23" name="AutoShape 30"/>
            <p:cNvSpPr>
              <a:spLocks noChangeArrowheads="1"/>
            </p:cNvSpPr>
            <p:nvPr/>
          </p:nvSpPr>
          <p:spPr bwMode="auto">
            <a:xfrm>
              <a:off x="1157107" y="4286256"/>
              <a:ext cx="1843258" cy="506140"/>
            </a:xfrm>
            <a:prstGeom prst="flowChartInputOutput">
              <a:avLst/>
            </a:prstGeom>
            <a:solidFill>
              <a:schemeClr val="accent1">
                <a:lumMod val="75000"/>
              </a:schemeClr>
            </a:solidFill>
            <a:ln w="9525">
              <a:solidFill>
                <a:schemeClr val="tx1"/>
              </a:solidFill>
              <a:miter lim="800000"/>
              <a:headEnd/>
              <a:tailEnd/>
            </a:ln>
            <a:effectLst/>
          </p:spPr>
          <p:txBody>
            <a:bodyPr wrap="none" anchor="ctr"/>
            <a:lstStyle/>
            <a:p>
              <a:pPr algn="ctr" fontAlgn="auto">
                <a:spcBef>
                  <a:spcPts val="0"/>
                </a:spcBef>
                <a:spcAft>
                  <a:spcPts val="0"/>
                </a:spcAft>
                <a:defRPr/>
              </a:pPr>
              <a:r>
                <a:rPr lang="en-US" sz="1200" dirty="0">
                  <a:solidFill>
                    <a:schemeClr val="bg1"/>
                  </a:solidFill>
                  <a:latin typeface="+mn-lt"/>
                  <a:cs typeface="+mn-cs"/>
                </a:rPr>
                <a:t>Processed </a:t>
              </a:r>
            </a:p>
            <a:p>
              <a:pPr algn="ctr" fontAlgn="auto">
                <a:spcBef>
                  <a:spcPts val="0"/>
                </a:spcBef>
                <a:spcAft>
                  <a:spcPts val="0"/>
                </a:spcAft>
                <a:defRPr/>
              </a:pPr>
              <a:r>
                <a:rPr lang="en-US" sz="1200" dirty="0">
                  <a:solidFill>
                    <a:schemeClr val="bg1"/>
                  </a:solidFill>
                  <a:latin typeface="+mn-lt"/>
                  <a:cs typeface="+mn-cs"/>
                </a:rPr>
                <a:t>Local Data</a:t>
              </a:r>
              <a:endParaRPr lang="en-US" sz="1200" b="1" dirty="0">
                <a:solidFill>
                  <a:schemeClr val="bg1"/>
                </a:solidFill>
                <a:latin typeface="+mn-lt"/>
                <a:cs typeface="+mn-cs"/>
              </a:endParaRPr>
            </a:p>
          </p:txBody>
        </p:sp>
        <p:sp>
          <p:nvSpPr>
            <p:cNvPr id="29" name="TextBox 45"/>
            <p:cNvSpPr txBox="1">
              <a:spLocks noChangeArrowheads="1"/>
            </p:cNvSpPr>
            <p:nvPr/>
          </p:nvSpPr>
          <p:spPr bwMode="auto">
            <a:xfrm>
              <a:off x="6985191" y="3006558"/>
              <a:ext cx="2003404" cy="519224"/>
            </a:xfrm>
            <a:prstGeom prst="rect">
              <a:avLst/>
            </a:prstGeom>
            <a:solidFill>
              <a:schemeClr val="bg1"/>
            </a:solidFill>
            <a:ln w="9525">
              <a:solidFill>
                <a:srgbClr val="FF6600"/>
              </a:solidFill>
              <a:miter lim="800000"/>
              <a:headEnd/>
              <a:tailEnd/>
            </a:ln>
          </p:spPr>
          <p:txBody>
            <a:bodyPr wrap="square">
              <a:spAutoFit/>
            </a:bodyPr>
            <a:lstStyle/>
            <a:p>
              <a:r>
                <a:rPr lang="en-US" sz="1400" dirty="0">
                  <a:solidFill>
                    <a:srgbClr val="FF6600"/>
                  </a:solidFill>
                  <a:latin typeface="Calibri" pitchFamily="34" charset="0"/>
                </a:rPr>
                <a:t>Adjustments and </a:t>
              </a:r>
              <a:r>
                <a:rPr lang="en-US" sz="1400" dirty="0" smtClean="0">
                  <a:solidFill>
                    <a:srgbClr val="FF6600"/>
                  </a:solidFill>
                  <a:latin typeface="Calibri" pitchFamily="34" charset="0"/>
                </a:rPr>
                <a:t>Warning</a:t>
              </a:r>
              <a:r>
                <a:rPr lang="tr-TR" sz="1400" dirty="0" smtClean="0">
                  <a:solidFill>
                    <a:srgbClr val="FF6600"/>
                  </a:solidFill>
                  <a:latin typeface="Calibri" pitchFamily="34" charset="0"/>
                </a:rPr>
                <a:t>  </a:t>
              </a:r>
              <a:r>
                <a:rPr lang="en-US" sz="1400" dirty="0" smtClean="0">
                  <a:solidFill>
                    <a:srgbClr val="FF6600"/>
                  </a:solidFill>
                  <a:latin typeface="Calibri" pitchFamily="34" charset="0"/>
                </a:rPr>
                <a:t>Core</a:t>
              </a:r>
              <a:endParaRPr lang="en-US" sz="1400" dirty="0">
                <a:solidFill>
                  <a:srgbClr val="FF6600"/>
                </a:solidFill>
                <a:latin typeface="Calibri" pitchFamily="34" charset="0"/>
              </a:endParaRPr>
            </a:p>
          </p:txBody>
        </p:sp>
        <p:sp>
          <p:nvSpPr>
            <p:cNvPr id="30" name="TextBox 46"/>
            <p:cNvSpPr txBox="1">
              <a:spLocks noChangeArrowheads="1"/>
            </p:cNvSpPr>
            <p:nvPr/>
          </p:nvSpPr>
          <p:spPr bwMode="auto">
            <a:xfrm>
              <a:off x="3524766" y="2452945"/>
              <a:ext cx="1821276" cy="519224"/>
            </a:xfrm>
            <a:prstGeom prst="rect">
              <a:avLst/>
            </a:prstGeom>
            <a:ln>
              <a:solidFill>
                <a:srgbClr val="FF0000"/>
              </a:solidFill>
              <a:headEnd/>
              <a:tailEnd/>
            </a:ln>
          </p:spPr>
          <p:style>
            <a:lnRef idx="2">
              <a:schemeClr val="accent4"/>
            </a:lnRef>
            <a:fillRef idx="1">
              <a:schemeClr val="lt1"/>
            </a:fillRef>
            <a:effectRef idx="0">
              <a:schemeClr val="accent4"/>
            </a:effectRef>
            <a:fontRef idx="minor">
              <a:schemeClr val="dk1"/>
            </a:fontRef>
          </p:style>
          <p:txBody>
            <a:bodyPr wrap="square">
              <a:spAutoFit/>
            </a:bodyPr>
            <a:lstStyle/>
            <a:p>
              <a:r>
                <a:rPr lang="en-US" sz="1400" dirty="0">
                  <a:solidFill>
                    <a:srgbClr val="00B050"/>
                  </a:solidFill>
                  <a:latin typeface="Calibri" pitchFamily="34" charset="0"/>
                </a:rPr>
                <a:t>Computational</a:t>
              </a:r>
            </a:p>
            <a:p>
              <a:r>
                <a:rPr lang="en-US" sz="1400" dirty="0">
                  <a:solidFill>
                    <a:srgbClr val="00B050"/>
                  </a:solidFill>
                  <a:latin typeface="Calibri" pitchFamily="34" charset="0"/>
                </a:rPr>
                <a:t>Core</a:t>
              </a:r>
            </a:p>
          </p:txBody>
        </p:sp>
      </p:grpSp>
      <p:cxnSp>
        <p:nvCxnSpPr>
          <p:cNvPr id="34" name="33 Düz Ok Bağlayıcısı"/>
          <p:cNvCxnSpPr>
            <a:stCxn id="7" idx="4"/>
            <a:endCxn id="6" idx="0"/>
          </p:cNvCxnSpPr>
          <p:nvPr/>
        </p:nvCxnSpPr>
        <p:spPr>
          <a:xfrm rot="5400000">
            <a:off x="3012790" y="3003273"/>
            <a:ext cx="214315" cy="475215"/>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0" name="39 Düz Ok Bağlayıcısı"/>
          <p:cNvCxnSpPr>
            <a:stCxn id="6" idx="2"/>
            <a:endCxn id="23" idx="1"/>
          </p:cNvCxnSpPr>
          <p:nvPr/>
        </p:nvCxnSpPr>
        <p:spPr>
          <a:xfrm rot="16200000" flipH="1">
            <a:off x="2940563" y="3984024"/>
            <a:ext cx="295953" cy="412400"/>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5" name="44 Düz Ok Bağlayıcısı"/>
          <p:cNvCxnSpPr>
            <a:stCxn id="9" idx="3"/>
            <a:endCxn id="21" idx="0"/>
          </p:cNvCxnSpPr>
          <p:nvPr/>
        </p:nvCxnSpPr>
        <p:spPr>
          <a:xfrm rot="16200000" flipH="1">
            <a:off x="4493967" y="3594354"/>
            <a:ext cx="370457" cy="99429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47" name="46 Düz Ok Bağlayıcısı"/>
          <p:cNvCxnSpPr>
            <a:stCxn id="21" idx="3"/>
            <a:endCxn id="15" idx="1"/>
          </p:cNvCxnSpPr>
          <p:nvPr/>
        </p:nvCxnSpPr>
        <p:spPr>
          <a:xfrm>
            <a:off x="5923564" y="4622271"/>
            <a:ext cx="560019" cy="120732"/>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48 Düz Ok Bağlayıcısı"/>
          <p:cNvCxnSpPr>
            <a:stCxn id="6" idx="3"/>
            <a:endCxn id="9" idx="2"/>
          </p:cNvCxnSpPr>
          <p:nvPr/>
        </p:nvCxnSpPr>
        <p:spPr>
          <a:xfrm flipV="1">
            <a:off x="3407256" y="3654318"/>
            <a:ext cx="370735" cy="40825"/>
          </a:xfrm>
          <a:prstGeom prst="straightConnector1">
            <a:avLst/>
          </a:prstGeom>
          <a:ln w="2540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1" name="50 Düz Ok Bağlayıcısı"/>
          <p:cNvCxnSpPr>
            <a:stCxn id="21" idx="1"/>
            <a:endCxn id="23" idx="5"/>
          </p:cNvCxnSpPr>
          <p:nvPr/>
        </p:nvCxnSpPr>
        <p:spPr>
          <a:xfrm rot="10800000">
            <a:off x="3873142" y="4593219"/>
            <a:ext cx="555983" cy="29052"/>
          </a:xfrm>
          <a:prstGeom prst="straightConnector1">
            <a:avLst/>
          </a:prstGeom>
          <a:ln w="25400">
            <a:headEnd type="triangle"/>
            <a:tailEnd type="arrow"/>
          </a:ln>
        </p:spPr>
        <p:style>
          <a:lnRef idx="1">
            <a:schemeClr val="accent1"/>
          </a:lnRef>
          <a:fillRef idx="0">
            <a:schemeClr val="accent1"/>
          </a:fillRef>
          <a:effectRef idx="0">
            <a:schemeClr val="accent1"/>
          </a:effectRef>
          <a:fontRef idx="minor">
            <a:schemeClr val="tx1"/>
          </a:fontRef>
        </p:style>
      </p:cxnSp>
      <p:cxnSp>
        <p:nvCxnSpPr>
          <p:cNvPr id="55" name="54 Düz Ok Bağlayıcısı"/>
          <p:cNvCxnSpPr>
            <a:stCxn id="12" idx="3"/>
            <a:endCxn id="11" idx="0"/>
          </p:cNvCxnSpPr>
          <p:nvPr/>
        </p:nvCxnSpPr>
        <p:spPr>
          <a:xfrm rot="16200000" flipH="1">
            <a:off x="6541284" y="3157967"/>
            <a:ext cx="199948" cy="1008717"/>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7" name="56 Düz Ok Bağlayıcısı"/>
          <p:cNvCxnSpPr>
            <a:stCxn id="11" idx="2"/>
            <a:endCxn id="15" idx="0"/>
          </p:cNvCxnSpPr>
          <p:nvPr/>
        </p:nvCxnSpPr>
        <p:spPr>
          <a:xfrm rot="16200000" flipH="1">
            <a:off x="7171117" y="4312702"/>
            <a:ext cx="152844" cy="203844"/>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62" name="61 Düz Ok Bağlayıcısı"/>
          <p:cNvCxnSpPr>
            <a:stCxn id="15" idx="2"/>
            <a:endCxn id="16" idx="0"/>
          </p:cNvCxnSpPr>
          <p:nvPr/>
        </p:nvCxnSpPr>
        <p:spPr>
          <a:xfrm rot="5400000">
            <a:off x="6586502" y="4513905"/>
            <a:ext cx="281904" cy="1244014"/>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68" name="67 Dikdörtgen"/>
          <p:cNvSpPr/>
          <p:nvPr/>
        </p:nvSpPr>
        <p:spPr>
          <a:xfrm>
            <a:off x="2071670" y="1571612"/>
            <a:ext cx="2689198" cy="461665"/>
          </a:xfrm>
          <a:prstGeom prst="rect">
            <a:avLst/>
          </a:prstGeom>
        </p:spPr>
        <p:txBody>
          <a:bodyPr wrap="none">
            <a:spAutoFit/>
          </a:bodyPr>
          <a:lstStyle/>
          <a:p>
            <a:pPr>
              <a:spcBef>
                <a:spcPct val="50000"/>
              </a:spcBef>
            </a:pPr>
            <a:r>
              <a:rPr lang="en-US" b="1" dirty="0" smtClean="0">
                <a:solidFill>
                  <a:schemeClr val="bg1"/>
                </a:solidFill>
              </a:rPr>
              <a:t>F</a:t>
            </a:r>
            <a:r>
              <a:rPr lang="tr-TR" b="1" dirty="0" smtClean="0">
                <a:solidFill>
                  <a:schemeClr val="bg1"/>
                </a:solidFill>
              </a:rPr>
              <a:t>FGS  </a:t>
            </a:r>
            <a:r>
              <a:rPr lang="en-US" b="1" dirty="0" smtClean="0">
                <a:solidFill>
                  <a:schemeClr val="bg1"/>
                </a:solidFill>
              </a:rPr>
              <a:t>Attributes</a:t>
            </a:r>
            <a:r>
              <a:rPr lang="tr-TR" b="1" dirty="0" smtClean="0">
                <a:solidFill>
                  <a:schemeClr val="bg1"/>
                </a:solidFill>
              </a:rPr>
              <a:t> </a:t>
            </a:r>
            <a:r>
              <a:rPr lang="en-US" b="1" dirty="0" smtClean="0">
                <a:solidFill>
                  <a:schemeClr val="bg1"/>
                </a:solidFill>
              </a:rPr>
              <a:t>  </a:t>
            </a:r>
            <a:endParaRPr lang="en-US" b="1"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71670" y="1571612"/>
            <a:ext cx="1649041" cy="461665"/>
          </a:xfrm>
          <a:prstGeom prst="rect">
            <a:avLst/>
          </a:prstGeom>
        </p:spPr>
        <p:txBody>
          <a:bodyPr wrap="none">
            <a:spAutoFit/>
          </a:bodyPr>
          <a:lstStyle/>
          <a:p>
            <a:pPr>
              <a:spcBef>
                <a:spcPct val="50000"/>
              </a:spcBef>
            </a:pPr>
            <a:r>
              <a:rPr lang="en-US" b="1" dirty="0" smtClean="0">
                <a:solidFill>
                  <a:schemeClr val="bg1"/>
                </a:solidFill>
              </a:rPr>
              <a:t>Proposal </a:t>
            </a:r>
            <a:r>
              <a:rPr lang="en-US" b="1" dirty="0" smtClean="0">
                <a:solidFill>
                  <a:schemeClr val="bg1"/>
                </a:solidFill>
              </a:rPr>
              <a:t>   </a:t>
            </a:r>
            <a:endParaRPr lang="en-US" b="1" dirty="0">
              <a:solidFill>
                <a:schemeClr val="bg1"/>
              </a:solidFill>
            </a:endParaRPr>
          </a:p>
        </p:txBody>
      </p:sp>
      <p:sp>
        <p:nvSpPr>
          <p:cNvPr id="3" name="2 Metin kutusu"/>
          <p:cNvSpPr txBox="1"/>
          <p:nvPr/>
        </p:nvSpPr>
        <p:spPr>
          <a:xfrm>
            <a:off x="2078429" y="2579420"/>
            <a:ext cx="6454011" cy="1569660"/>
          </a:xfrm>
          <a:prstGeom prst="rect">
            <a:avLst/>
          </a:prstGeom>
          <a:noFill/>
        </p:spPr>
        <p:txBody>
          <a:bodyPr wrap="none" rtlCol="0">
            <a:spAutoFit/>
          </a:bodyPr>
          <a:lstStyle/>
          <a:p>
            <a:r>
              <a:rPr lang="en-US" dirty="0" smtClean="0"/>
              <a:t>Turkish  Meteorological Service would  like  to </a:t>
            </a:r>
          </a:p>
          <a:p>
            <a:r>
              <a:rPr lang="en-US" dirty="0" smtClean="0"/>
              <a:t>work   with  ICEED members for the extension  of </a:t>
            </a:r>
          </a:p>
          <a:p>
            <a:r>
              <a:rPr lang="en-US" dirty="0" smtClean="0"/>
              <a:t>Black Sea and  Middle East Flash Flood   Guiding</a:t>
            </a:r>
          </a:p>
          <a:p>
            <a:r>
              <a:rPr lang="en-US" dirty="0" smtClean="0"/>
              <a:t>System (FFGS) to  ICEED region.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2428860" y="3000372"/>
            <a:ext cx="6269665" cy="584775"/>
          </a:xfrm>
          <a:prstGeom prst="rect">
            <a:avLst/>
          </a:prstGeom>
          <a:noFill/>
          <a:ln w="9525">
            <a:noFill/>
            <a:miter lim="800000"/>
            <a:headEnd/>
            <a:tailEnd/>
          </a:ln>
        </p:spPr>
        <p:txBody>
          <a:bodyPr wrap="none">
            <a:spAutoFit/>
          </a:bodyPr>
          <a:lstStyle/>
          <a:p>
            <a:r>
              <a:rPr lang="en-US" sz="3200" dirty="0">
                <a:solidFill>
                  <a:srgbClr val="FF0000"/>
                </a:solidFill>
              </a:rPr>
              <a:t>Thank</a:t>
            </a:r>
            <a:r>
              <a:rPr lang="tr-TR" sz="3200" dirty="0">
                <a:solidFill>
                  <a:srgbClr val="FF0000"/>
                </a:solidFill>
              </a:rPr>
              <a:t> </a:t>
            </a:r>
            <a:r>
              <a:rPr lang="en-US" sz="3200" dirty="0" smtClean="0">
                <a:solidFill>
                  <a:srgbClr val="FF0000"/>
                </a:solidFill>
              </a:rPr>
              <a:t>you</a:t>
            </a:r>
            <a:r>
              <a:rPr lang="tr-TR" sz="3200" dirty="0" smtClean="0">
                <a:solidFill>
                  <a:srgbClr val="FF0000"/>
                </a:solidFill>
              </a:rPr>
              <a:t> </a:t>
            </a:r>
            <a:r>
              <a:rPr lang="en-US" sz="3200" dirty="0">
                <a:solidFill>
                  <a:srgbClr val="FF0000"/>
                </a:solidFill>
              </a:rPr>
              <a:t>for  </a:t>
            </a:r>
            <a:r>
              <a:rPr lang="tr-TR" sz="3200" dirty="0" err="1" smtClean="0">
                <a:solidFill>
                  <a:srgbClr val="FF0000"/>
                </a:solidFill>
              </a:rPr>
              <a:t>kind</a:t>
            </a:r>
            <a:r>
              <a:rPr lang="tr-TR" sz="3200" dirty="0" smtClean="0">
                <a:solidFill>
                  <a:srgbClr val="FF0000"/>
                </a:solidFill>
              </a:rPr>
              <a:t> </a:t>
            </a:r>
            <a:r>
              <a:rPr lang="en-US" sz="3200" dirty="0" smtClean="0">
                <a:solidFill>
                  <a:srgbClr val="FF0000"/>
                </a:solidFill>
              </a:rPr>
              <a:t>your </a:t>
            </a:r>
            <a:r>
              <a:rPr lang="en-US" sz="3200" dirty="0">
                <a:solidFill>
                  <a:srgbClr val="FF0000"/>
                </a:solidFill>
              </a:rPr>
              <a:t>attention</a:t>
            </a:r>
            <a:r>
              <a:rPr lang="tr-TR" sz="3200" dirty="0">
                <a:solidFill>
                  <a:srgbClr val="FF0000"/>
                </a:solidFill>
              </a:rPr>
              <a:t>…</a:t>
            </a:r>
            <a:endParaRPr lang="en-US" sz="3200" dirty="0">
              <a:solidFill>
                <a:srgbClr val="FF0000"/>
              </a:solidFill>
            </a:endParaRPr>
          </a:p>
        </p:txBody>
      </p:sp>
      <p:sp>
        <p:nvSpPr>
          <p:cNvPr id="3" name="2 Dikdörtgen"/>
          <p:cNvSpPr/>
          <p:nvPr/>
        </p:nvSpPr>
        <p:spPr>
          <a:xfrm>
            <a:off x="2071670" y="1571612"/>
            <a:ext cx="5715040" cy="5000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9"/>
          <p:cNvSpPr txBox="1">
            <a:spLocks noChangeArrowheads="1"/>
          </p:cNvSpPr>
          <p:nvPr/>
        </p:nvSpPr>
        <p:spPr bwMode="auto">
          <a:xfrm>
            <a:off x="2143076" y="2293474"/>
            <a:ext cx="6286576" cy="1569660"/>
          </a:xfrm>
          <a:prstGeom prst="rect">
            <a:avLst/>
          </a:prstGeom>
          <a:noFill/>
          <a:ln w="9525">
            <a:noFill/>
            <a:miter lim="800000"/>
            <a:headEnd/>
            <a:tailEnd/>
          </a:ln>
          <a:effectLst/>
        </p:spPr>
        <p:txBody>
          <a:bodyPr wrap="square">
            <a:spAutoFit/>
          </a:bodyPr>
          <a:lstStyle/>
          <a:p>
            <a:pPr algn="just">
              <a:spcBef>
                <a:spcPct val="50000"/>
              </a:spcBef>
            </a:pPr>
            <a:r>
              <a:rPr lang="en-US" sz="1600" b="1" dirty="0" smtClean="0"/>
              <a:t>The WMO Congress XV in 2007 approved the implementation of a Flash Flood Guidance System (FFGS) project with a global coverage, developed by Commission for Hydrology (</a:t>
            </a:r>
            <a:r>
              <a:rPr lang="en-US" sz="1600" b="1" dirty="0" err="1" smtClean="0"/>
              <a:t>CHy</a:t>
            </a:r>
            <a:r>
              <a:rPr lang="en-US" sz="1600" b="1" dirty="0" smtClean="0"/>
              <a:t>) jointly with WMO Commission for Basic System (CBS) in collaboration with the US National Weather Service, the US Hydrologic Research Centre and USAID/OFDA. </a:t>
            </a:r>
            <a:endParaRPr lang="en-US" sz="1400" b="1" dirty="0"/>
          </a:p>
        </p:txBody>
      </p:sp>
      <p:sp>
        <p:nvSpPr>
          <p:cNvPr id="4" name="Text Box 6"/>
          <p:cNvSpPr txBox="1">
            <a:spLocks noChangeArrowheads="1"/>
          </p:cNvSpPr>
          <p:nvPr/>
        </p:nvSpPr>
        <p:spPr bwMode="auto">
          <a:xfrm>
            <a:off x="2143108" y="3931042"/>
            <a:ext cx="6215106" cy="1569660"/>
          </a:xfrm>
          <a:prstGeom prst="rect">
            <a:avLst/>
          </a:prstGeom>
          <a:noFill/>
          <a:ln w="9525">
            <a:noFill/>
            <a:miter lim="800000"/>
            <a:headEnd/>
            <a:tailEnd/>
          </a:ln>
          <a:effectLst/>
        </p:spPr>
        <p:txBody>
          <a:bodyPr wrap="square">
            <a:spAutoFit/>
          </a:bodyPr>
          <a:lstStyle/>
          <a:p>
            <a:pPr>
              <a:spcBef>
                <a:spcPct val="50000"/>
              </a:spcBef>
            </a:pPr>
            <a:r>
              <a:rPr lang="en-GB" sz="1600" b="1" dirty="0" smtClean="0"/>
              <a:t>On 25 February 2009 WMO signed a Memorandum of Understanding (</a:t>
            </a:r>
            <a:r>
              <a:rPr lang="en-GB" sz="1600" b="1" dirty="0" err="1" smtClean="0"/>
              <a:t>MoU</a:t>
            </a:r>
            <a:r>
              <a:rPr lang="en-GB" sz="1600" b="1" dirty="0" smtClean="0"/>
              <a:t>) with USAID, HRC, and NOAA on the implementation of the project.  Based on the Memorandum of Understanding, WMO, HRC and USAID agreed to </a:t>
            </a:r>
            <a:r>
              <a:rPr lang="en-GB" sz="1600" b="1" i="1" dirty="0" smtClean="0">
                <a:solidFill>
                  <a:srgbClr val="FF0000"/>
                </a:solidFill>
              </a:rPr>
              <a:t>start preparations for the implementation of the project in the Black Sea and Middle East Regions. </a:t>
            </a:r>
            <a:endParaRPr lang="en-US" sz="1600" b="1" i="1" dirty="0">
              <a:solidFill>
                <a:srgbClr val="FF0000"/>
              </a:solidFill>
            </a:endParaRPr>
          </a:p>
        </p:txBody>
      </p:sp>
      <p:sp>
        <p:nvSpPr>
          <p:cNvPr id="6" name="5 Dikdörtgen"/>
          <p:cNvSpPr/>
          <p:nvPr/>
        </p:nvSpPr>
        <p:spPr>
          <a:xfrm>
            <a:off x="2071670" y="1571612"/>
            <a:ext cx="4498411" cy="461665"/>
          </a:xfrm>
          <a:prstGeom prst="rect">
            <a:avLst/>
          </a:prstGeom>
        </p:spPr>
        <p:txBody>
          <a:bodyPr wrap="none">
            <a:spAutoFit/>
          </a:bodyPr>
          <a:lstStyle/>
          <a:p>
            <a:pPr>
              <a:spcBef>
                <a:spcPct val="50000"/>
              </a:spcBef>
            </a:pPr>
            <a:r>
              <a:rPr lang="en-US" b="1" dirty="0" smtClean="0">
                <a:solidFill>
                  <a:schemeClr val="bg1"/>
                </a:solidFill>
              </a:rPr>
              <a:t>Background of the FFGS project</a:t>
            </a:r>
            <a:endParaRPr lang="en-US"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2143108" y="2214554"/>
            <a:ext cx="5929354" cy="3286148"/>
          </a:xfrm>
          <a:prstGeom prst="rect">
            <a:avLst/>
          </a:prstGeom>
        </p:spPr>
        <p:txBody>
          <a:bodyPr/>
          <a:lstStyle/>
          <a:p>
            <a:pPr marL="342900" marR="0" lvl="0" indent="-342900" algn="just" defTabSz="914400" rtl="0" eaLnBrk="0" fontAlgn="base" latinLnBrk="0" hangingPunct="0">
              <a:lnSpc>
                <a:spcPct val="100000"/>
              </a:lnSpc>
              <a:spcBef>
                <a:spcPct val="50000"/>
              </a:spcBef>
              <a:spcAft>
                <a:spcPct val="0"/>
              </a:spcAft>
              <a:buClrTx/>
              <a:buSzTx/>
              <a:buBlip>
                <a:blip r:embed="rId2"/>
              </a:buBlip>
              <a:tabLst/>
              <a:defRPr/>
            </a:pPr>
            <a:r>
              <a:rPr kumimoji="0" lang="en-US" sz="1600" b="1" i="0" u="none" strike="noStrike" kern="0" cap="none" spc="0" normalizeH="0" baseline="0" noProof="0" dirty="0" smtClean="0">
                <a:ln>
                  <a:noFill/>
                </a:ln>
                <a:effectLst/>
                <a:uLnTx/>
                <a:uFillTx/>
                <a:latin typeface="+mn-lt"/>
                <a:ea typeface="+mn-ea"/>
                <a:cs typeface="+mn-cs"/>
              </a:rPr>
              <a:t>Specifically the countries </a:t>
            </a:r>
            <a:r>
              <a:rPr lang="en-US" sz="1600" b="1" kern="0" dirty="0" smtClean="0">
                <a:latin typeface="+mn-lt"/>
              </a:rPr>
              <a:t>that </a:t>
            </a:r>
            <a:r>
              <a:rPr kumimoji="0" lang="en-US" sz="1600" b="1" i="0" u="none" strike="noStrike" kern="0" cap="none" spc="0" normalizeH="0" baseline="0" noProof="0" dirty="0" smtClean="0">
                <a:ln>
                  <a:noFill/>
                </a:ln>
                <a:effectLst/>
                <a:uLnTx/>
                <a:uFillTx/>
                <a:latin typeface="+mn-lt"/>
                <a:ea typeface="+mn-ea"/>
                <a:cs typeface="+mn-cs"/>
              </a:rPr>
              <a:t>to be included in a first phase of the global project are decided</a:t>
            </a:r>
            <a:r>
              <a:rPr kumimoji="0" lang="en-US" sz="1600" b="1" i="0" u="none" strike="noStrike" kern="0" cap="none" spc="0" normalizeH="0" noProof="0" dirty="0" smtClean="0">
                <a:ln>
                  <a:noFill/>
                </a:ln>
                <a:effectLst/>
                <a:uLnTx/>
                <a:uFillTx/>
                <a:latin typeface="+mn-lt"/>
                <a:ea typeface="+mn-ea"/>
                <a:cs typeface="+mn-cs"/>
              </a:rPr>
              <a:t>   in </a:t>
            </a:r>
            <a:r>
              <a:rPr kumimoji="0" lang="en-US" sz="1600" b="1" i="0" u="none" strike="noStrike" kern="0" cap="none" spc="0" normalizeH="0" baseline="0" noProof="0" dirty="0" smtClean="0">
                <a:ln>
                  <a:noFill/>
                </a:ln>
                <a:effectLst/>
                <a:uLnTx/>
                <a:uFillTx/>
                <a:latin typeface="+mn-lt"/>
                <a:ea typeface="+mn-ea"/>
                <a:cs typeface="+mn-cs"/>
              </a:rPr>
              <a:t> the initial  workshop   held in  Istanbul  on 29-31 March 2010 </a:t>
            </a:r>
            <a:r>
              <a:rPr lang="en-US" sz="1600" b="1" kern="0" dirty="0" smtClean="0">
                <a:latin typeface="+mn-lt"/>
              </a:rPr>
              <a:t> are </a:t>
            </a:r>
            <a:r>
              <a:rPr kumimoji="0" lang="en-US" sz="1600" b="1" i="1" u="none" strike="noStrike" kern="0" cap="none" spc="0" normalizeH="0" baseline="0" noProof="0" dirty="0" smtClean="0">
                <a:ln>
                  <a:noFill/>
                </a:ln>
                <a:solidFill>
                  <a:srgbClr val="FF0000"/>
                </a:solidFill>
                <a:effectLst/>
                <a:uLnTx/>
                <a:uFillTx/>
                <a:latin typeface="+mn-lt"/>
                <a:ea typeface="+mn-ea"/>
                <a:cs typeface="+mn-cs"/>
              </a:rPr>
              <a:t>Armenia, Azerbaijan, Georgia, Turkey, Iraq, Syria</a:t>
            </a:r>
            <a:r>
              <a:rPr lang="en-US" sz="1600" b="1" i="1" kern="0" dirty="0" smtClean="0">
                <a:solidFill>
                  <a:srgbClr val="FF0000"/>
                </a:solidFill>
                <a:latin typeface="+mn-lt"/>
              </a:rPr>
              <a:t>  and  Lebanon.</a:t>
            </a:r>
            <a:r>
              <a:rPr kumimoji="0" lang="en-US" sz="1600" b="1" i="1" u="none" strike="noStrike" kern="0" cap="none" spc="0" normalizeH="0" baseline="0" noProof="0" dirty="0" smtClean="0">
                <a:ln>
                  <a:noFill/>
                </a:ln>
                <a:solidFill>
                  <a:srgbClr val="FF0000"/>
                </a:solidFill>
                <a:effectLst/>
                <a:uLnTx/>
                <a:uFillTx/>
                <a:latin typeface="+mn-lt"/>
                <a:ea typeface="+mn-ea"/>
                <a:cs typeface="+mn-cs"/>
              </a:rPr>
              <a:t> </a:t>
            </a:r>
            <a:r>
              <a:rPr kumimoji="0" lang="en-US" sz="1600" b="1" i="1" u="none" strike="noStrike" kern="0" cap="none" spc="0" normalizeH="0" baseline="0" noProof="0" dirty="0" smtClean="0">
                <a:ln>
                  <a:noFill/>
                </a:ln>
                <a:effectLst/>
                <a:uLnTx/>
                <a:uFillTx/>
                <a:latin typeface="+mn-lt"/>
                <a:ea typeface="+mn-ea"/>
                <a:cs typeface="+mn-cs"/>
              </a:rPr>
              <a:t>Romania</a:t>
            </a:r>
            <a:r>
              <a:rPr kumimoji="0" lang="en-US" sz="1600" b="1" i="1" u="none" strike="noStrike" kern="0" cap="none" spc="0" normalizeH="0" noProof="0" dirty="0" smtClean="0">
                <a:ln>
                  <a:noFill/>
                </a:ln>
                <a:effectLst/>
                <a:uLnTx/>
                <a:uFillTx/>
                <a:latin typeface="+mn-lt"/>
                <a:ea typeface="+mn-ea"/>
                <a:cs typeface="+mn-cs"/>
              </a:rPr>
              <a:t> </a:t>
            </a:r>
            <a:r>
              <a:rPr kumimoji="0" lang="en-US" sz="1600" b="1" i="1" u="none" strike="noStrike" kern="0" cap="none" spc="0" normalizeH="0" dirty="0" smtClean="0">
                <a:ln>
                  <a:noFill/>
                </a:ln>
                <a:effectLst/>
                <a:uLnTx/>
                <a:uFillTx/>
                <a:latin typeface="+mn-lt"/>
                <a:ea typeface="+mn-ea"/>
                <a:cs typeface="+mn-cs"/>
              </a:rPr>
              <a:t>and</a:t>
            </a:r>
            <a:r>
              <a:rPr kumimoji="0" lang="en-US" sz="1600" b="1" i="1" u="none" strike="noStrike" kern="0" cap="none" spc="0" normalizeH="0" noProof="0" dirty="0" smtClean="0">
                <a:ln>
                  <a:noFill/>
                </a:ln>
                <a:effectLst/>
                <a:uLnTx/>
                <a:uFillTx/>
                <a:latin typeface="+mn-lt"/>
                <a:ea typeface="+mn-ea"/>
                <a:cs typeface="+mn-cs"/>
              </a:rPr>
              <a:t> </a:t>
            </a:r>
            <a:r>
              <a:rPr kumimoji="0" lang="en-US" sz="1600" b="1" i="1" u="none" strike="noStrike" kern="0" cap="none" spc="0" normalizeH="0" baseline="0" noProof="0" dirty="0" smtClean="0">
                <a:ln>
                  <a:noFill/>
                </a:ln>
                <a:effectLst/>
                <a:uLnTx/>
                <a:uFillTx/>
                <a:latin typeface="+mn-lt"/>
                <a:ea typeface="+mn-ea"/>
                <a:cs typeface="+mn-cs"/>
              </a:rPr>
              <a:t> Bulgaria are seen as potential candidates in a possible later phase of the project.</a:t>
            </a:r>
          </a:p>
          <a:p>
            <a:pPr marL="342900" marR="0" lvl="0" indent="-342900" algn="just" defTabSz="914400" rtl="0" eaLnBrk="0" fontAlgn="base" latinLnBrk="0" hangingPunct="0">
              <a:lnSpc>
                <a:spcPct val="100000"/>
              </a:lnSpc>
              <a:spcBef>
                <a:spcPct val="50000"/>
              </a:spcBef>
              <a:spcAft>
                <a:spcPct val="0"/>
              </a:spcAft>
              <a:buClrTx/>
              <a:buSzTx/>
              <a:buBlip>
                <a:blip r:embed="rId2"/>
              </a:buBlip>
              <a:tabLst/>
              <a:defRPr/>
            </a:pPr>
            <a:r>
              <a:rPr kumimoji="0" lang="en-US" sz="1600" b="1" i="0" u="none" strike="noStrike" kern="0" cap="none" spc="0" normalizeH="0" baseline="0" noProof="0" dirty="0" smtClean="0">
                <a:ln>
                  <a:noFill/>
                </a:ln>
                <a:effectLst/>
                <a:uLnTx/>
                <a:uFillTx/>
                <a:latin typeface="+mn-lt"/>
                <a:ea typeface="+mn-ea"/>
                <a:cs typeface="+mn-cs"/>
              </a:rPr>
              <a:t>The project will be phased over a five year period, with the bulk of the development and implementation activities occurring during the first three years. The last two years of the project will focus on training, system evaluation and validation of system outputs. </a:t>
            </a: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US" sz="2800" b="1" i="0" u="none" strike="noStrike" kern="0" cap="none" spc="0" normalizeH="0" baseline="0" noProof="0" dirty="0">
              <a:ln>
                <a:noFill/>
              </a:ln>
              <a:solidFill>
                <a:schemeClr val="accent2"/>
              </a:solidFill>
              <a:effectLst/>
              <a:uLnTx/>
              <a:uFillTx/>
              <a:latin typeface="+mn-lt"/>
              <a:ea typeface="+mn-ea"/>
              <a:cs typeface="+mn-cs"/>
            </a:endParaRPr>
          </a:p>
        </p:txBody>
      </p:sp>
      <p:sp>
        <p:nvSpPr>
          <p:cNvPr id="4" name="3 Dikdörtgen"/>
          <p:cNvSpPr/>
          <p:nvPr/>
        </p:nvSpPr>
        <p:spPr>
          <a:xfrm>
            <a:off x="2071670" y="1571612"/>
            <a:ext cx="3440365" cy="461665"/>
          </a:xfrm>
          <a:prstGeom prst="rect">
            <a:avLst/>
          </a:prstGeom>
        </p:spPr>
        <p:txBody>
          <a:bodyPr wrap="none">
            <a:spAutoFit/>
          </a:bodyPr>
          <a:lstStyle/>
          <a:p>
            <a:pPr>
              <a:spcBef>
                <a:spcPct val="50000"/>
              </a:spcBef>
            </a:pPr>
            <a:r>
              <a:rPr lang="en-US" b="1" dirty="0" smtClean="0">
                <a:solidFill>
                  <a:schemeClr val="bg1"/>
                </a:solidFill>
              </a:rPr>
              <a:t>Participating  Countries </a:t>
            </a:r>
            <a:endParaRPr lang="en-US" b="1"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2143107" y="2352628"/>
            <a:ext cx="6143669" cy="2677656"/>
          </a:xfrm>
          <a:prstGeom prst="rect">
            <a:avLst/>
          </a:prstGeom>
          <a:noFill/>
          <a:ln w="9525">
            <a:noFill/>
            <a:miter lim="800000"/>
            <a:headEnd/>
            <a:tailEnd/>
          </a:ln>
          <a:effectLst/>
        </p:spPr>
        <p:txBody>
          <a:bodyPr wrap="square">
            <a:spAutoFit/>
          </a:bodyPr>
          <a:lstStyle/>
          <a:p>
            <a:pPr algn="just">
              <a:spcBef>
                <a:spcPct val="50000"/>
              </a:spcBef>
            </a:pPr>
            <a:r>
              <a:rPr lang="en-GB" b="1" dirty="0" smtClean="0">
                <a:cs typeface="Arial" pitchFamily="34" charset="0"/>
              </a:rPr>
              <a:t>To contribute towards reducing the vulnerability of regions around the world to </a:t>
            </a:r>
            <a:r>
              <a:rPr lang="en-GB" b="1" dirty="0" err="1" smtClean="0">
                <a:cs typeface="Arial" pitchFamily="34" charset="0"/>
              </a:rPr>
              <a:t>hydrometeorological</a:t>
            </a:r>
            <a:r>
              <a:rPr lang="en-GB" b="1" dirty="0" smtClean="0">
                <a:cs typeface="Arial" pitchFamily="34" charset="0"/>
              </a:rPr>
              <a:t> disasters, </a:t>
            </a:r>
            <a:r>
              <a:rPr lang="en-GB" b="1" dirty="0" smtClean="0">
                <a:solidFill>
                  <a:srgbClr val="FF0000"/>
                </a:solidFill>
                <a:cs typeface="Arial" pitchFamily="34" charset="0"/>
              </a:rPr>
              <a:t>specifically flash floods</a:t>
            </a:r>
            <a:r>
              <a:rPr lang="en-GB" b="1" dirty="0" smtClean="0">
                <a:cs typeface="Arial" pitchFamily="34" charset="0"/>
              </a:rPr>
              <a:t>, by developing and implementing flash flood guidance systems to strengthen regional capacity to develop timely and accurate flash flood warnings</a:t>
            </a:r>
            <a:r>
              <a:rPr lang="tr-TR" b="1" dirty="0" smtClean="0">
                <a:cs typeface="Arial" pitchFamily="34" charset="0"/>
              </a:rPr>
              <a:t>.</a:t>
            </a:r>
            <a:endParaRPr lang="en-US" b="1" dirty="0">
              <a:solidFill>
                <a:schemeClr val="accent2"/>
              </a:solidFill>
              <a:cs typeface="Arial" pitchFamily="34" charset="0"/>
            </a:endParaRPr>
          </a:p>
        </p:txBody>
      </p:sp>
      <p:sp>
        <p:nvSpPr>
          <p:cNvPr id="5" name="4 Dikdörtgen"/>
          <p:cNvSpPr/>
          <p:nvPr/>
        </p:nvSpPr>
        <p:spPr>
          <a:xfrm>
            <a:off x="2071670" y="1571612"/>
            <a:ext cx="5429288" cy="461665"/>
          </a:xfrm>
          <a:prstGeom prst="rect">
            <a:avLst/>
          </a:prstGeom>
        </p:spPr>
        <p:txBody>
          <a:bodyPr wrap="square">
            <a:spAutoFit/>
          </a:bodyPr>
          <a:lstStyle/>
          <a:p>
            <a:pPr lvl="0">
              <a:spcBef>
                <a:spcPct val="50000"/>
              </a:spcBef>
            </a:pPr>
            <a:r>
              <a:rPr lang="tr-TR" b="1" dirty="0" smtClean="0">
                <a:solidFill>
                  <a:srgbClr val="FFFFFF"/>
                </a:solidFill>
              </a:rPr>
              <a:t>General </a:t>
            </a:r>
            <a:r>
              <a:rPr lang="en-US" b="1" dirty="0" smtClean="0">
                <a:solidFill>
                  <a:srgbClr val="FFFFFF"/>
                </a:solidFill>
              </a:rPr>
              <a:t>  Objective  of the  Project  </a:t>
            </a:r>
            <a:endParaRPr lang="en-US" b="1" dirty="0">
              <a:solidFill>
                <a:srgbClr val="FFFFFF"/>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2071670" y="2357430"/>
            <a:ext cx="6215106" cy="3508653"/>
          </a:xfrm>
          <a:prstGeom prst="rect">
            <a:avLst/>
          </a:prstGeom>
          <a:noFill/>
          <a:ln w="9525">
            <a:noFill/>
            <a:miter lim="800000"/>
            <a:headEnd/>
            <a:tailEnd/>
          </a:ln>
          <a:effectLst/>
        </p:spPr>
        <p:txBody>
          <a:bodyPr wrap="square">
            <a:spAutoFit/>
          </a:bodyPr>
          <a:lstStyle/>
          <a:p>
            <a:endParaRPr lang="en-GB" sz="1600" b="1" dirty="0">
              <a:solidFill>
                <a:schemeClr val="accent2"/>
              </a:solidFill>
              <a:cs typeface="Arial" pitchFamily="34" charset="0"/>
            </a:endParaRPr>
          </a:p>
          <a:p>
            <a:r>
              <a:rPr lang="en-GB" sz="2000" b="1" i="1" dirty="0">
                <a:solidFill>
                  <a:srgbClr val="FF0000"/>
                </a:solidFill>
                <a:cs typeface="Arial" pitchFamily="34" charset="0"/>
              </a:rPr>
              <a:t>Development and implementation of a regional flash flood guidance and early warning system in the Black Sea and Middle East Regions. </a:t>
            </a:r>
            <a:endParaRPr lang="en-GB" sz="2000" b="1" dirty="0">
              <a:solidFill>
                <a:srgbClr val="FF0000"/>
              </a:solidFill>
              <a:cs typeface="Arial" pitchFamily="34" charset="0"/>
            </a:endParaRPr>
          </a:p>
          <a:p>
            <a:pPr>
              <a:spcBef>
                <a:spcPct val="50000"/>
              </a:spcBef>
            </a:pPr>
            <a:r>
              <a:rPr lang="en-GB" sz="2000" b="1" dirty="0">
                <a:cs typeface="Arial" pitchFamily="34" charset="0"/>
              </a:rPr>
              <a:t>The approach will entail development of infrastructure first on a global scale to then support the development of the regional implementation of technology, training, protocols and procedures to address the issues of mitigating the impacts of flash floods. </a:t>
            </a:r>
            <a:endParaRPr lang="en-US" sz="2000" b="1" dirty="0">
              <a:cs typeface="Arial" pitchFamily="34" charset="0"/>
            </a:endParaRPr>
          </a:p>
          <a:p>
            <a:pPr>
              <a:spcBef>
                <a:spcPct val="50000"/>
              </a:spcBef>
            </a:pPr>
            <a:endParaRPr lang="en-US" dirty="0">
              <a:cs typeface="Arial" pitchFamily="34" charset="0"/>
            </a:endParaRPr>
          </a:p>
        </p:txBody>
      </p:sp>
      <p:sp>
        <p:nvSpPr>
          <p:cNvPr id="6" name="5 Dikdörtgen"/>
          <p:cNvSpPr/>
          <p:nvPr/>
        </p:nvSpPr>
        <p:spPr>
          <a:xfrm>
            <a:off x="2071654" y="1571613"/>
            <a:ext cx="5643618" cy="523220"/>
          </a:xfrm>
          <a:prstGeom prst="rect">
            <a:avLst/>
          </a:prstGeom>
        </p:spPr>
        <p:txBody>
          <a:bodyPr wrap="square">
            <a:spAutoFit/>
          </a:bodyPr>
          <a:lstStyle/>
          <a:p>
            <a:r>
              <a:rPr lang="en-GB" sz="1400" b="1" dirty="0" smtClean="0">
                <a:solidFill>
                  <a:schemeClr val="bg1"/>
                </a:solidFill>
                <a:cs typeface="Arial" pitchFamily="34" charset="0"/>
              </a:rPr>
              <a:t>Purpose of the Regional Flash Flood Guidance System- Black Sea and Middle East Regions – component (BSME-FFG)</a:t>
            </a:r>
            <a:endParaRPr lang="en-GB" sz="1400" b="1" dirty="0">
              <a:solidFill>
                <a:schemeClr val="bg1"/>
              </a:solidFill>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FGS-SystemConcept_5-21-2007a"/>
          <p:cNvPicPr>
            <a:picLocks noChangeAspect="1" noChangeArrowheads="1"/>
          </p:cNvPicPr>
          <p:nvPr/>
        </p:nvPicPr>
        <p:blipFill>
          <a:blip r:embed="rId2" cstate="print"/>
          <a:srcRect/>
          <a:stretch>
            <a:fillRect/>
          </a:stretch>
        </p:blipFill>
        <p:spPr bwMode="auto">
          <a:xfrm>
            <a:off x="2214546" y="2180842"/>
            <a:ext cx="6000792" cy="3168957"/>
          </a:xfrm>
          <a:prstGeom prst="rect">
            <a:avLst/>
          </a:prstGeom>
          <a:noFill/>
          <a:ln w="6350">
            <a:solidFill>
              <a:srgbClr val="000000"/>
            </a:solidFill>
            <a:miter lim="800000"/>
            <a:headEnd/>
            <a:tailEnd/>
          </a:ln>
          <a:effectLst/>
        </p:spPr>
      </p:pic>
      <p:sp>
        <p:nvSpPr>
          <p:cNvPr id="5" name="4 Dikdörtgen"/>
          <p:cNvSpPr/>
          <p:nvPr/>
        </p:nvSpPr>
        <p:spPr>
          <a:xfrm>
            <a:off x="2071670" y="1571612"/>
            <a:ext cx="2630848" cy="461665"/>
          </a:xfrm>
          <a:prstGeom prst="rect">
            <a:avLst/>
          </a:prstGeom>
        </p:spPr>
        <p:txBody>
          <a:bodyPr wrap="none">
            <a:spAutoFit/>
          </a:bodyPr>
          <a:lstStyle/>
          <a:p>
            <a:pPr>
              <a:spcBef>
                <a:spcPct val="50000"/>
              </a:spcBef>
            </a:pPr>
            <a:r>
              <a:rPr lang="en-US" b="1" dirty="0" smtClean="0">
                <a:solidFill>
                  <a:schemeClr val="bg1"/>
                </a:solidFill>
              </a:rPr>
              <a:t>Design  Concept    </a:t>
            </a:r>
            <a:endParaRPr lang="en-US" b="1"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ChangeArrowheads="1"/>
          </p:cNvSpPr>
          <p:nvPr/>
        </p:nvSpPr>
        <p:spPr bwMode="auto">
          <a:xfrm>
            <a:off x="2143108" y="2214554"/>
            <a:ext cx="5786478" cy="609600"/>
          </a:xfrm>
          <a:prstGeom prst="rect">
            <a:avLst/>
          </a:prstGeom>
          <a:noFill/>
          <a:ln w="9525">
            <a:noFill/>
            <a:miter lim="800000"/>
            <a:headEnd/>
            <a:tailEnd/>
          </a:ln>
          <a:effectLst/>
        </p:spPr>
        <p:txBody>
          <a:bodyPr/>
          <a:lstStyle/>
          <a:p>
            <a:pPr marL="342900" indent="-342900" fontAlgn="auto">
              <a:spcBef>
                <a:spcPct val="20000"/>
              </a:spcBef>
              <a:spcAft>
                <a:spcPts val="0"/>
              </a:spcAft>
              <a:defRPr/>
            </a:pPr>
            <a:r>
              <a:rPr lang="en-US" sz="1800" b="1" dirty="0" smtClean="0">
                <a:solidFill>
                  <a:srgbClr val="663300"/>
                </a:solidFill>
                <a:latin typeface="+mn-lt"/>
                <a:cs typeface="+mn-cs"/>
              </a:rPr>
              <a:t>Flash </a:t>
            </a:r>
            <a:r>
              <a:rPr lang="en-US" sz="1800" b="1" dirty="0">
                <a:solidFill>
                  <a:srgbClr val="663300"/>
                </a:solidFill>
                <a:latin typeface="+mn-lt"/>
                <a:cs typeface="+mn-cs"/>
              </a:rPr>
              <a:t>Floods</a:t>
            </a:r>
            <a:r>
              <a:rPr lang="en-US" sz="1800" b="1" dirty="0">
                <a:solidFill>
                  <a:schemeClr val="tx2"/>
                </a:solidFill>
                <a:latin typeface="+mn-lt"/>
                <a:cs typeface="+mn-cs"/>
              </a:rPr>
              <a:t> </a:t>
            </a:r>
            <a:r>
              <a:rPr lang="en-US" sz="1800" b="1" dirty="0">
                <a:solidFill>
                  <a:schemeClr val="tx2">
                    <a:lumMod val="50000"/>
                  </a:schemeClr>
                </a:solidFill>
                <a:latin typeface="+mn-lt"/>
                <a:cs typeface="+mn-cs"/>
              </a:rPr>
              <a:t>are very significant disasters </a:t>
            </a:r>
            <a:r>
              <a:rPr lang="en-US" sz="1800" b="1" dirty="0" smtClean="0">
                <a:solidFill>
                  <a:schemeClr val="tx2">
                    <a:lumMod val="50000"/>
                  </a:schemeClr>
                </a:solidFill>
                <a:latin typeface="+mn-lt"/>
                <a:cs typeface="+mn-cs"/>
              </a:rPr>
              <a:t>globally</a:t>
            </a:r>
            <a:r>
              <a:rPr lang="tr-TR" sz="1800" b="1" dirty="0" smtClean="0">
                <a:solidFill>
                  <a:schemeClr val="tx2">
                    <a:lumMod val="50000"/>
                  </a:schemeClr>
                </a:solidFill>
                <a:latin typeface="+mn-lt"/>
                <a:cs typeface="+mn-cs"/>
              </a:rPr>
              <a:t>:</a:t>
            </a:r>
            <a:r>
              <a:rPr lang="en-US" sz="1600" dirty="0">
                <a:solidFill>
                  <a:schemeClr val="accent2"/>
                </a:solidFill>
                <a:latin typeface="+mn-lt"/>
                <a:cs typeface="+mn-cs"/>
              </a:rPr>
              <a:t>	</a:t>
            </a:r>
          </a:p>
        </p:txBody>
      </p:sp>
      <p:sp>
        <p:nvSpPr>
          <p:cNvPr id="5" name="Rectangle 18"/>
          <p:cNvSpPr>
            <a:spLocks noChangeArrowheads="1"/>
          </p:cNvSpPr>
          <p:nvPr/>
        </p:nvSpPr>
        <p:spPr bwMode="auto">
          <a:xfrm>
            <a:off x="2632097" y="2643182"/>
            <a:ext cx="5154613" cy="738664"/>
          </a:xfrm>
          <a:prstGeom prst="rect">
            <a:avLst/>
          </a:prstGeom>
          <a:noFill/>
          <a:ln w="9525">
            <a:noFill/>
            <a:miter lim="800000"/>
            <a:headEnd/>
            <a:tailEnd/>
          </a:ln>
          <a:effectLst/>
        </p:spPr>
        <p:txBody>
          <a:bodyPr>
            <a:spAutoFit/>
          </a:bodyPr>
          <a:lstStyle/>
          <a:p>
            <a:pPr fontAlgn="auto">
              <a:spcBef>
                <a:spcPts val="0"/>
              </a:spcBef>
              <a:spcAft>
                <a:spcPts val="0"/>
              </a:spcAft>
              <a:buBlip>
                <a:blip r:embed="rId2"/>
              </a:buBlip>
              <a:defRPr/>
            </a:pPr>
            <a:r>
              <a:rPr lang="en-US" dirty="0">
                <a:solidFill>
                  <a:schemeClr val="accent1">
                    <a:lumMod val="60000"/>
                    <a:lumOff val="40000"/>
                  </a:schemeClr>
                </a:solidFill>
                <a:latin typeface="+mn-lt"/>
                <a:cs typeface="+mn-cs"/>
              </a:rPr>
              <a:t> </a:t>
            </a:r>
            <a:r>
              <a:rPr lang="en-US" sz="1800" dirty="0">
                <a:latin typeface="+mn-lt"/>
                <a:cs typeface="+mn-cs"/>
              </a:rPr>
              <a:t>Highest number of deaths per people </a:t>
            </a:r>
            <a:r>
              <a:rPr lang="en-US" sz="1800" dirty="0" smtClean="0">
                <a:latin typeface="+mn-lt"/>
                <a:cs typeface="+mn-cs"/>
              </a:rPr>
              <a:t>affected</a:t>
            </a:r>
            <a:r>
              <a:rPr lang="tr-TR" sz="1800" dirty="0" smtClean="0">
                <a:latin typeface="+mn-lt"/>
                <a:cs typeface="+mn-cs"/>
              </a:rPr>
              <a:t>;</a:t>
            </a:r>
            <a:endParaRPr lang="en-US" sz="1800" dirty="0">
              <a:latin typeface="+mn-lt"/>
              <a:cs typeface="+mn-cs"/>
            </a:endParaRPr>
          </a:p>
          <a:p>
            <a:pPr fontAlgn="auto">
              <a:spcBef>
                <a:spcPts val="0"/>
              </a:spcBef>
              <a:spcAft>
                <a:spcPts val="0"/>
              </a:spcAft>
              <a:buBlip>
                <a:blip r:embed="rId2"/>
              </a:buBlip>
              <a:defRPr/>
            </a:pPr>
            <a:r>
              <a:rPr lang="en-US" sz="1800" dirty="0">
                <a:latin typeface="+mn-lt"/>
                <a:cs typeface="+mn-cs"/>
              </a:rPr>
              <a:t> </a:t>
            </a:r>
            <a:r>
              <a:rPr lang="tr-TR" sz="1800" dirty="0" smtClean="0">
                <a:latin typeface="+mn-lt"/>
                <a:cs typeface="+mn-cs"/>
              </a:rPr>
              <a:t> </a:t>
            </a:r>
            <a:r>
              <a:rPr lang="en-US" sz="1800" dirty="0" smtClean="0">
                <a:latin typeface="+mn-lt"/>
                <a:cs typeface="+mn-cs"/>
              </a:rPr>
              <a:t>More </a:t>
            </a:r>
            <a:r>
              <a:rPr lang="en-US" sz="1800" dirty="0">
                <a:latin typeface="+mn-lt"/>
                <a:cs typeface="+mn-cs"/>
              </a:rPr>
              <a:t>than 5,000 people perish </a:t>
            </a:r>
            <a:r>
              <a:rPr lang="en-US" sz="1800" dirty="0" smtClean="0">
                <a:latin typeface="+mn-lt"/>
                <a:cs typeface="+mn-cs"/>
              </a:rPr>
              <a:t>annually</a:t>
            </a:r>
            <a:r>
              <a:rPr lang="tr-TR" sz="1800" dirty="0" smtClean="0">
                <a:latin typeface="+mn-lt"/>
                <a:cs typeface="+mn-cs"/>
              </a:rPr>
              <a:t>.</a:t>
            </a:r>
            <a:endParaRPr lang="en-US" sz="1800" dirty="0">
              <a:latin typeface="+mn-lt"/>
              <a:cs typeface="+mn-cs"/>
            </a:endParaRPr>
          </a:p>
        </p:txBody>
      </p:sp>
      <p:sp>
        <p:nvSpPr>
          <p:cNvPr id="6" name="Rectangle 17"/>
          <p:cNvSpPr>
            <a:spLocks noChangeArrowheads="1"/>
          </p:cNvSpPr>
          <p:nvPr/>
        </p:nvSpPr>
        <p:spPr bwMode="auto">
          <a:xfrm>
            <a:off x="2230855" y="3500438"/>
            <a:ext cx="5558573" cy="369332"/>
          </a:xfrm>
          <a:prstGeom prst="rect">
            <a:avLst/>
          </a:prstGeom>
          <a:noFill/>
          <a:ln w="9525">
            <a:noFill/>
            <a:miter lim="800000"/>
            <a:headEnd/>
            <a:tailEnd/>
          </a:ln>
          <a:effectLst/>
        </p:spPr>
        <p:txBody>
          <a:bodyPr wrap="none">
            <a:spAutoFit/>
          </a:bodyPr>
          <a:lstStyle/>
          <a:p>
            <a:pPr fontAlgn="auto">
              <a:spcBef>
                <a:spcPts val="0"/>
              </a:spcBef>
              <a:spcAft>
                <a:spcPts val="0"/>
              </a:spcAft>
              <a:defRPr/>
            </a:pPr>
            <a:r>
              <a:rPr lang="en-US" sz="1800" b="1" dirty="0" smtClean="0">
                <a:solidFill>
                  <a:srgbClr val="663300"/>
                </a:solidFill>
                <a:latin typeface="+mn-lt"/>
                <a:cs typeface="+mn-cs"/>
              </a:rPr>
              <a:t>BUT</a:t>
            </a:r>
            <a:r>
              <a:rPr lang="en-US" sz="1800" b="1" dirty="0" smtClean="0">
                <a:solidFill>
                  <a:schemeClr val="tx2"/>
                </a:solidFill>
                <a:latin typeface="+mn-lt"/>
                <a:cs typeface="+mn-cs"/>
              </a:rPr>
              <a:t> </a:t>
            </a:r>
            <a:r>
              <a:rPr lang="en-US" sz="1800" b="1" dirty="0">
                <a:solidFill>
                  <a:schemeClr val="tx2">
                    <a:lumMod val="50000"/>
                  </a:schemeClr>
                </a:solidFill>
                <a:latin typeface="+mn-lt"/>
                <a:cs typeface="+mn-cs"/>
              </a:rPr>
              <a:t>there are no discernible trends for loss </a:t>
            </a:r>
            <a:r>
              <a:rPr lang="en-US" sz="1800" b="1" dirty="0" smtClean="0">
                <a:solidFill>
                  <a:schemeClr val="tx2">
                    <a:lumMod val="50000"/>
                  </a:schemeClr>
                </a:solidFill>
                <a:latin typeface="+mn-lt"/>
                <a:cs typeface="+mn-cs"/>
              </a:rPr>
              <a:t>reduction</a:t>
            </a:r>
            <a:r>
              <a:rPr lang="tr-TR" sz="1800" b="1" dirty="0" smtClean="0">
                <a:solidFill>
                  <a:schemeClr val="tx2">
                    <a:lumMod val="50000"/>
                  </a:schemeClr>
                </a:solidFill>
                <a:latin typeface="+mn-lt"/>
                <a:cs typeface="+mn-cs"/>
              </a:rPr>
              <a:t>:</a:t>
            </a:r>
            <a:endParaRPr lang="en-US" sz="1800" b="1" dirty="0">
              <a:solidFill>
                <a:schemeClr val="tx2">
                  <a:lumMod val="50000"/>
                </a:schemeClr>
              </a:solidFill>
              <a:latin typeface="+mn-lt"/>
              <a:cs typeface="+mn-cs"/>
            </a:endParaRPr>
          </a:p>
        </p:txBody>
      </p:sp>
      <p:sp>
        <p:nvSpPr>
          <p:cNvPr id="7" name="Text Box 4"/>
          <p:cNvSpPr txBox="1">
            <a:spLocks noChangeArrowheads="1"/>
          </p:cNvSpPr>
          <p:nvPr/>
        </p:nvSpPr>
        <p:spPr bwMode="auto">
          <a:xfrm>
            <a:off x="1357290" y="3929066"/>
            <a:ext cx="7000924" cy="1477328"/>
          </a:xfrm>
          <a:prstGeom prst="rect">
            <a:avLst/>
          </a:prstGeom>
          <a:noFill/>
          <a:ln w="9525">
            <a:noFill/>
            <a:miter lim="800000"/>
            <a:headEnd/>
            <a:tailEnd/>
          </a:ln>
          <a:effectLst/>
        </p:spPr>
        <p:txBody>
          <a:bodyPr wrap="square">
            <a:spAutoFit/>
          </a:bodyPr>
          <a:lstStyle/>
          <a:p>
            <a:pPr fontAlgn="auto">
              <a:spcBef>
                <a:spcPts val="0"/>
              </a:spcBef>
              <a:spcAft>
                <a:spcPts val="0"/>
              </a:spcAft>
              <a:buBlip>
                <a:blip r:embed="rId2"/>
              </a:buBlip>
              <a:defRPr/>
            </a:pPr>
            <a:r>
              <a:rPr lang="tr-TR" sz="1800" dirty="0" smtClean="0">
                <a:latin typeface="+mn-lt"/>
                <a:cs typeface="+mn-cs"/>
              </a:rPr>
              <a:t>  </a:t>
            </a:r>
            <a:r>
              <a:rPr lang="en-US" sz="1800" dirty="0" smtClean="0">
                <a:latin typeface="+mn-lt"/>
                <a:cs typeface="+mn-cs"/>
              </a:rPr>
              <a:t>No </a:t>
            </a:r>
            <a:r>
              <a:rPr lang="en-US" sz="1800" dirty="0">
                <a:latin typeface="+mn-lt"/>
                <a:cs typeface="+mn-cs"/>
              </a:rPr>
              <a:t>flash flood warnings for vast populated areas of the </a:t>
            </a:r>
            <a:r>
              <a:rPr lang="en-US" sz="1800" dirty="0" smtClean="0">
                <a:latin typeface="+mn-lt"/>
                <a:cs typeface="+mn-cs"/>
              </a:rPr>
              <a:t>world</a:t>
            </a:r>
            <a:r>
              <a:rPr lang="tr-TR" sz="1800" dirty="0" smtClean="0">
                <a:latin typeface="+mn-lt"/>
                <a:cs typeface="+mn-cs"/>
              </a:rPr>
              <a:t>;</a:t>
            </a:r>
            <a:endParaRPr lang="en-US" sz="1800" dirty="0">
              <a:latin typeface="+mn-lt"/>
              <a:cs typeface="+mn-cs"/>
            </a:endParaRPr>
          </a:p>
          <a:p>
            <a:pPr fontAlgn="auto">
              <a:spcBef>
                <a:spcPts val="0"/>
              </a:spcBef>
              <a:spcAft>
                <a:spcPts val="0"/>
              </a:spcAft>
              <a:buBlip>
                <a:blip r:embed="rId2"/>
              </a:buBlip>
              <a:defRPr/>
            </a:pPr>
            <a:r>
              <a:rPr lang="en-US" sz="1800" dirty="0">
                <a:latin typeface="+mn-lt"/>
                <a:cs typeface="+mn-cs"/>
              </a:rPr>
              <a:t> </a:t>
            </a:r>
            <a:r>
              <a:rPr lang="tr-TR" sz="1800" dirty="0" smtClean="0">
                <a:latin typeface="+mn-lt"/>
                <a:cs typeface="+mn-cs"/>
              </a:rPr>
              <a:t>  </a:t>
            </a:r>
            <a:r>
              <a:rPr lang="en-US" sz="1800" dirty="0" smtClean="0">
                <a:latin typeface="+mn-lt"/>
                <a:cs typeface="+mn-cs"/>
              </a:rPr>
              <a:t>Lack </a:t>
            </a:r>
            <a:r>
              <a:rPr lang="en-US" sz="1800" dirty="0">
                <a:latin typeface="+mn-lt"/>
                <a:cs typeface="+mn-cs"/>
              </a:rPr>
              <a:t>of local expertise and of regional </a:t>
            </a:r>
            <a:r>
              <a:rPr lang="en-US" sz="1800" dirty="0" smtClean="0">
                <a:latin typeface="+mn-lt"/>
                <a:cs typeface="+mn-cs"/>
              </a:rPr>
              <a:t>cooperation</a:t>
            </a:r>
            <a:r>
              <a:rPr lang="tr-TR" sz="1800" dirty="0" smtClean="0">
                <a:latin typeface="+mn-lt"/>
                <a:cs typeface="+mn-cs"/>
              </a:rPr>
              <a:t>;</a:t>
            </a:r>
            <a:endParaRPr lang="en-US" sz="1800" dirty="0">
              <a:latin typeface="+mn-lt"/>
              <a:cs typeface="+mn-cs"/>
            </a:endParaRPr>
          </a:p>
          <a:p>
            <a:pPr fontAlgn="auto">
              <a:spcBef>
                <a:spcPts val="0"/>
              </a:spcBef>
              <a:spcAft>
                <a:spcPts val="0"/>
              </a:spcAft>
              <a:buBlip>
                <a:blip r:embed="rId2"/>
              </a:buBlip>
              <a:defRPr/>
            </a:pPr>
            <a:r>
              <a:rPr lang="en-US" sz="1800" dirty="0">
                <a:latin typeface="+mn-lt"/>
                <a:cs typeface="+mn-cs"/>
              </a:rPr>
              <a:t> </a:t>
            </a:r>
            <a:r>
              <a:rPr lang="tr-TR" sz="1800" dirty="0" smtClean="0">
                <a:latin typeface="+mn-lt"/>
                <a:cs typeface="+mn-cs"/>
              </a:rPr>
              <a:t>  </a:t>
            </a:r>
            <a:r>
              <a:rPr lang="en-US" sz="1800" dirty="0" smtClean="0">
                <a:latin typeface="+mn-lt"/>
                <a:cs typeface="+mn-cs"/>
              </a:rPr>
              <a:t>Little </a:t>
            </a:r>
            <a:r>
              <a:rPr lang="en-US" sz="1800" dirty="0">
                <a:latin typeface="+mn-lt"/>
                <a:cs typeface="+mn-cs"/>
              </a:rPr>
              <a:t>in situ data in small </a:t>
            </a:r>
            <a:r>
              <a:rPr lang="en-US" sz="1800" dirty="0" smtClean="0">
                <a:latin typeface="+mn-lt"/>
                <a:cs typeface="+mn-cs"/>
              </a:rPr>
              <a:t>regions</a:t>
            </a:r>
            <a:r>
              <a:rPr lang="tr-TR" sz="1800" dirty="0" smtClean="0">
                <a:latin typeface="+mn-lt"/>
                <a:cs typeface="+mn-cs"/>
              </a:rPr>
              <a:t>;</a:t>
            </a:r>
            <a:endParaRPr lang="en-US" sz="1800" dirty="0">
              <a:latin typeface="+mn-lt"/>
              <a:cs typeface="+mn-cs"/>
            </a:endParaRPr>
          </a:p>
          <a:p>
            <a:pPr fontAlgn="auto">
              <a:spcBef>
                <a:spcPts val="0"/>
              </a:spcBef>
              <a:spcAft>
                <a:spcPts val="0"/>
              </a:spcAft>
              <a:buBlip>
                <a:blip r:embed="rId2"/>
              </a:buBlip>
              <a:defRPr/>
            </a:pPr>
            <a:r>
              <a:rPr lang="en-US" sz="1800" dirty="0">
                <a:latin typeface="+mn-lt"/>
                <a:cs typeface="+mn-cs"/>
              </a:rPr>
              <a:t> </a:t>
            </a:r>
            <a:r>
              <a:rPr lang="tr-TR" sz="1800" dirty="0" smtClean="0">
                <a:latin typeface="+mn-lt"/>
                <a:cs typeface="+mn-cs"/>
              </a:rPr>
              <a:t>  </a:t>
            </a:r>
            <a:r>
              <a:rPr lang="en-US" sz="1800" dirty="0" smtClean="0">
                <a:latin typeface="+mn-lt"/>
                <a:cs typeface="+mn-cs"/>
              </a:rPr>
              <a:t>Large-river </a:t>
            </a:r>
            <a:r>
              <a:rPr lang="en-US" sz="1800" dirty="0">
                <a:latin typeface="+mn-lt"/>
                <a:cs typeface="+mn-cs"/>
              </a:rPr>
              <a:t>flood-warning strategies are ineffective for flash </a:t>
            </a:r>
            <a:r>
              <a:rPr lang="en-US" sz="1800" dirty="0" smtClean="0">
                <a:latin typeface="+mn-lt"/>
                <a:cs typeface="+mn-cs"/>
              </a:rPr>
              <a:t>floods</a:t>
            </a:r>
            <a:r>
              <a:rPr lang="tr-TR" sz="1800" dirty="0" smtClean="0">
                <a:latin typeface="+mn-lt"/>
                <a:cs typeface="+mn-cs"/>
              </a:rPr>
              <a:t>;</a:t>
            </a:r>
            <a:endParaRPr lang="en-US" sz="1800" dirty="0">
              <a:latin typeface="+mn-lt"/>
              <a:cs typeface="+mn-cs"/>
            </a:endParaRPr>
          </a:p>
          <a:p>
            <a:pPr fontAlgn="auto">
              <a:spcBef>
                <a:spcPts val="0"/>
              </a:spcBef>
              <a:spcAft>
                <a:spcPts val="0"/>
              </a:spcAft>
              <a:buBlip>
                <a:blip r:embed="rId2"/>
              </a:buBlip>
              <a:defRPr/>
            </a:pPr>
            <a:r>
              <a:rPr lang="en-US" sz="1800" dirty="0">
                <a:latin typeface="+mn-lt"/>
                <a:cs typeface="+mn-cs"/>
              </a:rPr>
              <a:t> </a:t>
            </a:r>
            <a:r>
              <a:rPr lang="tr-TR" sz="1800" dirty="0" smtClean="0">
                <a:latin typeface="+mn-lt"/>
                <a:cs typeface="+mn-cs"/>
              </a:rPr>
              <a:t>  </a:t>
            </a:r>
            <a:r>
              <a:rPr lang="en-US" sz="1800" dirty="0" smtClean="0">
                <a:latin typeface="+mn-lt"/>
                <a:cs typeface="+mn-cs"/>
              </a:rPr>
              <a:t>Climatic </a:t>
            </a:r>
            <a:r>
              <a:rPr lang="en-US" sz="1800" dirty="0">
                <a:latin typeface="+mn-lt"/>
                <a:cs typeface="+mn-cs"/>
              </a:rPr>
              <a:t>changes in many regions result in increased intensity </a:t>
            </a:r>
            <a:r>
              <a:rPr lang="en-US" sz="1800" dirty="0" smtClean="0">
                <a:latin typeface="+mn-lt"/>
                <a:cs typeface="+mn-cs"/>
              </a:rPr>
              <a:t>storms</a:t>
            </a:r>
            <a:r>
              <a:rPr lang="tr-TR" sz="1800" dirty="0" smtClean="0">
                <a:latin typeface="+mn-lt"/>
                <a:cs typeface="+mn-cs"/>
              </a:rPr>
              <a:t>.</a:t>
            </a:r>
            <a:endParaRPr lang="en-US" sz="1800" dirty="0">
              <a:latin typeface="+mn-lt"/>
              <a:cs typeface="+mn-cs"/>
            </a:endParaRPr>
          </a:p>
        </p:txBody>
      </p:sp>
      <p:sp>
        <p:nvSpPr>
          <p:cNvPr id="8" name="7 Dikdörtgen"/>
          <p:cNvSpPr/>
          <p:nvPr/>
        </p:nvSpPr>
        <p:spPr>
          <a:xfrm>
            <a:off x="2071670" y="1571612"/>
            <a:ext cx="1125629" cy="461665"/>
          </a:xfrm>
          <a:prstGeom prst="rect">
            <a:avLst/>
          </a:prstGeom>
        </p:spPr>
        <p:txBody>
          <a:bodyPr wrap="none">
            <a:spAutoFit/>
          </a:bodyPr>
          <a:lstStyle/>
          <a:p>
            <a:r>
              <a:rPr lang="en-US" b="1" dirty="0" smtClean="0">
                <a:solidFill>
                  <a:schemeClr val="bg1"/>
                </a:solidFill>
              </a:rPr>
              <a:t> Needs</a:t>
            </a:r>
            <a:r>
              <a:rPr lang="tr-TR" b="1" dirty="0" smtClean="0">
                <a:solidFill>
                  <a:schemeClr val="bg1"/>
                </a:solidFill>
              </a:rPr>
              <a:t>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500"/>
                                        <p:tgtEl>
                                          <p:spTgt spid="6"/>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ox(in)">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a:spLocks noChangeArrowheads="1"/>
          </p:cNvSpPr>
          <p:nvPr/>
        </p:nvSpPr>
        <p:spPr bwMode="auto">
          <a:xfrm>
            <a:off x="2357422" y="2428868"/>
            <a:ext cx="5857916" cy="1631216"/>
          </a:xfrm>
          <a:prstGeom prst="rect">
            <a:avLst/>
          </a:prstGeom>
          <a:noFill/>
          <a:ln w="9525">
            <a:noFill/>
            <a:miter lim="800000"/>
            <a:headEnd/>
            <a:tailEnd/>
          </a:ln>
        </p:spPr>
        <p:txBody>
          <a:bodyPr wrap="square">
            <a:spAutoFit/>
          </a:bodyPr>
          <a:lstStyle/>
          <a:p>
            <a:pPr>
              <a:buBlip>
                <a:blip r:embed="rId2"/>
              </a:buBlip>
            </a:pPr>
            <a:r>
              <a:rPr lang="tr-TR" sz="2000" dirty="0" smtClean="0">
                <a:latin typeface="+mj-lt"/>
              </a:rPr>
              <a:t>  </a:t>
            </a:r>
            <a:r>
              <a:rPr lang="en-US" sz="2000" dirty="0" smtClean="0">
                <a:latin typeface="+mj-lt"/>
              </a:rPr>
              <a:t>Intense </a:t>
            </a:r>
            <a:r>
              <a:rPr lang="en-US" sz="2000" dirty="0">
                <a:latin typeface="+mj-lt"/>
              </a:rPr>
              <a:t>rainfall from slow moving thunderstorms or </a:t>
            </a:r>
            <a:r>
              <a:rPr lang="tr-TR" sz="2000" dirty="0" smtClean="0">
                <a:latin typeface="+mj-lt"/>
              </a:rPr>
              <a:t> </a:t>
            </a:r>
          </a:p>
          <a:p>
            <a:r>
              <a:rPr lang="tr-TR" sz="2000" dirty="0" smtClean="0">
                <a:latin typeface="+mj-lt"/>
              </a:rPr>
              <a:t>      </a:t>
            </a:r>
            <a:r>
              <a:rPr lang="en-US" sz="2000" dirty="0" smtClean="0">
                <a:latin typeface="+mj-lt"/>
              </a:rPr>
              <a:t>tropical systems</a:t>
            </a:r>
            <a:r>
              <a:rPr lang="tr-TR" sz="2000" dirty="0" smtClean="0">
                <a:latin typeface="+mj-lt"/>
              </a:rPr>
              <a:t>;</a:t>
            </a:r>
            <a:endParaRPr lang="en-US" sz="2000" dirty="0">
              <a:latin typeface="+mj-lt"/>
            </a:endParaRPr>
          </a:p>
          <a:p>
            <a:pPr>
              <a:buBlip>
                <a:blip r:embed="rId2"/>
              </a:buBlip>
            </a:pPr>
            <a:r>
              <a:rPr lang="tr-TR" sz="2000" dirty="0" smtClean="0">
                <a:latin typeface="+mj-lt"/>
              </a:rPr>
              <a:t>  </a:t>
            </a:r>
            <a:r>
              <a:rPr lang="en-US" sz="2000" dirty="0" err="1" smtClean="0">
                <a:latin typeface="+mj-lt"/>
              </a:rPr>
              <a:t>Orographic</a:t>
            </a:r>
            <a:r>
              <a:rPr lang="en-US" sz="2000" dirty="0" smtClean="0">
                <a:latin typeface="+mj-lt"/>
              </a:rPr>
              <a:t> </a:t>
            </a:r>
            <a:r>
              <a:rPr lang="en-US" sz="2000" dirty="0">
                <a:latin typeface="+mj-lt"/>
              </a:rPr>
              <a:t>rainfall in steep </a:t>
            </a:r>
            <a:r>
              <a:rPr lang="en-US" sz="2000" dirty="0" smtClean="0">
                <a:latin typeface="+mj-lt"/>
              </a:rPr>
              <a:t>terrain</a:t>
            </a:r>
            <a:r>
              <a:rPr lang="tr-TR" sz="2000" dirty="0" smtClean="0">
                <a:latin typeface="+mj-lt"/>
              </a:rPr>
              <a:t>;</a:t>
            </a:r>
            <a:endParaRPr lang="en-US" sz="2000" dirty="0">
              <a:latin typeface="+mj-lt"/>
            </a:endParaRPr>
          </a:p>
          <a:p>
            <a:pPr>
              <a:buBlip>
                <a:blip r:embed="rId2"/>
              </a:buBlip>
            </a:pPr>
            <a:r>
              <a:rPr lang="tr-TR" sz="2000" dirty="0" smtClean="0">
                <a:latin typeface="+mj-lt"/>
              </a:rPr>
              <a:t>  </a:t>
            </a:r>
            <a:r>
              <a:rPr lang="en-US" sz="2000" dirty="0" smtClean="0">
                <a:latin typeface="+mj-lt"/>
              </a:rPr>
              <a:t>Soil </a:t>
            </a:r>
            <a:r>
              <a:rPr lang="en-US" sz="2000" dirty="0">
                <a:latin typeface="+mj-lt"/>
              </a:rPr>
              <a:t>saturation or impervious land </a:t>
            </a:r>
            <a:r>
              <a:rPr lang="en-US" sz="2000" dirty="0" smtClean="0">
                <a:latin typeface="+mj-lt"/>
              </a:rPr>
              <a:t>surfaces</a:t>
            </a:r>
            <a:r>
              <a:rPr lang="tr-TR" sz="2000" dirty="0" smtClean="0">
                <a:latin typeface="+mj-lt"/>
              </a:rPr>
              <a:t>.</a:t>
            </a:r>
            <a:endParaRPr lang="en-US" sz="2000" dirty="0">
              <a:solidFill>
                <a:schemeClr val="bg1"/>
              </a:solidFill>
              <a:latin typeface="+mj-lt"/>
            </a:endParaRPr>
          </a:p>
          <a:p>
            <a:pPr>
              <a:buFont typeface="Arial" pitchFamily="34" charset="0"/>
              <a:buChar char="•"/>
            </a:pPr>
            <a:r>
              <a:rPr lang="en-US" sz="2000" dirty="0">
                <a:solidFill>
                  <a:schemeClr val="bg1"/>
                </a:solidFill>
                <a:latin typeface="Calibri" pitchFamily="34" charset="0"/>
              </a:rPr>
              <a:t> Hydraulic channel properties</a:t>
            </a:r>
          </a:p>
        </p:txBody>
      </p:sp>
      <p:sp>
        <p:nvSpPr>
          <p:cNvPr id="5" name="4 Dikdörtgen"/>
          <p:cNvSpPr/>
          <p:nvPr/>
        </p:nvSpPr>
        <p:spPr>
          <a:xfrm>
            <a:off x="2071670" y="1571612"/>
            <a:ext cx="4597734" cy="461665"/>
          </a:xfrm>
          <a:prstGeom prst="rect">
            <a:avLst/>
          </a:prstGeom>
        </p:spPr>
        <p:txBody>
          <a:bodyPr wrap="none">
            <a:spAutoFit/>
          </a:bodyPr>
          <a:lstStyle/>
          <a:p>
            <a:r>
              <a:rPr lang="en-US" b="1" dirty="0" smtClean="0">
                <a:solidFill>
                  <a:schemeClr val="bg1"/>
                </a:solidFill>
              </a:rPr>
              <a:t>Natural  Causes  of  Flash  Floods</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4" descr="2005101503_mcidas_03hr_map_nicaragua_med"/>
          <p:cNvPicPr>
            <a:picLocks noChangeAspect="1" noChangeArrowheads="1"/>
          </p:cNvPicPr>
          <p:nvPr/>
        </p:nvPicPr>
        <p:blipFill>
          <a:blip r:embed="rId2" cstate="print"/>
          <a:srcRect/>
          <a:stretch>
            <a:fillRect/>
          </a:stretch>
        </p:blipFill>
        <p:spPr bwMode="auto">
          <a:xfrm>
            <a:off x="2285984" y="2185988"/>
            <a:ext cx="2895608" cy="2171706"/>
          </a:xfrm>
          <a:prstGeom prst="rect">
            <a:avLst/>
          </a:prstGeom>
          <a:noFill/>
          <a:ln w="9525">
            <a:noFill/>
            <a:miter lim="800000"/>
            <a:headEnd/>
            <a:tailEnd/>
          </a:ln>
        </p:spPr>
      </p:pic>
      <p:pic>
        <p:nvPicPr>
          <p:cNvPr id="7" name="Picture 12" descr="2005101503_caffg_03hr_fft_nicaragua_med"/>
          <p:cNvPicPr>
            <a:picLocks noChangeAspect="1" noChangeArrowheads="1"/>
          </p:cNvPicPr>
          <p:nvPr/>
        </p:nvPicPr>
        <p:blipFill>
          <a:blip r:embed="rId3" cstate="print"/>
          <a:srcRect/>
          <a:stretch>
            <a:fillRect/>
          </a:stretch>
        </p:blipFill>
        <p:spPr bwMode="auto">
          <a:xfrm>
            <a:off x="5357818" y="2214554"/>
            <a:ext cx="2667019" cy="2000264"/>
          </a:xfrm>
          <a:prstGeom prst="rect">
            <a:avLst/>
          </a:prstGeom>
          <a:noFill/>
          <a:ln w="9525">
            <a:noFill/>
            <a:miter lim="800000"/>
            <a:headEnd/>
            <a:tailEnd/>
          </a:ln>
        </p:spPr>
      </p:pic>
      <p:sp>
        <p:nvSpPr>
          <p:cNvPr id="8" name="Text Box 9"/>
          <p:cNvSpPr txBox="1">
            <a:spLocks noChangeArrowheads="1"/>
          </p:cNvSpPr>
          <p:nvPr/>
        </p:nvSpPr>
        <p:spPr bwMode="auto">
          <a:xfrm>
            <a:off x="1285852" y="4526829"/>
            <a:ext cx="6929486" cy="830997"/>
          </a:xfrm>
          <a:prstGeom prst="rect">
            <a:avLst/>
          </a:prstGeom>
          <a:noFill/>
          <a:ln w="9525" algn="ctr">
            <a:noFill/>
            <a:miter lim="800000"/>
            <a:headEnd/>
            <a:tailEnd/>
          </a:ln>
          <a:effectLst/>
        </p:spPr>
        <p:txBody>
          <a:bodyPr wrap="square">
            <a:spAutoFit/>
          </a:bodyPr>
          <a:lstStyle/>
          <a:p>
            <a:pPr fontAlgn="auto">
              <a:spcBef>
                <a:spcPct val="50000"/>
              </a:spcBef>
              <a:spcAft>
                <a:spcPts val="0"/>
              </a:spcAft>
              <a:defRPr/>
            </a:pPr>
            <a:r>
              <a:rPr lang="en-US" sz="1600" b="1" u="sng" dirty="0">
                <a:solidFill>
                  <a:srgbClr val="FF0000"/>
                </a:solidFill>
                <a:latin typeface="Book Antiqua" pitchFamily="18" charset="0"/>
                <a:cs typeface="+mn-cs"/>
              </a:rPr>
              <a:t>Flash Flood Guidance (FFG)</a:t>
            </a:r>
            <a:r>
              <a:rPr lang="en-US" sz="1600" b="1" u="sng" dirty="0">
                <a:solidFill>
                  <a:schemeClr val="accent1">
                    <a:lumMod val="40000"/>
                    <a:lumOff val="60000"/>
                  </a:schemeClr>
                </a:solidFill>
                <a:latin typeface="Book Antiqua" pitchFamily="18" charset="0"/>
                <a:cs typeface="+mn-cs"/>
              </a:rPr>
              <a:t>:</a:t>
            </a:r>
            <a:r>
              <a:rPr lang="en-US" sz="1600" b="1" dirty="0">
                <a:solidFill>
                  <a:schemeClr val="accent1">
                    <a:lumMod val="40000"/>
                    <a:lumOff val="60000"/>
                  </a:schemeClr>
                </a:solidFill>
                <a:latin typeface="Book Antiqua" pitchFamily="18" charset="0"/>
                <a:cs typeface="+mn-cs"/>
              </a:rPr>
              <a:t> </a:t>
            </a:r>
            <a:r>
              <a:rPr lang="en-US" sz="1600" b="1" dirty="0">
                <a:latin typeface="+mj-lt"/>
                <a:cs typeface="+mn-cs"/>
              </a:rPr>
              <a:t>The amount of rainfall of a given duration over a given basin that is required to generate bankfull flows at the outlet of the draining stream.</a:t>
            </a:r>
          </a:p>
        </p:txBody>
      </p:sp>
      <p:sp>
        <p:nvSpPr>
          <p:cNvPr id="9" name="8 Dikdörtgen"/>
          <p:cNvSpPr/>
          <p:nvPr/>
        </p:nvSpPr>
        <p:spPr>
          <a:xfrm>
            <a:off x="2071670" y="1571612"/>
            <a:ext cx="3304110" cy="461665"/>
          </a:xfrm>
          <a:prstGeom prst="rect">
            <a:avLst/>
          </a:prstGeom>
        </p:spPr>
        <p:txBody>
          <a:bodyPr wrap="none">
            <a:spAutoFit/>
          </a:bodyPr>
          <a:lstStyle/>
          <a:p>
            <a:pPr>
              <a:spcBef>
                <a:spcPct val="50000"/>
              </a:spcBef>
            </a:pPr>
            <a:r>
              <a:rPr lang="en-US" b="1" dirty="0" smtClean="0">
                <a:solidFill>
                  <a:schemeClr val="bg1"/>
                </a:solidFill>
              </a:rPr>
              <a:t>Flash  Flood  Guidance </a:t>
            </a:r>
            <a:endParaRPr lang="en-US" b="1"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Özel Tasarım">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1649</TotalTime>
  <Words>704</Words>
  <Application>Microsoft Office PowerPoint</Application>
  <PresentationFormat>Ekran Gösterisi (4:3)</PresentationFormat>
  <Paragraphs>89</Paragraphs>
  <Slides>13</Slides>
  <Notes>1</Notes>
  <HiddenSlides>0</HiddenSlides>
  <MMClips>0</MMClips>
  <ScaleCrop>false</ScaleCrop>
  <HeadingPairs>
    <vt:vector size="4" baseType="variant">
      <vt:variant>
        <vt:lpstr>Tema</vt:lpstr>
      </vt:variant>
      <vt:variant>
        <vt:i4>2</vt:i4>
      </vt:variant>
      <vt:variant>
        <vt:lpstr>Slayt Başlıkları</vt:lpstr>
      </vt:variant>
      <vt:variant>
        <vt:i4>13</vt:i4>
      </vt:variant>
    </vt:vector>
  </HeadingPairs>
  <TitlesOfParts>
    <vt:vector size="15" baseType="lpstr">
      <vt:lpstr>Default Design</vt:lpstr>
      <vt:lpstr>Özel Tasarım</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vector>
  </TitlesOfParts>
  <Company>Turkish State Meteorological Service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Ayhan Sayin</dc:creator>
  <cp:lastModifiedBy>user</cp:lastModifiedBy>
  <cp:revision>189</cp:revision>
  <dcterms:created xsi:type="dcterms:W3CDTF">2004-03-03T07:59:09Z</dcterms:created>
  <dcterms:modified xsi:type="dcterms:W3CDTF">2010-09-20T19:22:41Z</dcterms:modified>
</cp:coreProperties>
</file>