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3" r:id="rId4"/>
    <p:sldId id="265" r:id="rId5"/>
    <p:sldId id="267" r:id="rId6"/>
  </p:sldIdLst>
  <p:sldSz cx="9144000" cy="6858000" type="screen4x3"/>
  <p:notesSz cx="68580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692"/>
    <a:srgbClr val="FE7A90"/>
    <a:srgbClr val="FF7575"/>
    <a:srgbClr val="CCFFFF"/>
    <a:srgbClr val="FF9933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91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EE89AA3-B35E-4B06-B81F-66B3861805A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8B48BD1-E2BD-48CC-9194-80A0CDC900B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Calibri" pitchFamily="33" charset="0"/>
              <a:ea typeface="ＭＳ Ｐゴシック" pitchFamily="3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001C6-0120-4807-BC46-9BF67FBC9DBD}" type="slidenum">
              <a:rPr lang="en-GB"/>
              <a:pPr/>
              <a:t>3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building blocks are there - in the air.</a:t>
            </a:r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Calibri" pitchFamily="35" charset="0"/>
              <a:ea typeface="ＭＳ Ｐゴシック" pitchFamily="3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5C8350E-FE42-40E7-9B98-F5801E335A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5DE990DB-FE75-4590-9197-7D94354894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04800"/>
            <a:ext cx="203676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61063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713E092E-D3B8-4E3F-B2C5-70E1516EC1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52AEF947-F481-44BA-B41D-FA3A1C4CC5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7861C28-C238-42E5-A0B6-10BE71160C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79863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9463" y="1219200"/>
            <a:ext cx="3979862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21318AEB-7EDF-421E-9D8C-2423F423BB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35AAA12-CE09-454A-B2D4-967BBC5DAE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751DFDFB-0B38-4612-BAD8-1EDE8CFEB1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F7E1AA0-F97B-430A-B10A-389783A525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279DD4AC-B05D-4C54-B49E-CC8744B0EE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8BB62E26-3D9F-4156-A0CD-3A0E1541A6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304800"/>
            <a:ext cx="8113712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112125" cy="493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68313" y="6356350"/>
            <a:ext cx="5688012" cy="282575"/>
          </a:xfrm>
          <a:prstGeom prst="parallelogram">
            <a:avLst>
              <a:gd name="adj" fmla="val 48739"/>
            </a:avLst>
          </a:prstGeom>
          <a:solidFill>
            <a:srgbClr val="0F369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356350"/>
            <a:ext cx="42481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364163" y="5373688"/>
            <a:ext cx="792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200" b="1">
                <a:solidFill>
                  <a:schemeClr val="bg1"/>
                </a:solidFill>
                <a:latin typeface="Arial" charset="0"/>
              </a:rPr>
              <a:t>Slide </a:t>
            </a:r>
            <a:fld id="{C3147086-2BDD-4CEB-8D6D-431EA8B111AE}" type="slidenum">
              <a:rPr lang="en-GB" sz="1200" b="1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GB" sz="12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0665" name="Picture 9" descr="ECMWF_new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6310313"/>
            <a:ext cx="2084387" cy="374650"/>
          </a:xfrm>
          <a:prstGeom prst="rect">
            <a:avLst/>
          </a:prstGeom>
          <a:noFill/>
        </p:spPr>
      </p:pic>
      <p:sp>
        <p:nvSpPr>
          <p:cNvPr id="706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2363" y="6353175"/>
            <a:ext cx="1079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AAA3008-7CFC-46F1-975E-8E876ED2BB4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9pPr>
    </p:titleStyle>
    <p:bodyStyle>
      <a:lvl1pPr marL="290513" indent="-290513" algn="l" defTabSz="762000" rtl="0" eaLnBrk="0" fontAlgn="base" hangingPunct="0">
        <a:lnSpc>
          <a:spcPts val="2500"/>
        </a:lnSpc>
        <a:spcBef>
          <a:spcPct val="0"/>
        </a:spcBef>
        <a:spcAft>
          <a:spcPts val="1000"/>
        </a:spcAft>
        <a:buClr>
          <a:schemeClr val="hlink"/>
        </a:buClr>
        <a:buSzPct val="100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85750" algn="l" defTabSz="7620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-"/>
        <a:defRPr b="1">
          <a:solidFill>
            <a:schemeClr val="tx1"/>
          </a:solidFill>
          <a:latin typeface="+mn-lt"/>
        </a:defRPr>
      </a:lvl2pPr>
      <a:lvl3pPr marL="1300163" indent="-3429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3pPr>
      <a:lvl4pPr marL="17192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4pPr>
      <a:lvl5pPr marL="21383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5pPr>
      <a:lvl6pPr marL="25955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6pPr>
      <a:lvl7pPr marL="30527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7pPr>
      <a:lvl8pPr marL="35099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8pPr>
      <a:lvl9pPr marL="39671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nfred.Kloeppel@ecmwf.i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D9908295-469F-4429-BED5-4BD8885FCFB7}" type="slidenum">
              <a:rPr lang="en-GB"/>
              <a:pPr/>
              <a:t>1</a:t>
            </a:fld>
            <a:endParaRPr lang="en-GB"/>
          </a:p>
        </p:txBody>
      </p:sp>
      <p:pic>
        <p:nvPicPr>
          <p:cNvPr id="174085" name="Picture 5" descr="ROB_00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529012" cy="2363788"/>
          </a:xfrm>
          <a:prstGeom prst="rect">
            <a:avLst/>
          </a:prstGeom>
          <a:noFill/>
        </p:spPr>
      </p:pic>
      <p:sp>
        <p:nvSpPr>
          <p:cNvPr id="174086" name="Rectangle 6"/>
          <p:cNvSpPr>
            <a:spLocks noChangeArrowheads="1"/>
          </p:cNvSpPr>
          <p:nvPr/>
        </p:nvSpPr>
        <p:spPr bwMode="auto">
          <a:xfrm rot="20121194">
            <a:off x="179388" y="2979689"/>
            <a:ext cx="43561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Manfred </a:t>
            </a:r>
            <a:r>
              <a:rPr lang="en-GB" b="1" dirty="0" err="1"/>
              <a:t>Klöppel</a:t>
            </a:r>
            <a:endParaRPr lang="en-GB" b="1" dirty="0"/>
          </a:p>
          <a:p>
            <a:r>
              <a:rPr lang="en-GB" b="1" dirty="0" smtClean="0"/>
              <a:t>Scientific and Technical</a:t>
            </a:r>
          </a:p>
          <a:p>
            <a:r>
              <a:rPr lang="en-GB" b="1" dirty="0" smtClean="0"/>
              <a:t>Assistant </a:t>
            </a:r>
            <a:r>
              <a:rPr lang="en-GB" b="1" dirty="0"/>
              <a:t>to the </a:t>
            </a:r>
            <a:endParaRPr lang="en-GB" b="1" dirty="0" smtClean="0"/>
          </a:p>
          <a:p>
            <a:r>
              <a:rPr lang="en-GB" b="1" dirty="0" smtClean="0"/>
              <a:t>Director-General</a:t>
            </a:r>
            <a:endParaRPr lang="en-GB" b="1" dirty="0"/>
          </a:p>
          <a:p>
            <a:r>
              <a:rPr lang="en-GB" b="1" dirty="0">
                <a:hlinkClick r:id="rId3"/>
              </a:rPr>
              <a:t>Manfred.Kloeppel@ecmwf.int</a:t>
            </a:r>
            <a:endParaRPr lang="en-GB" b="1" dirty="0"/>
          </a:p>
          <a:p>
            <a:r>
              <a:rPr lang="en-GB" b="1" dirty="0"/>
              <a:t>www.ecmwf.int</a:t>
            </a:r>
          </a:p>
        </p:txBody>
      </p:sp>
      <p:pic>
        <p:nvPicPr>
          <p:cNvPr id="9" name="Picture 4" descr="ts_ccaf_reach_alternatives.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2891066"/>
            <a:ext cx="4434259" cy="32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67943" y="304800"/>
            <a:ext cx="4539481" cy="1900064"/>
          </a:xfrm>
        </p:spPr>
        <p:txBody>
          <a:bodyPr/>
          <a:lstStyle/>
          <a:p>
            <a:pPr algn="r"/>
            <a:r>
              <a:rPr lang="en-GB" dirty="0" smtClean="0"/>
              <a:t>The European Centre for Medium-Range Weather  Forecasts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5900" y="215900"/>
            <a:ext cx="854075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>
              <a:lnSpc>
                <a:spcPct val="90000"/>
              </a:lnSpc>
            </a:pPr>
            <a:r>
              <a:rPr lang="en-GB" sz="2600">
                <a:solidFill>
                  <a:srgbClr val="00279F"/>
                </a:solidFill>
                <a:latin typeface="Calibri" pitchFamily="33" charset="0"/>
              </a:rPr>
              <a:t>Supporting States and Co-operation</a:t>
            </a: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215900" y="720725"/>
            <a:ext cx="8640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076" name="Picture 7" descr="Member-states-July-201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938" y="720725"/>
            <a:ext cx="709295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3400" y="1066800"/>
            <a:ext cx="8153400" cy="515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lnSpc>
                <a:spcPts val="2500"/>
              </a:lnSpc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Austria 	Greece	Portugal</a:t>
            </a:r>
          </a:p>
          <a:p>
            <a:pPr>
              <a:lnSpc>
                <a:spcPts val="2500"/>
              </a:lnSpc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Belgium	Ireland	Spain</a:t>
            </a:r>
          </a:p>
          <a:p>
            <a:pPr>
              <a:lnSpc>
                <a:spcPts val="2500"/>
              </a:lnSpc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Denmark	Italy 	Sweden	</a:t>
            </a:r>
          </a:p>
          <a:p>
            <a:pPr>
              <a:lnSpc>
                <a:spcPts val="2500"/>
              </a:lnSpc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Finland	Luxembourg	Switzerland</a:t>
            </a:r>
          </a:p>
          <a:p>
            <a:pPr>
              <a:lnSpc>
                <a:spcPts val="2500"/>
              </a:lnSpc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France	The Netherlands	Turkey</a:t>
            </a:r>
          </a:p>
          <a:p>
            <a:pPr>
              <a:lnSpc>
                <a:spcPts val="2500"/>
              </a:lnSpc>
              <a:spcAft>
                <a:spcPts val="1200"/>
              </a:spcAft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Germany	Norway	United Kingdom</a:t>
            </a:r>
          </a:p>
          <a:p>
            <a:pPr>
              <a:lnSpc>
                <a:spcPts val="3400"/>
              </a:lnSpc>
              <a:spcAft>
                <a:spcPts val="200"/>
              </a:spcAft>
              <a:tabLst>
                <a:tab pos="2663825" algn="l"/>
                <a:tab pos="5715000" algn="l"/>
              </a:tabLst>
            </a:pPr>
            <a:r>
              <a:rPr lang="en-GB" sz="2200" i="1" dirty="0">
                <a:solidFill>
                  <a:schemeClr val="tx2"/>
                </a:solidFill>
                <a:latin typeface="Calibri" pitchFamily="33" charset="0"/>
              </a:rPr>
              <a:t>Co-operation agreements or working arrangements with: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US" sz="2200" dirty="0">
                <a:latin typeface="Calibri" pitchFamily="33" charset="0"/>
              </a:rPr>
              <a:t>Bulgaria 	</a:t>
            </a:r>
            <a:r>
              <a:rPr lang="en-GB" sz="2200" dirty="0">
                <a:latin typeface="Calibri" pitchFamily="33" charset="0"/>
              </a:rPr>
              <a:t>Lithuania</a:t>
            </a:r>
            <a:r>
              <a:rPr lang="en-US" sz="2200" dirty="0">
                <a:latin typeface="Calibri" pitchFamily="33" charset="0"/>
              </a:rPr>
              <a:t> </a:t>
            </a:r>
            <a:r>
              <a:rPr lang="en-GB" sz="2200" dirty="0">
                <a:latin typeface="Calibri" pitchFamily="33" charset="0"/>
              </a:rPr>
              <a:t>	ACMAD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US" sz="2200" dirty="0">
                <a:latin typeface="Calibri" pitchFamily="33" charset="0"/>
              </a:rPr>
              <a:t>Czech Republic </a:t>
            </a:r>
            <a:r>
              <a:rPr lang="en-GB" sz="2200" dirty="0">
                <a:latin typeface="Calibri" pitchFamily="33" charset="0"/>
              </a:rPr>
              <a:t>	Montenegro 	ESA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Croatia 	Morocco	EUMETSAT 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Estonia	Romania	WMO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Hungary	Serbia 	JRC 	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Iceland	Slovakia 	CTBTO</a:t>
            </a:r>
          </a:p>
          <a:p>
            <a:pPr>
              <a:lnSpc>
                <a:spcPts val="2600"/>
              </a:lnSpc>
              <a:spcAft>
                <a:spcPts val="100"/>
              </a:spcAft>
              <a:tabLst>
                <a:tab pos="2663825" algn="l"/>
                <a:tab pos="5715000" algn="l"/>
              </a:tabLst>
            </a:pPr>
            <a:r>
              <a:rPr lang="en-GB" sz="2200" dirty="0">
                <a:latin typeface="Calibri" pitchFamily="33" charset="0"/>
              </a:rPr>
              <a:t>Latvia	Slovenia	CLRTAP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2AEF947-F481-44BA-B41D-FA3A1C4CC5C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ICEED, Istanbul, September 2010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ICEED, Istanbul, September 2010</a:t>
            </a:r>
            <a:endParaRPr lang="en-GB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615B4457-D083-4AD6-8C23-0DA7377CB413}" type="slidenum">
              <a:rPr lang="en-GB"/>
              <a:pPr/>
              <a:t>3</a:t>
            </a:fld>
            <a:endParaRPr lang="en-GB"/>
          </a:p>
        </p:txBody>
      </p:sp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250825" y="917575"/>
            <a:ext cx="1828800" cy="1219200"/>
          </a:xfrm>
          <a:prstGeom prst="cube">
            <a:avLst>
              <a:gd name="adj" fmla="val 25000"/>
            </a:avLst>
          </a:prstGeom>
          <a:solidFill>
            <a:srgbClr val="EB00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503238" y="2598738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2879725" y="993775"/>
            <a:ext cx="1828800" cy="12192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592138" y="4046538"/>
            <a:ext cx="811212" cy="4206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744538" y="4198938"/>
            <a:ext cx="811212" cy="4206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896938" y="4351338"/>
            <a:ext cx="811212" cy="4206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1049338" y="4503738"/>
            <a:ext cx="811212" cy="4206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AutoShape 9"/>
          <p:cNvSpPr>
            <a:spLocks noChangeArrowheads="1"/>
          </p:cNvSpPr>
          <p:nvPr/>
        </p:nvSpPr>
        <p:spPr bwMode="auto">
          <a:xfrm>
            <a:off x="1201738" y="4656138"/>
            <a:ext cx="811212" cy="4206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AutoShape 10"/>
          <p:cNvSpPr>
            <a:spLocks noChangeArrowheads="1"/>
          </p:cNvSpPr>
          <p:nvPr/>
        </p:nvSpPr>
        <p:spPr bwMode="auto">
          <a:xfrm>
            <a:off x="1354138" y="4808538"/>
            <a:ext cx="811212" cy="4206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AutoShape 11"/>
          <p:cNvSpPr>
            <a:spLocks noChangeArrowheads="1"/>
          </p:cNvSpPr>
          <p:nvPr/>
        </p:nvSpPr>
        <p:spPr bwMode="auto">
          <a:xfrm>
            <a:off x="1506538" y="4960938"/>
            <a:ext cx="1685925" cy="5905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Text Box 12"/>
          <p:cNvSpPr txBox="1">
            <a:spLocks noGrp="1" noChangeArrowheads="1"/>
          </p:cNvSpPr>
          <p:nvPr>
            <p:ph type="body" idx="1"/>
          </p:nvPr>
        </p:nvSpPr>
        <p:spPr>
          <a:xfrm>
            <a:off x="4751388" y="2636838"/>
            <a:ext cx="4392612" cy="30241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solidFill>
                  <a:schemeClr val="accent2"/>
                </a:solidFill>
              </a:rPr>
              <a:t>Information Systems and services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/>
              <a:t>Analyses, forecasts and support to decision making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/>
              <a:t>Climate monitoring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/>
              <a:t>Archiving and reanalysis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/>
              <a:t>Methods, tools and know-how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/>
              <a:t>Web, push and pull services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endParaRPr lang="en-GB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1658938" y="5068888"/>
            <a:ext cx="136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b="1">
                <a:latin typeface="Times New Roman" pitchFamily="18" charset="0"/>
              </a:rPr>
              <a:t>National Met Services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107950" y="1420813"/>
            <a:ext cx="1752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 i="1">
                <a:latin typeface="Helvetica" pitchFamily="34" charset="0"/>
              </a:rPr>
              <a:t>EUMETSAT</a:t>
            </a:r>
          </a:p>
          <a:p>
            <a:pPr algn="ctr">
              <a:spcBef>
                <a:spcPct val="50000"/>
              </a:spcBef>
            </a:pPr>
            <a:r>
              <a:rPr lang="sv-SE" sz="1600" b="1" i="1">
                <a:latin typeface="Helvetica" pitchFamily="34" charset="0"/>
              </a:rPr>
              <a:t>(satellites)</a:t>
            </a:r>
            <a:endParaRPr lang="sv-SE">
              <a:latin typeface="Times New Roman" pitchFamily="18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47700" y="30368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latin typeface="Arial" charset="0"/>
              </a:rPr>
              <a:t>ECMWF</a:t>
            </a:r>
            <a:endParaRPr lang="sv-SE">
              <a:latin typeface="Times New Roman" pitchFamily="18" charset="0"/>
            </a:endParaRPr>
          </a:p>
        </p:txBody>
      </p:sp>
      <p:pic>
        <p:nvPicPr>
          <p:cNvPr id="1843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3540125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2859088" y="1349375"/>
            <a:ext cx="1504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800" b="1">
                <a:solidFill>
                  <a:schemeClr val="bg1"/>
                </a:solidFill>
                <a:latin typeface="Helvetica" pitchFamily="34" charset="0"/>
              </a:rPr>
              <a:t>EUMETNET/</a:t>
            </a:r>
          </a:p>
          <a:p>
            <a:pPr algn="ctr"/>
            <a:r>
              <a:rPr lang="sv-SE" sz="1800" b="1">
                <a:solidFill>
                  <a:schemeClr val="bg1"/>
                </a:solidFill>
                <a:latin typeface="Helvetica" pitchFamily="34" charset="0"/>
              </a:rPr>
              <a:t>EUCOS</a:t>
            </a:r>
          </a:p>
          <a:p>
            <a:pPr algn="ctr"/>
            <a:r>
              <a:rPr lang="sv-SE" sz="1800" b="1">
                <a:solidFill>
                  <a:schemeClr val="bg1"/>
                </a:solidFill>
                <a:latin typeface="Helvetica" pitchFamily="34" charset="0"/>
              </a:rPr>
              <a:t>(others)</a:t>
            </a:r>
            <a:endParaRPr lang="sv-SE">
              <a:latin typeface="Times New Roman" pitchFamily="18" charset="0"/>
            </a:endParaRP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4824413" y="1087438"/>
            <a:ext cx="37338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0513" indent="-290513" algn="ctr" defTabSz="762000">
              <a:lnSpc>
                <a:spcPts val="2500"/>
              </a:lnSpc>
              <a:spcAft>
                <a:spcPts val="1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GB" sz="2200">
                <a:solidFill>
                  <a:schemeClr val="accent2"/>
                </a:solidFill>
                <a:latin typeface="Arial" charset="0"/>
              </a:rPr>
              <a:t>Shared and coordinated observation systems</a:t>
            </a:r>
          </a:p>
          <a:p>
            <a:pPr marL="290513" indent="-290513" algn="ctr" defTabSz="762000">
              <a:lnSpc>
                <a:spcPts val="2500"/>
              </a:lnSpc>
              <a:spcAft>
                <a:spcPts val="1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GB" sz="2200">
                <a:solidFill>
                  <a:schemeClr val="accent2"/>
                </a:solidFill>
                <a:latin typeface="Arial" charset="0"/>
              </a:rPr>
              <a:t>and related services </a:t>
            </a:r>
          </a:p>
        </p:txBody>
      </p:sp>
      <p:sp>
        <p:nvSpPr>
          <p:cNvPr id="184339" name="AutoShape 19"/>
          <p:cNvSpPr>
            <a:spLocks noChangeArrowheads="1"/>
          </p:cNvSpPr>
          <p:nvPr/>
        </p:nvSpPr>
        <p:spPr bwMode="auto">
          <a:xfrm>
            <a:off x="2851150" y="3971925"/>
            <a:ext cx="1828800" cy="7874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2706688" y="4327525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800" b="1">
                <a:solidFill>
                  <a:schemeClr val="bg1"/>
                </a:solidFill>
                <a:latin typeface="Helvetica" pitchFamily="34" charset="0"/>
              </a:rPr>
              <a:t>EUMETNET</a:t>
            </a:r>
            <a:endParaRPr lang="sv-SE">
              <a:latin typeface="Times New Roman" pitchFamily="18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250825" y="5876925"/>
            <a:ext cx="520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Users/Customers/Decision makers</a:t>
            </a:r>
          </a:p>
        </p:txBody>
      </p:sp>
      <p:sp>
        <p:nvSpPr>
          <p:cNvPr id="184342" name="Line 22"/>
          <p:cNvSpPr>
            <a:spLocks noChangeShapeType="1"/>
          </p:cNvSpPr>
          <p:nvPr/>
        </p:nvSpPr>
        <p:spPr bwMode="auto">
          <a:xfrm>
            <a:off x="358775" y="2311400"/>
            <a:ext cx="7993063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43" name="Line 23"/>
          <p:cNvSpPr>
            <a:spLocks noChangeShapeType="1"/>
          </p:cNvSpPr>
          <p:nvPr/>
        </p:nvSpPr>
        <p:spPr bwMode="auto">
          <a:xfrm>
            <a:off x="250825" y="5805488"/>
            <a:ext cx="7993063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84344" name="AutoShape 24"/>
          <p:cNvCxnSpPr>
            <a:cxnSpLocks noChangeShapeType="1"/>
            <a:stCxn id="184324" idx="3"/>
            <a:endCxn id="184323" idx="0"/>
          </p:cNvCxnSpPr>
          <p:nvPr/>
        </p:nvCxnSpPr>
        <p:spPr bwMode="auto">
          <a:xfrm rot="5400000">
            <a:off x="2413000" y="1370013"/>
            <a:ext cx="385763" cy="2071687"/>
          </a:xfrm>
          <a:prstGeom prst="bentConnector3">
            <a:avLst>
              <a:gd name="adj1" fmla="val 4979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4345" name="AutoShape 25"/>
          <p:cNvCxnSpPr>
            <a:cxnSpLocks noChangeShapeType="1"/>
            <a:stCxn id="184334" idx="2"/>
            <a:endCxn id="184323" idx="1"/>
          </p:cNvCxnSpPr>
          <p:nvPr/>
        </p:nvCxnSpPr>
        <p:spPr bwMode="auto">
          <a:xfrm rot="16200000" flipH="1">
            <a:off x="735012" y="2373313"/>
            <a:ext cx="779463" cy="280988"/>
          </a:xfrm>
          <a:prstGeom prst="bentConnector3">
            <a:avLst>
              <a:gd name="adj1" fmla="val 30347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4346" name="AutoShape 26"/>
          <p:cNvCxnSpPr>
            <a:cxnSpLocks noChangeShapeType="1"/>
            <a:stCxn id="184324" idx="3"/>
            <a:endCxn id="184331" idx="0"/>
          </p:cNvCxnSpPr>
          <p:nvPr/>
        </p:nvCxnSpPr>
        <p:spPr bwMode="auto">
          <a:xfrm rot="5400000">
            <a:off x="1658143" y="2977357"/>
            <a:ext cx="2747963" cy="1219200"/>
          </a:xfrm>
          <a:prstGeom prst="bent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84347" name="Line 27"/>
          <p:cNvSpPr>
            <a:spLocks noChangeShapeType="1"/>
          </p:cNvSpPr>
          <p:nvPr/>
        </p:nvSpPr>
        <p:spPr bwMode="auto">
          <a:xfrm>
            <a:off x="2555875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84348" name="AutoShape 28"/>
          <p:cNvCxnSpPr>
            <a:cxnSpLocks noChangeShapeType="1"/>
            <a:stCxn id="184323" idx="3"/>
            <a:endCxn id="184331" idx="1"/>
          </p:cNvCxnSpPr>
          <p:nvPr/>
        </p:nvCxnSpPr>
        <p:spPr bwMode="auto">
          <a:xfrm rot="16200000" flipH="1">
            <a:off x="1125538" y="3957638"/>
            <a:ext cx="1290637" cy="1011237"/>
          </a:xfrm>
          <a:prstGeom prst="bentConnector3">
            <a:avLst>
              <a:gd name="adj1" fmla="val 4428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4349" name="AutoShape 29"/>
          <p:cNvCxnSpPr>
            <a:cxnSpLocks noChangeShapeType="1"/>
            <a:stCxn id="184340" idx="1"/>
            <a:endCxn id="184331" idx="4"/>
          </p:cNvCxnSpPr>
          <p:nvPr/>
        </p:nvCxnSpPr>
        <p:spPr bwMode="auto">
          <a:xfrm rot="10800000" flipH="1" flipV="1">
            <a:off x="2706688" y="4511675"/>
            <a:ext cx="338137" cy="819150"/>
          </a:xfrm>
          <a:prstGeom prst="bentConnector5">
            <a:avLst>
              <a:gd name="adj1" fmla="val -67606"/>
              <a:gd name="adj2" fmla="val 38565"/>
              <a:gd name="adj3" fmla="val 211269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84350" name="Rectangle 30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113712" cy="708025"/>
          </a:xfrm>
          <a:noFill/>
          <a:ln/>
        </p:spPr>
        <p:txBody>
          <a:bodyPr/>
          <a:lstStyle/>
          <a:p>
            <a:pPr algn="ctr"/>
            <a:r>
              <a:rPr lang="fr-FR"/>
              <a:t>ECMWF: a component of the 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ICEED, Istanbul, September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B49B8B37-D546-4F0B-9050-F454B9F35855}" type="slidenum">
              <a:rPr lang="en-GB"/>
              <a:pPr>
                <a:defRPr/>
              </a:pPr>
              <a:t>4</a:t>
            </a:fld>
            <a:r>
              <a:rPr lang="en-GB"/>
              <a:t>, </a:t>
            </a:r>
            <a:r>
              <a:rPr lang="en-US">
                <a:cs typeface="Arial" charset="0"/>
              </a:rPr>
              <a:t>©ECMWF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developments/events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975" cy="5024437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GB" sz="2200" dirty="0" smtClean="0"/>
              <a:t>New forecast cycle: increased horizontal resolution </a:t>
            </a:r>
            <a:endParaRPr lang="en-GB" dirty="0"/>
          </a:p>
          <a:p>
            <a:pPr lvl="1">
              <a:spcAft>
                <a:spcPts val="1500"/>
              </a:spcAft>
            </a:pPr>
            <a:r>
              <a:rPr lang="en-GB" dirty="0" smtClean="0"/>
              <a:t>16/32 km</a:t>
            </a:r>
          </a:p>
          <a:p>
            <a:pPr>
              <a:spcAft>
                <a:spcPts val="1500"/>
              </a:spcAft>
            </a:pPr>
            <a:r>
              <a:rPr lang="en-GB" sz="2200" dirty="0" smtClean="0"/>
              <a:t>Good early warnings for several major severe weather events</a:t>
            </a:r>
          </a:p>
          <a:p>
            <a:pPr>
              <a:spcAft>
                <a:spcPts val="1500"/>
              </a:spcAft>
            </a:pPr>
            <a:r>
              <a:rPr lang="en-GB" sz="2200" dirty="0" smtClean="0"/>
              <a:t>Amended Convention entered into force on 6 June 2010</a:t>
            </a:r>
          </a:p>
          <a:p>
            <a:pPr lvl="1">
              <a:spcAft>
                <a:spcPts val="1500"/>
              </a:spcAft>
            </a:pPr>
            <a:r>
              <a:rPr lang="en-GB" sz="1800" dirty="0" smtClean="0"/>
              <a:t>New Member States</a:t>
            </a:r>
            <a:endParaRPr lang="en-GB" sz="2200" dirty="0" smtClean="0"/>
          </a:p>
          <a:p>
            <a:pPr>
              <a:spcAft>
                <a:spcPts val="1500"/>
              </a:spcAft>
            </a:pPr>
            <a:r>
              <a:rPr lang="en-GB" sz="2200" dirty="0" smtClean="0"/>
              <a:t>ERA-CLIM proposal selected for FP7 funding</a:t>
            </a:r>
          </a:p>
          <a:p>
            <a:pPr lvl="1">
              <a:spcAft>
                <a:spcPts val="1500"/>
              </a:spcAft>
            </a:pPr>
            <a:r>
              <a:rPr lang="en-GB" sz="1800" dirty="0" smtClean="0"/>
              <a:t>Climate monitoring</a:t>
            </a:r>
            <a:endParaRPr lang="en-GB" sz="2200" dirty="0" smtClean="0"/>
          </a:p>
          <a:p>
            <a:pPr>
              <a:spcAft>
                <a:spcPts val="1500"/>
              </a:spcAft>
            </a:pPr>
            <a:r>
              <a:rPr lang="en-GB" sz="2200" dirty="0" smtClean="0"/>
              <a:t>Negotiations started with </a:t>
            </a:r>
            <a:r>
              <a:rPr lang="en-GB" sz="2200" dirty="0" smtClean="0"/>
              <a:t>Bosnia Herzegovina </a:t>
            </a:r>
            <a:r>
              <a:rPr lang="en-GB" sz="2200" dirty="0" smtClean="0"/>
              <a:t>and </a:t>
            </a:r>
            <a:r>
              <a:rPr lang="en-GB" sz="2200" dirty="0" smtClean="0"/>
              <a:t>FYROM</a:t>
            </a:r>
          </a:p>
          <a:p>
            <a:pPr>
              <a:spcAft>
                <a:spcPts val="1500"/>
              </a:spcAft>
            </a:pPr>
            <a:r>
              <a:rPr lang="en-GB" dirty="0" smtClean="0"/>
              <a:t>Corporate ECMWF video (Annual Report 2009)</a:t>
            </a: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15900" y="215900"/>
            <a:ext cx="854075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>
              <a:lnSpc>
                <a:spcPct val="90000"/>
              </a:lnSpc>
            </a:pPr>
            <a:r>
              <a:rPr lang="en-GB" sz="2600" dirty="0" smtClean="0">
                <a:solidFill>
                  <a:srgbClr val="00279F"/>
                </a:solidFill>
                <a:latin typeface="Calibri" pitchFamily="35" charset="0"/>
              </a:rPr>
              <a:t>Thank you for your attention</a:t>
            </a:r>
            <a:endParaRPr lang="en-GB" sz="2600" dirty="0">
              <a:solidFill>
                <a:srgbClr val="00279F"/>
              </a:solidFill>
              <a:latin typeface="Calibri" pitchFamily="35" charset="0"/>
            </a:endParaRP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215900" y="720725"/>
            <a:ext cx="8640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1055688"/>
            <a:ext cx="7315200" cy="4964112"/>
            <a:chOff x="-838200" y="838200"/>
            <a:chExt cx="10106644" cy="6858000"/>
          </a:xfrm>
        </p:grpSpPr>
        <p:pic>
          <p:nvPicPr>
            <p:cNvPr id="8197" name="Picture 5" descr="NL12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38200" y="838200"/>
              <a:ext cx="484884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 descr="NL12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838200"/>
              <a:ext cx="484884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9A7F0BD1-9626-4F24-A04E-F3BDA3F2178E}" type="slidenum">
              <a:rPr lang="en-GB" smtClean="0"/>
              <a:pPr>
                <a:defRPr/>
              </a:pPr>
              <a:t>5</a:t>
            </a:fld>
            <a:r>
              <a:rPr lang="en-GB" smtClean="0"/>
              <a:t>, </a:t>
            </a:r>
            <a:r>
              <a:rPr lang="en-US" smtClean="0">
                <a:cs typeface="Arial" charset="0"/>
              </a:rPr>
              <a:t>©ECMWF</a:t>
            </a:r>
            <a:endParaRPr lang="en-US"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ICEED, Istanbul, September 2010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ittee">
  <a:themeElements>
    <a:clrScheme name="Committe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Committe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ommitte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itte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</TotalTime>
  <Words>200</Words>
  <Application>Microsoft Office PowerPoint</Application>
  <PresentationFormat>On-screen Show (4:3)</PresentationFormat>
  <Paragraphs>63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Committee</vt:lpstr>
      <vt:lpstr>The European Centre for Medium-Range Weather  Forecasts</vt:lpstr>
      <vt:lpstr>Slide 2</vt:lpstr>
      <vt:lpstr>ECMWF: a component of the EMI</vt:lpstr>
      <vt:lpstr>Key developments/events</vt:lpstr>
      <vt:lpstr>Slide 5</vt:lpstr>
    </vt:vector>
  </TitlesOfParts>
  <Company>E.C.M.W.F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Zwieflhofer</dc:creator>
  <cp:lastModifiedBy>drk</cp:lastModifiedBy>
  <cp:revision>56</cp:revision>
  <cp:lastPrinted>2000-09-17T20:10:27Z</cp:lastPrinted>
  <dcterms:created xsi:type="dcterms:W3CDTF">2002-05-24T18:27:55Z</dcterms:created>
  <dcterms:modified xsi:type="dcterms:W3CDTF">2010-08-25T10:37:43Z</dcterms:modified>
</cp:coreProperties>
</file>