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2"/>
  </p:notesMasterIdLst>
  <p:handoutMasterIdLst>
    <p:handoutMasterId r:id="rId33"/>
  </p:handoutMasterIdLst>
  <p:sldIdLst>
    <p:sldId id="320" r:id="rId2"/>
    <p:sldId id="324" r:id="rId3"/>
    <p:sldId id="257" r:id="rId4"/>
    <p:sldId id="312" r:id="rId5"/>
    <p:sldId id="309" r:id="rId6"/>
    <p:sldId id="271" r:id="rId7"/>
    <p:sldId id="287" r:id="rId8"/>
    <p:sldId id="302" r:id="rId9"/>
    <p:sldId id="322" r:id="rId10"/>
    <p:sldId id="317" r:id="rId11"/>
    <p:sldId id="316" r:id="rId12"/>
    <p:sldId id="262" r:id="rId13"/>
    <p:sldId id="305" r:id="rId14"/>
    <p:sldId id="306" r:id="rId15"/>
    <p:sldId id="326" r:id="rId16"/>
    <p:sldId id="325" r:id="rId17"/>
    <p:sldId id="260" r:id="rId18"/>
    <p:sldId id="266" r:id="rId19"/>
    <p:sldId id="267" r:id="rId20"/>
    <p:sldId id="268" r:id="rId21"/>
    <p:sldId id="319" r:id="rId22"/>
    <p:sldId id="318" r:id="rId23"/>
    <p:sldId id="321" r:id="rId24"/>
    <p:sldId id="264" r:id="rId25"/>
    <p:sldId id="265" r:id="rId26"/>
    <p:sldId id="291" r:id="rId27"/>
    <p:sldId id="298" r:id="rId28"/>
    <p:sldId id="292" r:id="rId29"/>
    <p:sldId id="293" r:id="rId30"/>
    <p:sldId id="323" r:id="rId31"/>
  </p:sldIdLst>
  <p:sldSz cx="9144000" cy="6858000" type="screen4x3"/>
  <p:notesSz cx="7099300" cy="10234613"/>
  <p:custShowLst>
    <p:custShow name="Custom Show 1" id="0">
      <p:sldLst>
        <p:sld r:id="rId12"/>
      </p:sldLst>
    </p:custShow>
  </p:custShowLst>
  <p:defaultTextStyle>
    <a:defPPr>
      <a:defRPr lang="tr-T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00"/>
    <a:srgbClr val="FF505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86" autoAdjust="0"/>
    <p:restoredTop sz="76424" autoAdjust="0"/>
  </p:normalViewPr>
  <p:slideViewPr>
    <p:cSldViewPr>
      <p:cViewPr varScale="1">
        <p:scale>
          <a:sx n="56" d="100"/>
          <a:sy n="56"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a:latin typeface="Arial" charset="0"/>
              </a:defRPr>
            </a:lvl1pPr>
          </a:lstStyle>
          <a:p>
            <a:pPr>
              <a:defRPr/>
            </a:pPr>
            <a:endParaRPr lang="en-US"/>
          </a:p>
        </p:txBody>
      </p:sp>
      <p:sp>
        <p:nvSpPr>
          <p:cNvPr id="11268"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a:latin typeface="Arial" charset="0"/>
              </a:defRPr>
            </a:lvl1pPr>
          </a:lstStyle>
          <a:p>
            <a:pPr>
              <a:defRPr/>
            </a:pPr>
            <a:endParaRPr lang="en-US"/>
          </a:p>
        </p:txBody>
      </p:sp>
      <p:sp>
        <p:nvSpPr>
          <p:cNvPr id="11269"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a:latin typeface="Arial" charset="0"/>
              </a:defRPr>
            </a:lvl1pPr>
          </a:lstStyle>
          <a:p>
            <a:pPr>
              <a:defRPr/>
            </a:pPr>
            <a:fld id="{50BACF88-D249-454F-A5B5-80C18A7246A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2294"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a:latin typeface="Arial" charset="0"/>
              </a:defRPr>
            </a:lvl1pPr>
          </a:lstStyle>
          <a:p>
            <a:pPr>
              <a:defRPr/>
            </a:pPr>
            <a:fld id="{DAE71171-78EF-4FDC-AB95-5A51AC8961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a:ln/>
        </p:spPr>
      </p:sp>
      <p:sp>
        <p:nvSpPr>
          <p:cNvPr id="35843" name="2 Not Yer Tutucusu"/>
          <p:cNvSpPr>
            <a:spLocks noGrp="1"/>
          </p:cNvSpPr>
          <p:nvPr>
            <p:ph type="body" idx="1"/>
          </p:nvPr>
        </p:nvSpPr>
        <p:spPr>
          <a:noFill/>
          <a:ln/>
        </p:spPr>
        <p:txBody>
          <a:bodyPr/>
          <a:lstStyle/>
          <a:p>
            <a:endParaRPr lang="en-US" dirty="0" smtClean="0"/>
          </a:p>
        </p:txBody>
      </p:sp>
      <p:sp>
        <p:nvSpPr>
          <p:cNvPr id="35844" name="3 Slayt Numarası Yer Tutucusu"/>
          <p:cNvSpPr>
            <a:spLocks noGrp="1"/>
          </p:cNvSpPr>
          <p:nvPr>
            <p:ph type="sldNum" sz="quarter" idx="5"/>
          </p:nvPr>
        </p:nvSpPr>
        <p:spPr>
          <a:noFill/>
        </p:spPr>
        <p:txBody>
          <a:bodyPr/>
          <a:lstStyle/>
          <a:p>
            <a:fld id="{2DEDA370-974E-4DDE-BE87-46C0C39A760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a:ln/>
        </p:spPr>
      </p:sp>
      <p:sp>
        <p:nvSpPr>
          <p:cNvPr id="47107" name="2 Not Yer Tutucusu"/>
          <p:cNvSpPr>
            <a:spLocks noGrp="1"/>
          </p:cNvSpPr>
          <p:nvPr>
            <p:ph type="body" idx="1"/>
          </p:nvPr>
        </p:nvSpPr>
        <p:spPr>
          <a:noFill/>
          <a:ln/>
        </p:spPr>
        <p:txBody>
          <a:bodyPr/>
          <a:lstStyle/>
          <a:p>
            <a:r>
              <a:rPr lang="en-US" sz="1200" dirty="0" smtClean="0">
                <a:solidFill>
                  <a:srgbClr val="0000CC"/>
                </a:solidFill>
                <a:latin typeface="Sylfaen" pitchFamily="18" charset="0"/>
              </a:rPr>
              <a:t>As of today, </a:t>
            </a:r>
            <a:r>
              <a:rPr lang="tr-TR" sz="1200" dirty="0" err="1" smtClean="0">
                <a:solidFill>
                  <a:srgbClr val="0000CC"/>
                </a:solidFill>
                <a:latin typeface="Sylfaen" pitchFamily="18" charset="0"/>
              </a:rPr>
              <a:t>with</a:t>
            </a:r>
            <a:r>
              <a:rPr lang="tr-TR" sz="1200" dirty="0" smtClean="0">
                <a:solidFill>
                  <a:srgbClr val="0000CC"/>
                </a:solidFill>
                <a:latin typeface="Sylfaen" pitchFamily="18" charset="0"/>
              </a:rPr>
              <a:t> </a:t>
            </a:r>
            <a:r>
              <a:rPr lang="tr-TR" sz="1200" dirty="0" err="1" smtClean="0">
                <a:solidFill>
                  <a:srgbClr val="0000CC"/>
                </a:solidFill>
                <a:latin typeface="Sylfaen" pitchFamily="18" charset="0"/>
              </a:rPr>
              <a:t>two</a:t>
            </a:r>
            <a:r>
              <a:rPr lang="tr-TR" sz="1200" dirty="0" smtClean="0">
                <a:solidFill>
                  <a:srgbClr val="0000CC"/>
                </a:solidFill>
                <a:latin typeface="Sylfaen" pitchFamily="18" charset="0"/>
              </a:rPr>
              <a:t> </a:t>
            </a:r>
            <a:r>
              <a:rPr lang="tr-TR" sz="1200" dirty="0" err="1" smtClean="0">
                <a:solidFill>
                  <a:srgbClr val="0000CC"/>
                </a:solidFill>
                <a:latin typeface="Sylfaen" pitchFamily="18" charset="0"/>
              </a:rPr>
              <a:t>new</a:t>
            </a:r>
            <a:r>
              <a:rPr lang="tr-TR" sz="1200" dirty="0" smtClean="0">
                <a:solidFill>
                  <a:srgbClr val="0000CC"/>
                </a:solidFill>
                <a:latin typeface="Sylfaen" pitchFamily="18" charset="0"/>
              </a:rPr>
              <a:t> </a:t>
            </a:r>
            <a:r>
              <a:rPr lang="tr-TR" sz="1200" dirty="0" err="1" smtClean="0">
                <a:solidFill>
                  <a:srgbClr val="0000CC"/>
                </a:solidFill>
                <a:latin typeface="Sylfaen" pitchFamily="18" charset="0"/>
              </a:rPr>
              <a:t>Vaisala</a:t>
            </a:r>
            <a:r>
              <a:rPr lang="tr-TR" sz="1200" dirty="0" smtClean="0">
                <a:solidFill>
                  <a:srgbClr val="0000CC"/>
                </a:solidFill>
                <a:latin typeface="Sylfaen" pitchFamily="18" charset="0"/>
              </a:rPr>
              <a:t> </a:t>
            </a:r>
            <a:r>
              <a:rPr lang="tr-TR" sz="1200" dirty="0" err="1" smtClean="0">
                <a:solidFill>
                  <a:srgbClr val="0000CC"/>
                </a:solidFill>
                <a:latin typeface="Sylfaen" pitchFamily="18" charset="0"/>
              </a:rPr>
              <a:t>radars</a:t>
            </a:r>
            <a:r>
              <a:rPr lang="tr-TR" sz="1200" dirty="0" smtClean="0">
                <a:solidFill>
                  <a:srgbClr val="0000CC"/>
                </a:solidFill>
                <a:latin typeface="Sylfaen" pitchFamily="18" charset="0"/>
              </a:rPr>
              <a:t>, </a:t>
            </a:r>
            <a:r>
              <a:rPr lang="tr-TR" sz="1200" dirty="0" err="1" smtClean="0">
                <a:solidFill>
                  <a:srgbClr val="0000CC"/>
                </a:solidFill>
                <a:latin typeface="Sylfaen" pitchFamily="18" charset="0"/>
              </a:rPr>
              <a:t>the</a:t>
            </a:r>
            <a:r>
              <a:rPr lang="tr-TR" sz="1200" dirty="0" smtClean="0">
                <a:solidFill>
                  <a:srgbClr val="0000CC"/>
                </a:solidFill>
                <a:latin typeface="Sylfaen" pitchFamily="18" charset="0"/>
              </a:rPr>
              <a:t> </a:t>
            </a:r>
            <a:r>
              <a:rPr lang="tr-TR" sz="1200" dirty="0" err="1" smtClean="0">
                <a:solidFill>
                  <a:srgbClr val="0000CC"/>
                </a:solidFill>
                <a:latin typeface="Sylfaen" pitchFamily="18" charset="0"/>
              </a:rPr>
              <a:t>number</a:t>
            </a:r>
            <a:r>
              <a:rPr lang="tr-TR" sz="1200" dirty="0" smtClean="0">
                <a:solidFill>
                  <a:srgbClr val="0000CC"/>
                </a:solidFill>
                <a:latin typeface="Sylfaen" pitchFamily="18" charset="0"/>
              </a:rPr>
              <a:t> of </a:t>
            </a:r>
            <a:r>
              <a:rPr lang="tr-TR" sz="1200" dirty="0" err="1" smtClean="0">
                <a:solidFill>
                  <a:srgbClr val="0000CC"/>
                </a:solidFill>
                <a:latin typeface="Sylfaen" pitchFamily="18" charset="0"/>
              </a:rPr>
              <a:t>operational</a:t>
            </a:r>
            <a:r>
              <a:rPr lang="tr-TR" sz="1200" dirty="0" smtClean="0">
                <a:solidFill>
                  <a:srgbClr val="0000CC"/>
                </a:solidFill>
                <a:latin typeface="Sylfaen" pitchFamily="18" charset="0"/>
              </a:rPr>
              <a:t> </a:t>
            </a:r>
            <a:r>
              <a:rPr lang="tr-TR" sz="1200" dirty="0" err="1" smtClean="0">
                <a:solidFill>
                  <a:srgbClr val="0000CC"/>
                </a:solidFill>
                <a:latin typeface="Sylfaen" pitchFamily="18" charset="0"/>
              </a:rPr>
              <a:t>radars</a:t>
            </a:r>
            <a:r>
              <a:rPr lang="tr-TR" sz="1200" dirty="0" smtClean="0">
                <a:solidFill>
                  <a:srgbClr val="0000CC"/>
                </a:solidFill>
                <a:latin typeface="Sylfaen" pitchFamily="18" charset="0"/>
              </a:rPr>
              <a:t> in TSMS Radar Network </a:t>
            </a:r>
            <a:r>
              <a:rPr lang="tr-TR" sz="1200" dirty="0" err="1" smtClean="0">
                <a:solidFill>
                  <a:srgbClr val="0000CC"/>
                </a:solidFill>
                <a:latin typeface="Sylfaen" pitchFamily="18" charset="0"/>
              </a:rPr>
              <a:t>reached</a:t>
            </a:r>
            <a:r>
              <a:rPr lang="tr-TR" sz="1200" dirty="0" smtClean="0">
                <a:solidFill>
                  <a:srgbClr val="0000CC"/>
                </a:solidFill>
                <a:latin typeface="Sylfaen" pitchFamily="18" charset="0"/>
              </a:rPr>
              <a:t> </a:t>
            </a:r>
            <a:r>
              <a:rPr lang="tr-TR" sz="1200" dirty="0" err="1" smtClean="0">
                <a:solidFill>
                  <a:srgbClr val="0000CC"/>
                </a:solidFill>
                <a:latin typeface="Sylfaen" pitchFamily="18" charset="0"/>
              </a:rPr>
              <a:t>to</a:t>
            </a:r>
            <a:r>
              <a:rPr lang="tr-TR" sz="1200" dirty="0" smtClean="0">
                <a:solidFill>
                  <a:srgbClr val="0000CC"/>
                </a:solidFill>
                <a:latin typeface="Sylfaen" pitchFamily="18" charset="0"/>
              </a:rPr>
              <a:t> 6</a:t>
            </a:r>
            <a:r>
              <a:rPr lang="en-US" sz="1200" dirty="0" smtClean="0">
                <a:solidFill>
                  <a:srgbClr val="0000CC"/>
                </a:solidFill>
                <a:latin typeface="Sylfaen" pitchFamily="18" charset="0"/>
              </a:rPr>
              <a:t>;</a:t>
            </a:r>
            <a:r>
              <a:rPr lang="en-US" dirty="0" smtClean="0"/>
              <a:t>.</a:t>
            </a:r>
          </a:p>
          <a:p>
            <a:r>
              <a:rPr lang="en-US" dirty="0" smtClean="0"/>
              <a:t>As you see, three of them are dual , the other three are single polarization. We will look at the features of each radar a bit more detailed later. </a:t>
            </a:r>
          </a:p>
          <a:p>
            <a:r>
              <a:rPr lang="en-US" dirty="0" smtClean="0"/>
              <a:t>Oku.</a:t>
            </a:r>
          </a:p>
        </p:txBody>
      </p:sp>
      <p:sp>
        <p:nvSpPr>
          <p:cNvPr id="47108" name="3 Slayt Numarası Yer Tutucusu"/>
          <p:cNvSpPr>
            <a:spLocks noGrp="1"/>
          </p:cNvSpPr>
          <p:nvPr>
            <p:ph type="sldNum" sz="quarter" idx="5"/>
          </p:nvPr>
        </p:nvSpPr>
        <p:spPr>
          <a:noFill/>
        </p:spPr>
        <p:txBody>
          <a:bodyPr/>
          <a:lstStyle/>
          <a:p>
            <a:fld id="{2E14B642-8649-4D7F-ADD2-A302FF6BFB0D}"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a:ln/>
        </p:spPr>
      </p:sp>
      <p:sp>
        <p:nvSpPr>
          <p:cNvPr id="48131" name="2 Not Yer Tutucusu"/>
          <p:cNvSpPr>
            <a:spLocks noGrp="1"/>
          </p:cNvSpPr>
          <p:nvPr>
            <p:ph type="body" idx="1"/>
          </p:nvPr>
        </p:nvSpPr>
        <p:spPr>
          <a:noFill/>
          <a:ln/>
        </p:spPr>
        <p:txBody>
          <a:bodyPr/>
          <a:lstStyle/>
          <a:p>
            <a:r>
              <a:rPr lang="en-US" dirty="0" smtClean="0"/>
              <a:t>This is a picture of cloud taken</a:t>
            </a:r>
            <a:r>
              <a:rPr lang="en-US" baseline="0" dirty="0" smtClean="0"/>
              <a:t> by an amateur camera</a:t>
            </a:r>
            <a:r>
              <a:rPr lang="en-US" dirty="0" smtClean="0"/>
              <a:t> in Turkey.</a:t>
            </a:r>
            <a:r>
              <a:rPr lang="en-US" baseline="0" dirty="0" smtClean="0"/>
              <a:t> What is interesting about this picture, it really looks like Turkey Map. So, I thought I can show radar locations over this so-called Turkey Map as a niceness. The moving icons represent the operational radars and the stationary ones represent the scheduled but not installed yet radars. The red circled ones are </a:t>
            </a:r>
            <a:r>
              <a:rPr lang="en-US" baseline="0" dirty="0" err="1" smtClean="0"/>
              <a:t>Vaisala</a:t>
            </a:r>
            <a:r>
              <a:rPr lang="en-US" baseline="0" dirty="0" smtClean="0"/>
              <a:t> radars.</a:t>
            </a:r>
            <a:endParaRPr lang="en-US" dirty="0" smtClean="0"/>
          </a:p>
        </p:txBody>
      </p:sp>
      <p:sp>
        <p:nvSpPr>
          <p:cNvPr id="48132" name="3 Slayt Numarası Yer Tutucusu"/>
          <p:cNvSpPr>
            <a:spLocks noGrp="1"/>
          </p:cNvSpPr>
          <p:nvPr>
            <p:ph type="sldNum" sz="quarter" idx="5"/>
          </p:nvPr>
        </p:nvSpPr>
        <p:spPr>
          <a:noFill/>
        </p:spPr>
        <p:txBody>
          <a:bodyPr/>
          <a:lstStyle/>
          <a:p>
            <a:fld id="{3A74BC24-3D05-4741-8447-2AD9345A8AAB}"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DEDF6AC-9D40-43B6-AA7B-27A766CAE0F3}" type="slidenum">
              <a:rPr lang="en-US" smtClean="0"/>
              <a:pPr/>
              <a:t>12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t>This is again a picture of radar locations</a:t>
            </a:r>
            <a:r>
              <a:rPr lang="en-US" baseline="0" dirty="0" smtClean="0"/>
              <a:t> but over real Turkey map together with the Doppler Mode coverage patterns. This map also shows the terrain according to the DTED data. The brighter parts of the map represent higher regions, the darker parts represent lower regions. This view demonstrates the very complicated topography  of Turkey, which is the biggest difficulty for radar operations in Turkey. Most parts of Europe have smooth and very regular terrain, this is really a lucky situation from topography point view. </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90D961C6-9B1A-4D54-B073-EF532FF9DCCC}" type="slidenum">
              <a:rPr lang="en-US" sz="1200">
                <a:latin typeface="Arial" charset="0"/>
              </a:rPr>
              <a:pPr algn="r"/>
              <a:t>13</a:t>
            </a:fld>
            <a:endParaRPr lang="en-US" sz="120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This is Doppler Mode Composite of six operational radars. Let</a:t>
            </a:r>
            <a:r>
              <a:rPr lang="en-US" baseline="0" dirty="0" smtClean="0"/>
              <a:t> me explain what does </a:t>
            </a:r>
            <a:r>
              <a:rPr lang="en-US" baseline="0" dirty="0" err="1" smtClean="0"/>
              <a:t>doppler</a:t>
            </a:r>
            <a:r>
              <a:rPr lang="en-US" baseline="0" dirty="0" smtClean="0"/>
              <a:t> mode means very briefly. The weather radars are operated in two major modes, </a:t>
            </a:r>
            <a:r>
              <a:rPr lang="en-US" baseline="0" dirty="0" err="1" smtClean="0"/>
              <a:t>doppler</a:t>
            </a:r>
            <a:r>
              <a:rPr lang="en-US" baseline="0" dirty="0" smtClean="0"/>
              <a:t> mode and intensity mode. In intensity mode, radar does not care about the velocity of target, because it does not have high velocity measuring capability, so it just tries to scan long ranges, around 300 </a:t>
            </a:r>
            <a:r>
              <a:rPr lang="en-US" baseline="0" dirty="0" err="1" smtClean="0"/>
              <a:t>kms</a:t>
            </a:r>
            <a:r>
              <a:rPr lang="en-US" baseline="0" dirty="0" smtClean="0"/>
              <a:t> for C-Band, and detect the location of target. However, in </a:t>
            </a:r>
            <a:r>
              <a:rPr lang="en-US" baseline="0" dirty="0" err="1" smtClean="0"/>
              <a:t>doppler</a:t>
            </a:r>
            <a:r>
              <a:rPr lang="en-US" baseline="0" dirty="0" smtClean="0"/>
              <a:t> mode radars scan relatively short ranges, around 120 </a:t>
            </a:r>
            <a:r>
              <a:rPr lang="en-US" baseline="0" dirty="0" err="1" smtClean="0"/>
              <a:t>kms</a:t>
            </a:r>
            <a:r>
              <a:rPr lang="en-US" baseline="0" dirty="0" smtClean="0"/>
              <a:t> for C-band, and can measure higher velocities. Radar can not scan long ranges with high velocity measuring capability. So this is a trade off, and called as Doppler Dilemma. Let’s look at intensity mode composite of same radars.</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DFAD5F04-D0ED-4489-A283-B157B446E345}" type="slidenum">
              <a:rPr lang="en-US" sz="1200">
                <a:latin typeface="Arial" charset="0"/>
              </a:rPr>
              <a:pPr algn="r"/>
              <a:t>14</a:t>
            </a:fld>
            <a:endParaRPr lang="en-US" sz="120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This is long range intensity mode composite of six operational radars,</a:t>
            </a:r>
            <a:r>
              <a:rPr lang="en-US" baseline="0" dirty="0" smtClean="0"/>
              <a:t> it sometimes called as surveillance mode.</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B767854-C54D-45DE-B8A8-7BB1A3792ECC}" type="slidenum">
              <a:rPr lang="en-US" smtClean="0"/>
              <a:pPr/>
              <a:t>15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This slide shows the coverage analysis of 10 radars, 6 operational and 4 scheduled, in intensity mode. You can easily see the beam blockage in mid parts. I hope we</a:t>
            </a:r>
            <a:r>
              <a:rPr lang="en-US" baseline="0" dirty="0" smtClean="0"/>
              <a:t> will be able to see radar composite images of these 10 radars before the summer of 2012.  </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a:ln/>
        </p:spPr>
      </p:sp>
      <p:sp>
        <p:nvSpPr>
          <p:cNvPr id="52227" name="2 Not Yer Tutucusu"/>
          <p:cNvSpPr>
            <a:spLocks noGrp="1"/>
          </p:cNvSpPr>
          <p:nvPr>
            <p:ph type="body" idx="1"/>
          </p:nvPr>
        </p:nvSpPr>
        <p:spPr>
          <a:noFill/>
          <a:ln/>
        </p:spPr>
        <p:txBody>
          <a:bodyPr/>
          <a:lstStyle/>
          <a:p>
            <a:r>
              <a:rPr lang="en-US" noProof="0" dirty="0" smtClean="0"/>
              <a:t>I want to say some words on what are the steps of radar product generation from EM signal to end user product. The reflected back signal sensed by radar antenna is converted to raw data by signal processor. The raw data, which is stored in RDA WS at radar site first, includes some radar parameters such as reflectivity,</a:t>
            </a:r>
            <a:r>
              <a:rPr lang="en-US" baseline="0" noProof="0" dirty="0" smtClean="0"/>
              <a:t> radial </a:t>
            </a:r>
            <a:r>
              <a:rPr lang="en-US" noProof="0" dirty="0" smtClean="0"/>
              <a:t>velocity, spectral width, and so on. This raw data is transmitted to radar system center through a communication system. The communication system may be based on satellite or a combination of radio links and </a:t>
            </a:r>
            <a:r>
              <a:rPr lang="en-US" noProof="0" dirty="0" err="1" smtClean="0"/>
              <a:t>terresterial</a:t>
            </a:r>
            <a:r>
              <a:rPr lang="en-US" noProof="0" dirty="0" smtClean="0"/>
              <a:t> lines. Generally, like our systems, it is recommended to have one main and one backup communication systems, </a:t>
            </a:r>
            <a:r>
              <a:rPr lang="en-US" noProof="0" dirty="0" err="1" smtClean="0"/>
              <a:t>becuase</a:t>
            </a:r>
            <a:r>
              <a:rPr lang="en-US" noProof="0" dirty="0" smtClean="0"/>
              <a:t> when main line is cut, the data transfer can go on over the backup line. When the raw data reached to the center, the radar products are generated by RPG WS, and distributed to different nodes in order to be used for different purposes. </a:t>
            </a:r>
          </a:p>
        </p:txBody>
      </p:sp>
      <p:sp>
        <p:nvSpPr>
          <p:cNvPr id="52228" name="3 Slayt Numarası Yer Tutucusu"/>
          <p:cNvSpPr>
            <a:spLocks noGrp="1"/>
          </p:cNvSpPr>
          <p:nvPr>
            <p:ph type="sldNum" sz="quarter" idx="5"/>
          </p:nvPr>
        </p:nvSpPr>
        <p:spPr>
          <a:noFill/>
        </p:spPr>
        <p:txBody>
          <a:bodyPr/>
          <a:lstStyle/>
          <a:p>
            <a:fld id="{9996B901-DB1B-4536-9391-03B2EF478AFF}"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6EA828-A148-4C55-9A25-07F5F5480E34}" type="slidenum">
              <a:rPr lang="en-US" smtClean="0"/>
              <a:pPr/>
              <a:t>17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Now let’s look at some</a:t>
            </a:r>
            <a:r>
              <a:rPr lang="en-US" baseline="0" dirty="0" smtClean="0"/>
              <a:t> features of </a:t>
            </a:r>
            <a:r>
              <a:rPr lang="en-US" dirty="0" smtClean="0"/>
              <a:t>each</a:t>
            </a:r>
            <a:r>
              <a:rPr lang="en-US" baseline="0" dirty="0" smtClean="0"/>
              <a:t> operational radar with site pictures.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A95BCE8-EAA3-4DC1-A4C4-9AA7FF0B4F30}" type="slidenum">
              <a:rPr lang="en-US" smtClean="0"/>
              <a:pPr/>
              <a:t>18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Istanbul radar may be the one</a:t>
            </a:r>
            <a:r>
              <a:rPr lang="en-US" baseline="0" dirty="0" smtClean="0"/>
              <a:t> which is given the greatest importance, because it covers the city center of Istanbul.</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DDA9874-5237-42B0-9CE7-CA50D5E8ECA7}" type="slidenum">
              <a:rPr lang="en-US" smtClean="0"/>
              <a:pPr/>
              <a:t>19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t>Oku.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a:ln/>
        </p:spPr>
      </p:sp>
      <p:sp>
        <p:nvSpPr>
          <p:cNvPr id="36867" name="2 Not Yer Tutucusu"/>
          <p:cNvSpPr>
            <a:spLocks noGrp="1"/>
          </p:cNvSpPr>
          <p:nvPr>
            <p:ph type="body" idx="1"/>
          </p:nvPr>
        </p:nvSpPr>
        <p:spPr>
          <a:noFill/>
          <a:ln/>
        </p:spPr>
        <p:txBody>
          <a:bodyPr/>
          <a:lstStyle/>
          <a:p>
            <a:r>
              <a:rPr lang="en-US" dirty="0" smtClean="0"/>
              <a:t>This is</a:t>
            </a:r>
            <a:r>
              <a:rPr lang="tr-TR" dirty="0" smtClean="0"/>
              <a:t> </a:t>
            </a:r>
            <a:r>
              <a:rPr lang="tr-TR" dirty="0" err="1" smtClean="0"/>
              <a:t>the</a:t>
            </a:r>
            <a:r>
              <a:rPr lang="tr-TR" dirty="0" smtClean="0"/>
              <a:t> </a:t>
            </a:r>
            <a:r>
              <a:rPr lang="tr-TR" dirty="0" err="1" smtClean="0"/>
              <a:t>outline</a:t>
            </a:r>
            <a:r>
              <a:rPr lang="tr-TR" dirty="0" smtClean="0"/>
              <a:t> of </a:t>
            </a:r>
            <a:r>
              <a:rPr lang="tr-TR" dirty="0" err="1" smtClean="0"/>
              <a:t>my</a:t>
            </a:r>
            <a:r>
              <a:rPr lang="tr-TR" dirty="0" smtClean="0"/>
              <a:t> </a:t>
            </a:r>
            <a:r>
              <a:rPr lang="tr-TR" dirty="0" err="1" smtClean="0"/>
              <a:t>presentation</a:t>
            </a:r>
            <a:r>
              <a:rPr lang="tr-TR" dirty="0" smtClean="0"/>
              <a:t>. I </a:t>
            </a:r>
            <a:r>
              <a:rPr lang="tr-TR" dirty="0" err="1" smtClean="0"/>
              <a:t>am</a:t>
            </a:r>
            <a:r>
              <a:rPr lang="tr-TR" dirty="0" smtClean="0"/>
              <a:t> </a:t>
            </a:r>
            <a:r>
              <a:rPr lang="tr-TR" dirty="0" err="1" smtClean="0"/>
              <a:t>going</a:t>
            </a:r>
            <a:r>
              <a:rPr lang="tr-TR" dirty="0" smtClean="0"/>
              <a:t> </a:t>
            </a:r>
            <a:r>
              <a:rPr lang="tr-TR" dirty="0" err="1" smtClean="0"/>
              <a:t>to</a:t>
            </a:r>
            <a:r>
              <a:rPr lang="tr-TR" dirty="0" smtClean="0"/>
              <a:t> start </a:t>
            </a:r>
            <a:r>
              <a:rPr lang="tr-TR" dirty="0" err="1" smtClean="0"/>
              <a:t>with</a:t>
            </a:r>
            <a:r>
              <a:rPr lang="tr-TR" dirty="0" smtClean="0"/>
              <a:t> </a:t>
            </a:r>
            <a:r>
              <a:rPr lang="tr-TR" dirty="0" err="1" smtClean="0"/>
              <a:t>the</a:t>
            </a:r>
            <a:r>
              <a:rPr lang="tr-TR" dirty="0" smtClean="0"/>
              <a:t> </a:t>
            </a:r>
            <a:r>
              <a:rPr lang="tr-TR" dirty="0" err="1" smtClean="0"/>
              <a:t>definition</a:t>
            </a:r>
            <a:r>
              <a:rPr lang="tr-TR" dirty="0" smtClean="0"/>
              <a:t> </a:t>
            </a:r>
            <a:r>
              <a:rPr lang="en-US" dirty="0" smtClean="0"/>
              <a:t>and basic principle </a:t>
            </a:r>
            <a:r>
              <a:rPr lang="tr-TR" dirty="0" smtClean="0"/>
              <a:t>of radar</a:t>
            </a:r>
            <a:r>
              <a:rPr lang="en-US" baseline="0" dirty="0" smtClean="0"/>
              <a:t> and </a:t>
            </a:r>
            <a:r>
              <a:rPr lang="en-US" dirty="0" smtClean="0"/>
              <a:t>continue with </a:t>
            </a:r>
            <a:r>
              <a:rPr lang="tr-TR" dirty="0" err="1" smtClean="0"/>
              <a:t>weather</a:t>
            </a:r>
            <a:r>
              <a:rPr lang="tr-TR" dirty="0" smtClean="0"/>
              <a:t> radar</a:t>
            </a:r>
            <a:r>
              <a:rPr lang="en-US" dirty="0" smtClean="0"/>
              <a:t> </a:t>
            </a:r>
            <a:r>
              <a:rPr lang="tr-TR" dirty="0" smtClean="0"/>
              <a:t>s</a:t>
            </a:r>
            <a:r>
              <a:rPr lang="en-US" dirty="0" err="1" smtClean="0"/>
              <a:t>ystems</a:t>
            </a:r>
            <a:r>
              <a:rPr lang="en-US" dirty="0" smtClean="0"/>
              <a:t>. Then, </a:t>
            </a:r>
            <a:r>
              <a:rPr lang="tr-TR" dirty="0" smtClean="0"/>
              <a:t>I </a:t>
            </a:r>
            <a:r>
              <a:rPr lang="en-US" dirty="0" smtClean="0"/>
              <a:t>will say some words </a:t>
            </a:r>
            <a:r>
              <a:rPr lang="tr-TR" dirty="0" err="1" smtClean="0"/>
              <a:t>about</a:t>
            </a:r>
            <a:r>
              <a:rPr lang="tr-TR" dirty="0" smtClean="0"/>
              <a:t> </a:t>
            </a:r>
            <a:r>
              <a:rPr lang="tr-TR" dirty="0" err="1" smtClean="0"/>
              <a:t>the</a:t>
            </a:r>
            <a:r>
              <a:rPr lang="tr-TR" dirty="0" smtClean="0"/>
              <a:t> </a:t>
            </a:r>
            <a:r>
              <a:rPr lang="tr-TR" dirty="0" err="1" smtClean="0"/>
              <a:t>history</a:t>
            </a:r>
            <a:r>
              <a:rPr lang="tr-TR" dirty="0" smtClean="0"/>
              <a:t> of </a:t>
            </a:r>
            <a:r>
              <a:rPr lang="tr-TR" dirty="0" err="1" smtClean="0"/>
              <a:t>weather</a:t>
            </a:r>
            <a:r>
              <a:rPr lang="tr-TR" dirty="0" smtClean="0"/>
              <a:t> radar</a:t>
            </a:r>
            <a:r>
              <a:rPr lang="en-US" dirty="0" smtClean="0"/>
              <a:t>s in Turkey and talk about weather radar network</a:t>
            </a:r>
            <a:r>
              <a:rPr lang="tr-TR" dirty="0" smtClean="0"/>
              <a:t>. </a:t>
            </a:r>
            <a:r>
              <a:rPr lang="tr-TR" dirty="0" err="1" smtClean="0"/>
              <a:t>Finally</a:t>
            </a:r>
            <a:r>
              <a:rPr lang="tr-TR" dirty="0" smtClean="0"/>
              <a:t> I </a:t>
            </a:r>
            <a:r>
              <a:rPr lang="tr-TR" dirty="0" err="1" smtClean="0"/>
              <a:t>will</a:t>
            </a:r>
            <a:r>
              <a:rPr lang="tr-TR" dirty="0" smtClean="0"/>
              <a:t> </a:t>
            </a:r>
            <a:r>
              <a:rPr lang="tr-TR" dirty="0" err="1" smtClean="0"/>
              <a:t>give</a:t>
            </a:r>
            <a:r>
              <a:rPr lang="tr-TR" dirty="0" smtClean="0"/>
              <a:t> a general </a:t>
            </a:r>
            <a:r>
              <a:rPr lang="tr-TR" dirty="0" err="1" smtClean="0"/>
              <a:t>overview</a:t>
            </a:r>
            <a:r>
              <a:rPr lang="tr-TR" dirty="0" smtClean="0"/>
              <a:t> of </a:t>
            </a:r>
            <a:r>
              <a:rPr lang="tr-TR" dirty="0" err="1" smtClean="0"/>
              <a:t>each</a:t>
            </a:r>
            <a:r>
              <a:rPr lang="tr-TR" dirty="0" smtClean="0"/>
              <a:t> </a:t>
            </a:r>
            <a:r>
              <a:rPr lang="tr-TR" dirty="0" err="1" smtClean="0"/>
              <a:t>operational</a:t>
            </a:r>
            <a:r>
              <a:rPr lang="tr-TR" dirty="0" smtClean="0"/>
              <a:t> radar site </a:t>
            </a:r>
            <a:r>
              <a:rPr lang="tr-TR" dirty="0" err="1" smtClean="0"/>
              <a:t>and</a:t>
            </a:r>
            <a:r>
              <a:rPr lang="tr-TR" dirty="0" smtClean="0"/>
              <a:t> </a:t>
            </a:r>
            <a:r>
              <a:rPr lang="tr-TR" dirty="0" err="1" smtClean="0"/>
              <a:t>conclude</a:t>
            </a:r>
            <a:r>
              <a:rPr lang="tr-TR" dirty="0" smtClean="0"/>
              <a:t> </a:t>
            </a:r>
            <a:r>
              <a:rPr lang="tr-TR" dirty="0" err="1" smtClean="0"/>
              <a:t>with</a:t>
            </a:r>
            <a:r>
              <a:rPr lang="tr-TR" dirty="0" smtClean="0"/>
              <a:t> </a:t>
            </a:r>
            <a:r>
              <a:rPr lang="tr-TR" dirty="0" err="1" smtClean="0"/>
              <a:t>some</a:t>
            </a:r>
            <a:r>
              <a:rPr lang="tr-TR" dirty="0" smtClean="0"/>
              <a:t> nice radar </a:t>
            </a:r>
            <a:r>
              <a:rPr lang="tr-TR" dirty="0" err="1" smtClean="0"/>
              <a:t>products</a:t>
            </a:r>
            <a:r>
              <a:rPr lang="tr-TR" dirty="0" smtClean="0"/>
              <a:t>. </a:t>
            </a:r>
          </a:p>
        </p:txBody>
      </p:sp>
      <p:sp>
        <p:nvSpPr>
          <p:cNvPr id="36868" name="3 Slayt Numarası Yer Tutucusu"/>
          <p:cNvSpPr>
            <a:spLocks noGrp="1"/>
          </p:cNvSpPr>
          <p:nvPr>
            <p:ph type="sldNum" sz="quarter" idx="5"/>
          </p:nvPr>
        </p:nvSpPr>
        <p:spPr>
          <a:noFill/>
        </p:spPr>
        <p:txBody>
          <a:bodyPr/>
          <a:lstStyle/>
          <a:p>
            <a:fld id="{088CC91D-DFF2-44D5-A3F6-3FB47B0E19B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3B65558-B481-4FF4-8F37-C3C044A47CAF}" type="slidenum">
              <a:rPr lang="en-US" smtClean="0"/>
              <a:pPr/>
              <a:t>20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dirty="0" err="1" smtClean="0"/>
              <a:t>Balikesir</a:t>
            </a:r>
            <a:r>
              <a:rPr lang="en-US" baseline="0" dirty="0" smtClean="0"/>
              <a:t> </a:t>
            </a:r>
            <a:r>
              <a:rPr lang="en-US" dirty="0" smtClean="0"/>
              <a:t>radar is the third and the last one of Mitsubishi</a:t>
            </a:r>
            <a:r>
              <a:rPr lang="en-US" baseline="0" dirty="0" smtClean="0"/>
              <a:t> radars. It is again a single polarization, klystron tube radar with 25 m steal construction tower.</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a:ln/>
        </p:spPr>
      </p:sp>
      <p:sp>
        <p:nvSpPr>
          <p:cNvPr id="57347" name="2 Not Yer Tutucusu"/>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Izmir radar is the one of two newest </a:t>
            </a:r>
            <a:r>
              <a:rPr lang="en-US" dirty="0" err="1" smtClean="0"/>
              <a:t>Vaisala</a:t>
            </a:r>
            <a:r>
              <a:rPr lang="en-US" dirty="0" smtClean="0"/>
              <a:t> radars</a:t>
            </a:r>
            <a:r>
              <a:rPr lang="en-US" baseline="0" dirty="0" smtClean="0"/>
              <a:t> and has a 40 m steal construction tower which is the highest radar tower in Turkey. It is a dual polarization radar with klystron like all others.</a:t>
            </a:r>
            <a:endParaRPr lang="en-US" dirty="0" smtClean="0"/>
          </a:p>
        </p:txBody>
      </p:sp>
      <p:sp>
        <p:nvSpPr>
          <p:cNvPr id="57348" name="3 Slayt Numarası Yer Tutucusu"/>
          <p:cNvSpPr>
            <a:spLocks noGrp="1"/>
          </p:cNvSpPr>
          <p:nvPr>
            <p:ph type="sldNum" sz="quarter" idx="5"/>
          </p:nvPr>
        </p:nvSpPr>
        <p:spPr>
          <a:noFill/>
        </p:spPr>
        <p:txBody>
          <a:bodyPr/>
          <a:lstStyle/>
          <a:p>
            <a:fld id="{429D916B-0632-4C4C-9F5F-196DB08B7CA7}"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a:ln/>
        </p:spPr>
      </p:sp>
      <p:sp>
        <p:nvSpPr>
          <p:cNvPr id="58371" name="2 Not Yer Tutucusu"/>
          <p:cNvSpPr>
            <a:spLocks noGrp="1"/>
          </p:cNvSpPr>
          <p:nvPr>
            <p:ph type="body" idx="1"/>
          </p:nvPr>
        </p:nvSpPr>
        <p:spPr>
          <a:noFill/>
          <a:ln/>
        </p:spPr>
        <p:txBody>
          <a:bodyPr/>
          <a:lstStyle/>
          <a:p>
            <a:r>
              <a:rPr lang="en-US" dirty="0" smtClean="0"/>
              <a:t>And finally other new </a:t>
            </a:r>
            <a:r>
              <a:rPr lang="en-US" dirty="0" err="1" smtClean="0"/>
              <a:t>Vaisala</a:t>
            </a:r>
            <a:r>
              <a:rPr lang="en-US" baseline="0" dirty="0" smtClean="0"/>
              <a:t> radar is </a:t>
            </a:r>
            <a:r>
              <a:rPr lang="en-US" baseline="0" dirty="0" err="1" smtClean="0"/>
              <a:t>Mugla</a:t>
            </a:r>
            <a:r>
              <a:rPr lang="en-US" baseline="0" dirty="0" smtClean="0"/>
              <a:t> radar, it has completely same parameters except tower height.</a:t>
            </a:r>
            <a:endParaRPr lang="en-US" dirty="0" smtClean="0"/>
          </a:p>
        </p:txBody>
      </p:sp>
      <p:sp>
        <p:nvSpPr>
          <p:cNvPr id="58372" name="3 Slayt Numarası Yer Tutucusu"/>
          <p:cNvSpPr>
            <a:spLocks noGrp="1"/>
          </p:cNvSpPr>
          <p:nvPr>
            <p:ph type="sldNum" sz="quarter" idx="5"/>
          </p:nvPr>
        </p:nvSpPr>
        <p:spPr>
          <a:noFill/>
        </p:spPr>
        <p:txBody>
          <a:bodyPr/>
          <a:lstStyle/>
          <a:p>
            <a:fld id="{F1AA77D3-E591-44B7-A2BB-2F0EF0073206}"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a:ln/>
        </p:spPr>
      </p:sp>
      <p:sp>
        <p:nvSpPr>
          <p:cNvPr id="62467" name="2 Not Yer Tutucusu"/>
          <p:cNvSpPr>
            <a:spLocks noGrp="1"/>
          </p:cNvSpPr>
          <p:nvPr>
            <p:ph type="body" idx="1"/>
          </p:nvPr>
        </p:nvSpPr>
        <p:spPr>
          <a:noFill/>
          <a:ln/>
        </p:spPr>
        <p:txBody>
          <a:bodyPr/>
          <a:lstStyle/>
          <a:p>
            <a:endParaRPr lang="en-US" smtClean="0"/>
          </a:p>
        </p:txBody>
      </p:sp>
      <p:sp>
        <p:nvSpPr>
          <p:cNvPr id="62468" name="3 Slayt Numarası Yer Tutucusu"/>
          <p:cNvSpPr>
            <a:spLocks noGrp="1"/>
          </p:cNvSpPr>
          <p:nvPr>
            <p:ph type="sldNum" sz="quarter" idx="5"/>
          </p:nvPr>
        </p:nvSpPr>
        <p:spPr>
          <a:noFill/>
        </p:spPr>
        <p:txBody>
          <a:bodyPr/>
          <a:lstStyle/>
          <a:p>
            <a:fld id="{08C69FC5-9175-4992-90C5-E085606C65D1}"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BC59E85-F772-41EB-A78D-1D5ED8E9070E}" type="slidenum">
              <a:rPr lang="en-US" smtClean="0"/>
              <a:pPr/>
              <a:t>24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D33BB88-6D7D-4D1C-B501-793F49C0F1F6}" type="slidenum">
              <a:rPr lang="en-US" smtClean="0"/>
              <a:pPr/>
              <a:t>25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285FB375-A34C-4C51-B39C-4D961CDC9A54}" type="slidenum">
              <a:rPr lang="en-US" sz="1200">
                <a:latin typeface="Arial" charset="0"/>
              </a:rPr>
              <a:pPr algn="r"/>
              <a:t>26</a:t>
            </a:fld>
            <a:endParaRPr lang="en-US" sz="120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0D386D1B-FBB1-4D8B-9CEC-65361D278B71}" type="slidenum">
              <a:rPr lang="en-US" sz="1200">
                <a:latin typeface="Arial" charset="0"/>
              </a:rPr>
              <a:pPr algn="r"/>
              <a:t>27</a:t>
            </a:fld>
            <a:endParaRPr lang="en-US" sz="120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1B6D53F4-A6F3-4704-AF09-CEB60A0CE700}" type="slidenum">
              <a:rPr lang="en-US" sz="1200">
                <a:latin typeface="Arial" charset="0"/>
              </a:rPr>
              <a:pPr algn="r"/>
              <a:t>28</a:t>
            </a:fld>
            <a:endParaRPr lang="en-US" sz="120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2CBCF377-42E9-493D-81DF-B10C5413B302}" type="slidenum">
              <a:rPr lang="en-US" sz="1200">
                <a:latin typeface="Arial" charset="0"/>
              </a:rPr>
              <a:pPr algn="r"/>
              <a:t>29</a:t>
            </a:fld>
            <a:endParaRPr lang="en-US" sz="120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A7B6D62-66E4-4CAA-95B4-85DD605727F1}" type="slidenum">
              <a:rPr lang="en-US" smtClean="0"/>
              <a:pPr/>
              <a:t>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a:ln/>
        </p:spPr>
      </p:sp>
      <p:sp>
        <p:nvSpPr>
          <p:cNvPr id="67587" name="2 Not Yer Tutucusu"/>
          <p:cNvSpPr>
            <a:spLocks noGrp="1"/>
          </p:cNvSpPr>
          <p:nvPr>
            <p:ph type="body" idx="1"/>
          </p:nvPr>
        </p:nvSpPr>
        <p:spPr>
          <a:noFill/>
          <a:ln/>
        </p:spPr>
        <p:txBody>
          <a:bodyPr/>
          <a:lstStyle/>
          <a:p>
            <a:endParaRPr lang="en-US" smtClean="0"/>
          </a:p>
        </p:txBody>
      </p:sp>
      <p:sp>
        <p:nvSpPr>
          <p:cNvPr id="67588" name="3 Slayt Numarası Yer Tutucusu"/>
          <p:cNvSpPr>
            <a:spLocks noGrp="1"/>
          </p:cNvSpPr>
          <p:nvPr>
            <p:ph type="sldNum" sz="quarter" idx="5"/>
          </p:nvPr>
        </p:nvSpPr>
        <p:spPr>
          <a:noFill/>
        </p:spPr>
        <p:txBody>
          <a:bodyPr/>
          <a:lstStyle/>
          <a:p>
            <a:fld id="{67F2CA3C-8504-431C-B813-1B7851CA923E}" type="slidenum">
              <a:rPr lang="en-US" smtClean="0"/>
              <a:pPr/>
              <a:t>30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a:ln/>
        </p:spPr>
      </p:sp>
      <p:sp>
        <p:nvSpPr>
          <p:cNvPr id="39939" name="2 Not Yer Tutucusu"/>
          <p:cNvSpPr>
            <a:spLocks noGrp="1"/>
          </p:cNvSpPr>
          <p:nvPr>
            <p:ph type="body" idx="1"/>
          </p:nvPr>
        </p:nvSpPr>
        <p:spPr>
          <a:noFill/>
          <a:ln/>
        </p:spPr>
        <p:txBody>
          <a:bodyPr/>
          <a:lstStyle/>
          <a:p>
            <a:r>
              <a:rPr lang="tr-TR" dirty="0" smtClean="0"/>
              <a:t>Ok, a general radar </a:t>
            </a:r>
            <a:r>
              <a:rPr lang="tr-TR" dirty="0" err="1" smtClean="0"/>
              <a:t>system</a:t>
            </a:r>
            <a:r>
              <a:rPr lang="tr-TR" dirty="0" smtClean="0"/>
              <a:t> </a:t>
            </a:r>
            <a:r>
              <a:rPr lang="tr-TR" dirty="0" err="1" smtClean="0"/>
              <a:t>consists</a:t>
            </a:r>
            <a:r>
              <a:rPr lang="tr-TR" dirty="0" smtClean="0"/>
              <a:t> of </a:t>
            </a:r>
            <a:r>
              <a:rPr lang="tr-TR" dirty="0" err="1" smtClean="0"/>
              <a:t>these</a:t>
            </a:r>
            <a:r>
              <a:rPr lang="en-US" dirty="0" smtClean="0"/>
              <a:t> main</a:t>
            </a:r>
            <a:r>
              <a:rPr lang="tr-TR" dirty="0" smtClean="0"/>
              <a:t> </a:t>
            </a:r>
            <a:r>
              <a:rPr lang="tr-TR" dirty="0" err="1" smtClean="0"/>
              <a:t>parts</a:t>
            </a:r>
            <a:r>
              <a:rPr lang="tr-TR" dirty="0" smtClean="0"/>
              <a:t>. An </a:t>
            </a:r>
            <a:r>
              <a:rPr lang="tr-TR" dirty="0" err="1" smtClean="0"/>
              <a:t>antenna</a:t>
            </a:r>
            <a:r>
              <a:rPr lang="tr-TR" dirty="0" smtClean="0"/>
              <a:t> </a:t>
            </a:r>
            <a:r>
              <a:rPr lang="tr-TR" dirty="0" err="1" smtClean="0"/>
              <a:t>surrounded</a:t>
            </a:r>
            <a:r>
              <a:rPr lang="tr-TR" dirty="0" smtClean="0"/>
              <a:t> </a:t>
            </a:r>
            <a:r>
              <a:rPr lang="tr-TR" dirty="0" err="1" smtClean="0"/>
              <a:t>by</a:t>
            </a:r>
            <a:r>
              <a:rPr lang="tr-TR" dirty="0" smtClean="0"/>
              <a:t> </a:t>
            </a:r>
            <a:r>
              <a:rPr lang="tr-TR" dirty="0" err="1" smtClean="0"/>
              <a:t>radome</a:t>
            </a:r>
            <a:r>
              <a:rPr lang="tr-TR" dirty="0" smtClean="0"/>
              <a:t>, </a:t>
            </a:r>
            <a:r>
              <a:rPr lang="tr-TR" dirty="0" err="1" smtClean="0"/>
              <a:t>transmitter</a:t>
            </a:r>
            <a:r>
              <a:rPr lang="tr-TR" dirty="0" smtClean="0"/>
              <a:t> </a:t>
            </a:r>
            <a:r>
              <a:rPr lang="tr-TR" dirty="0" err="1" smtClean="0"/>
              <a:t>and</a:t>
            </a:r>
            <a:r>
              <a:rPr lang="tr-TR" dirty="0" smtClean="0"/>
              <a:t> </a:t>
            </a:r>
            <a:r>
              <a:rPr lang="tr-TR" dirty="0" err="1" smtClean="0"/>
              <a:t>modulator</a:t>
            </a:r>
            <a:r>
              <a:rPr lang="tr-TR" dirty="0" smtClean="0"/>
              <a:t>, </a:t>
            </a:r>
            <a:r>
              <a:rPr lang="tr-TR" dirty="0" err="1" smtClean="0"/>
              <a:t>receiver</a:t>
            </a:r>
            <a:r>
              <a:rPr lang="tr-TR" dirty="0" smtClean="0"/>
              <a:t>, </a:t>
            </a:r>
            <a:r>
              <a:rPr lang="tr-TR" dirty="0" err="1" smtClean="0"/>
              <a:t>duplexer</a:t>
            </a:r>
            <a:r>
              <a:rPr lang="tr-TR" dirty="0" smtClean="0"/>
              <a:t>, </a:t>
            </a:r>
            <a:r>
              <a:rPr lang="tr-TR" dirty="0" err="1" smtClean="0"/>
              <a:t>signal</a:t>
            </a:r>
            <a:r>
              <a:rPr lang="tr-TR" dirty="0" smtClean="0"/>
              <a:t> </a:t>
            </a:r>
            <a:r>
              <a:rPr lang="tr-TR" dirty="0" err="1" smtClean="0"/>
              <a:t>processor</a:t>
            </a:r>
            <a:r>
              <a:rPr lang="tr-TR" dirty="0" smtClean="0"/>
              <a:t> </a:t>
            </a:r>
            <a:r>
              <a:rPr lang="tr-TR" dirty="0" err="1" smtClean="0"/>
              <a:t>and</a:t>
            </a:r>
            <a:r>
              <a:rPr lang="tr-TR" dirty="0" smtClean="0"/>
              <a:t> a </a:t>
            </a:r>
            <a:r>
              <a:rPr lang="tr-TR" dirty="0" err="1" smtClean="0"/>
              <a:t>display</a:t>
            </a:r>
            <a:r>
              <a:rPr lang="tr-TR" dirty="0" smtClean="0"/>
              <a:t> </a:t>
            </a:r>
            <a:r>
              <a:rPr lang="tr-TR" dirty="0" err="1" smtClean="0"/>
              <a:t>unit</a:t>
            </a:r>
            <a:r>
              <a:rPr lang="tr-TR" dirty="0" smtClean="0"/>
              <a:t>.</a:t>
            </a:r>
            <a:r>
              <a:rPr lang="en-US" baseline="0" dirty="0" smtClean="0"/>
              <a:t> </a:t>
            </a:r>
            <a:r>
              <a:rPr lang="tr-TR" dirty="0" err="1" smtClean="0"/>
              <a:t>The</a:t>
            </a:r>
            <a:r>
              <a:rPr lang="tr-TR" dirty="0" smtClean="0"/>
              <a:t> EM </a:t>
            </a:r>
            <a:r>
              <a:rPr lang="tr-TR" dirty="0" err="1" smtClean="0"/>
              <a:t>signal</a:t>
            </a:r>
            <a:r>
              <a:rPr lang="tr-TR" dirty="0" smtClean="0"/>
              <a:t> is </a:t>
            </a:r>
            <a:r>
              <a:rPr lang="tr-TR" dirty="0" err="1" smtClean="0"/>
              <a:t>transmitted</a:t>
            </a:r>
            <a:r>
              <a:rPr lang="tr-TR" dirty="0" smtClean="0"/>
              <a:t> </a:t>
            </a:r>
            <a:r>
              <a:rPr lang="tr-TR" dirty="0" err="1" smtClean="0"/>
              <a:t>to</a:t>
            </a:r>
            <a:r>
              <a:rPr lang="tr-TR" dirty="0" smtClean="0"/>
              <a:t> </a:t>
            </a:r>
            <a:r>
              <a:rPr lang="tr-TR" dirty="0" err="1" smtClean="0"/>
              <a:t>the</a:t>
            </a:r>
            <a:r>
              <a:rPr lang="tr-TR" dirty="0" smtClean="0"/>
              <a:t> </a:t>
            </a:r>
            <a:r>
              <a:rPr lang="tr-TR" dirty="0" err="1" smtClean="0"/>
              <a:t>atmosphere</a:t>
            </a:r>
            <a:r>
              <a:rPr lang="en-US" dirty="0" smtClean="0"/>
              <a:t> </a:t>
            </a:r>
            <a:r>
              <a:rPr lang="tr-TR" dirty="0" err="1" smtClean="0"/>
              <a:t>through</a:t>
            </a:r>
            <a:r>
              <a:rPr lang="tr-TR" dirty="0" smtClean="0"/>
              <a:t> </a:t>
            </a:r>
            <a:r>
              <a:rPr lang="tr-TR" dirty="0" err="1" smtClean="0"/>
              <a:t>antenna</a:t>
            </a:r>
            <a:r>
              <a:rPr lang="tr-TR" dirty="0" smtClean="0"/>
              <a:t>. </a:t>
            </a:r>
            <a:r>
              <a:rPr lang="tr-TR" dirty="0" err="1" smtClean="0"/>
              <a:t>The</a:t>
            </a:r>
            <a:r>
              <a:rPr lang="tr-TR" dirty="0" smtClean="0"/>
              <a:t> </a:t>
            </a:r>
            <a:r>
              <a:rPr lang="tr-TR" dirty="0" err="1" smtClean="0"/>
              <a:t>radome</a:t>
            </a:r>
            <a:r>
              <a:rPr lang="tr-TR" dirty="0" smtClean="0"/>
              <a:t> </a:t>
            </a:r>
            <a:r>
              <a:rPr lang="tr-TR" dirty="0" err="1" smtClean="0"/>
              <a:t>protects</a:t>
            </a:r>
            <a:r>
              <a:rPr lang="tr-TR" dirty="0" smtClean="0"/>
              <a:t> </a:t>
            </a:r>
            <a:r>
              <a:rPr lang="tr-TR" dirty="0" err="1" smtClean="0"/>
              <a:t>the</a:t>
            </a:r>
            <a:r>
              <a:rPr lang="tr-TR" dirty="0" smtClean="0"/>
              <a:t> </a:t>
            </a:r>
            <a:r>
              <a:rPr lang="tr-TR" dirty="0" err="1" smtClean="0"/>
              <a:t>antenna</a:t>
            </a:r>
            <a:r>
              <a:rPr lang="tr-TR" dirty="0" smtClean="0"/>
              <a:t> </a:t>
            </a:r>
            <a:r>
              <a:rPr lang="tr-TR" dirty="0" err="1" smtClean="0"/>
              <a:t>from</a:t>
            </a:r>
            <a:r>
              <a:rPr lang="tr-TR" dirty="0" smtClean="0"/>
              <a:t> </a:t>
            </a:r>
            <a:r>
              <a:rPr lang="tr-TR" dirty="0" err="1" smtClean="0"/>
              <a:t>environmental</a:t>
            </a:r>
            <a:r>
              <a:rPr lang="tr-TR" dirty="0" smtClean="0"/>
              <a:t> </a:t>
            </a:r>
            <a:r>
              <a:rPr lang="tr-TR" dirty="0" err="1" smtClean="0"/>
              <a:t>effects</a:t>
            </a:r>
            <a:r>
              <a:rPr lang="tr-TR" dirty="0" smtClean="0"/>
              <a:t>. </a:t>
            </a:r>
          </a:p>
          <a:p>
            <a:r>
              <a:rPr lang="tr-TR" dirty="0" smtClean="0"/>
              <a:t>Oku. </a:t>
            </a:r>
          </a:p>
        </p:txBody>
      </p:sp>
      <p:sp>
        <p:nvSpPr>
          <p:cNvPr id="39940" name="3 Slayt Numarası Yer Tutucusu"/>
          <p:cNvSpPr>
            <a:spLocks noGrp="1"/>
          </p:cNvSpPr>
          <p:nvPr>
            <p:ph type="sldNum" sz="quarter" idx="5"/>
          </p:nvPr>
        </p:nvSpPr>
        <p:spPr>
          <a:noFill/>
        </p:spPr>
        <p:txBody>
          <a:bodyPr/>
          <a:lstStyle/>
          <a:p>
            <a:fld id="{34D3FAE8-0279-4519-952F-8EAF7336922F}"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a:ln/>
        </p:spPr>
      </p:sp>
      <p:sp>
        <p:nvSpPr>
          <p:cNvPr id="41987" name="2 Not Yer Tutucusu"/>
          <p:cNvSpPr>
            <a:spLocks noGrp="1"/>
          </p:cNvSpPr>
          <p:nvPr>
            <p:ph type="body" idx="1"/>
          </p:nvPr>
        </p:nvSpPr>
        <p:spPr>
          <a:noFill/>
          <a:ln/>
        </p:spPr>
        <p:txBody>
          <a:bodyPr/>
          <a:lstStyle/>
          <a:p>
            <a:r>
              <a:rPr lang="en-US" dirty="0" smtClean="0"/>
              <a:t>Oku.</a:t>
            </a:r>
          </a:p>
          <a:p>
            <a:r>
              <a:rPr lang="en-US" sz="1200" dirty="0" smtClean="0">
                <a:solidFill>
                  <a:srgbClr val="0000CC"/>
                </a:solidFill>
                <a:latin typeface="Sylfaen" pitchFamily="18" charset="0"/>
              </a:rPr>
              <a:t>However some non-meteorological targets such as birds, insects, dust can sometimes be observed by radar operators for clear air detection. </a:t>
            </a:r>
            <a:endParaRPr lang="en-US" dirty="0" smtClean="0"/>
          </a:p>
        </p:txBody>
      </p:sp>
      <p:sp>
        <p:nvSpPr>
          <p:cNvPr id="41988" name="3 Slayt Numarası Yer Tutucusu"/>
          <p:cNvSpPr>
            <a:spLocks noGrp="1"/>
          </p:cNvSpPr>
          <p:nvPr>
            <p:ph type="sldNum" sz="quarter" idx="5"/>
          </p:nvPr>
        </p:nvSpPr>
        <p:spPr>
          <a:noFill/>
        </p:spPr>
        <p:txBody>
          <a:bodyPr/>
          <a:lstStyle/>
          <a:p>
            <a:fld id="{8342EB1B-B8D0-47F3-B182-A505C2E78AB9}"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CA77860-484B-4E5D-BF36-02830A9CFFDE}" type="slidenum">
              <a:rPr lang="en-US" smtClean="0"/>
              <a:pPr/>
              <a:t>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t>Oku.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80CB714-EC3A-4FC5-9F81-55730FDF644D}" type="slidenum">
              <a:rPr lang="en-US" smtClean="0"/>
              <a:pPr/>
              <a:t>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When looking at the usage</a:t>
            </a:r>
            <a:r>
              <a:rPr lang="en-US" baseline="0" dirty="0" smtClean="0"/>
              <a:t> areas as a summary, a weather radar is used to </a:t>
            </a:r>
          </a:p>
          <a:p>
            <a:pPr eaLnBrk="1" hangingPunct="1"/>
            <a:r>
              <a:rPr lang="en-US" baseline="0" dirty="0" smtClean="0"/>
              <a:t>… OKU</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a:ln/>
        </p:spPr>
      </p:sp>
      <p:sp>
        <p:nvSpPr>
          <p:cNvPr id="45059" name="2 Not Yer Tutucusu"/>
          <p:cNvSpPr>
            <a:spLocks noGrp="1"/>
          </p:cNvSpPr>
          <p:nvPr>
            <p:ph type="body" idx="1"/>
          </p:nvPr>
        </p:nvSpPr>
        <p:spPr>
          <a:noFill/>
          <a:ln/>
        </p:spPr>
        <p:txBody>
          <a:bodyPr/>
          <a:lstStyle/>
          <a:p>
            <a:r>
              <a:rPr lang="en-US" dirty="0" smtClean="0"/>
              <a:t>Ok, let’s look at the historical</a:t>
            </a:r>
            <a:r>
              <a:rPr lang="en-US" baseline="0" dirty="0" smtClean="0"/>
              <a:t> development of weather radar network in Turkey.</a:t>
            </a:r>
          </a:p>
          <a:p>
            <a:r>
              <a:rPr lang="en-US" baseline="0" dirty="0" smtClean="0"/>
              <a:t>Oku.</a:t>
            </a:r>
            <a:endParaRPr lang="en-US" dirty="0" smtClean="0"/>
          </a:p>
        </p:txBody>
      </p:sp>
      <p:sp>
        <p:nvSpPr>
          <p:cNvPr id="45060" name="3 Slayt Numarası Yer Tutucusu"/>
          <p:cNvSpPr>
            <a:spLocks noGrp="1"/>
          </p:cNvSpPr>
          <p:nvPr>
            <p:ph type="sldNum" sz="quarter" idx="5"/>
          </p:nvPr>
        </p:nvSpPr>
        <p:spPr>
          <a:noFill/>
        </p:spPr>
        <p:txBody>
          <a:bodyPr/>
          <a:lstStyle/>
          <a:p>
            <a:fld id="{527EABD2-C496-489F-B54E-15350537EEC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a:ln/>
        </p:spPr>
      </p:sp>
      <p:sp>
        <p:nvSpPr>
          <p:cNvPr id="46083" name="2 Not Yer Tutucusu"/>
          <p:cNvSpPr>
            <a:spLocks noGrp="1"/>
          </p:cNvSpPr>
          <p:nvPr>
            <p:ph type="body" idx="1"/>
          </p:nvPr>
        </p:nvSpPr>
        <p:spPr>
          <a:noFill/>
          <a:ln/>
        </p:spPr>
        <p:txBody>
          <a:bodyPr/>
          <a:lstStyle/>
          <a:p>
            <a:r>
              <a:rPr lang="en-US" dirty="0" smtClean="0"/>
              <a:t>Oku.</a:t>
            </a:r>
          </a:p>
        </p:txBody>
      </p:sp>
      <p:sp>
        <p:nvSpPr>
          <p:cNvPr id="46084" name="3 Slayt Numarası Yer Tutucusu"/>
          <p:cNvSpPr>
            <a:spLocks noGrp="1"/>
          </p:cNvSpPr>
          <p:nvPr>
            <p:ph type="sldNum" sz="quarter" idx="5"/>
          </p:nvPr>
        </p:nvSpPr>
        <p:spPr>
          <a:noFill/>
        </p:spPr>
        <p:txBody>
          <a:bodyPr/>
          <a:lstStyle/>
          <a:p>
            <a:fld id="{63C3D205-6BB4-4AF4-9C24-F4381E78E8D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tr-TR"/>
              <a:t>Asıl başlık stili için tıklatın</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6" name="Rectangle 6"/>
          <p:cNvSpPr>
            <a:spLocks noGrp="1" noChangeArrowheads="1"/>
          </p:cNvSpPr>
          <p:nvPr>
            <p:ph type="sldNum" sz="quarter" idx="12"/>
          </p:nvPr>
        </p:nvSpPr>
        <p:spPr>
          <a:ln/>
        </p:spPr>
        <p:txBody>
          <a:bodyPr/>
          <a:lstStyle>
            <a:lvl1pPr>
              <a:defRPr/>
            </a:lvl1pPr>
          </a:lstStyle>
          <a:p>
            <a:pPr>
              <a:defRPr/>
            </a:pPr>
            <a:fld id="{C9E86291-1F7B-4104-869B-91F4FCF33167}"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6" name="Rectangle 6"/>
          <p:cNvSpPr>
            <a:spLocks noGrp="1" noChangeArrowheads="1"/>
          </p:cNvSpPr>
          <p:nvPr>
            <p:ph type="sldNum" sz="quarter" idx="12"/>
          </p:nvPr>
        </p:nvSpPr>
        <p:spPr>
          <a:ln/>
        </p:spPr>
        <p:txBody>
          <a:bodyPr/>
          <a:lstStyle>
            <a:lvl1pPr>
              <a:defRPr/>
            </a:lvl1pPr>
          </a:lstStyle>
          <a:p>
            <a:pPr>
              <a:defRPr/>
            </a:pPr>
            <a:fld id="{D82E0D4E-4389-4330-810A-3E176BE4E874}"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81000"/>
            <a:ext cx="2057400" cy="5715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381000"/>
            <a:ext cx="60198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6" name="Rectangle 6"/>
          <p:cNvSpPr>
            <a:spLocks noGrp="1" noChangeArrowheads="1"/>
          </p:cNvSpPr>
          <p:nvPr>
            <p:ph type="sldNum" sz="quarter" idx="12"/>
          </p:nvPr>
        </p:nvSpPr>
        <p:spPr>
          <a:ln/>
        </p:spPr>
        <p:txBody>
          <a:bodyPr/>
          <a:lstStyle>
            <a:lvl1pPr>
              <a:defRPr/>
            </a:lvl1pPr>
          </a:lstStyle>
          <a:p>
            <a:pPr>
              <a:defRPr/>
            </a:pPr>
            <a:fld id="{8D47A264-20AD-4EFA-BDF4-28C3FD489FE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381000"/>
            <a:ext cx="8229600" cy="5715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5" name="Rectangle 6"/>
          <p:cNvSpPr>
            <a:spLocks noGrp="1" noChangeArrowheads="1"/>
          </p:cNvSpPr>
          <p:nvPr>
            <p:ph type="sldNum" sz="quarter" idx="12"/>
          </p:nvPr>
        </p:nvSpPr>
        <p:spPr>
          <a:ln/>
        </p:spPr>
        <p:txBody>
          <a:bodyPr/>
          <a:lstStyle>
            <a:lvl1pPr>
              <a:defRPr/>
            </a:lvl1pPr>
          </a:lstStyle>
          <a:p>
            <a:pPr>
              <a:defRPr/>
            </a:pPr>
            <a:fld id="{56249D7B-CB72-4657-895E-6A07F73F266E}"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381000"/>
            <a:ext cx="8229600" cy="13716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9812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812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41148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41148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9" name="Rectangle 6"/>
          <p:cNvSpPr>
            <a:spLocks noGrp="1" noChangeArrowheads="1"/>
          </p:cNvSpPr>
          <p:nvPr>
            <p:ph type="sldNum" sz="quarter" idx="12"/>
          </p:nvPr>
        </p:nvSpPr>
        <p:spPr>
          <a:ln/>
        </p:spPr>
        <p:txBody>
          <a:bodyPr/>
          <a:lstStyle>
            <a:lvl1pPr>
              <a:defRPr/>
            </a:lvl1pPr>
          </a:lstStyle>
          <a:p>
            <a:pPr>
              <a:defRPr/>
            </a:pPr>
            <a:fld id="{8B70FB82-1C15-4B94-A69A-EFD9BF4D81A3}"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6" name="Rectangle 6"/>
          <p:cNvSpPr>
            <a:spLocks noGrp="1" noChangeArrowheads="1"/>
          </p:cNvSpPr>
          <p:nvPr>
            <p:ph type="sldNum" sz="quarter" idx="12"/>
          </p:nvPr>
        </p:nvSpPr>
        <p:spPr>
          <a:ln/>
        </p:spPr>
        <p:txBody>
          <a:bodyPr/>
          <a:lstStyle>
            <a:lvl1pPr>
              <a:defRPr/>
            </a:lvl1pPr>
          </a:lstStyle>
          <a:p>
            <a:pPr>
              <a:defRPr/>
            </a:pPr>
            <a:fld id="{2E4A98D9-C9C0-4DC4-90DB-C9ADFCF252C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6" name="Rectangle 6"/>
          <p:cNvSpPr>
            <a:spLocks noGrp="1" noChangeArrowheads="1"/>
          </p:cNvSpPr>
          <p:nvPr>
            <p:ph type="sldNum" sz="quarter" idx="12"/>
          </p:nvPr>
        </p:nvSpPr>
        <p:spPr>
          <a:ln/>
        </p:spPr>
        <p:txBody>
          <a:bodyPr/>
          <a:lstStyle>
            <a:lvl1pPr>
              <a:defRPr/>
            </a:lvl1pPr>
          </a:lstStyle>
          <a:p>
            <a:pPr>
              <a:defRPr/>
            </a:pPr>
            <a:fld id="{C45E5B46-958A-430C-9C30-BEC3E199317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7" name="Rectangle 6"/>
          <p:cNvSpPr>
            <a:spLocks noGrp="1" noChangeArrowheads="1"/>
          </p:cNvSpPr>
          <p:nvPr>
            <p:ph type="sldNum" sz="quarter" idx="12"/>
          </p:nvPr>
        </p:nvSpPr>
        <p:spPr>
          <a:ln/>
        </p:spPr>
        <p:txBody>
          <a:bodyPr/>
          <a:lstStyle>
            <a:lvl1pPr>
              <a:defRPr/>
            </a:lvl1pPr>
          </a:lstStyle>
          <a:p>
            <a:pPr>
              <a:defRPr/>
            </a:pPr>
            <a:fld id="{3D1F5C8A-FF41-45E1-B64D-E027C3DD0CA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9" name="Rectangle 6"/>
          <p:cNvSpPr>
            <a:spLocks noGrp="1" noChangeArrowheads="1"/>
          </p:cNvSpPr>
          <p:nvPr>
            <p:ph type="sldNum" sz="quarter" idx="12"/>
          </p:nvPr>
        </p:nvSpPr>
        <p:spPr>
          <a:ln/>
        </p:spPr>
        <p:txBody>
          <a:bodyPr/>
          <a:lstStyle>
            <a:lvl1pPr>
              <a:defRPr/>
            </a:lvl1pPr>
          </a:lstStyle>
          <a:p>
            <a:pPr>
              <a:defRPr/>
            </a:pPr>
            <a:fld id="{12F8535C-CC04-4F51-842F-D65173D084F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5" name="Rectangle 6"/>
          <p:cNvSpPr>
            <a:spLocks noGrp="1" noChangeArrowheads="1"/>
          </p:cNvSpPr>
          <p:nvPr>
            <p:ph type="sldNum" sz="quarter" idx="12"/>
          </p:nvPr>
        </p:nvSpPr>
        <p:spPr>
          <a:ln/>
        </p:spPr>
        <p:txBody>
          <a:bodyPr/>
          <a:lstStyle>
            <a:lvl1pPr>
              <a:defRPr/>
            </a:lvl1pPr>
          </a:lstStyle>
          <a:p>
            <a:pPr>
              <a:defRPr/>
            </a:pPr>
            <a:fld id="{E9AA7898-606F-40B8-B98B-70EEA428BDD7}"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4" name="Rectangle 6"/>
          <p:cNvSpPr>
            <a:spLocks noGrp="1" noChangeArrowheads="1"/>
          </p:cNvSpPr>
          <p:nvPr>
            <p:ph type="sldNum" sz="quarter" idx="12"/>
          </p:nvPr>
        </p:nvSpPr>
        <p:spPr>
          <a:ln/>
        </p:spPr>
        <p:txBody>
          <a:bodyPr/>
          <a:lstStyle>
            <a:lvl1pPr>
              <a:defRPr/>
            </a:lvl1pPr>
          </a:lstStyle>
          <a:p>
            <a:pPr>
              <a:defRPr/>
            </a:pPr>
            <a:fld id="{B372A3DD-F562-492B-99D2-24535D2403D1}"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7" name="Rectangle 6"/>
          <p:cNvSpPr>
            <a:spLocks noGrp="1" noChangeArrowheads="1"/>
          </p:cNvSpPr>
          <p:nvPr>
            <p:ph type="sldNum" sz="quarter" idx="12"/>
          </p:nvPr>
        </p:nvSpPr>
        <p:spPr>
          <a:ln/>
        </p:spPr>
        <p:txBody>
          <a:bodyPr/>
          <a:lstStyle>
            <a:lvl1pPr>
              <a:defRPr/>
            </a:lvl1pPr>
          </a:lstStyle>
          <a:p>
            <a:pPr>
              <a:defRPr/>
            </a:pPr>
            <a:fld id="{64B06E3D-D872-45FB-9B0A-65B3CE1550D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22.09.2010</a:t>
            </a:r>
          </a:p>
        </p:txBody>
      </p:sp>
      <p:sp>
        <p:nvSpPr>
          <p:cNvPr id="7" name="Rectangle 6"/>
          <p:cNvSpPr>
            <a:spLocks noGrp="1" noChangeArrowheads="1"/>
          </p:cNvSpPr>
          <p:nvPr>
            <p:ph type="sldNum" sz="quarter" idx="12"/>
          </p:nvPr>
        </p:nvSpPr>
        <p:spPr>
          <a:ln/>
        </p:spPr>
        <p:txBody>
          <a:bodyPr/>
          <a:lstStyle>
            <a:lvl1pPr>
              <a:defRPr/>
            </a:lvl1pPr>
          </a:lstStyle>
          <a:p>
            <a:pPr>
              <a:defRPr/>
            </a:pPr>
            <a:fld id="{1C839ABA-DDFB-4AC1-912A-4EFA8A43AB5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tr-T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r>
              <a:rPr lang="tr-TR"/>
              <a:t>22.09.2010</a:t>
            </a: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A1612FDF-7BC8-46E2-B5C9-2DE24C262E3F}"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6.xml"/><Relationship Id="rId7" Type="http://schemas.openxmlformats.org/officeDocument/2006/relationships/oleObject" Target="../embeddings/oleObject4.bin"/><Relationship Id="rId12"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19.png"/><Relationship Id="rId5" Type="http://schemas.openxmlformats.org/officeDocument/2006/relationships/oleObject" Target="../embeddings/oleObject2.bin"/><Relationship Id="rId10" Type="http://schemas.openxmlformats.org/officeDocument/2006/relationships/image" Target="../media/image18.png"/><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42938" y="714375"/>
            <a:ext cx="7715250" cy="1571625"/>
          </a:xfrm>
          <a:prstGeom prst="rect">
            <a:avLst/>
          </a:prstGeom>
          <a:noFill/>
          <a:ln w="9525">
            <a:noFill/>
            <a:miter lim="800000"/>
            <a:headEnd/>
            <a:tailEnd/>
          </a:ln>
          <a:effectLst/>
        </p:spPr>
        <p:txBody>
          <a:bodyPr anchor="ctr"/>
          <a:lstStyle/>
          <a:p>
            <a:pPr algn="ctr">
              <a:defRPr/>
            </a:pPr>
            <a:r>
              <a:rPr lang="tr-TR" sz="5400" b="1" kern="0" dirty="0" err="1" smtClean="0">
                <a:solidFill>
                  <a:srgbClr val="FF0000"/>
                </a:solidFill>
                <a:effectLst>
                  <a:outerShdw blurRad="38100" dist="38100" dir="2700000" algn="tl">
                    <a:srgbClr val="000000">
                      <a:alpha val="43137"/>
                    </a:srgbClr>
                  </a:outerShdw>
                </a:effectLst>
                <a:latin typeface="Century Gothic" pitchFamily="34" charset="0"/>
                <a:ea typeface="+mj-ea"/>
                <a:cs typeface="+mj-cs"/>
              </a:rPr>
              <a:t>Weather</a:t>
            </a:r>
            <a:r>
              <a:rPr lang="tr-TR" sz="5400" b="1" kern="0" dirty="0" smtClean="0">
                <a:solidFill>
                  <a:srgbClr val="FF0000"/>
                </a:solidFill>
                <a:effectLst>
                  <a:outerShdw blurRad="38100" dist="38100" dir="2700000" algn="tl">
                    <a:srgbClr val="000000">
                      <a:alpha val="43137"/>
                    </a:srgbClr>
                  </a:outerShdw>
                </a:effectLst>
                <a:latin typeface="Century Gothic" pitchFamily="34" charset="0"/>
                <a:ea typeface="+mj-ea"/>
                <a:cs typeface="+mj-cs"/>
              </a:rPr>
              <a:t> </a:t>
            </a:r>
            <a:r>
              <a:rPr lang="tr-TR" sz="5400" b="1" kern="0" dirty="0">
                <a:solidFill>
                  <a:srgbClr val="FF0000"/>
                </a:solidFill>
                <a:effectLst>
                  <a:outerShdw blurRad="38100" dist="38100" dir="2700000" algn="tl">
                    <a:srgbClr val="000000">
                      <a:alpha val="43137"/>
                    </a:srgbClr>
                  </a:outerShdw>
                </a:effectLst>
                <a:latin typeface="Century Gothic" pitchFamily="34" charset="0"/>
                <a:ea typeface="+mj-ea"/>
                <a:cs typeface="+mj-cs"/>
              </a:rPr>
              <a:t>Radar </a:t>
            </a:r>
            <a:r>
              <a:rPr lang="tr-TR" sz="5400" b="1" kern="0" dirty="0" smtClean="0">
                <a:solidFill>
                  <a:srgbClr val="FF0000"/>
                </a:solidFill>
                <a:effectLst>
                  <a:outerShdw blurRad="38100" dist="38100" dir="2700000" algn="tl">
                    <a:srgbClr val="000000">
                      <a:alpha val="43137"/>
                    </a:srgbClr>
                  </a:outerShdw>
                </a:effectLst>
                <a:latin typeface="Century Gothic" pitchFamily="34" charset="0"/>
                <a:ea typeface="+mj-ea"/>
                <a:cs typeface="+mj-cs"/>
              </a:rPr>
              <a:t>Network</a:t>
            </a:r>
            <a:r>
              <a:rPr lang="en-US" sz="5400" b="1" kern="0" dirty="0" smtClean="0">
                <a:solidFill>
                  <a:srgbClr val="FF0000"/>
                </a:solidFill>
                <a:effectLst>
                  <a:outerShdw blurRad="38100" dist="38100" dir="2700000" algn="tl">
                    <a:srgbClr val="000000">
                      <a:alpha val="43137"/>
                    </a:srgbClr>
                  </a:outerShdw>
                </a:effectLst>
                <a:latin typeface="Century Gothic" pitchFamily="34" charset="0"/>
                <a:ea typeface="+mj-ea"/>
                <a:cs typeface="+mj-cs"/>
              </a:rPr>
              <a:t> in Turkey</a:t>
            </a:r>
            <a:endParaRPr lang="tr-TR" sz="5400" b="1" kern="0" dirty="0">
              <a:solidFill>
                <a:srgbClr val="FF0000"/>
              </a:solidFill>
              <a:effectLst>
                <a:outerShdw blurRad="38100" dist="38100" dir="2700000" algn="tl">
                  <a:srgbClr val="000000">
                    <a:alpha val="43137"/>
                  </a:srgbClr>
                </a:outerShdw>
              </a:effectLst>
              <a:latin typeface="Century Gothic" pitchFamily="34" charset="0"/>
              <a:ea typeface="+mj-ea"/>
              <a:cs typeface="+mj-cs"/>
            </a:endParaRPr>
          </a:p>
        </p:txBody>
      </p:sp>
      <p:sp>
        <p:nvSpPr>
          <p:cNvPr id="6" name="Rectangle 3"/>
          <p:cNvSpPr txBox="1">
            <a:spLocks noChangeArrowheads="1"/>
          </p:cNvSpPr>
          <p:nvPr/>
        </p:nvSpPr>
        <p:spPr bwMode="auto">
          <a:xfrm>
            <a:off x="1031875" y="3000375"/>
            <a:ext cx="6858000" cy="3643313"/>
          </a:xfrm>
          <a:prstGeom prst="rect">
            <a:avLst/>
          </a:prstGeom>
          <a:noFill/>
          <a:ln w="9525">
            <a:noFill/>
            <a:miter lim="800000"/>
            <a:headEnd/>
            <a:tailEnd/>
          </a:ln>
          <a:effectLst/>
        </p:spPr>
        <p:txBody>
          <a:bodyPr/>
          <a:lstStyle/>
          <a:p>
            <a:pPr marL="342900" indent="-342900" algn="ctr">
              <a:lnSpc>
                <a:spcPct val="80000"/>
              </a:lnSpc>
              <a:spcBef>
                <a:spcPct val="20000"/>
              </a:spcBef>
              <a:buClr>
                <a:schemeClr val="hlink"/>
              </a:buClr>
              <a:buSzPct val="65000"/>
              <a:defRPr/>
            </a:pPr>
            <a:r>
              <a:rPr lang="tr-TR" sz="3200" b="1" kern="0" dirty="0">
                <a:solidFill>
                  <a:srgbClr val="FF0000"/>
                </a:solidFill>
                <a:latin typeface="Sylfaen" pitchFamily="18" charset="0"/>
              </a:rPr>
              <a:t>Fırat BEŞTEPE</a:t>
            </a:r>
          </a:p>
          <a:p>
            <a:pPr marL="342900" indent="-342900" algn="ctr">
              <a:lnSpc>
                <a:spcPct val="80000"/>
              </a:lnSpc>
              <a:spcBef>
                <a:spcPct val="20000"/>
              </a:spcBef>
              <a:buClr>
                <a:schemeClr val="hlink"/>
              </a:buClr>
              <a:buSzPct val="65000"/>
              <a:defRPr/>
            </a:pPr>
            <a:endParaRPr lang="tr-TR" sz="3200" b="1" kern="0" dirty="0">
              <a:solidFill>
                <a:srgbClr val="FF0000"/>
              </a:solidFill>
              <a:latin typeface="Sylfaen" pitchFamily="18" charset="0"/>
            </a:endParaRPr>
          </a:p>
          <a:p>
            <a:pPr marL="342900" indent="-342900" algn="ctr">
              <a:lnSpc>
                <a:spcPct val="80000"/>
              </a:lnSpc>
              <a:spcBef>
                <a:spcPct val="20000"/>
              </a:spcBef>
              <a:buClr>
                <a:schemeClr val="hlink"/>
              </a:buClr>
              <a:buSzPct val="65000"/>
              <a:defRPr/>
            </a:pPr>
            <a:r>
              <a:rPr lang="tr-TR" sz="2400" b="1" kern="0" dirty="0">
                <a:solidFill>
                  <a:srgbClr val="FF0000"/>
                </a:solidFill>
                <a:latin typeface="Sylfaen" pitchFamily="18" charset="0"/>
              </a:rPr>
              <a:t>DMI </a:t>
            </a:r>
            <a:r>
              <a:rPr lang="tr-TR" sz="2400" b="1" kern="0" dirty="0" err="1">
                <a:solidFill>
                  <a:srgbClr val="FF0000"/>
                </a:solidFill>
                <a:latin typeface="Sylfaen" pitchFamily="18" charset="0"/>
              </a:rPr>
              <a:t>Expert</a:t>
            </a:r>
            <a:endParaRPr lang="tr-TR" sz="2400" b="1" kern="0" dirty="0">
              <a:solidFill>
                <a:srgbClr val="FF0000"/>
              </a:solidFill>
              <a:latin typeface="Sylfaen" pitchFamily="18" charset="0"/>
            </a:endParaRPr>
          </a:p>
          <a:p>
            <a:pPr marL="342900" indent="-342900" algn="ctr">
              <a:lnSpc>
                <a:spcPct val="80000"/>
              </a:lnSpc>
              <a:spcBef>
                <a:spcPct val="20000"/>
              </a:spcBef>
              <a:buClr>
                <a:schemeClr val="hlink"/>
              </a:buClr>
              <a:buSzPct val="65000"/>
              <a:defRPr/>
            </a:pPr>
            <a:r>
              <a:rPr lang="tr-TR" sz="2400" b="1" kern="0" dirty="0">
                <a:solidFill>
                  <a:srgbClr val="FF0000"/>
                </a:solidFill>
                <a:latin typeface="Sylfaen" pitchFamily="18" charset="0"/>
              </a:rPr>
              <a:t> </a:t>
            </a:r>
            <a:r>
              <a:rPr lang="tr-TR" sz="2400" b="1" kern="0" dirty="0" err="1">
                <a:solidFill>
                  <a:srgbClr val="FF0000"/>
                </a:solidFill>
                <a:latin typeface="Sylfaen" pitchFamily="18" charset="0"/>
              </a:rPr>
              <a:t>Electrical</a:t>
            </a:r>
            <a:r>
              <a:rPr lang="tr-TR" sz="2400" b="1" kern="0" dirty="0">
                <a:solidFill>
                  <a:srgbClr val="FF0000"/>
                </a:solidFill>
                <a:latin typeface="Sylfaen" pitchFamily="18" charset="0"/>
              </a:rPr>
              <a:t> </a:t>
            </a:r>
            <a:r>
              <a:rPr lang="tr-TR" sz="2400" b="1" kern="0" dirty="0" err="1">
                <a:solidFill>
                  <a:srgbClr val="FF0000"/>
                </a:solidFill>
                <a:latin typeface="Sylfaen" pitchFamily="18" charset="0"/>
              </a:rPr>
              <a:t>and</a:t>
            </a:r>
            <a:r>
              <a:rPr lang="tr-TR" sz="2400" b="1" kern="0" dirty="0">
                <a:solidFill>
                  <a:srgbClr val="FF0000"/>
                </a:solidFill>
                <a:latin typeface="Sylfaen" pitchFamily="18" charset="0"/>
              </a:rPr>
              <a:t> </a:t>
            </a:r>
            <a:r>
              <a:rPr lang="tr-TR" sz="2400" b="1" kern="0" dirty="0" err="1">
                <a:solidFill>
                  <a:srgbClr val="FF0000"/>
                </a:solidFill>
                <a:latin typeface="Sylfaen" pitchFamily="18" charset="0"/>
              </a:rPr>
              <a:t>Electronics</a:t>
            </a:r>
            <a:r>
              <a:rPr lang="tr-TR" sz="2400" b="1" kern="0" dirty="0">
                <a:solidFill>
                  <a:srgbClr val="FF0000"/>
                </a:solidFill>
                <a:latin typeface="Sylfaen" pitchFamily="18" charset="0"/>
              </a:rPr>
              <a:t> </a:t>
            </a:r>
            <a:r>
              <a:rPr lang="tr-TR" sz="2400" b="1" kern="0" dirty="0" err="1">
                <a:solidFill>
                  <a:srgbClr val="FF0000"/>
                </a:solidFill>
                <a:latin typeface="Sylfaen" pitchFamily="18" charset="0"/>
              </a:rPr>
              <a:t>Engineer</a:t>
            </a:r>
            <a:r>
              <a:rPr lang="tr-TR" sz="2400" b="1" kern="0" dirty="0">
                <a:solidFill>
                  <a:srgbClr val="FF0000"/>
                </a:solidFill>
                <a:latin typeface="Sylfaen" pitchFamily="18" charset="0"/>
              </a:rPr>
              <a:t>, </a:t>
            </a:r>
            <a:r>
              <a:rPr lang="tr-TR" sz="2400" b="1" kern="0" dirty="0" err="1">
                <a:solidFill>
                  <a:srgbClr val="FF0000"/>
                </a:solidFill>
                <a:latin typeface="Sylfaen" pitchFamily="18" charset="0"/>
              </a:rPr>
              <a:t>MSc</a:t>
            </a:r>
            <a:endParaRPr lang="tr-TR" sz="2400" b="1" kern="0" dirty="0">
              <a:solidFill>
                <a:srgbClr val="FF0000"/>
              </a:solidFill>
              <a:latin typeface="Sylfaen" pitchFamily="18" charset="0"/>
            </a:endParaRPr>
          </a:p>
          <a:p>
            <a:pPr marL="342900" indent="-342900" algn="ctr">
              <a:lnSpc>
                <a:spcPct val="80000"/>
              </a:lnSpc>
              <a:spcBef>
                <a:spcPct val="20000"/>
              </a:spcBef>
              <a:buClr>
                <a:schemeClr val="hlink"/>
              </a:buClr>
              <a:buSzPct val="65000"/>
              <a:defRPr/>
            </a:pPr>
            <a:r>
              <a:rPr lang="tr-TR" sz="2400" b="1" kern="0" dirty="0" err="1">
                <a:solidFill>
                  <a:srgbClr val="FF0000"/>
                </a:solidFill>
                <a:latin typeface="Sylfaen" pitchFamily="18" charset="0"/>
              </a:rPr>
              <a:t>Remote</a:t>
            </a:r>
            <a:r>
              <a:rPr lang="tr-TR" sz="2400" b="1" kern="0" dirty="0">
                <a:solidFill>
                  <a:srgbClr val="FF0000"/>
                </a:solidFill>
                <a:latin typeface="Sylfaen" pitchFamily="18" charset="0"/>
              </a:rPr>
              <a:t> </a:t>
            </a:r>
            <a:r>
              <a:rPr lang="tr-TR" sz="2400" b="1" kern="0" dirty="0" err="1">
                <a:solidFill>
                  <a:srgbClr val="FF0000"/>
                </a:solidFill>
                <a:latin typeface="Sylfaen" pitchFamily="18" charset="0"/>
              </a:rPr>
              <a:t>Sensing</a:t>
            </a:r>
            <a:r>
              <a:rPr lang="tr-TR" sz="2400" b="1" kern="0" dirty="0">
                <a:solidFill>
                  <a:srgbClr val="FF0000"/>
                </a:solidFill>
                <a:latin typeface="Sylfaen" pitchFamily="18" charset="0"/>
              </a:rPr>
              <a:t> </a:t>
            </a:r>
            <a:r>
              <a:rPr lang="tr-TR" sz="2400" b="1" kern="0" dirty="0" err="1">
                <a:solidFill>
                  <a:srgbClr val="FF0000"/>
                </a:solidFill>
                <a:latin typeface="Sylfaen" pitchFamily="18" charset="0"/>
              </a:rPr>
              <a:t>Division</a:t>
            </a:r>
            <a:endParaRPr lang="tr-TR" sz="2400" b="1" kern="0" dirty="0">
              <a:solidFill>
                <a:srgbClr val="FF0000"/>
              </a:solidFill>
              <a:latin typeface="Sylfaen" pitchFamily="18" charset="0"/>
            </a:endParaRPr>
          </a:p>
          <a:p>
            <a:pPr marL="342900" indent="-342900" algn="ctr">
              <a:lnSpc>
                <a:spcPct val="80000"/>
              </a:lnSpc>
              <a:spcBef>
                <a:spcPct val="20000"/>
              </a:spcBef>
              <a:buClr>
                <a:schemeClr val="hlink"/>
              </a:buClr>
              <a:buSzPct val="65000"/>
              <a:defRPr/>
            </a:pPr>
            <a:endParaRPr lang="tr-TR" sz="2400" b="1" kern="0" dirty="0">
              <a:solidFill>
                <a:srgbClr val="FF0000"/>
              </a:solidFill>
              <a:latin typeface="Sylfaen" pitchFamily="18" charset="0"/>
            </a:endParaRPr>
          </a:p>
          <a:p>
            <a:pPr marL="342900" indent="-342900" algn="ctr">
              <a:lnSpc>
                <a:spcPct val="80000"/>
              </a:lnSpc>
              <a:spcBef>
                <a:spcPct val="20000"/>
              </a:spcBef>
              <a:buClr>
                <a:schemeClr val="hlink"/>
              </a:buClr>
              <a:buSzPct val="65000"/>
              <a:defRPr/>
            </a:pPr>
            <a:endParaRPr lang="tr-TR" sz="2400" b="1" kern="0" dirty="0">
              <a:solidFill>
                <a:srgbClr val="FF0000"/>
              </a:solidFill>
              <a:latin typeface="Sylfaen" pitchFamily="18" charset="0"/>
            </a:endParaRPr>
          </a:p>
          <a:p>
            <a:pPr marL="342900" indent="-342900" algn="ctr">
              <a:lnSpc>
                <a:spcPct val="80000"/>
              </a:lnSpc>
              <a:spcBef>
                <a:spcPct val="20000"/>
              </a:spcBef>
              <a:buClr>
                <a:schemeClr val="hlink"/>
              </a:buClr>
              <a:buSzPct val="65000"/>
              <a:defRPr/>
            </a:pPr>
            <a:endParaRPr lang="tr-TR" b="1" kern="0" baseline="30000" dirty="0">
              <a:solidFill>
                <a:srgbClr val="FF0000"/>
              </a:solidFill>
              <a:latin typeface="Sylfaen" pitchFamily="18" charset="0"/>
            </a:endParaRPr>
          </a:p>
          <a:p>
            <a:pPr marL="342900" indent="-342900" algn="ctr">
              <a:lnSpc>
                <a:spcPct val="80000"/>
              </a:lnSpc>
              <a:spcBef>
                <a:spcPct val="20000"/>
              </a:spcBef>
              <a:buClr>
                <a:schemeClr val="hlink"/>
              </a:buClr>
              <a:buSzPct val="65000"/>
              <a:defRPr/>
            </a:pPr>
            <a:r>
              <a:rPr lang="tr-TR" sz="2000" b="1" kern="0" dirty="0" err="1">
                <a:solidFill>
                  <a:srgbClr val="FF0000"/>
                </a:solidFill>
                <a:latin typeface="Sylfaen" pitchFamily="18" charset="0"/>
              </a:rPr>
              <a:t>Turkish</a:t>
            </a:r>
            <a:r>
              <a:rPr lang="tr-TR" sz="2000" b="1" kern="0" dirty="0">
                <a:solidFill>
                  <a:srgbClr val="FF0000"/>
                </a:solidFill>
                <a:latin typeface="Sylfaen" pitchFamily="18" charset="0"/>
              </a:rPr>
              <a:t> </a:t>
            </a:r>
            <a:r>
              <a:rPr lang="tr-TR" sz="2000" b="1" kern="0" dirty="0" err="1">
                <a:solidFill>
                  <a:srgbClr val="FF0000"/>
                </a:solidFill>
                <a:latin typeface="Sylfaen" pitchFamily="18" charset="0"/>
              </a:rPr>
              <a:t>State</a:t>
            </a:r>
            <a:r>
              <a:rPr lang="tr-TR" sz="2000" b="1" kern="0" dirty="0">
                <a:solidFill>
                  <a:srgbClr val="FF0000"/>
                </a:solidFill>
                <a:latin typeface="Sylfaen" pitchFamily="18" charset="0"/>
              </a:rPr>
              <a:t> </a:t>
            </a:r>
            <a:r>
              <a:rPr lang="tr-TR" sz="2000" b="1" kern="0" dirty="0" err="1">
                <a:solidFill>
                  <a:srgbClr val="FF0000"/>
                </a:solidFill>
                <a:latin typeface="Sylfaen" pitchFamily="18" charset="0"/>
              </a:rPr>
              <a:t>Meteorological</a:t>
            </a:r>
            <a:r>
              <a:rPr lang="tr-TR" sz="2000" b="1" kern="0" dirty="0">
                <a:solidFill>
                  <a:srgbClr val="FF0000"/>
                </a:solidFill>
                <a:latin typeface="Sylfaen" pitchFamily="18" charset="0"/>
              </a:rPr>
              <a:t> Service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642938" y="1946443"/>
            <a:ext cx="7858125" cy="3354765"/>
          </a:xfrm>
          <a:prstGeom prst="rect">
            <a:avLst/>
          </a:prstGeom>
          <a:noFill/>
          <a:ln w="9525">
            <a:noFill/>
            <a:miter lim="800000"/>
            <a:headEnd/>
            <a:tailEnd/>
          </a:ln>
        </p:spPr>
        <p:txBody>
          <a:bodyPr>
            <a:spAutoFit/>
          </a:bodyPr>
          <a:lstStyle/>
          <a:p>
            <a:pPr marL="342900" indent="-342900" algn="just" eaLnBrk="0" hangingPunct="0">
              <a:spcBef>
                <a:spcPct val="20000"/>
              </a:spcBef>
              <a:buClr>
                <a:srgbClr val="FF0000"/>
              </a:buClr>
              <a:buSzPct val="100000"/>
              <a:buFont typeface="Wingdings" pitchFamily="2" charset="2"/>
              <a:buChar char="q"/>
              <a:defRPr/>
            </a:pPr>
            <a:r>
              <a:rPr lang="en-US" sz="2000" dirty="0">
                <a:solidFill>
                  <a:srgbClr val="0000CC"/>
                </a:solidFill>
                <a:latin typeface="Sylfaen" pitchFamily="18" charset="0"/>
              </a:rPr>
              <a:t>As of today</a:t>
            </a:r>
            <a:r>
              <a:rPr lang="en-US" sz="2000" dirty="0" smtClean="0">
                <a:solidFill>
                  <a:srgbClr val="0000CC"/>
                </a:solidFill>
                <a:latin typeface="Sylfaen" pitchFamily="18" charset="0"/>
              </a:rPr>
              <a:t>, the operational radars are;</a:t>
            </a:r>
            <a:endParaRPr lang="tr-TR" sz="2000" dirty="0">
              <a:solidFill>
                <a:srgbClr val="0000CC"/>
              </a:solidFill>
              <a:latin typeface="Sylfaen" pitchFamily="18" charset="0"/>
            </a:endParaRPr>
          </a:p>
          <a:p>
            <a:pPr marL="342900" indent="-342900" algn="just" eaLnBrk="0" hangingPunct="0">
              <a:spcBef>
                <a:spcPct val="20000"/>
              </a:spcBef>
              <a:buClr>
                <a:srgbClr val="FF0000"/>
              </a:buClr>
              <a:buSzPct val="100000"/>
              <a:defRPr/>
            </a:pPr>
            <a:endParaRPr lang="en-US" sz="2000" dirty="0">
              <a:solidFill>
                <a:srgbClr val="0000CC"/>
              </a:solidFill>
              <a:latin typeface="Sylfaen" pitchFamily="18" charset="0"/>
            </a:endParaRPr>
          </a:p>
          <a:p>
            <a:pPr marL="711200" lvl="4" indent="-342900" algn="just" eaLnBrk="0" hangingPunct="0">
              <a:spcBef>
                <a:spcPct val="20000"/>
              </a:spcBef>
              <a:buClr>
                <a:srgbClr val="FF0000"/>
              </a:buClr>
              <a:buSzPct val="100000"/>
              <a:buFont typeface="Wingdings" pitchFamily="2" charset="2"/>
              <a:buChar char="§"/>
              <a:defRPr/>
            </a:pPr>
            <a:r>
              <a:rPr lang="en-US" sz="2000" b="1" dirty="0">
                <a:solidFill>
                  <a:srgbClr val="0000CC"/>
                </a:solidFill>
                <a:latin typeface="Sylfaen" pitchFamily="18" charset="0"/>
              </a:rPr>
              <a:t>Ankara (June, 2000)	</a:t>
            </a:r>
            <a:r>
              <a:rPr lang="en-US" sz="2000" dirty="0">
                <a:solidFill>
                  <a:srgbClr val="0000CC"/>
                </a:solidFill>
                <a:latin typeface="Sylfaen" pitchFamily="18" charset="0"/>
              </a:rPr>
              <a:t>:</a:t>
            </a:r>
            <a:r>
              <a:rPr lang="tr-TR" sz="2000" dirty="0">
                <a:solidFill>
                  <a:srgbClr val="0000CC"/>
                </a:solidFill>
                <a:latin typeface="Sylfaen" pitchFamily="18" charset="0"/>
              </a:rPr>
              <a:t> </a:t>
            </a:r>
            <a:r>
              <a:rPr lang="en-US" sz="2000" dirty="0">
                <a:solidFill>
                  <a:srgbClr val="0000CC"/>
                </a:solidFill>
                <a:latin typeface="Sylfaen" pitchFamily="18" charset="0"/>
              </a:rPr>
              <a:t>C-Band </a:t>
            </a:r>
            <a:r>
              <a:rPr lang="en-US" sz="2000" dirty="0" err="1">
                <a:solidFill>
                  <a:srgbClr val="0000CC"/>
                </a:solidFill>
                <a:latin typeface="Sylfaen" pitchFamily="18" charset="0"/>
              </a:rPr>
              <a:t>Polarimetric</a:t>
            </a:r>
            <a:r>
              <a:rPr lang="en-US" sz="2000" dirty="0">
                <a:solidFill>
                  <a:srgbClr val="0000CC"/>
                </a:solidFill>
                <a:latin typeface="Sylfaen" pitchFamily="18" charset="0"/>
              </a:rPr>
              <a:t> Doppler </a:t>
            </a:r>
          </a:p>
          <a:p>
            <a:pPr marL="711200" lvl="4" indent="-342900" algn="just" eaLnBrk="0" hangingPunct="0">
              <a:spcBef>
                <a:spcPct val="20000"/>
              </a:spcBef>
              <a:buClr>
                <a:srgbClr val="FF0000"/>
              </a:buClr>
              <a:buSzPct val="100000"/>
              <a:buFont typeface="Wingdings" pitchFamily="2" charset="2"/>
              <a:buChar char="§"/>
              <a:defRPr/>
            </a:pPr>
            <a:r>
              <a:rPr lang="en-US" sz="2000" b="1" dirty="0" err="1">
                <a:solidFill>
                  <a:srgbClr val="0000CC"/>
                </a:solidFill>
                <a:latin typeface="Sylfaen" pitchFamily="18" charset="0"/>
              </a:rPr>
              <a:t>İstanbul</a:t>
            </a:r>
            <a:r>
              <a:rPr lang="en-US" sz="2000" b="1" dirty="0">
                <a:solidFill>
                  <a:srgbClr val="0000CC"/>
                </a:solidFill>
                <a:latin typeface="Sylfaen" pitchFamily="18" charset="0"/>
              </a:rPr>
              <a:t> (March, 2003)	</a:t>
            </a:r>
            <a:r>
              <a:rPr lang="en-US" sz="2000" dirty="0">
                <a:solidFill>
                  <a:srgbClr val="0000CC"/>
                </a:solidFill>
                <a:latin typeface="Sylfaen" pitchFamily="18" charset="0"/>
              </a:rPr>
              <a:t>: C-Band Doppler</a:t>
            </a:r>
          </a:p>
          <a:p>
            <a:pPr marL="711200" lvl="4" indent="-342900" algn="just" eaLnBrk="0" hangingPunct="0">
              <a:spcBef>
                <a:spcPct val="20000"/>
              </a:spcBef>
              <a:buClr>
                <a:srgbClr val="FF0000"/>
              </a:buClr>
              <a:buSzPct val="100000"/>
              <a:buFont typeface="Wingdings" pitchFamily="2" charset="2"/>
              <a:buChar char="§"/>
              <a:defRPr/>
            </a:pPr>
            <a:r>
              <a:rPr lang="en-US" sz="2000" b="1" dirty="0" err="1">
                <a:solidFill>
                  <a:srgbClr val="0000CC"/>
                </a:solidFill>
                <a:latin typeface="Sylfaen" pitchFamily="18" charset="0"/>
              </a:rPr>
              <a:t>Balıkesir</a:t>
            </a:r>
            <a:r>
              <a:rPr lang="en-US" sz="2000" b="1" dirty="0">
                <a:solidFill>
                  <a:srgbClr val="0000CC"/>
                </a:solidFill>
                <a:latin typeface="Sylfaen" pitchFamily="18" charset="0"/>
              </a:rPr>
              <a:t> (March, 2003)	</a:t>
            </a:r>
            <a:r>
              <a:rPr lang="en-US" sz="2000" dirty="0">
                <a:solidFill>
                  <a:srgbClr val="0000CC"/>
                </a:solidFill>
                <a:latin typeface="Sylfaen" pitchFamily="18" charset="0"/>
              </a:rPr>
              <a:t>: C-Band Doppler</a:t>
            </a:r>
          </a:p>
          <a:p>
            <a:pPr marL="711200" lvl="4" indent="-342900" algn="just" eaLnBrk="0" hangingPunct="0">
              <a:spcBef>
                <a:spcPct val="20000"/>
              </a:spcBef>
              <a:buClr>
                <a:srgbClr val="FF0000"/>
              </a:buClr>
              <a:buSzPct val="100000"/>
              <a:buFont typeface="Wingdings" pitchFamily="2" charset="2"/>
              <a:buChar char="§"/>
              <a:defRPr/>
            </a:pPr>
            <a:r>
              <a:rPr lang="en-US" sz="2000" b="1" dirty="0" err="1">
                <a:solidFill>
                  <a:srgbClr val="0000CC"/>
                </a:solidFill>
                <a:latin typeface="Sylfaen" pitchFamily="18" charset="0"/>
              </a:rPr>
              <a:t>Zonguldak</a:t>
            </a:r>
            <a:r>
              <a:rPr lang="en-US" sz="2000" b="1" dirty="0">
                <a:solidFill>
                  <a:srgbClr val="0000CC"/>
                </a:solidFill>
                <a:latin typeface="Sylfaen" pitchFamily="18" charset="0"/>
              </a:rPr>
              <a:t> (March, 2003)</a:t>
            </a:r>
            <a:r>
              <a:rPr lang="tr-TR" sz="2000" b="1" dirty="0">
                <a:solidFill>
                  <a:srgbClr val="0000CC"/>
                </a:solidFill>
                <a:latin typeface="Sylfaen" pitchFamily="18" charset="0"/>
              </a:rPr>
              <a:t>	</a:t>
            </a:r>
            <a:r>
              <a:rPr lang="en-US" sz="2000" dirty="0">
                <a:solidFill>
                  <a:srgbClr val="0000CC"/>
                </a:solidFill>
                <a:latin typeface="Sylfaen" pitchFamily="18" charset="0"/>
              </a:rPr>
              <a:t>: C-Band Doppler</a:t>
            </a:r>
          </a:p>
          <a:p>
            <a:pPr marL="711200" lvl="4" indent="-342900" algn="just" eaLnBrk="0" hangingPunct="0">
              <a:spcBef>
                <a:spcPct val="20000"/>
              </a:spcBef>
              <a:buClr>
                <a:srgbClr val="FF0000"/>
              </a:buClr>
              <a:buSzPct val="100000"/>
              <a:buFont typeface="Wingdings" pitchFamily="2" charset="2"/>
              <a:buChar char="§"/>
              <a:defRPr/>
            </a:pPr>
            <a:r>
              <a:rPr lang="en-US" sz="2000" b="1" dirty="0" err="1">
                <a:solidFill>
                  <a:srgbClr val="0000CC"/>
                </a:solidFill>
                <a:latin typeface="Sylfaen" pitchFamily="18" charset="0"/>
              </a:rPr>
              <a:t>İzmir</a:t>
            </a:r>
            <a:r>
              <a:rPr lang="en-US" sz="2000" b="1" dirty="0">
                <a:solidFill>
                  <a:srgbClr val="0000CC"/>
                </a:solidFill>
                <a:latin typeface="Sylfaen" pitchFamily="18" charset="0"/>
              </a:rPr>
              <a:t> (May, 2010)	</a:t>
            </a:r>
            <a:r>
              <a:rPr lang="tr-TR" sz="2000" b="1" dirty="0">
                <a:solidFill>
                  <a:srgbClr val="0000CC"/>
                </a:solidFill>
                <a:latin typeface="Sylfaen" pitchFamily="18" charset="0"/>
              </a:rPr>
              <a:t>	</a:t>
            </a:r>
            <a:r>
              <a:rPr lang="en-US" sz="2000" dirty="0">
                <a:solidFill>
                  <a:srgbClr val="0000CC"/>
                </a:solidFill>
                <a:latin typeface="Sylfaen" pitchFamily="18" charset="0"/>
              </a:rPr>
              <a:t>: C-Band </a:t>
            </a:r>
            <a:r>
              <a:rPr lang="en-US" sz="2000" dirty="0" err="1">
                <a:solidFill>
                  <a:srgbClr val="0000CC"/>
                </a:solidFill>
                <a:latin typeface="Sylfaen" pitchFamily="18" charset="0"/>
              </a:rPr>
              <a:t>Polarimetric</a:t>
            </a:r>
            <a:r>
              <a:rPr lang="en-US" sz="2000" dirty="0">
                <a:solidFill>
                  <a:srgbClr val="0000CC"/>
                </a:solidFill>
                <a:latin typeface="Sylfaen" pitchFamily="18" charset="0"/>
              </a:rPr>
              <a:t> Doppler</a:t>
            </a:r>
          </a:p>
          <a:p>
            <a:pPr marL="711200" lvl="4" indent="-342900" algn="just" eaLnBrk="0" hangingPunct="0">
              <a:spcBef>
                <a:spcPct val="20000"/>
              </a:spcBef>
              <a:buClr>
                <a:srgbClr val="FF0000"/>
              </a:buClr>
              <a:buSzPct val="100000"/>
              <a:buFont typeface="Wingdings" pitchFamily="2" charset="2"/>
              <a:buChar char="§"/>
              <a:defRPr/>
            </a:pPr>
            <a:r>
              <a:rPr lang="en-US" sz="2000" b="1" dirty="0" err="1">
                <a:solidFill>
                  <a:srgbClr val="0000CC"/>
                </a:solidFill>
                <a:latin typeface="Sylfaen" pitchFamily="18" charset="0"/>
              </a:rPr>
              <a:t>Muğla</a:t>
            </a:r>
            <a:r>
              <a:rPr lang="en-US" sz="2000" b="1" dirty="0">
                <a:solidFill>
                  <a:srgbClr val="0000CC"/>
                </a:solidFill>
                <a:latin typeface="Sylfaen" pitchFamily="18" charset="0"/>
              </a:rPr>
              <a:t> (July, 2010)	</a:t>
            </a:r>
            <a:r>
              <a:rPr lang="tr-TR" sz="2000" b="1" dirty="0">
                <a:solidFill>
                  <a:srgbClr val="0000CC"/>
                </a:solidFill>
                <a:latin typeface="Sylfaen" pitchFamily="18" charset="0"/>
              </a:rPr>
              <a:t>	</a:t>
            </a:r>
            <a:r>
              <a:rPr lang="en-US" sz="2000" dirty="0">
                <a:solidFill>
                  <a:srgbClr val="0000CC"/>
                </a:solidFill>
                <a:latin typeface="Sylfaen" pitchFamily="18" charset="0"/>
              </a:rPr>
              <a:t>: C-Band </a:t>
            </a:r>
            <a:r>
              <a:rPr lang="en-US" sz="2000" dirty="0" err="1">
                <a:solidFill>
                  <a:srgbClr val="0000CC"/>
                </a:solidFill>
                <a:latin typeface="Sylfaen" pitchFamily="18" charset="0"/>
              </a:rPr>
              <a:t>Polarimetric</a:t>
            </a:r>
            <a:r>
              <a:rPr lang="en-US" sz="2000" dirty="0">
                <a:solidFill>
                  <a:srgbClr val="0000CC"/>
                </a:solidFill>
                <a:latin typeface="Sylfaen" pitchFamily="18" charset="0"/>
              </a:rPr>
              <a:t> Doppler</a:t>
            </a:r>
            <a:endParaRPr lang="tr-TR" sz="2000" dirty="0">
              <a:solidFill>
                <a:srgbClr val="0000CC"/>
              </a:solidFill>
              <a:latin typeface="Sylfaen" pitchFamily="18" charset="0"/>
            </a:endParaRPr>
          </a:p>
          <a:p>
            <a:pPr marL="1077913" lvl="4" indent="-342900" algn="just" eaLnBrk="0" hangingPunct="0">
              <a:spcBef>
                <a:spcPct val="20000"/>
              </a:spcBef>
              <a:buClr>
                <a:srgbClr val="FF0000"/>
              </a:buClr>
              <a:buSzPct val="100000"/>
              <a:defRPr/>
            </a:pPr>
            <a:endParaRPr lang="en-US" sz="2000" dirty="0">
              <a:solidFill>
                <a:srgbClr val="0000CC"/>
              </a:solidFill>
              <a:latin typeface="Sylfaen" pitchFamily="18" charset="0"/>
            </a:endParaRPr>
          </a:p>
        </p:txBody>
      </p:sp>
      <p:sp>
        <p:nvSpPr>
          <p:cNvPr id="6" name="Text Box 9"/>
          <p:cNvSpPr txBox="1">
            <a:spLocks noChangeArrowheads="1"/>
          </p:cNvSpPr>
          <p:nvPr/>
        </p:nvSpPr>
        <p:spPr bwMode="auto">
          <a:xfrm>
            <a:off x="755650" y="682972"/>
            <a:ext cx="7272338" cy="585788"/>
          </a:xfrm>
          <a:prstGeom prst="rect">
            <a:avLst/>
          </a:prstGeom>
          <a:noFill/>
          <a:ln w="9525">
            <a:noFill/>
            <a:miter lim="800000"/>
            <a:headEnd/>
            <a:tailEnd/>
          </a:ln>
        </p:spPr>
        <p:txBody>
          <a:bodyPr>
            <a:spAutoFit/>
          </a:bodyPr>
          <a:lstStyle/>
          <a:p>
            <a:pPr algn="ctr">
              <a:spcBef>
                <a:spcPct val="50000"/>
              </a:spcBef>
              <a:defRPr/>
            </a:pPr>
            <a:r>
              <a:rPr lang="tr-TR" sz="3200" b="1" dirty="0" err="1">
                <a:solidFill>
                  <a:srgbClr val="FF0000"/>
                </a:solidFill>
                <a:effectLst>
                  <a:outerShdw blurRad="38100" dist="38100" dir="2700000" algn="tl">
                    <a:srgbClr val="000000"/>
                  </a:outerShdw>
                </a:effectLst>
                <a:latin typeface="Century Gothic" pitchFamily="34" charset="0"/>
              </a:rPr>
              <a:t>Turkish</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Weather</a:t>
            </a:r>
            <a:r>
              <a:rPr lang="tr-TR" sz="3200" b="1" dirty="0">
                <a:solidFill>
                  <a:srgbClr val="FF0000"/>
                </a:solidFill>
                <a:effectLst>
                  <a:outerShdw blurRad="38100" dist="38100" dir="2700000" algn="tl">
                    <a:srgbClr val="000000"/>
                  </a:outerShdw>
                </a:effectLst>
                <a:latin typeface="Century Gothic" pitchFamily="34" charset="0"/>
              </a:rPr>
              <a:t> RADAR Network</a:t>
            </a:r>
          </a:p>
        </p:txBody>
      </p:sp>
      <p:sp>
        <p:nvSpPr>
          <p:cNvPr id="5" name="4 Slayt Numarası Yer Tutucusu"/>
          <p:cNvSpPr>
            <a:spLocks noGrp="1"/>
          </p:cNvSpPr>
          <p:nvPr>
            <p:ph type="sldNum" sz="quarter" idx="12"/>
          </p:nvPr>
        </p:nvSpPr>
        <p:spPr/>
        <p:txBody>
          <a:bodyPr/>
          <a:lstStyle/>
          <a:p>
            <a:pPr>
              <a:defRPr/>
            </a:pPr>
            <a:fld id="{8573234D-D84A-4B97-9ACB-262D0E621E91}" type="slidenum">
              <a:rPr lang="tr-TR" smtClean="0"/>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p:txBody>
          <a:bodyPr/>
          <a:lstStyle/>
          <a:p>
            <a:pPr eaLnBrk="1" hangingPunct="1">
              <a:defRPr/>
            </a:pPr>
            <a:endParaRPr lang="en-US" smtClean="0"/>
          </a:p>
        </p:txBody>
      </p:sp>
      <p:pic>
        <p:nvPicPr>
          <p:cNvPr id="15363" name="Picture 3" descr="turkiyebulut"/>
          <p:cNvPicPr>
            <a:picLocks noGrp="1" noChangeAspect="1" noChangeArrowheads="1"/>
          </p:cNvPicPr>
          <p:nvPr>
            <p:ph sz="quarter" idx="1"/>
          </p:nvPr>
        </p:nvPicPr>
        <p:blipFill>
          <a:blip r:embed="rId3" cstate="print"/>
          <a:srcRect/>
          <a:stretch>
            <a:fillRect/>
          </a:stretch>
        </p:blipFill>
        <p:spPr>
          <a:xfrm>
            <a:off x="0" y="0"/>
            <a:ext cx="9144000" cy="6858000"/>
          </a:xfrm>
          <a:noFill/>
        </p:spPr>
      </p:pic>
      <p:pic>
        <p:nvPicPr>
          <p:cNvPr id="15364" name="Picture 4" descr="donen_radar"/>
          <p:cNvPicPr>
            <a:picLocks noGrp="1" noChangeAspect="1" noChangeArrowheads="1" noCrop="1"/>
          </p:cNvPicPr>
          <p:nvPr>
            <p:ph sz="quarter" idx="2"/>
          </p:nvPr>
        </p:nvPicPr>
        <p:blipFill>
          <a:blip r:embed="rId4" cstate="print"/>
          <a:srcRect/>
          <a:stretch>
            <a:fillRect/>
          </a:stretch>
        </p:blipFill>
        <p:spPr>
          <a:xfrm>
            <a:off x="1908175" y="1989138"/>
            <a:ext cx="333375" cy="268287"/>
          </a:xfrm>
          <a:noFill/>
        </p:spPr>
      </p:pic>
      <p:pic>
        <p:nvPicPr>
          <p:cNvPr id="15365" name="Picture 5" descr="donen_radar"/>
          <p:cNvPicPr>
            <a:picLocks noGrp="1" noChangeAspect="1" noChangeArrowheads="1" noCrop="1"/>
          </p:cNvPicPr>
          <p:nvPr>
            <p:ph sz="quarter" idx="3"/>
          </p:nvPr>
        </p:nvPicPr>
        <p:blipFill>
          <a:blip r:embed="rId4" cstate="print"/>
          <a:srcRect/>
          <a:stretch>
            <a:fillRect/>
          </a:stretch>
        </p:blipFill>
        <p:spPr>
          <a:xfrm>
            <a:off x="1258888" y="2924175"/>
            <a:ext cx="333375" cy="268288"/>
          </a:xfrm>
          <a:noFill/>
        </p:spPr>
      </p:pic>
      <p:pic>
        <p:nvPicPr>
          <p:cNvPr id="15366" name="Picture 6" descr="donen_radar"/>
          <p:cNvPicPr>
            <a:picLocks noGrp="1" noChangeAspect="1" noChangeArrowheads="1" noCrop="1"/>
          </p:cNvPicPr>
          <p:nvPr>
            <p:ph sz="quarter" idx="4"/>
          </p:nvPr>
        </p:nvPicPr>
        <p:blipFill>
          <a:blip r:embed="rId4" cstate="print"/>
          <a:srcRect/>
          <a:stretch>
            <a:fillRect/>
          </a:stretch>
        </p:blipFill>
        <p:spPr>
          <a:xfrm>
            <a:off x="3635375" y="2060575"/>
            <a:ext cx="333375" cy="269875"/>
          </a:xfrm>
          <a:noFill/>
        </p:spPr>
      </p:pic>
      <p:pic>
        <p:nvPicPr>
          <p:cNvPr id="15367" name="Picture 7" descr="donen_radar"/>
          <p:cNvPicPr>
            <a:picLocks noChangeAspect="1" noChangeArrowheads="1" noCrop="1"/>
          </p:cNvPicPr>
          <p:nvPr/>
        </p:nvPicPr>
        <p:blipFill>
          <a:blip r:embed="rId4" cstate="print"/>
          <a:srcRect/>
          <a:stretch>
            <a:fillRect/>
          </a:stretch>
        </p:blipFill>
        <p:spPr bwMode="auto">
          <a:xfrm>
            <a:off x="3995738" y="2781300"/>
            <a:ext cx="333375" cy="295275"/>
          </a:xfrm>
          <a:prstGeom prst="rect">
            <a:avLst/>
          </a:prstGeom>
          <a:noFill/>
          <a:ln w="9525">
            <a:noFill/>
            <a:miter lim="800000"/>
            <a:headEnd/>
            <a:tailEnd/>
          </a:ln>
        </p:spPr>
      </p:pic>
      <p:sp>
        <p:nvSpPr>
          <p:cNvPr id="15368" name="Text Box 8"/>
          <p:cNvSpPr txBox="1">
            <a:spLocks noChangeArrowheads="1"/>
          </p:cNvSpPr>
          <p:nvPr/>
        </p:nvSpPr>
        <p:spPr bwMode="auto">
          <a:xfrm>
            <a:off x="2066925" y="2120900"/>
            <a:ext cx="1017588" cy="307975"/>
          </a:xfrm>
          <a:prstGeom prst="rect">
            <a:avLst/>
          </a:prstGeom>
          <a:noFill/>
          <a:ln w="9525">
            <a:noFill/>
            <a:miter lim="800000"/>
            <a:headEnd/>
            <a:tailEnd/>
          </a:ln>
        </p:spPr>
        <p:txBody>
          <a:bodyPr>
            <a:spAutoFit/>
          </a:bodyPr>
          <a:lstStyle/>
          <a:p>
            <a:pPr>
              <a:spcBef>
                <a:spcPct val="50000"/>
              </a:spcBef>
            </a:pPr>
            <a:r>
              <a:rPr lang="tr-TR" sz="1400" b="1" i="1">
                <a:solidFill>
                  <a:srgbClr val="FFFF00"/>
                </a:solidFill>
                <a:latin typeface="Tahoma" pitchFamily="34" charset="0"/>
              </a:rPr>
              <a:t>İstanbul</a:t>
            </a:r>
            <a:endParaRPr lang="en-US" sz="1400" b="1" i="1">
              <a:solidFill>
                <a:srgbClr val="FFFF00"/>
              </a:solidFill>
              <a:latin typeface="Tahoma" pitchFamily="34" charset="0"/>
            </a:endParaRPr>
          </a:p>
        </p:txBody>
      </p:sp>
      <p:sp>
        <p:nvSpPr>
          <p:cNvPr id="15369" name="Text Box 9"/>
          <p:cNvSpPr txBox="1">
            <a:spLocks noChangeArrowheads="1"/>
          </p:cNvSpPr>
          <p:nvPr/>
        </p:nvSpPr>
        <p:spPr bwMode="auto">
          <a:xfrm>
            <a:off x="1428750" y="3049588"/>
            <a:ext cx="1017588" cy="307975"/>
          </a:xfrm>
          <a:prstGeom prst="rect">
            <a:avLst/>
          </a:prstGeom>
          <a:noFill/>
          <a:ln w="9525">
            <a:noFill/>
            <a:miter lim="800000"/>
            <a:headEnd/>
            <a:tailEnd/>
          </a:ln>
        </p:spPr>
        <p:txBody>
          <a:bodyPr>
            <a:spAutoFit/>
          </a:bodyPr>
          <a:lstStyle/>
          <a:p>
            <a:pPr>
              <a:spcBef>
                <a:spcPct val="50000"/>
              </a:spcBef>
            </a:pPr>
            <a:r>
              <a:rPr lang="tr-TR" sz="1400" b="1" i="1">
                <a:solidFill>
                  <a:srgbClr val="FFFF00"/>
                </a:solidFill>
                <a:latin typeface="Tahoma" pitchFamily="34" charset="0"/>
              </a:rPr>
              <a:t>Balıkesir</a:t>
            </a:r>
            <a:endParaRPr lang="en-US" sz="1400" b="1" i="1">
              <a:solidFill>
                <a:srgbClr val="FFFF00"/>
              </a:solidFill>
              <a:latin typeface="Tahoma" pitchFamily="34" charset="0"/>
            </a:endParaRPr>
          </a:p>
        </p:txBody>
      </p:sp>
      <p:sp>
        <p:nvSpPr>
          <p:cNvPr id="15370" name="Text Box 10"/>
          <p:cNvSpPr txBox="1">
            <a:spLocks noChangeArrowheads="1"/>
          </p:cNvSpPr>
          <p:nvPr/>
        </p:nvSpPr>
        <p:spPr bwMode="auto">
          <a:xfrm>
            <a:off x="3805238" y="2189163"/>
            <a:ext cx="1187450" cy="307975"/>
          </a:xfrm>
          <a:prstGeom prst="rect">
            <a:avLst/>
          </a:prstGeom>
          <a:noFill/>
          <a:ln w="9525">
            <a:noFill/>
            <a:miter lim="800000"/>
            <a:headEnd/>
            <a:tailEnd/>
          </a:ln>
        </p:spPr>
        <p:txBody>
          <a:bodyPr>
            <a:spAutoFit/>
          </a:bodyPr>
          <a:lstStyle/>
          <a:p>
            <a:pPr>
              <a:spcBef>
                <a:spcPct val="50000"/>
              </a:spcBef>
            </a:pPr>
            <a:r>
              <a:rPr lang="tr-TR" sz="1400" b="1" i="1">
                <a:solidFill>
                  <a:srgbClr val="FFFF00"/>
                </a:solidFill>
                <a:latin typeface="Tahoma" pitchFamily="34" charset="0"/>
              </a:rPr>
              <a:t>Zonguldak</a:t>
            </a:r>
            <a:endParaRPr lang="en-US" sz="1400" b="1" i="1">
              <a:solidFill>
                <a:srgbClr val="FFFF00"/>
              </a:solidFill>
              <a:latin typeface="Tahoma" pitchFamily="34" charset="0"/>
            </a:endParaRPr>
          </a:p>
        </p:txBody>
      </p:sp>
      <p:sp>
        <p:nvSpPr>
          <p:cNvPr id="15371" name="Text Box 11"/>
          <p:cNvSpPr txBox="1">
            <a:spLocks noChangeArrowheads="1"/>
          </p:cNvSpPr>
          <p:nvPr/>
        </p:nvSpPr>
        <p:spPr bwMode="auto">
          <a:xfrm>
            <a:off x="4164013" y="2941638"/>
            <a:ext cx="1017587" cy="304800"/>
          </a:xfrm>
          <a:prstGeom prst="rect">
            <a:avLst/>
          </a:prstGeom>
          <a:noFill/>
          <a:ln w="9525">
            <a:noFill/>
            <a:miter lim="800000"/>
            <a:headEnd/>
            <a:tailEnd/>
          </a:ln>
        </p:spPr>
        <p:txBody>
          <a:bodyPr>
            <a:spAutoFit/>
          </a:bodyPr>
          <a:lstStyle/>
          <a:p>
            <a:pPr>
              <a:spcBef>
                <a:spcPct val="50000"/>
              </a:spcBef>
            </a:pPr>
            <a:r>
              <a:rPr lang="tr-TR" sz="1400" b="1" i="1">
                <a:solidFill>
                  <a:srgbClr val="FFFF00"/>
                </a:solidFill>
                <a:latin typeface="Tahoma" pitchFamily="34" charset="0"/>
              </a:rPr>
              <a:t>Ankara</a:t>
            </a:r>
            <a:endParaRPr lang="en-US" sz="1400" b="1" i="1">
              <a:solidFill>
                <a:srgbClr val="FFFF00"/>
              </a:solidFill>
              <a:latin typeface="Tahoma" pitchFamily="34" charset="0"/>
            </a:endParaRPr>
          </a:p>
        </p:txBody>
      </p:sp>
      <p:sp>
        <p:nvSpPr>
          <p:cNvPr id="15372" name="Text Box 22"/>
          <p:cNvSpPr txBox="1">
            <a:spLocks noChangeArrowheads="1"/>
          </p:cNvSpPr>
          <p:nvPr/>
        </p:nvSpPr>
        <p:spPr bwMode="auto">
          <a:xfrm>
            <a:off x="6881813" y="2297113"/>
            <a:ext cx="1012825" cy="277812"/>
          </a:xfrm>
          <a:prstGeom prst="rect">
            <a:avLst/>
          </a:prstGeom>
          <a:noFill/>
          <a:ln w="9525">
            <a:noFill/>
            <a:miter lim="800000"/>
            <a:headEnd/>
            <a:tailEnd/>
          </a:ln>
        </p:spPr>
        <p:txBody>
          <a:bodyPr>
            <a:spAutoFit/>
          </a:bodyPr>
          <a:lstStyle/>
          <a:p>
            <a:pPr>
              <a:spcBef>
                <a:spcPct val="50000"/>
              </a:spcBef>
            </a:pPr>
            <a:r>
              <a:rPr lang="tr-TR" sz="1200">
                <a:solidFill>
                  <a:srgbClr val="FF0000"/>
                </a:solidFill>
                <a:latin typeface="Tahoma" pitchFamily="34" charset="0"/>
              </a:rPr>
              <a:t>Trabzon</a:t>
            </a:r>
            <a:endParaRPr lang="en-US" sz="1200">
              <a:solidFill>
                <a:srgbClr val="FF0000"/>
              </a:solidFill>
              <a:latin typeface="Tahoma" pitchFamily="34" charset="0"/>
            </a:endParaRPr>
          </a:p>
        </p:txBody>
      </p:sp>
      <p:sp>
        <p:nvSpPr>
          <p:cNvPr id="15373" name="Text Box 23"/>
          <p:cNvSpPr txBox="1">
            <a:spLocks noChangeArrowheads="1"/>
          </p:cNvSpPr>
          <p:nvPr/>
        </p:nvSpPr>
        <p:spPr bwMode="auto">
          <a:xfrm>
            <a:off x="5500688" y="2214563"/>
            <a:ext cx="1012825" cy="276225"/>
          </a:xfrm>
          <a:prstGeom prst="rect">
            <a:avLst/>
          </a:prstGeom>
          <a:noFill/>
          <a:ln w="9525">
            <a:noFill/>
            <a:miter lim="800000"/>
            <a:headEnd/>
            <a:tailEnd/>
          </a:ln>
        </p:spPr>
        <p:txBody>
          <a:bodyPr>
            <a:spAutoFit/>
          </a:bodyPr>
          <a:lstStyle/>
          <a:p>
            <a:pPr>
              <a:spcBef>
                <a:spcPct val="50000"/>
              </a:spcBef>
            </a:pPr>
            <a:r>
              <a:rPr lang="tr-TR" sz="1200">
                <a:solidFill>
                  <a:srgbClr val="FF0000"/>
                </a:solidFill>
                <a:latin typeface="Tahoma" pitchFamily="34" charset="0"/>
              </a:rPr>
              <a:t>Samsun</a:t>
            </a:r>
            <a:endParaRPr lang="en-US" sz="1200">
              <a:solidFill>
                <a:srgbClr val="FF0000"/>
              </a:solidFill>
              <a:latin typeface="Tahoma" pitchFamily="34" charset="0"/>
            </a:endParaRPr>
          </a:p>
        </p:txBody>
      </p:sp>
      <p:sp>
        <p:nvSpPr>
          <p:cNvPr id="15374" name="Text Box 24"/>
          <p:cNvSpPr txBox="1">
            <a:spLocks noChangeArrowheads="1"/>
          </p:cNvSpPr>
          <p:nvPr/>
        </p:nvSpPr>
        <p:spPr bwMode="auto">
          <a:xfrm>
            <a:off x="500063" y="3838575"/>
            <a:ext cx="1012825" cy="304800"/>
          </a:xfrm>
          <a:prstGeom prst="rect">
            <a:avLst/>
          </a:prstGeom>
          <a:noFill/>
          <a:ln w="9525">
            <a:noFill/>
            <a:miter lim="800000"/>
            <a:headEnd/>
            <a:tailEnd/>
          </a:ln>
        </p:spPr>
        <p:txBody>
          <a:bodyPr>
            <a:spAutoFit/>
          </a:bodyPr>
          <a:lstStyle/>
          <a:p>
            <a:pPr>
              <a:spcBef>
                <a:spcPct val="50000"/>
              </a:spcBef>
            </a:pPr>
            <a:r>
              <a:rPr lang="tr-TR" sz="1400" b="1">
                <a:solidFill>
                  <a:srgbClr val="FF0000"/>
                </a:solidFill>
                <a:latin typeface="Tahoma" pitchFamily="34" charset="0"/>
              </a:rPr>
              <a:t>İzmir</a:t>
            </a:r>
            <a:endParaRPr lang="en-US" sz="1400" b="1">
              <a:solidFill>
                <a:srgbClr val="FF0000"/>
              </a:solidFill>
              <a:latin typeface="Tahoma" pitchFamily="34" charset="0"/>
            </a:endParaRPr>
          </a:p>
        </p:txBody>
      </p:sp>
      <p:pic>
        <p:nvPicPr>
          <p:cNvPr id="15375" name="Picture 26" descr="donen_radar"/>
          <p:cNvPicPr>
            <a:picLocks noChangeAspect="1" noChangeArrowheads="1"/>
          </p:cNvPicPr>
          <p:nvPr/>
        </p:nvPicPr>
        <p:blipFill>
          <a:blip r:embed="rId5" cstate="print">
            <a:lum bright="24000" contrast="-54000"/>
          </a:blip>
          <a:srcRect/>
          <a:stretch>
            <a:fillRect/>
          </a:stretch>
        </p:blipFill>
        <p:spPr bwMode="auto">
          <a:xfrm>
            <a:off x="3000375" y="4770438"/>
            <a:ext cx="333375" cy="295275"/>
          </a:xfrm>
          <a:prstGeom prst="rect">
            <a:avLst/>
          </a:prstGeom>
          <a:noFill/>
          <a:ln w="9525">
            <a:noFill/>
            <a:miter lim="800000"/>
            <a:headEnd/>
            <a:tailEnd/>
          </a:ln>
        </p:spPr>
      </p:pic>
      <p:pic>
        <p:nvPicPr>
          <p:cNvPr id="15376" name="Picture 27" descr="donen_radar"/>
          <p:cNvPicPr>
            <a:picLocks noChangeAspect="1" noChangeArrowheads="1"/>
          </p:cNvPicPr>
          <p:nvPr/>
        </p:nvPicPr>
        <p:blipFill>
          <a:blip r:embed="rId5" cstate="print">
            <a:lum bright="24000" contrast="-54000"/>
          </a:blip>
          <a:srcRect/>
          <a:stretch>
            <a:fillRect/>
          </a:stretch>
        </p:blipFill>
        <p:spPr bwMode="auto">
          <a:xfrm>
            <a:off x="6588125" y="4508500"/>
            <a:ext cx="333375" cy="295275"/>
          </a:xfrm>
          <a:prstGeom prst="rect">
            <a:avLst/>
          </a:prstGeom>
          <a:noFill/>
          <a:ln w="9525">
            <a:noFill/>
            <a:miter lim="800000"/>
            <a:headEnd/>
            <a:tailEnd/>
          </a:ln>
        </p:spPr>
      </p:pic>
      <p:pic>
        <p:nvPicPr>
          <p:cNvPr id="15377" name="Picture 28" descr="donen_radar"/>
          <p:cNvPicPr>
            <a:picLocks noChangeAspect="1" noChangeArrowheads="1"/>
          </p:cNvPicPr>
          <p:nvPr/>
        </p:nvPicPr>
        <p:blipFill>
          <a:blip r:embed="rId5" cstate="print">
            <a:lum bright="24000" contrast="-54000"/>
          </a:blip>
          <a:srcRect/>
          <a:stretch>
            <a:fillRect/>
          </a:stretch>
        </p:blipFill>
        <p:spPr bwMode="auto">
          <a:xfrm>
            <a:off x="7019925" y="2060575"/>
            <a:ext cx="333375" cy="295275"/>
          </a:xfrm>
          <a:prstGeom prst="rect">
            <a:avLst/>
          </a:prstGeom>
          <a:noFill/>
          <a:ln w="9525">
            <a:noFill/>
            <a:miter lim="800000"/>
            <a:headEnd/>
            <a:tailEnd/>
          </a:ln>
        </p:spPr>
      </p:pic>
      <p:pic>
        <p:nvPicPr>
          <p:cNvPr id="15378" name="Picture 29" descr="donen_radar"/>
          <p:cNvPicPr>
            <a:picLocks noChangeAspect="1" noChangeArrowheads="1"/>
          </p:cNvPicPr>
          <p:nvPr/>
        </p:nvPicPr>
        <p:blipFill>
          <a:blip r:embed="rId5" cstate="print">
            <a:lum bright="24000" contrast="-54000"/>
          </a:blip>
          <a:srcRect/>
          <a:stretch>
            <a:fillRect/>
          </a:stretch>
        </p:blipFill>
        <p:spPr bwMode="auto">
          <a:xfrm>
            <a:off x="5651500" y="1989138"/>
            <a:ext cx="333375" cy="295275"/>
          </a:xfrm>
          <a:prstGeom prst="rect">
            <a:avLst/>
          </a:prstGeom>
          <a:noFill/>
          <a:ln w="9525">
            <a:noFill/>
            <a:miter lim="800000"/>
            <a:headEnd/>
            <a:tailEnd/>
          </a:ln>
        </p:spPr>
      </p:pic>
      <p:sp>
        <p:nvSpPr>
          <p:cNvPr id="15379" name="Text Box 30"/>
          <p:cNvSpPr txBox="1">
            <a:spLocks noChangeArrowheads="1"/>
          </p:cNvSpPr>
          <p:nvPr/>
        </p:nvSpPr>
        <p:spPr bwMode="auto">
          <a:xfrm>
            <a:off x="1381125" y="4695825"/>
            <a:ext cx="1012825" cy="304800"/>
          </a:xfrm>
          <a:prstGeom prst="rect">
            <a:avLst/>
          </a:prstGeom>
          <a:noFill/>
          <a:ln w="9525">
            <a:noFill/>
            <a:miter lim="800000"/>
            <a:headEnd/>
            <a:tailEnd/>
          </a:ln>
        </p:spPr>
        <p:txBody>
          <a:bodyPr>
            <a:spAutoFit/>
          </a:bodyPr>
          <a:lstStyle/>
          <a:p>
            <a:pPr>
              <a:spcBef>
                <a:spcPct val="50000"/>
              </a:spcBef>
            </a:pPr>
            <a:r>
              <a:rPr lang="tr-TR" sz="1400" b="1">
                <a:solidFill>
                  <a:srgbClr val="FF0000"/>
                </a:solidFill>
                <a:latin typeface="Tahoma" pitchFamily="34" charset="0"/>
              </a:rPr>
              <a:t>Muğla</a:t>
            </a:r>
            <a:endParaRPr lang="en-US" sz="1400" b="1">
              <a:solidFill>
                <a:srgbClr val="FF0000"/>
              </a:solidFill>
              <a:latin typeface="Tahoma" pitchFamily="34" charset="0"/>
            </a:endParaRPr>
          </a:p>
        </p:txBody>
      </p:sp>
      <p:sp>
        <p:nvSpPr>
          <p:cNvPr id="15380" name="Text Box 31"/>
          <p:cNvSpPr txBox="1">
            <a:spLocks noChangeArrowheads="1"/>
          </p:cNvSpPr>
          <p:nvPr/>
        </p:nvSpPr>
        <p:spPr bwMode="auto">
          <a:xfrm>
            <a:off x="2857500" y="5010150"/>
            <a:ext cx="1012825" cy="276225"/>
          </a:xfrm>
          <a:prstGeom prst="rect">
            <a:avLst/>
          </a:prstGeom>
          <a:noFill/>
          <a:ln w="9525">
            <a:noFill/>
            <a:miter lim="800000"/>
            <a:headEnd/>
            <a:tailEnd/>
          </a:ln>
        </p:spPr>
        <p:txBody>
          <a:bodyPr>
            <a:spAutoFit/>
          </a:bodyPr>
          <a:lstStyle/>
          <a:p>
            <a:pPr>
              <a:spcBef>
                <a:spcPct val="50000"/>
              </a:spcBef>
            </a:pPr>
            <a:r>
              <a:rPr lang="tr-TR" sz="1200">
                <a:solidFill>
                  <a:srgbClr val="FF0000"/>
                </a:solidFill>
                <a:latin typeface="Tahoma" pitchFamily="34" charset="0"/>
              </a:rPr>
              <a:t>Antalya</a:t>
            </a:r>
            <a:endParaRPr lang="en-US" sz="1200">
              <a:solidFill>
                <a:srgbClr val="FF0000"/>
              </a:solidFill>
              <a:latin typeface="Tahoma" pitchFamily="34" charset="0"/>
            </a:endParaRPr>
          </a:p>
        </p:txBody>
      </p:sp>
      <p:sp>
        <p:nvSpPr>
          <p:cNvPr id="15381" name="Text Box 32"/>
          <p:cNvSpPr txBox="1">
            <a:spLocks noChangeArrowheads="1"/>
          </p:cNvSpPr>
          <p:nvPr/>
        </p:nvSpPr>
        <p:spPr bwMode="auto">
          <a:xfrm>
            <a:off x="6488113" y="4724400"/>
            <a:ext cx="1012825" cy="276225"/>
          </a:xfrm>
          <a:prstGeom prst="rect">
            <a:avLst/>
          </a:prstGeom>
          <a:noFill/>
          <a:ln w="9525">
            <a:noFill/>
            <a:miter lim="800000"/>
            <a:headEnd/>
            <a:tailEnd/>
          </a:ln>
        </p:spPr>
        <p:txBody>
          <a:bodyPr>
            <a:spAutoFit/>
          </a:bodyPr>
          <a:lstStyle/>
          <a:p>
            <a:pPr>
              <a:spcBef>
                <a:spcPct val="50000"/>
              </a:spcBef>
            </a:pPr>
            <a:r>
              <a:rPr lang="tr-TR" sz="1200">
                <a:solidFill>
                  <a:srgbClr val="FF0000"/>
                </a:solidFill>
                <a:latin typeface="Tahoma" pitchFamily="34" charset="0"/>
              </a:rPr>
              <a:t>Hatay</a:t>
            </a:r>
            <a:endParaRPr lang="en-US" sz="1200">
              <a:solidFill>
                <a:srgbClr val="FF0000"/>
              </a:solidFill>
              <a:latin typeface="Tahoma" pitchFamily="34" charset="0"/>
            </a:endParaRPr>
          </a:p>
        </p:txBody>
      </p:sp>
      <p:pic>
        <p:nvPicPr>
          <p:cNvPr id="15382" name="Picture 34" descr="donen_radar"/>
          <p:cNvPicPr>
            <a:picLocks noChangeAspect="1" noChangeArrowheads="1"/>
          </p:cNvPicPr>
          <p:nvPr/>
        </p:nvPicPr>
        <p:blipFill>
          <a:blip r:embed="rId5" cstate="print">
            <a:lum bright="24000" contrast="-54000"/>
          </a:blip>
          <a:srcRect/>
          <a:stretch>
            <a:fillRect/>
          </a:stretch>
        </p:blipFill>
        <p:spPr bwMode="auto">
          <a:xfrm>
            <a:off x="500063" y="6340475"/>
            <a:ext cx="333375" cy="295275"/>
          </a:xfrm>
          <a:prstGeom prst="rect">
            <a:avLst/>
          </a:prstGeom>
          <a:noFill/>
          <a:ln w="9525">
            <a:noFill/>
            <a:miter lim="800000"/>
            <a:headEnd/>
            <a:tailEnd/>
          </a:ln>
        </p:spPr>
      </p:pic>
      <p:pic>
        <p:nvPicPr>
          <p:cNvPr id="15383" name="Picture 35" descr="donen_radar"/>
          <p:cNvPicPr>
            <a:picLocks noChangeAspect="1" noChangeArrowheads="1" noCrop="1"/>
          </p:cNvPicPr>
          <p:nvPr/>
        </p:nvPicPr>
        <p:blipFill>
          <a:blip r:embed="rId4" cstate="print"/>
          <a:srcRect/>
          <a:stretch>
            <a:fillRect/>
          </a:stretch>
        </p:blipFill>
        <p:spPr bwMode="auto">
          <a:xfrm>
            <a:off x="500063" y="5764213"/>
            <a:ext cx="333375" cy="268287"/>
          </a:xfrm>
          <a:prstGeom prst="rect">
            <a:avLst/>
          </a:prstGeom>
          <a:noFill/>
          <a:ln w="9525">
            <a:noFill/>
            <a:miter lim="800000"/>
            <a:headEnd/>
            <a:tailEnd/>
          </a:ln>
        </p:spPr>
      </p:pic>
      <p:sp>
        <p:nvSpPr>
          <p:cNvPr id="14360" name="Text Box 36"/>
          <p:cNvSpPr txBox="1">
            <a:spLocks noChangeArrowheads="1"/>
          </p:cNvSpPr>
          <p:nvPr/>
        </p:nvSpPr>
        <p:spPr bwMode="auto">
          <a:xfrm>
            <a:off x="1027113" y="5692775"/>
            <a:ext cx="7358062" cy="400050"/>
          </a:xfrm>
          <a:prstGeom prst="rect">
            <a:avLst/>
          </a:prstGeom>
          <a:noFill/>
          <a:ln w="9525">
            <a:noFill/>
            <a:miter lim="800000"/>
            <a:headEnd/>
            <a:tailEnd/>
          </a:ln>
        </p:spPr>
        <p:txBody>
          <a:bodyPr>
            <a:spAutoFit/>
          </a:bodyPr>
          <a:lstStyle/>
          <a:p>
            <a:pPr>
              <a:spcBef>
                <a:spcPct val="50000"/>
              </a:spcBef>
              <a:defRPr/>
            </a:pPr>
            <a:r>
              <a:rPr lang="tr-TR" sz="2000" b="1" dirty="0" err="1">
                <a:effectLst>
                  <a:outerShdw blurRad="38100" dist="38100" dir="2700000" algn="tl">
                    <a:srgbClr val="000000">
                      <a:alpha val="43137"/>
                    </a:srgbClr>
                  </a:outerShdw>
                </a:effectLst>
                <a:latin typeface="Sylfaen" pitchFamily="18" charset="0"/>
              </a:rPr>
              <a:t>Represents</a:t>
            </a:r>
            <a:r>
              <a:rPr lang="tr-TR" sz="2000" b="1" dirty="0">
                <a:effectLst>
                  <a:outerShdw blurRad="38100" dist="38100" dir="2700000" algn="tl">
                    <a:srgbClr val="000000">
                      <a:alpha val="43137"/>
                    </a:srgbClr>
                  </a:outerShdw>
                </a:effectLst>
                <a:latin typeface="Sylfaen" pitchFamily="18" charset="0"/>
              </a:rPr>
              <a:t> </a:t>
            </a:r>
            <a:r>
              <a:rPr lang="tr-TR" sz="2000" b="1" dirty="0" err="1">
                <a:effectLst>
                  <a:outerShdw blurRad="38100" dist="38100" dir="2700000" algn="tl">
                    <a:srgbClr val="000000">
                      <a:alpha val="43137"/>
                    </a:srgbClr>
                  </a:outerShdw>
                </a:effectLst>
                <a:latin typeface="Sylfaen" pitchFamily="18" charset="0"/>
              </a:rPr>
              <a:t>the</a:t>
            </a:r>
            <a:r>
              <a:rPr lang="tr-TR" sz="2000" b="1" dirty="0">
                <a:effectLst>
                  <a:outerShdw blurRad="38100" dist="38100" dir="2700000" algn="tl">
                    <a:srgbClr val="000000">
                      <a:alpha val="43137"/>
                    </a:srgbClr>
                  </a:outerShdw>
                </a:effectLst>
                <a:latin typeface="Sylfaen" pitchFamily="18" charset="0"/>
              </a:rPr>
              <a:t> </a:t>
            </a:r>
            <a:r>
              <a:rPr lang="tr-TR" sz="2000" b="1" dirty="0" err="1">
                <a:effectLst>
                  <a:outerShdw blurRad="38100" dist="38100" dir="2700000" algn="tl">
                    <a:srgbClr val="000000">
                      <a:alpha val="43137"/>
                    </a:srgbClr>
                  </a:outerShdw>
                </a:effectLst>
                <a:latin typeface="Sylfaen" pitchFamily="18" charset="0"/>
              </a:rPr>
              <a:t>operational</a:t>
            </a:r>
            <a:r>
              <a:rPr lang="tr-TR" sz="2000" b="1" dirty="0">
                <a:effectLst>
                  <a:outerShdw blurRad="38100" dist="38100" dir="2700000" algn="tl">
                    <a:srgbClr val="000000">
                      <a:alpha val="43137"/>
                    </a:srgbClr>
                  </a:outerShdw>
                </a:effectLst>
                <a:latin typeface="Sylfaen" pitchFamily="18" charset="0"/>
              </a:rPr>
              <a:t> </a:t>
            </a:r>
            <a:r>
              <a:rPr lang="tr-TR" sz="2000" b="1" dirty="0" err="1">
                <a:effectLst>
                  <a:outerShdw blurRad="38100" dist="38100" dir="2700000" algn="tl">
                    <a:srgbClr val="000000">
                      <a:alpha val="43137"/>
                    </a:srgbClr>
                  </a:outerShdw>
                </a:effectLst>
                <a:latin typeface="Sylfaen" pitchFamily="18" charset="0"/>
              </a:rPr>
              <a:t>radars</a:t>
            </a:r>
            <a:r>
              <a:rPr lang="tr-TR" sz="2000" b="1" dirty="0">
                <a:effectLst>
                  <a:outerShdw blurRad="38100" dist="38100" dir="2700000" algn="tl">
                    <a:srgbClr val="000000">
                      <a:alpha val="43137"/>
                    </a:srgbClr>
                  </a:outerShdw>
                </a:effectLst>
                <a:latin typeface="Sylfaen" pitchFamily="18" charset="0"/>
              </a:rPr>
              <a:t>.</a:t>
            </a:r>
            <a:endParaRPr lang="en-US" sz="2000" b="1" dirty="0">
              <a:effectLst>
                <a:outerShdw blurRad="38100" dist="38100" dir="2700000" algn="tl">
                  <a:srgbClr val="000000">
                    <a:alpha val="43137"/>
                  </a:srgbClr>
                </a:outerShdw>
              </a:effectLst>
              <a:latin typeface="Sylfaen" pitchFamily="18" charset="0"/>
            </a:endParaRPr>
          </a:p>
        </p:txBody>
      </p:sp>
      <p:sp>
        <p:nvSpPr>
          <p:cNvPr id="14361" name="Text Box 37"/>
          <p:cNvSpPr txBox="1">
            <a:spLocks noChangeArrowheads="1"/>
          </p:cNvSpPr>
          <p:nvPr/>
        </p:nvSpPr>
        <p:spPr bwMode="auto">
          <a:xfrm>
            <a:off x="1027113" y="6235700"/>
            <a:ext cx="7974012" cy="400050"/>
          </a:xfrm>
          <a:prstGeom prst="rect">
            <a:avLst/>
          </a:prstGeom>
          <a:noFill/>
          <a:ln w="9525">
            <a:noFill/>
            <a:miter lim="800000"/>
            <a:headEnd/>
            <a:tailEnd/>
          </a:ln>
        </p:spPr>
        <p:txBody>
          <a:bodyPr>
            <a:spAutoFit/>
          </a:bodyPr>
          <a:lstStyle/>
          <a:p>
            <a:pPr>
              <a:spcBef>
                <a:spcPct val="50000"/>
              </a:spcBef>
              <a:defRPr/>
            </a:pPr>
            <a:r>
              <a:rPr lang="tr-TR" sz="2000" b="1" dirty="0" err="1">
                <a:effectLst>
                  <a:outerShdw blurRad="38100" dist="38100" dir="2700000" algn="tl">
                    <a:srgbClr val="000000">
                      <a:alpha val="43137"/>
                    </a:srgbClr>
                  </a:outerShdw>
                </a:effectLst>
                <a:latin typeface="Sylfaen" pitchFamily="18" charset="0"/>
              </a:rPr>
              <a:t>Represents</a:t>
            </a:r>
            <a:r>
              <a:rPr lang="tr-TR" sz="2000" b="1" dirty="0">
                <a:effectLst>
                  <a:outerShdw blurRad="38100" dist="38100" dir="2700000" algn="tl">
                    <a:srgbClr val="000000">
                      <a:alpha val="43137"/>
                    </a:srgbClr>
                  </a:outerShdw>
                </a:effectLst>
                <a:latin typeface="Sylfaen" pitchFamily="18" charset="0"/>
              </a:rPr>
              <a:t> </a:t>
            </a:r>
            <a:r>
              <a:rPr lang="tr-TR" sz="2000" b="1" dirty="0" err="1">
                <a:effectLst>
                  <a:outerShdw blurRad="38100" dist="38100" dir="2700000" algn="tl">
                    <a:srgbClr val="000000">
                      <a:alpha val="43137"/>
                    </a:srgbClr>
                  </a:outerShdw>
                </a:effectLst>
                <a:latin typeface="Sylfaen" pitchFamily="18" charset="0"/>
              </a:rPr>
              <a:t>the</a:t>
            </a:r>
            <a:r>
              <a:rPr lang="tr-TR" sz="2000" b="1" dirty="0">
                <a:effectLst>
                  <a:outerShdw blurRad="38100" dist="38100" dir="2700000" algn="tl">
                    <a:srgbClr val="000000">
                      <a:alpha val="43137"/>
                    </a:srgbClr>
                  </a:outerShdw>
                </a:effectLst>
                <a:latin typeface="Sylfaen" pitchFamily="18" charset="0"/>
              </a:rPr>
              <a:t> </a:t>
            </a:r>
            <a:r>
              <a:rPr lang="tr-TR" sz="2000" b="1" dirty="0" err="1">
                <a:effectLst>
                  <a:outerShdw blurRad="38100" dist="38100" dir="2700000" algn="tl">
                    <a:srgbClr val="000000">
                      <a:alpha val="43137"/>
                    </a:srgbClr>
                  </a:outerShdw>
                </a:effectLst>
                <a:latin typeface="Sylfaen" pitchFamily="18" charset="0"/>
              </a:rPr>
              <a:t>scheduled</a:t>
            </a:r>
            <a:r>
              <a:rPr lang="tr-TR" sz="2000" b="1" dirty="0">
                <a:effectLst>
                  <a:outerShdw blurRad="38100" dist="38100" dir="2700000" algn="tl">
                    <a:srgbClr val="000000">
                      <a:alpha val="43137"/>
                    </a:srgbClr>
                  </a:outerShdw>
                </a:effectLst>
                <a:latin typeface="Sylfaen" pitchFamily="18" charset="0"/>
              </a:rPr>
              <a:t> </a:t>
            </a:r>
            <a:r>
              <a:rPr lang="tr-TR" sz="2000" b="1" dirty="0" err="1">
                <a:effectLst>
                  <a:outerShdw blurRad="38100" dist="38100" dir="2700000" algn="tl">
                    <a:srgbClr val="000000">
                      <a:alpha val="43137"/>
                    </a:srgbClr>
                  </a:outerShdw>
                </a:effectLst>
                <a:latin typeface="Sylfaen" pitchFamily="18" charset="0"/>
              </a:rPr>
              <a:t>radars</a:t>
            </a:r>
            <a:r>
              <a:rPr lang="tr-TR" sz="2000" b="1" dirty="0">
                <a:effectLst>
                  <a:outerShdw blurRad="38100" dist="38100" dir="2700000" algn="tl">
                    <a:srgbClr val="000000">
                      <a:alpha val="43137"/>
                    </a:srgbClr>
                  </a:outerShdw>
                </a:effectLst>
                <a:latin typeface="Sylfaen" pitchFamily="18" charset="0"/>
              </a:rPr>
              <a:t> </a:t>
            </a:r>
            <a:r>
              <a:rPr lang="tr-TR" sz="2000" b="1" dirty="0" err="1">
                <a:effectLst>
                  <a:outerShdw blurRad="38100" dist="38100" dir="2700000" algn="tl">
                    <a:srgbClr val="000000">
                      <a:alpha val="43137"/>
                    </a:srgbClr>
                  </a:outerShdw>
                </a:effectLst>
                <a:latin typeface="Sylfaen" pitchFamily="18" charset="0"/>
              </a:rPr>
              <a:t>to</a:t>
            </a:r>
            <a:r>
              <a:rPr lang="tr-TR" sz="2000" b="1" dirty="0">
                <a:effectLst>
                  <a:outerShdw blurRad="38100" dist="38100" dir="2700000" algn="tl">
                    <a:srgbClr val="000000">
                      <a:alpha val="43137"/>
                    </a:srgbClr>
                  </a:outerShdw>
                </a:effectLst>
                <a:latin typeface="Sylfaen" pitchFamily="18" charset="0"/>
              </a:rPr>
              <a:t> be </a:t>
            </a:r>
            <a:r>
              <a:rPr lang="tr-TR" sz="2000" b="1" dirty="0" err="1">
                <a:effectLst>
                  <a:outerShdw blurRad="38100" dist="38100" dir="2700000" algn="tl">
                    <a:srgbClr val="000000">
                      <a:alpha val="43137"/>
                    </a:srgbClr>
                  </a:outerShdw>
                </a:effectLst>
                <a:latin typeface="Sylfaen" pitchFamily="18" charset="0"/>
              </a:rPr>
              <a:t>installed</a:t>
            </a:r>
            <a:r>
              <a:rPr lang="tr-TR" sz="2000" b="1" dirty="0">
                <a:effectLst>
                  <a:outerShdw blurRad="38100" dist="38100" dir="2700000" algn="tl">
                    <a:srgbClr val="000000">
                      <a:alpha val="43137"/>
                    </a:srgbClr>
                  </a:outerShdw>
                </a:effectLst>
                <a:latin typeface="Sylfaen" pitchFamily="18" charset="0"/>
              </a:rPr>
              <a:t> </a:t>
            </a:r>
            <a:r>
              <a:rPr lang="tr-TR" sz="2000" b="1" dirty="0" err="1">
                <a:effectLst>
                  <a:outerShdw blurRad="38100" dist="38100" dir="2700000" algn="tl">
                    <a:srgbClr val="000000">
                      <a:alpha val="43137"/>
                    </a:srgbClr>
                  </a:outerShdw>
                </a:effectLst>
                <a:latin typeface="Sylfaen" pitchFamily="18" charset="0"/>
              </a:rPr>
              <a:t>until</a:t>
            </a:r>
            <a:r>
              <a:rPr lang="tr-TR" sz="2000" b="1" dirty="0">
                <a:effectLst>
                  <a:outerShdw blurRad="38100" dist="38100" dir="2700000" algn="tl">
                    <a:srgbClr val="000000">
                      <a:alpha val="43137"/>
                    </a:srgbClr>
                  </a:outerShdw>
                </a:effectLst>
                <a:latin typeface="Sylfaen" pitchFamily="18" charset="0"/>
              </a:rPr>
              <a:t> </a:t>
            </a:r>
            <a:r>
              <a:rPr lang="tr-TR" sz="2000" b="1" dirty="0" err="1">
                <a:effectLst>
                  <a:outerShdw blurRad="38100" dist="38100" dir="2700000" algn="tl">
                    <a:srgbClr val="000000">
                      <a:alpha val="43137"/>
                    </a:srgbClr>
                  </a:outerShdw>
                </a:effectLst>
                <a:latin typeface="Sylfaen" pitchFamily="18" charset="0"/>
              </a:rPr>
              <a:t>mid</a:t>
            </a:r>
            <a:r>
              <a:rPr lang="tr-TR" sz="2000" b="1" dirty="0">
                <a:effectLst>
                  <a:outerShdw blurRad="38100" dist="38100" dir="2700000" algn="tl">
                    <a:srgbClr val="000000">
                      <a:alpha val="43137"/>
                    </a:srgbClr>
                  </a:outerShdw>
                </a:effectLst>
                <a:latin typeface="Sylfaen" pitchFamily="18" charset="0"/>
              </a:rPr>
              <a:t>-2012 </a:t>
            </a:r>
            <a:r>
              <a:rPr lang="tr-TR" sz="2000" b="1" dirty="0" err="1">
                <a:effectLst>
                  <a:outerShdw blurRad="38100" dist="38100" dir="2700000" algn="tl">
                    <a:srgbClr val="000000">
                      <a:alpha val="43137"/>
                    </a:srgbClr>
                  </a:outerShdw>
                </a:effectLst>
                <a:latin typeface="Sylfaen" pitchFamily="18" charset="0"/>
              </a:rPr>
              <a:t>by</a:t>
            </a:r>
            <a:r>
              <a:rPr lang="tr-TR" sz="2000" b="1" dirty="0">
                <a:effectLst>
                  <a:outerShdw blurRad="38100" dist="38100" dir="2700000" algn="tl">
                    <a:srgbClr val="000000">
                      <a:alpha val="43137"/>
                    </a:srgbClr>
                  </a:outerShdw>
                </a:effectLst>
                <a:latin typeface="Sylfaen" pitchFamily="18" charset="0"/>
              </a:rPr>
              <a:t> </a:t>
            </a:r>
            <a:r>
              <a:rPr lang="tr-TR" sz="2000" b="1" dirty="0" err="1">
                <a:effectLst>
                  <a:outerShdw blurRad="38100" dist="38100" dir="2700000" algn="tl">
                    <a:srgbClr val="000000">
                      <a:alpha val="43137"/>
                    </a:srgbClr>
                  </a:outerShdw>
                </a:effectLst>
                <a:latin typeface="Sylfaen" pitchFamily="18" charset="0"/>
              </a:rPr>
              <a:t>Vaisala</a:t>
            </a:r>
            <a:endParaRPr lang="en-US" sz="2000" b="1" dirty="0">
              <a:effectLst>
                <a:outerShdw blurRad="38100" dist="38100" dir="2700000" algn="tl">
                  <a:srgbClr val="000000">
                    <a:alpha val="43137"/>
                  </a:srgbClr>
                </a:outerShdw>
              </a:effectLst>
              <a:latin typeface="Sylfaen" pitchFamily="18" charset="0"/>
            </a:endParaRPr>
          </a:p>
        </p:txBody>
      </p:sp>
      <p:sp>
        <p:nvSpPr>
          <p:cNvPr id="28" name="27 Oval"/>
          <p:cNvSpPr/>
          <p:nvPr/>
        </p:nvSpPr>
        <p:spPr>
          <a:xfrm>
            <a:off x="1428750" y="1428750"/>
            <a:ext cx="1285875" cy="1285875"/>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9" name="28 Oval"/>
          <p:cNvSpPr/>
          <p:nvPr/>
        </p:nvSpPr>
        <p:spPr>
          <a:xfrm>
            <a:off x="785813" y="2428875"/>
            <a:ext cx="1285875" cy="1285875"/>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0" name="29 Oval"/>
          <p:cNvSpPr/>
          <p:nvPr/>
        </p:nvSpPr>
        <p:spPr>
          <a:xfrm>
            <a:off x="3143250" y="1500188"/>
            <a:ext cx="1285875" cy="1285875"/>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1" name="30 Oval"/>
          <p:cNvSpPr/>
          <p:nvPr/>
        </p:nvSpPr>
        <p:spPr>
          <a:xfrm>
            <a:off x="3500438" y="2357438"/>
            <a:ext cx="1285875" cy="1285875"/>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2" name="31 Oval"/>
          <p:cNvSpPr/>
          <p:nvPr/>
        </p:nvSpPr>
        <p:spPr>
          <a:xfrm>
            <a:off x="142875" y="3143250"/>
            <a:ext cx="1285875" cy="1285875"/>
          </a:xfrm>
          <a:prstGeom prst="ellipse">
            <a:avLst/>
          </a:prstGeom>
          <a:noFill/>
          <a:ln w="444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32 Oval"/>
          <p:cNvSpPr/>
          <p:nvPr/>
        </p:nvSpPr>
        <p:spPr>
          <a:xfrm>
            <a:off x="1000125" y="4000500"/>
            <a:ext cx="1285875" cy="1285875"/>
          </a:xfrm>
          <a:prstGeom prst="ellipse">
            <a:avLst/>
          </a:prstGeom>
          <a:noFill/>
          <a:ln w="444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4" name="33 Oval"/>
          <p:cNvSpPr/>
          <p:nvPr/>
        </p:nvSpPr>
        <p:spPr>
          <a:xfrm>
            <a:off x="2489200" y="4286250"/>
            <a:ext cx="1285875" cy="1285875"/>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5" name="34 Oval"/>
          <p:cNvSpPr/>
          <p:nvPr/>
        </p:nvSpPr>
        <p:spPr>
          <a:xfrm>
            <a:off x="6143625" y="4071938"/>
            <a:ext cx="1285875" cy="1285875"/>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6" name="35 Oval"/>
          <p:cNvSpPr/>
          <p:nvPr/>
        </p:nvSpPr>
        <p:spPr>
          <a:xfrm>
            <a:off x="5143500" y="1571625"/>
            <a:ext cx="1285875" cy="1285875"/>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7" name="36 Oval"/>
          <p:cNvSpPr/>
          <p:nvPr/>
        </p:nvSpPr>
        <p:spPr>
          <a:xfrm>
            <a:off x="6500813" y="1571625"/>
            <a:ext cx="1285875" cy="1285875"/>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0" name="Text Box 9"/>
          <p:cNvSpPr txBox="1">
            <a:spLocks noChangeArrowheads="1"/>
          </p:cNvSpPr>
          <p:nvPr/>
        </p:nvSpPr>
        <p:spPr bwMode="auto">
          <a:xfrm>
            <a:off x="755650" y="142875"/>
            <a:ext cx="7272338" cy="584200"/>
          </a:xfrm>
          <a:prstGeom prst="rect">
            <a:avLst/>
          </a:prstGeom>
          <a:noFill/>
          <a:ln w="9525">
            <a:noFill/>
            <a:miter lim="800000"/>
            <a:headEnd/>
            <a:tailEnd/>
          </a:ln>
        </p:spPr>
        <p:txBody>
          <a:bodyPr>
            <a:spAutoFit/>
          </a:bodyPr>
          <a:lstStyle/>
          <a:p>
            <a:pPr algn="ctr">
              <a:spcBef>
                <a:spcPct val="50000"/>
              </a:spcBef>
              <a:defRPr/>
            </a:pPr>
            <a:r>
              <a:rPr lang="tr-TR" sz="3200" b="1" dirty="0">
                <a:solidFill>
                  <a:srgbClr val="FF0000"/>
                </a:solidFill>
                <a:effectLst>
                  <a:outerShdw blurRad="38100" dist="38100" dir="2700000" algn="tl">
                    <a:srgbClr val="000000"/>
                  </a:outerShdw>
                </a:effectLst>
                <a:latin typeface="Century Gothic" pitchFamily="34" charset="0"/>
              </a:rPr>
              <a:t>RADAR </a:t>
            </a:r>
            <a:r>
              <a:rPr lang="tr-TR" sz="3200" b="1" dirty="0" err="1">
                <a:solidFill>
                  <a:srgbClr val="FF0000"/>
                </a:solidFill>
                <a:effectLst>
                  <a:outerShdw blurRad="38100" dist="38100" dir="2700000" algn="tl">
                    <a:srgbClr val="000000"/>
                  </a:outerShdw>
                </a:effectLst>
                <a:latin typeface="Century Gothic" pitchFamily="34" charset="0"/>
              </a:rPr>
              <a:t>Locations</a:t>
            </a:r>
            <a:r>
              <a:rPr lang="tr-TR" sz="3200" b="1" dirty="0">
                <a:solidFill>
                  <a:srgbClr val="FF0000"/>
                </a:solidFill>
                <a:effectLst>
                  <a:outerShdw blurRad="38100" dist="38100" dir="2700000" algn="tl">
                    <a:srgbClr val="000000"/>
                  </a:outerShdw>
                </a:effectLst>
                <a:latin typeface="Century Gothic" pitchFamily="34" charset="0"/>
              </a:rPr>
              <a:t> in </a:t>
            </a:r>
            <a:r>
              <a:rPr lang="tr-TR" sz="3200" b="1" dirty="0" err="1">
                <a:solidFill>
                  <a:srgbClr val="FF0000"/>
                </a:solidFill>
                <a:effectLst>
                  <a:outerShdw blurRad="38100" dist="38100" dir="2700000" algn="tl">
                    <a:srgbClr val="000000"/>
                  </a:outerShdw>
                </a:effectLst>
                <a:latin typeface="Century Gothic" pitchFamily="34" charset="0"/>
              </a:rPr>
              <a:t>Turkey</a:t>
            </a:r>
            <a:endParaRPr lang="tr-TR" sz="3200" b="1" dirty="0">
              <a:solidFill>
                <a:srgbClr val="FF0000"/>
              </a:solidFill>
              <a:effectLst>
                <a:outerShdw blurRad="38100" dist="38100" dir="2700000" algn="tl">
                  <a:srgbClr val="000000"/>
                </a:outerShdw>
              </a:effectLst>
              <a:latin typeface="Century Gothic" pitchFamily="34" charset="0"/>
            </a:endParaRPr>
          </a:p>
        </p:txBody>
      </p:sp>
      <p:pic>
        <p:nvPicPr>
          <p:cNvPr id="15397" name="Picture 5" descr="donen_radar"/>
          <p:cNvPicPr>
            <a:picLocks noChangeAspect="1" noChangeArrowheads="1" noCrop="1"/>
          </p:cNvPicPr>
          <p:nvPr/>
        </p:nvPicPr>
        <p:blipFill>
          <a:blip r:embed="rId4" cstate="print"/>
          <a:srcRect/>
          <a:stretch>
            <a:fillRect/>
          </a:stretch>
        </p:blipFill>
        <p:spPr bwMode="auto">
          <a:xfrm>
            <a:off x="638175" y="3589338"/>
            <a:ext cx="333375" cy="268287"/>
          </a:xfrm>
          <a:prstGeom prst="rect">
            <a:avLst/>
          </a:prstGeom>
          <a:noFill/>
          <a:ln w="9525">
            <a:noFill/>
            <a:miter lim="800000"/>
            <a:headEnd/>
            <a:tailEnd/>
          </a:ln>
        </p:spPr>
      </p:pic>
      <p:pic>
        <p:nvPicPr>
          <p:cNvPr id="15398" name="Picture 5" descr="donen_radar"/>
          <p:cNvPicPr>
            <a:picLocks noChangeAspect="1" noChangeArrowheads="1" noCrop="1"/>
          </p:cNvPicPr>
          <p:nvPr/>
        </p:nvPicPr>
        <p:blipFill>
          <a:blip r:embed="rId4" cstate="print"/>
          <a:srcRect/>
          <a:stretch>
            <a:fillRect/>
          </a:stretch>
        </p:blipFill>
        <p:spPr bwMode="auto">
          <a:xfrm>
            <a:off x="1500188" y="4429125"/>
            <a:ext cx="333375" cy="268288"/>
          </a:xfrm>
          <a:prstGeom prst="rect">
            <a:avLst/>
          </a:prstGeom>
          <a:noFill/>
          <a:ln w="9525">
            <a:noFill/>
            <a:miter lim="800000"/>
            <a:headEnd/>
            <a:tailEnd/>
          </a:ln>
        </p:spPr>
      </p:pic>
      <p:sp>
        <p:nvSpPr>
          <p:cNvPr id="39" name="38 Slayt Numarası Yer Tutucusu"/>
          <p:cNvSpPr>
            <a:spLocks noGrp="1"/>
          </p:cNvSpPr>
          <p:nvPr>
            <p:ph type="sldNum" sz="quarter" idx="12"/>
          </p:nvPr>
        </p:nvSpPr>
        <p:spPr/>
        <p:txBody>
          <a:bodyPr/>
          <a:lstStyle/>
          <a:p>
            <a:pPr>
              <a:defRPr/>
            </a:pPr>
            <a:fld id="{660556E8-1B54-4881-9EBC-34ACDD912C19}" type="slidenum">
              <a:rPr lang="tr-TR" smtClean="0"/>
              <a:pPr>
                <a:defRPr/>
              </a:pPr>
              <a:t>11</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par>
                                <p:cTn id="8" presetID="3" presetClass="entr" presetSubtype="1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blinds(horizontal)">
                                      <p:cBhvr>
                                        <p:cTn id="10" dur="500"/>
                                        <p:tgtEl>
                                          <p:spTgt spid="15364"/>
                                        </p:tgtEl>
                                      </p:cBhvr>
                                    </p:animEffect>
                                  </p:childTnLst>
                                </p:cTn>
                              </p:par>
                              <p:par>
                                <p:cTn id="11" presetID="3" presetClass="entr" presetSubtype="10" fill="hold" nodeType="withEffect">
                                  <p:stCondLst>
                                    <p:cond delay="0"/>
                                  </p:stCondLst>
                                  <p:childTnLst>
                                    <p:set>
                                      <p:cBhvr>
                                        <p:cTn id="12" dur="1" fill="hold">
                                          <p:stCondLst>
                                            <p:cond delay="0"/>
                                          </p:stCondLst>
                                        </p:cTn>
                                        <p:tgtEl>
                                          <p:spTgt spid="15365"/>
                                        </p:tgtEl>
                                        <p:attrNameLst>
                                          <p:attrName>style.visibility</p:attrName>
                                        </p:attrNameLst>
                                      </p:cBhvr>
                                      <p:to>
                                        <p:strVal val="visible"/>
                                      </p:to>
                                    </p:set>
                                    <p:animEffect transition="in" filter="blinds(horizontal)">
                                      <p:cBhvr>
                                        <p:cTn id="13" dur="500"/>
                                        <p:tgtEl>
                                          <p:spTgt spid="15365"/>
                                        </p:tgtEl>
                                      </p:cBhvr>
                                    </p:animEffect>
                                  </p:childTnLst>
                                </p:cTn>
                              </p:par>
                              <p:par>
                                <p:cTn id="14" presetID="3" presetClass="entr" presetSubtype="10" fill="hold" nodeType="withEffect">
                                  <p:stCondLst>
                                    <p:cond delay="0"/>
                                  </p:stCondLst>
                                  <p:childTnLst>
                                    <p:set>
                                      <p:cBhvr>
                                        <p:cTn id="15" dur="1" fill="hold">
                                          <p:stCondLst>
                                            <p:cond delay="0"/>
                                          </p:stCondLst>
                                        </p:cTn>
                                        <p:tgtEl>
                                          <p:spTgt spid="15366"/>
                                        </p:tgtEl>
                                        <p:attrNameLst>
                                          <p:attrName>style.visibility</p:attrName>
                                        </p:attrNameLst>
                                      </p:cBhvr>
                                      <p:to>
                                        <p:strVal val="visible"/>
                                      </p:to>
                                    </p:set>
                                    <p:animEffect transition="in" filter="blinds(horizontal)">
                                      <p:cBhvr>
                                        <p:cTn id="16" dur="500"/>
                                        <p:tgtEl>
                                          <p:spTgt spid="15366"/>
                                        </p:tgtEl>
                                      </p:cBhvr>
                                    </p:animEffect>
                                  </p:childTnLst>
                                </p:cTn>
                              </p:par>
                              <p:par>
                                <p:cTn id="17" presetID="3" presetClass="entr" presetSubtype="10" fill="hold" nodeType="withEffect">
                                  <p:stCondLst>
                                    <p:cond delay="0"/>
                                  </p:stCondLst>
                                  <p:childTnLst>
                                    <p:set>
                                      <p:cBhvr>
                                        <p:cTn id="18" dur="1" fill="hold">
                                          <p:stCondLst>
                                            <p:cond delay="0"/>
                                          </p:stCondLst>
                                        </p:cTn>
                                        <p:tgtEl>
                                          <p:spTgt spid="15367"/>
                                        </p:tgtEl>
                                        <p:attrNameLst>
                                          <p:attrName>style.visibility</p:attrName>
                                        </p:attrNameLst>
                                      </p:cBhvr>
                                      <p:to>
                                        <p:strVal val="visible"/>
                                      </p:to>
                                    </p:set>
                                    <p:animEffect transition="in" filter="blinds(horizontal)">
                                      <p:cBhvr>
                                        <p:cTn id="19" dur="500"/>
                                        <p:tgtEl>
                                          <p:spTgt spid="1536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368"/>
                                        </p:tgtEl>
                                        <p:attrNameLst>
                                          <p:attrName>style.visibility</p:attrName>
                                        </p:attrNameLst>
                                      </p:cBhvr>
                                      <p:to>
                                        <p:strVal val="visible"/>
                                      </p:to>
                                    </p:set>
                                    <p:animEffect transition="in" filter="blinds(horizontal)">
                                      <p:cBhvr>
                                        <p:cTn id="22" dur="500"/>
                                        <p:tgtEl>
                                          <p:spTgt spid="1536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369"/>
                                        </p:tgtEl>
                                        <p:attrNameLst>
                                          <p:attrName>style.visibility</p:attrName>
                                        </p:attrNameLst>
                                      </p:cBhvr>
                                      <p:to>
                                        <p:strVal val="visible"/>
                                      </p:to>
                                    </p:set>
                                    <p:animEffect transition="in" filter="blinds(horizontal)">
                                      <p:cBhvr>
                                        <p:cTn id="25" dur="500"/>
                                        <p:tgtEl>
                                          <p:spTgt spid="1536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370"/>
                                        </p:tgtEl>
                                        <p:attrNameLst>
                                          <p:attrName>style.visibility</p:attrName>
                                        </p:attrNameLst>
                                      </p:cBhvr>
                                      <p:to>
                                        <p:strVal val="visible"/>
                                      </p:to>
                                    </p:set>
                                    <p:animEffect transition="in" filter="blinds(horizontal)">
                                      <p:cBhvr>
                                        <p:cTn id="28" dur="500"/>
                                        <p:tgtEl>
                                          <p:spTgt spid="1537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371"/>
                                        </p:tgtEl>
                                        <p:attrNameLst>
                                          <p:attrName>style.visibility</p:attrName>
                                        </p:attrNameLst>
                                      </p:cBhvr>
                                      <p:to>
                                        <p:strVal val="visible"/>
                                      </p:to>
                                    </p:set>
                                    <p:animEffect transition="in" filter="blinds(horizontal)">
                                      <p:cBhvr>
                                        <p:cTn id="31" dur="500"/>
                                        <p:tgtEl>
                                          <p:spTgt spid="1537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372"/>
                                        </p:tgtEl>
                                        <p:attrNameLst>
                                          <p:attrName>style.visibility</p:attrName>
                                        </p:attrNameLst>
                                      </p:cBhvr>
                                      <p:to>
                                        <p:strVal val="visible"/>
                                      </p:to>
                                    </p:set>
                                    <p:animEffect transition="in" filter="blinds(horizontal)">
                                      <p:cBhvr>
                                        <p:cTn id="34" dur="500"/>
                                        <p:tgtEl>
                                          <p:spTgt spid="1537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373"/>
                                        </p:tgtEl>
                                        <p:attrNameLst>
                                          <p:attrName>style.visibility</p:attrName>
                                        </p:attrNameLst>
                                      </p:cBhvr>
                                      <p:to>
                                        <p:strVal val="visible"/>
                                      </p:to>
                                    </p:set>
                                    <p:animEffect transition="in" filter="blinds(horizontal)">
                                      <p:cBhvr>
                                        <p:cTn id="37" dur="500"/>
                                        <p:tgtEl>
                                          <p:spTgt spid="1537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374"/>
                                        </p:tgtEl>
                                        <p:attrNameLst>
                                          <p:attrName>style.visibility</p:attrName>
                                        </p:attrNameLst>
                                      </p:cBhvr>
                                      <p:to>
                                        <p:strVal val="visible"/>
                                      </p:to>
                                    </p:set>
                                    <p:animEffect transition="in" filter="blinds(horizontal)">
                                      <p:cBhvr>
                                        <p:cTn id="40" dur="500"/>
                                        <p:tgtEl>
                                          <p:spTgt spid="15374"/>
                                        </p:tgtEl>
                                      </p:cBhvr>
                                    </p:animEffect>
                                  </p:childTnLst>
                                </p:cTn>
                              </p:par>
                              <p:par>
                                <p:cTn id="41" presetID="3" presetClass="entr" presetSubtype="10" fill="hold" nodeType="withEffect">
                                  <p:stCondLst>
                                    <p:cond delay="0"/>
                                  </p:stCondLst>
                                  <p:childTnLst>
                                    <p:set>
                                      <p:cBhvr>
                                        <p:cTn id="42" dur="1" fill="hold">
                                          <p:stCondLst>
                                            <p:cond delay="0"/>
                                          </p:stCondLst>
                                        </p:cTn>
                                        <p:tgtEl>
                                          <p:spTgt spid="15375"/>
                                        </p:tgtEl>
                                        <p:attrNameLst>
                                          <p:attrName>style.visibility</p:attrName>
                                        </p:attrNameLst>
                                      </p:cBhvr>
                                      <p:to>
                                        <p:strVal val="visible"/>
                                      </p:to>
                                    </p:set>
                                    <p:animEffect transition="in" filter="blinds(horizontal)">
                                      <p:cBhvr>
                                        <p:cTn id="43" dur="500"/>
                                        <p:tgtEl>
                                          <p:spTgt spid="15375"/>
                                        </p:tgtEl>
                                      </p:cBhvr>
                                    </p:animEffect>
                                  </p:childTnLst>
                                </p:cTn>
                              </p:par>
                              <p:par>
                                <p:cTn id="44" presetID="3" presetClass="entr" presetSubtype="10" fill="hold" nodeType="withEffect">
                                  <p:stCondLst>
                                    <p:cond delay="0"/>
                                  </p:stCondLst>
                                  <p:childTnLst>
                                    <p:set>
                                      <p:cBhvr>
                                        <p:cTn id="45" dur="1" fill="hold">
                                          <p:stCondLst>
                                            <p:cond delay="0"/>
                                          </p:stCondLst>
                                        </p:cTn>
                                        <p:tgtEl>
                                          <p:spTgt spid="15376"/>
                                        </p:tgtEl>
                                        <p:attrNameLst>
                                          <p:attrName>style.visibility</p:attrName>
                                        </p:attrNameLst>
                                      </p:cBhvr>
                                      <p:to>
                                        <p:strVal val="visible"/>
                                      </p:to>
                                    </p:set>
                                    <p:animEffect transition="in" filter="blinds(horizontal)">
                                      <p:cBhvr>
                                        <p:cTn id="46" dur="500"/>
                                        <p:tgtEl>
                                          <p:spTgt spid="15376"/>
                                        </p:tgtEl>
                                      </p:cBhvr>
                                    </p:animEffect>
                                  </p:childTnLst>
                                </p:cTn>
                              </p:par>
                              <p:par>
                                <p:cTn id="47" presetID="3" presetClass="entr" presetSubtype="10" fill="hold" nodeType="withEffect">
                                  <p:stCondLst>
                                    <p:cond delay="0"/>
                                  </p:stCondLst>
                                  <p:childTnLst>
                                    <p:set>
                                      <p:cBhvr>
                                        <p:cTn id="48" dur="1" fill="hold">
                                          <p:stCondLst>
                                            <p:cond delay="0"/>
                                          </p:stCondLst>
                                        </p:cTn>
                                        <p:tgtEl>
                                          <p:spTgt spid="15377"/>
                                        </p:tgtEl>
                                        <p:attrNameLst>
                                          <p:attrName>style.visibility</p:attrName>
                                        </p:attrNameLst>
                                      </p:cBhvr>
                                      <p:to>
                                        <p:strVal val="visible"/>
                                      </p:to>
                                    </p:set>
                                    <p:animEffect transition="in" filter="blinds(horizontal)">
                                      <p:cBhvr>
                                        <p:cTn id="49" dur="500"/>
                                        <p:tgtEl>
                                          <p:spTgt spid="15377"/>
                                        </p:tgtEl>
                                      </p:cBhvr>
                                    </p:animEffect>
                                  </p:childTnLst>
                                </p:cTn>
                              </p:par>
                              <p:par>
                                <p:cTn id="50" presetID="3" presetClass="entr" presetSubtype="10" fill="hold" nodeType="withEffect">
                                  <p:stCondLst>
                                    <p:cond delay="0"/>
                                  </p:stCondLst>
                                  <p:childTnLst>
                                    <p:set>
                                      <p:cBhvr>
                                        <p:cTn id="51" dur="1" fill="hold">
                                          <p:stCondLst>
                                            <p:cond delay="0"/>
                                          </p:stCondLst>
                                        </p:cTn>
                                        <p:tgtEl>
                                          <p:spTgt spid="15378"/>
                                        </p:tgtEl>
                                        <p:attrNameLst>
                                          <p:attrName>style.visibility</p:attrName>
                                        </p:attrNameLst>
                                      </p:cBhvr>
                                      <p:to>
                                        <p:strVal val="visible"/>
                                      </p:to>
                                    </p:set>
                                    <p:animEffect transition="in" filter="blinds(horizontal)">
                                      <p:cBhvr>
                                        <p:cTn id="52" dur="500"/>
                                        <p:tgtEl>
                                          <p:spTgt spid="1537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379"/>
                                        </p:tgtEl>
                                        <p:attrNameLst>
                                          <p:attrName>style.visibility</p:attrName>
                                        </p:attrNameLst>
                                      </p:cBhvr>
                                      <p:to>
                                        <p:strVal val="visible"/>
                                      </p:to>
                                    </p:set>
                                    <p:animEffect transition="in" filter="blinds(horizontal)">
                                      <p:cBhvr>
                                        <p:cTn id="55" dur="500"/>
                                        <p:tgtEl>
                                          <p:spTgt spid="1537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380"/>
                                        </p:tgtEl>
                                        <p:attrNameLst>
                                          <p:attrName>style.visibility</p:attrName>
                                        </p:attrNameLst>
                                      </p:cBhvr>
                                      <p:to>
                                        <p:strVal val="visible"/>
                                      </p:to>
                                    </p:set>
                                    <p:animEffect transition="in" filter="blinds(horizontal)">
                                      <p:cBhvr>
                                        <p:cTn id="58" dur="500"/>
                                        <p:tgtEl>
                                          <p:spTgt spid="1538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381"/>
                                        </p:tgtEl>
                                        <p:attrNameLst>
                                          <p:attrName>style.visibility</p:attrName>
                                        </p:attrNameLst>
                                      </p:cBhvr>
                                      <p:to>
                                        <p:strVal val="visible"/>
                                      </p:to>
                                    </p:set>
                                    <p:animEffect transition="in" filter="blinds(horizontal)">
                                      <p:cBhvr>
                                        <p:cTn id="61" dur="500"/>
                                        <p:tgtEl>
                                          <p:spTgt spid="15381"/>
                                        </p:tgtEl>
                                      </p:cBhvr>
                                    </p:animEffect>
                                  </p:childTnLst>
                                </p:cTn>
                              </p:par>
                              <p:par>
                                <p:cTn id="62" presetID="3" presetClass="entr" presetSubtype="10" fill="hold" nodeType="withEffect">
                                  <p:stCondLst>
                                    <p:cond delay="0"/>
                                  </p:stCondLst>
                                  <p:childTnLst>
                                    <p:set>
                                      <p:cBhvr>
                                        <p:cTn id="63" dur="1" fill="hold">
                                          <p:stCondLst>
                                            <p:cond delay="0"/>
                                          </p:stCondLst>
                                        </p:cTn>
                                        <p:tgtEl>
                                          <p:spTgt spid="15382"/>
                                        </p:tgtEl>
                                        <p:attrNameLst>
                                          <p:attrName>style.visibility</p:attrName>
                                        </p:attrNameLst>
                                      </p:cBhvr>
                                      <p:to>
                                        <p:strVal val="visible"/>
                                      </p:to>
                                    </p:set>
                                    <p:animEffect transition="in" filter="blinds(horizontal)">
                                      <p:cBhvr>
                                        <p:cTn id="64" dur="500"/>
                                        <p:tgtEl>
                                          <p:spTgt spid="15382"/>
                                        </p:tgtEl>
                                      </p:cBhvr>
                                    </p:animEffect>
                                  </p:childTnLst>
                                </p:cTn>
                              </p:par>
                              <p:par>
                                <p:cTn id="65" presetID="3" presetClass="entr" presetSubtype="10" fill="hold" nodeType="withEffect">
                                  <p:stCondLst>
                                    <p:cond delay="0"/>
                                  </p:stCondLst>
                                  <p:childTnLst>
                                    <p:set>
                                      <p:cBhvr>
                                        <p:cTn id="66" dur="1" fill="hold">
                                          <p:stCondLst>
                                            <p:cond delay="0"/>
                                          </p:stCondLst>
                                        </p:cTn>
                                        <p:tgtEl>
                                          <p:spTgt spid="15383"/>
                                        </p:tgtEl>
                                        <p:attrNameLst>
                                          <p:attrName>style.visibility</p:attrName>
                                        </p:attrNameLst>
                                      </p:cBhvr>
                                      <p:to>
                                        <p:strVal val="visible"/>
                                      </p:to>
                                    </p:set>
                                    <p:animEffect transition="in" filter="blinds(horizontal)">
                                      <p:cBhvr>
                                        <p:cTn id="67" dur="500"/>
                                        <p:tgtEl>
                                          <p:spTgt spid="1538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4360"/>
                                        </p:tgtEl>
                                        <p:attrNameLst>
                                          <p:attrName>style.visibility</p:attrName>
                                        </p:attrNameLst>
                                      </p:cBhvr>
                                      <p:to>
                                        <p:strVal val="visible"/>
                                      </p:to>
                                    </p:set>
                                    <p:animEffect transition="in" filter="blinds(horizontal)">
                                      <p:cBhvr>
                                        <p:cTn id="70" dur="500"/>
                                        <p:tgtEl>
                                          <p:spTgt spid="1436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4361"/>
                                        </p:tgtEl>
                                        <p:attrNameLst>
                                          <p:attrName>style.visibility</p:attrName>
                                        </p:attrNameLst>
                                      </p:cBhvr>
                                      <p:to>
                                        <p:strVal val="visible"/>
                                      </p:to>
                                    </p:set>
                                    <p:animEffect transition="in" filter="blinds(horizontal)">
                                      <p:cBhvr>
                                        <p:cTn id="73" dur="500"/>
                                        <p:tgtEl>
                                          <p:spTgt spid="14361"/>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linds(horizontal)">
                                      <p:cBhvr>
                                        <p:cTn id="76" dur="500"/>
                                        <p:tgtEl>
                                          <p:spTgt spid="2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linds(horizontal)">
                                      <p:cBhvr>
                                        <p:cTn id="79" dur="500"/>
                                        <p:tgtEl>
                                          <p:spTgt spid="29"/>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blinds(horizontal)">
                                      <p:cBhvr>
                                        <p:cTn id="82" dur="500"/>
                                        <p:tgtEl>
                                          <p:spTgt spid="30"/>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blinds(horizontal)">
                                      <p:cBhvr>
                                        <p:cTn id="85" dur="500"/>
                                        <p:tgtEl>
                                          <p:spTgt spid="31"/>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blinds(horizontal)">
                                      <p:cBhvr>
                                        <p:cTn id="88" dur="500"/>
                                        <p:tgtEl>
                                          <p:spTgt spid="32"/>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linds(horizontal)">
                                      <p:cBhvr>
                                        <p:cTn id="91" dur="500"/>
                                        <p:tgtEl>
                                          <p:spTgt spid="3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blinds(horizontal)">
                                      <p:cBhvr>
                                        <p:cTn id="94" dur="500"/>
                                        <p:tgtEl>
                                          <p:spTgt spid="34"/>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linds(horizontal)">
                                      <p:cBhvr>
                                        <p:cTn id="97" dur="500"/>
                                        <p:tgtEl>
                                          <p:spTgt spid="35"/>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blinds(horizontal)">
                                      <p:cBhvr>
                                        <p:cTn id="100" dur="500"/>
                                        <p:tgtEl>
                                          <p:spTgt spid="36"/>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blinds(horizontal)">
                                      <p:cBhvr>
                                        <p:cTn id="103" dur="500"/>
                                        <p:tgtEl>
                                          <p:spTgt spid="37"/>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linds(horizontal)">
                                      <p:cBhvr>
                                        <p:cTn id="106" dur="500"/>
                                        <p:tgtEl>
                                          <p:spTgt spid="40"/>
                                        </p:tgtEl>
                                      </p:cBhvr>
                                    </p:animEffect>
                                  </p:childTnLst>
                                </p:cTn>
                              </p:par>
                              <p:par>
                                <p:cTn id="107" presetID="3" presetClass="entr" presetSubtype="10" fill="hold" nodeType="withEffect">
                                  <p:stCondLst>
                                    <p:cond delay="0"/>
                                  </p:stCondLst>
                                  <p:childTnLst>
                                    <p:set>
                                      <p:cBhvr>
                                        <p:cTn id="108" dur="1" fill="hold">
                                          <p:stCondLst>
                                            <p:cond delay="0"/>
                                          </p:stCondLst>
                                        </p:cTn>
                                        <p:tgtEl>
                                          <p:spTgt spid="15397"/>
                                        </p:tgtEl>
                                        <p:attrNameLst>
                                          <p:attrName>style.visibility</p:attrName>
                                        </p:attrNameLst>
                                      </p:cBhvr>
                                      <p:to>
                                        <p:strVal val="visible"/>
                                      </p:to>
                                    </p:set>
                                    <p:animEffect transition="in" filter="blinds(horizontal)">
                                      <p:cBhvr>
                                        <p:cTn id="109" dur="500"/>
                                        <p:tgtEl>
                                          <p:spTgt spid="15397"/>
                                        </p:tgtEl>
                                      </p:cBhvr>
                                    </p:animEffect>
                                  </p:childTnLst>
                                </p:cTn>
                              </p:par>
                              <p:par>
                                <p:cTn id="110" presetID="3" presetClass="entr" presetSubtype="10" fill="hold" nodeType="withEffect">
                                  <p:stCondLst>
                                    <p:cond delay="0"/>
                                  </p:stCondLst>
                                  <p:childTnLst>
                                    <p:set>
                                      <p:cBhvr>
                                        <p:cTn id="111" dur="1" fill="hold">
                                          <p:stCondLst>
                                            <p:cond delay="0"/>
                                          </p:stCondLst>
                                        </p:cTn>
                                        <p:tgtEl>
                                          <p:spTgt spid="15398"/>
                                        </p:tgtEl>
                                        <p:attrNameLst>
                                          <p:attrName>style.visibility</p:attrName>
                                        </p:attrNameLst>
                                      </p:cBhvr>
                                      <p:to>
                                        <p:strVal val="visible"/>
                                      </p:to>
                                    </p:set>
                                    <p:animEffect transition="in" filter="blinds(horizontal)">
                                      <p:cBhvr>
                                        <p:cTn id="112" dur="500"/>
                                        <p:tgtEl>
                                          <p:spTgt spid="15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15368" grpId="0"/>
      <p:bldP spid="15369" grpId="0"/>
      <p:bldP spid="15370" grpId="0"/>
      <p:bldP spid="15371" grpId="0"/>
      <p:bldP spid="15372" grpId="0"/>
      <p:bldP spid="15373" grpId="0"/>
      <p:bldP spid="15374" grpId="0"/>
      <p:bldP spid="15379" grpId="0"/>
      <p:bldP spid="15380" grpId="0"/>
      <p:bldP spid="15381" grpId="0"/>
      <p:bldP spid="14360" grpId="0"/>
      <p:bldP spid="14361"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4mevcut&amp;6planlanan_composite"/>
          <p:cNvPicPr>
            <a:picLocks noGrp="1" noChangeAspect="1" noChangeArrowheads="1"/>
          </p:cNvPicPr>
          <p:nvPr>
            <p:ph sz="half" idx="1"/>
          </p:nvPr>
        </p:nvPicPr>
        <p:blipFill>
          <a:blip r:embed="rId3" cstate="print"/>
          <a:srcRect/>
          <a:stretch>
            <a:fillRect/>
          </a:stretch>
        </p:blipFill>
        <p:spPr>
          <a:xfrm>
            <a:off x="250825" y="1428750"/>
            <a:ext cx="8642350" cy="4608513"/>
          </a:xfrm>
          <a:noFill/>
        </p:spPr>
      </p:pic>
      <p:sp>
        <p:nvSpPr>
          <p:cNvPr id="6" name="Text Box 9"/>
          <p:cNvSpPr txBox="1">
            <a:spLocks noChangeArrowheads="1"/>
          </p:cNvSpPr>
          <p:nvPr/>
        </p:nvSpPr>
        <p:spPr bwMode="auto">
          <a:xfrm>
            <a:off x="755650" y="415925"/>
            <a:ext cx="7272338" cy="584200"/>
          </a:xfrm>
          <a:prstGeom prst="rect">
            <a:avLst/>
          </a:prstGeom>
          <a:noFill/>
          <a:ln w="9525">
            <a:noFill/>
            <a:miter lim="800000"/>
            <a:headEnd/>
            <a:tailEnd/>
          </a:ln>
        </p:spPr>
        <p:txBody>
          <a:bodyPr>
            <a:spAutoFit/>
          </a:bodyPr>
          <a:lstStyle/>
          <a:p>
            <a:pPr algn="ctr">
              <a:spcBef>
                <a:spcPct val="50000"/>
              </a:spcBef>
              <a:defRPr/>
            </a:pPr>
            <a:r>
              <a:rPr lang="tr-TR" sz="3200" b="1" dirty="0" err="1">
                <a:solidFill>
                  <a:srgbClr val="FF0000"/>
                </a:solidFill>
                <a:effectLst>
                  <a:outerShdw blurRad="38100" dist="38100" dir="2700000" algn="tl">
                    <a:srgbClr val="000000"/>
                  </a:outerShdw>
                </a:effectLst>
                <a:latin typeface="Century Gothic" pitchFamily="34" charset="0"/>
              </a:rPr>
              <a:t>Doppler</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Mode</a:t>
            </a:r>
            <a:r>
              <a:rPr lang="tr-TR" sz="3200" b="1" dirty="0">
                <a:solidFill>
                  <a:srgbClr val="FF0000"/>
                </a:solidFill>
                <a:effectLst>
                  <a:outerShdw blurRad="38100" dist="38100" dir="2700000" algn="tl">
                    <a:srgbClr val="000000"/>
                  </a:outerShdw>
                </a:effectLst>
                <a:latin typeface="Century Gothic" pitchFamily="34" charset="0"/>
              </a:rPr>
              <a:t> RADAR </a:t>
            </a:r>
            <a:r>
              <a:rPr lang="tr-TR" sz="3200" b="1" dirty="0" err="1">
                <a:solidFill>
                  <a:srgbClr val="FF0000"/>
                </a:solidFill>
                <a:effectLst>
                  <a:outerShdw blurRad="38100" dist="38100" dir="2700000" algn="tl">
                    <a:srgbClr val="000000"/>
                  </a:outerShdw>
                </a:effectLst>
                <a:latin typeface="Century Gothic" pitchFamily="34" charset="0"/>
              </a:rPr>
              <a:t>Coverages</a:t>
            </a:r>
            <a:endParaRPr lang="tr-TR" sz="3200" b="1" dirty="0">
              <a:solidFill>
                <a:srgbClr val="FF0000"/>
              </a:solidFill>
              <a:effectLst>
                <a:outerShdw blurRad="38100" dist="38100" dir="2700000" algn="tl">
                  <a:srgbClr val="000000"/>
                </a:outerShdw>
              </a:effectLst>
              <a:latin typeface="Century Gothic" pitchFamily="34" charset="0"/>
            </a:endParaRPr>
          </a:p>
        </p:txBody>
      </p:sp>
      <p:pic>
        <p:nvPicPr>
          <p:cNvPr id="16388" name="Picture 5" descr="donen_radar"/>
          <p:cNvPicPr>
            <a:picLocks noChangeAspect="1" noChangeArrowheads="1" noCrop="1"/>
          </p:cNvPicPr>
          <p:nvPr/>
        </p:nvPicPr>
        <p:blipFill>
          <a:blip r:embed="rId4" cstate="print"/>
          <a:srcRect/>
          <a:stretch>
            <a:fillRect/>
          </a:stretch>
        </p:blipFill>
        <p:spPr bwMode="auto">
          <a:xfrm>
            <a:off x="1285875" y="1928813"/>
            <a:ext cx="333375" cy="268287"/>
          </a:xfrm>
          <a:prstGeom prst="rect">
            <a:avLst/>
          </a:prstGeom>
          <a:noFill/>
          <a:ln w="9525">
            <a:noFill/>
            <a:miter lim="800000"/>
            <a:headEnd/>
            <a:tailEnd/>
          </a:ln>
        </p:spPr>
      </p:pic>
      <p:pic>
        <p:nvPicPr>
          <p:cNvPr id="16389" name="Picture 5" descr="donen_radar"/>
          <p:cNvPicPr>
            <a:picLocks noChangeAspect="1" noChangeArrowheads="1" noCrop="1"/>
          </p:cNvPicPr>
          <p:nvPr/>
        </p:nvPicPr>
        <p:blipFill>
          <a:blip r:embed="rId4" cstate="print"/>
          <a:srcRect/>
          <a:stretch>
            <a:fillRect/>
          </a:stretch>
        </p:blipFill>
        <p:spPr bwMode="auto">
          <a:xfrm>
            <a:off x="1000125" y="2857500"/>
            <a:ext cx="333375" cy="268288"/>
          </a:xfrm>
          <a:prstGeom prst="rect">
            <a:avLst/>
          </a:prstGeom>
          <a:noFill/>
          <a:ln w="9525">
            <a:noFill/>
            <a:miter lim="800000"/>
            <a:headEnd/>
            <a:tailEnd/>
          </a:ln>
        </p:spPr>
      </p:pic>
      <p:pic>
        <p:nvPicPr>
          <p:cNvPr id="16390" name="Picture 5" descr="donen_radar"/>
          <p:cNvPicPr>
            <a:picLocks noChangeAspect="1" noChangeArrowheads="1" noCrop="1"/>
          </p:cNvPicPr>
          <p:nvPr/>
        </p:nvPicPr>
        <p:blipFill>
          <a:blip r:embed="rId4" cstate="print"/>
          <a:srcRect/>
          <a:stretch>
            <a:fillRect/>
          </a:stretch>
        </p:blipFill>
        <p:spPr bwMode="auto">
          <a:xfrm>
            <a:off x="714375" y="3714750"/>
            <a:ext cx="333375" cy="268288"/>
          </a:xfrm>
          <a:prstGeom prst="rect">
            <a:avLst/>
          </a:prstGeom>
          <a:noFill/>
          <a:ln w="9525">
            <a:noFill/>
            <a:miter lim="800000"/>
            <a:headEnd/>
            <a:tailEnd/>
          </a:ln>
        </p:spPr>
      </p:pic>
      <p:pic>
        <p:nvPicPr>
          <p:cNvPr id="16391" name="Picture 5" descr="donen_radar"/>
          <p:cNvPicPr>
            <a:picLocks noChangeAspect="1" noChangeArrowheads="1" noCrop="1"/>
          </p:cNvPicPr>
          <p:nvPr/>
        </p:nvPicPr>
        <p:blipFill>
          <a:blip r:embed="rId4" cstate="print"/>
          <a:srcRect/>
          <a:stretch>
            <a:fillRect/>
          </a:stretch>
        </p:blipFill>
        <p:spPr bwMode="auto">
          <a:xfrm>
            <a:off x="1214438" y="4643438"/>
            <a:ext cx="333375" cy="268287"/>
          </a:xfrm>
          <a:prstGeom prst="rect">
            <a:avLst/>
          </a:prstGeom>
          <a:noFill/>
          <a:ln w="9525">
            <a:noFill/>
            <a:miter lim="800000"/>
            <a:headEnd/>
            <a:tailEnd/>
          </a:ln>
        </p:spPr>
      </p:pic>
      <p:pic>
        <p:nvPicPr>
          <p:cNvPr id="16392" name="Picture 5" descr="donen_radar"/>
          <p:cNvPicPr>
            <a:picLocks noChangeAspect="1" noChangeArrowheads="1" noCrop="1"/>
          </p:cNvPicPr>
          <p:nvPr/>
        </p:nvPicPr>
        <p:blipFill>
          <a:blip r:embed="rId4" cstate="print"/>
          <a:srcRect/>
          <a:stretch>
            <a:fillRect/>
          </a:stretch>
        </p:blipFill>
        <p:spPr bwMode="auto">
          <a:xfrm>
            <a:off x="2857500" y="2000250"/>
            <a:ext cx="333375" cy="268288"/>
          </a:xfrm>
          <a:prstGeom prst="rect">
            <a:avLst/>
          </a:prstGeom>
          <a:noFill/>
          <a:ln w="9525">
            <a:noFill/>
            <a:miter lim="800000"/>
            <a:headEnd/>
            <a:tailEnd/>
          </a:ln>
        </p:spPr>
      </p:pic>
      <p:pic>
        <p:nvPicPr>
          <p:cNvPr id="16393" name="Picture 5" descr="donen_radar"/>
          <p:cNvPicPr>
            <a:picLocks noChangeAspect="1" noChangeArrowheads="1" noCrop="1"/>
          </p:cNvPicPr>
          <p:nvPr/>
        </p:nvPicPr>
        <p:blipFill>
          <a:blip r:embed="rId4" cstate="print"/>
          <a:srcRect/>
          <a:stretch>
            <a:fillRect/>
          </a:stretch>
        </p:blipFill>
        <p:spPr bwMode="auto">
          <a:xfrm>
            <a:off x="3500438" y="2857500"/>
            <a:ext cx="333375" cy="268288"/>
          </a:xfrm>
          <a:prstGeom prst="rect">
            <a:avLst/>
          </a:prstGeom>
          <a:noFill/>
          <a:ln w="9525">
            <a:noFill/>
            <a:miter lim="800000"/>
            <a:headEnd/>
            <a:tailEnd/>
          </a:ln>
        </p:spPr>
      </p:pic>
      <p:pic>
        <p:nvPicPr>
          <p:cNvPr id="16394" name="Picture 26" descr="donen_radar"/>
          <p:cNvPicPr>
            <a:picLocks noChangeAspect="1" noChangeArrowheads="1"/>
          </p:cNvPicPr>
          <p:nvPr/>
        </p:nvPicPr>
        <p:blipFill>
          <a:blip r:embed="rId5" cstate="print">
            <a:lum bright="24000" contrast="-54000"/>
          </a:blip>
          <a:srcRect/>
          <a:stretch>
            <a:fillRect/>
          </a:stretch>
        </p:blipFill>
        <p:spPr bwMode="auto">
          <a:xfrm>
            <a:off x="2214563" y="4919663"/>
            <a:ext cx="333375" cy="295275"/>
          </a:xfrm>
          <a:prstGeom prst="rect">
            <a:avLst/>
          </a:prstGeom>
          <a:noFill/>
          <a:ln w="9525">
            <a:noFill/>
            <a:miter lim="800000"/>
            <a:headEnd/>
            <a:tailEnd/>
          </a:ln>
        </p:spPr>
      </p:pic>
      <p:pic>
        <p:nvPicPr>
          <p:cNvPr id="16395" name="Picture 26" descr="donen_radar"/>
          <p:cNvPicPr>
            <a:picLocks noChangeAspect="1" noChangeArrowheads="1"/>
          </p:cNvPicPr>
          <p:nvPr/>
        </p:nvPicPr>
        <p:blipFill>
          <a:blip r:embed="rId5" cstate="print">
            <a:lum bright="24000" contrast="-54000"/>
          </a:blip>
          <a:srcRect/>
          <a:stretch>
            <a:fillRect/>
          </a:stretch>
        </p:blipFill>
        <p:spPr bwMode="auto">
          <a:xfrm>
            <a:off x="4643438" y="4919663"/>
            <a:ext cx="333375" cy="295275"/>
          </a:xfrm>
          <a:prstGeom prst="rect">
            <a:avLst/>
          </a:prstGeom>
          <a:noFill/>
          <a:ln w="9525">
            <a:noFill/>
            <a:miter lim="800000"/>
            <a:headEnd/>
            <a:tailEnd/>
          </a:ln>
        </p:spPr>
      </p:pic>
      <p:pic>
        <p:nvPicPr>
          <p:cNvPr id="16396" name="Picture 26" descr="donen_radar"/>
          <p:cNvPicPr>
            <a:picLocks noChangeAspect="1" noChangeArrowheads="1"/>
          </p:cNvPicPr>
          <p:nvPr/>
        </p:nvPicPr>
        <p:blipFill>
          <a:blip r:embed="rId5" cstate="print">
            <a:lum bright="24000" contrast="-54000"/>
          </a:blip>
          <a:srcRect/>
          <a:stretch>
            <a:fillRect/>
          </a:stretch>
        </p:blipFill>
        <p:spPr bwMode="auto">
          <a:xfrm>
            <a:off x="4725988" y="2028825"/>
            <a:ext cx="333375" cy="295275"/>
          </a:xfrm>
          <a:prstGeom prst="rect">
            <a:avLst/>
          </a:prstGeom>
          <a:noFill/>
          <a:ln w="9525">
            <a:noFill/>
            <a:miter lim="800000"/>
            <a:headEnd/>
            <a:tailEnd/>
          </a:ln>
        </p:spPr>
      </p:pic>
      <p:pic>
        <p:nvPicPr>
          <p:cNvPr id="16397" name="Picture 26" descr="donen_radar"/>
          <p:cNvPicPr>
            <a:picLocks noChangeAspect="1" noChangeArrowheads="1"/>
          </p:cNvPicPr>
          <p:nvPr/>
        </p:nvPicPr>
        <p:blipFill>
          <a:blip r:embed="rId5" cstate="print">
            <a:lum bright="24000" contrast="-54000"/>
          </a:blip>
          <a:srcRect/>
          <a:stretch>
            <a:fillRect/>
          </a:stretch>
        </p:blipFill>
        <p:spPr bwMode="auto">
          <a:xfrm>
            <a:off x="6577013" y="2297113"/>
            <a:ext cx="333375" cy="295275"/>
          </a:xfrm>
          <a:prstGeom prst="rect">
            <a:avLst/>
          </a:prstGeom>
          <a:noFill/>
          <a:ln w="9525">
            <a:noFill/>
            <a:miter lim="800000"/>
            <a:headEnd/>
            <a:tailEnd/>
          </a:ln>
        </p:spPr>
      </p:pic>
      <p:sp>
        <p:nvSpPr>
          <p:cNvPr id="16" name="15 Slayt Numarası Yer Tutucusu"/>
          <p:cNvSpPr>
            <a:spLocks noGrp="1"/>
          </p:cNvSpPr>
          <p:nvPr>
            <p:ph type="sldNum" sz="quarter" idx="12"/>
          </p:nvPr>
        </p:nvSpPr>
        <p:spPr/>
        <p:txBody>
          <a:bodyPr/>
          <a:lstStyle/>
          <a:p>
            <a:pPr>
              <a:defRPr/>
            </a:pPr>
            <a:fld id="{FBDA142C-DA50-4E99-98AA-8F009F26CDF6}" type="slidenum">
              <a:rPr lang="tr-TR" smtClean="0"/>
              <a:pPr>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3"/>
          <p:cNvSpPr txBox="1">
            <a:spLocks noChangeArrowheads="1"/>
          </p:cNvSpPr>
          <p:nvPr/>
        </p:nvSpPr>
        <p:spPr bwMode="auto">
          <a:xfrm>
            <a:off x="285750" y="22225"/>
            <a:ext cx="8643938" cy="584200"/>
          </a:xfrm>
          <a:prstGeom prst="rect">
            <a:avLst/>
          </a:prstGeom>
          <a:noFill/>
          <a:ln w="9525">
            <a:noFill/>
            <a:miter lim="800000"/>
            <a:headEnd/>
            <a:tailEnd/>
          </a:ln>
        </p:spPr>
        <p:txBody>
          <a:bodyPr>
            <a:spAutoFit/>
          </a:bodyPr>
          <a:lstStyle/>
          <a:p>
            <a:pPr algn="ctr">
              <a:spcBef>
                <a:spcPct val="50000"/>
              </a:spcBef>
              <a:defRPr/>
            </a:pPr>
            <a:r>
              <a:rPr lang="tr-TR" sz="3200" b="1" dirty="0" err="1">
                <a:solidFill>
                  <a:srgbClr val="FF0000"/>
                </a:solidFill>
                <a:effectLst>
                  <a:outerShdw blurRad="38100" dist="38100" dir="2700000" algn="tl">
                    <a:srgbClr val="000000"/>
                  </a:outerShdw>
                </a:effectLst>
                <a:latin typeface="Century Gothic" pitchFamily="34" charset="0"/>
              </a:rPr>
              <a:t>Doppler</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Mode</a:t>
            </a:r>
            <a:r>
              <a:rPr lang="tr-TR" sz="3200" b="1" dirty="0">
                <a:solidFill>
                  <a:srgbClr val="FF0000"/>
                </a:solidFill>
                <a:effectLst>
                  <a:outerShdw blurRad="38100" dist="38100" dir="2700000" algn="tl">
                    <a:srgbClr val="000000"/>
                  </a:outerShdw>
                </a:effectLst>
                <a:latin typeface="Century Gothic" pitchFamily="34" charset="0"/>
              </a:rPr>
              <a:t> RADAR </a:t>
            </a:r>
            <a:r>
              <a:rPr lang="tr-TR" sz="3200" b="1" dirty="0" err="1">
                <a:solidFill>
                  <a:srgbClr val="FF0000"/>
                </a:solidFill>
                <a:effectLst>
                  <a:outerShdw blurRad="38100" dist="38100" dir="2700000" algn="tl">
                    <a:srgbClr val="000000"/>
                  </a:outerShdw>
                </a:effectLst>
                <a:latin typeface="Century Gothic" pitchFamily="34" charset="0"/>
              </a:rPr>
              <a:t>Composite</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Image</a:t>
            </a:r>
            <a:endParaRPr lang="tr-TR" sz="3200" b="1" dirty="0">
              <a:solidFill>
                <a:srgbClr val="FF0000"/>
              </a:solidFill>
              <a:effectLst>
                <a:outerShdw blurRad="38100" dist="38100" dir="2700000" algn="tl">
                  <a:srgbClr val="000000"/>
                </a:outerShdw>
              </a:effectLst>
              <a:latin typeface="Century Gothic" pitchFamily="34" charset="0"/>
            </a:endParaRPr>
          </a:p>
        </p:txBody>
      </p:sp>
      <p:pic>
        <p:nvPicPr>
          <p:cNvPr id="17411" name="5 Resim" descr="Comp_DopplerMode_Full.PNG"/>
          <p:cNvPicPr>
            <a:picLocks noChangeAspect="1"/>
          </p:cNvPicPr>
          <p:nvPr/>
        </p:nvPicPr>
        <p:blipFill>
          <a:blip r:embed="rId3" cstate="print"/>
          <a:srcRect/>
          <a:stretch>
            <a:fillRect/>
          </a:stretch>
        </p:blipFill>
        <p:spPr bwMode="auto">
          <a:xfrm>
            <a:off x="236538" y="555625"/>
            <a:ext cx="8664575" cy="6196013"/>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938AC1EC-1C0D-49E3-8F48-80C5F783CF62}" type="slidenum">
              <a:rPr lang="tr-TR" smtClean="0"/>
              <a:pPr>
                <a:defRPr/>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3"/>
          <p:cNvSpPr txBox="1">
            <a:spLocks noChangeArrowheads="1"/>
          </p:cNvSpPr>
          <p:nvPr/>
        </p:nvSpPr>
        <p:spPr bwMode="auto">
          <a:xfrm>
            <a:off x="214313" y="33338"/>
            <a:ext cx="8786812" cy="584200"/>
          </a:xfrm>
          <a:prstGeom prst="rect">
            <a:avLst/>
          </a:prstGeom>
          <a:noFill/>
          <a:ln w="9525">
            <a:noFill/>
            <a:miter lim="800000"/>
            <a:headEnd/>
            <a:tailEnd/>
          </a:ln>
        </p:spPr>
        <p:txBody>
          <a:bodyPr>
            <a:spAutoFit/>
          </a:bodyPr>
          <a:lstStyle/>
          <a:p>
            <a:pPr algn="ctr">
              <a:spcBef>
                <a:spcPct val="50000"/>
              </a:spcBef>
              <a:defRPr/>
            </a:pPr>
            <a:r>
              <a:rPr lang="tr-TR" sz="3200" b="1" dirty="0" err="1">
                <a:solidFill>
                  <a:srgbClr val="FF0000"/>
                </a:solidFill>
                <a:effectLst>
                  <a:outerShdw blurRad="38100" dist="38100" dir="2700000" algn="tl">
                    <a:srgbClr val="000000"/>
                  </a:outerShdw>
                </a:effectLst>
                <a:latin typeface="Century Gothic" pitchFamily="34" charset="0"/>
              </a:rPr>
              <a:t>Intensity</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Mode</a:t>
            </a:r>
            <a:r>
              <a:rPr lang="tr-TR" sz="3200" b="1" dirty="0">
                <a:solidFill>
                  <a:srgbClr val="FF0000"/>
                </a:solidFill>
                <a:effectLst>
                  <a:outerShdw blurRad="38100" dist="38100" dir="2700000" algn="tl">
                    <a:srgbClr val="000000"/>
                  </a:outerShdw>
                </a:effectLst>
                <a:latin typeface="Century Gothic" pitchFamily="34" charset="0"/>
              </a:rPr>
              <a:t> RADAR </a:t>
            </a:r>
            <a:r>
              <a:rPr lang="tr-TR" sz="3200" b="1" dirty="0" err="1">
                <a:solidFill>
                  <a:srgbClr val="FF0000"/>
                </a:solidFill>
                <a:effectLst>
                  <a:outerShdw blurRad="38100" dist="38100" dir="2700000" algn="tl">
                    <a:srgbClr val="000000"/>
                  </a:outerShdw>
                </a:effectLst>
                <a:latin typeface="Century Gothic" pitchFamily="34" charset="0"/>
              </a:rPr>
              <a:t>Composite</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Image</a:t>
            </a:r>
            <a:endParaRPr lang="tr-TR" sz="3200" b="1" dirty="0">
              <a:solidFill>
                <a:srgbClr val="FF0000"/>
              </a:solidFill>
              <a:effectLst>
                <a:outerShdw blurRad="38100" dist="38100" dir="2700000" algn="tl">
                  <a:srgbClr val="000000"/>
                </a:outerShdw>
              </a:effectLst>
              <a:latin typeface="Century Gothic" pitchFamily="34" charset="0"/>
            </a:endParaRPr>
          </a:p>
        </p:txBody>
      </p:sp>
      <p:pic>
        <p:nvPicPr>
          <p:cNvPr id="18435" name="4 Resim" descr="Comp_IntensityMode_Full.PNG"/>
          <p:cNvPicPr>
            <a:picLocks noChangeAspect="1"/>
          </p:cNvPicPr>
          <p:nvPr/>
        </p:nvPicPr>
        <p:blipFill>
          <a:blip r:embed="rId3" cstate="print"/>
          <a:srcRect/>
          <a:stretch>
            <a:fillRect/>
          </a:stretch>
        </p:blipFill>
        <p:spPr bwMode="auto">
          <a:xfrm>
            <a:off x="857250" y="547688"/>
            <a:ext cx="7512050" cy="62388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A0D58812-F83B-4C02-A8CE-CB8D8F4FBDC4}" type="slidenum">
              <a:rPr lang="tr-TR" smtClean="0"/>
              <a:pPr>
                <a:defRPr/>
              </a:pPr>
              <a:t>14</a:t>
            </a:fld>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4mevcut&amp;6planlanan_composite_300km"/>
          <p:cNvPicPr>
            <a:picLocks noGrp="1" noChangeAspect="1" noChangeArrowheads="1"/>
          </p:cNvPicPr>
          <p:nvPr>
            <p:ph idx="1"/>
          </p:nvPr>
        </p:nvPicPr>
        <p:blipFill>
          <a:blip r:embed="rId3" cstate="print"/>
          <a:srcRect/>
          <a:stretch>
            <a:fillRect/>
          </a:stretch>
        </p:blipFill>
        <p:spPr>
          <a:xfrm>
            <a:off x="323850" y="1557338"/>
            <a:ext cx="8640763" cy="4751387"/>
          </a:xfrm>
          <a:noFill/>
        </p:spPr>
      </p:pic>
      <p:sp>
        <p:nvSpPr>
          <p:cNvPr id="23563" name="Rectangle 11"/>
          <p:cNvSpPr>
            <a:spLocks noChangeArrowheads="1"/>
          </p:cNvSpPr>
          <p:nvPr/>
        </p:nvSpPr>
        <p:spPr bwMode="auto">
          <a:xfrm>
            <a:off x="395288" y="115888"/>
            <a:ext cx="8302625" cy="1371600"/>
          </a:xfrm>
          <a:prstGeom prst="rect">
            <a:avLst/>
          </a:prstGeom>
          <a:noFill/>
          <a:ln w="9525">
            <a:noFill/>
            <a:miter lim="800000"/>
            <a:headEnd/>
            <a:tailEnd/>
          </a:ln>
          <a:effectLst/>
        </p:spPr>
        <p:txBody>
          <a:bodyPr anchor="ctr"/>
          <a:lstStyle/>
          <a:p>
            <a:pPr algn="ctr">
              <a:defRPr/>
            </a:pPr>
            <a:r>
              <a:rPr lang="tr-TR" sz="3200" b="1" dirty="0" err="1">
                <a:solidFill>
                  <a:srgbClr val="FF0000"/>
                </a:solidFill>
                <a:effectLst>
                  <a:outerShdw blurRad="38100" dist="38100" dir="2700000" algn="tl">
                    <a:srgbClr val="000000"/>
                  </a:outerShdw>
                </a:effectLst>
                <a:latin typeface="Century Gothic" pitchFamily="34" charset="0"/>
              </a:rPr>
              <a:t>Intensity</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Mode</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Coverage</a:t>
            </a:r>
            <a:r>
              <a:rPr lang="tr-TR" sz="3200" b="1" dirty="0">
                <a:solidFill>
                  <a:srgbClr val="FF0000"/>
                </a:solidFill>
                <a:effectLst>
                  <a:outerShdw blurRad="38100" dist="38100" dir="2700000" algn="tl">
                    <a:srgbClr val="000000"/>
                  </a:outerShdw>
                </a:effectLst>
                <a:latin typeface="Century Gothic" pitchFamily="34" charset="0"/>
              </a:rPr>
              <a:t> of 10 </a:t>
            </a:r>
            <a:r>
              <a:rPr lang="tr-TR" sz="3200" b="1" dirty="0" err="1">
                <a:solidFill>
                  <a:srgbClr val="FF0000"/>
                </a:solidFill>
                <a:effectLst>
                  <a:outerShdw blurRad="38100" dist="38100" dir="2700000" algn="tl">
                    <a:srgbClr val="000000"/>
                  </a:outerShdw>
                </a:effectLst>
                <a:latin typeface="Century Gothic" pitchFamily="34" charset="0"/>
              </a:rPr>
              <a:t>RADARs</a:t>
            </a:r>
            <a:r>
              <a:rPr lang="tr-TR" sz="3200" b="1" dirty="0">
                <a:solidFill>
                  <a:srgbClr val="FF0000"/>
                </a:solidFill>
                <a:latin typeface="Century Gothic" pitchFamily="34" charset="0"/>
              </a:rPr>
              <a:t> </a:t>
            </a:r>
            <a:r>
              <a:rPr lang="tr-TR" sz="2800" b="1" dirty="0">
                <a:solidFill>
                  <a:srgbClr val="FF0000"/>
                </a:solidFill>
                <a:effectLst>
                  <a:outerShdw blurRad="38100" dist="38100" dir="2700000" algn="tl">
                    <a:srgbClr val="000000"/>
                  </a:outerShdw>
                </a:effectLst>
                <a:latin typeface="Century Gothic" pitchFamily="34" charset="0"/>
              </a:rPr>
              <a:t>(</a:t>
            </a:r>
            <a:r>
              <a:rPr lang="tr-TR" sz="2800" b="1" dirty="0" err="1">
                <a:solidFill>
                  <a:srgbClr val="FF0000"/>
                </a:solidFill>
                <a:effectLst>
                  <a:outerShdw blurRad="38100" dist="38100" dir="2700000" algn="tl">
                    <a:srgbClr val="000000"/>
                  </a:outerShdw>
                </a:effectLst>
                <a:latin typeface="Century Gothic" pitchFamily="34" charset="0"/>
              </a:rPr>
              <a:t>Operational</a:t>
            </a:r>
            <a:r>
              <a:rPr lang="tr-TR" sz="2800" b="1" dirty="0">
                <a:solidFill>
                  <a:srgbClr val="FF0000"/>
                </a:solidFill>
                <a:effectLst>
                  <a:outerShdw blurRad="38100" dist="38100" dir="2700000" algn="tl">
                    <a:srgbClr val="000000"/>
                  </a:outerShdw>
                </a:effectLst>
                <a:latin typeface="Century Gothic" pitchFamily="34" charset="0"/>
              </a:rPr>
              <a:t> 6 </a:t>
            </a:r>
            <a:r>
              <a:rPr lang="tr-TR" sz="2800" b="1" dirty="0" err="1">
                <a:solidFill>
                  <a:srgbClr val="FF0000"/>
                </a:solidFill>
                <a:effectLst>
                  <a:outerShdw blurRad="38100" dist="38100" dir="2700000" algn="tl">
                    <a:srgbClr val="000000"/>
                  </a:outerShdw>
                </a:effectLst>
                <a:latin typeface="Century Gothic" pitchFamily="34" charset="0"/>
              </a:rPr>
              <a:t>and</a:t>
            </a:r>
            <a:r>
              <a:rPr lang="tr-TR" sz="2800" b="1" dirty="0">
                <a:solidFill>
                  <a:srgbClr val="FF0000"/>
                </a:solidFill>
                <a:effectLst>
                  <a:outerShdw blurRad="38100" dist="38100" dir="2700000" algn="tl">
                    <a:srgbClr val="000000"/>
                  </a:outerShdw>
                </a:effectLst>
                <a:latin typeface="Century Gothic" pitchFamily="34" charset="0"/>
              </a:rPr>
              <a:t> </a:t>
            </a:r>
            <a:r>
              <a:rPr lang="tr-TR" sz="2800" b="1" dirty="0" err="1">
                <a:solidFill>
                  <a:srgbClr val="FF0000"/>
                </a:solidFill>
                <a:effectLst>
                  <a:outerShdw blurRad="38100" dist="38100" dir="2700000" algn="tl">
                    <a:srgbClr val="000000"/>
                  </a:outerShdw>
                </a:effectLst>
                <a:latin typeface="Century Gothic" pitchFamily="34" charset="0"/>
              </a:rPr>
              <a:t>Scheduled</a:t>
            </a:r>
            <a:r>
              <a:rPr lang="tr-TR" sz="2800" b="1" dirty="0">
                <a:solidFill>
                  <a:srgbClr val="FF0000"/>
                </a:solidFill>
                <a:effectLst>
                  <a:outerShdw blurRad="38100" dist="38100" dir="2700000" algn="tl">
                    <a:srgbClr val="000000"/>
                  </a:outerShdw>
                </a:effectLst>
                <a:latin typeface="Century Gothic" pitchFamily="34" charset="0"/>
              </a:rPr>
              <a:t> 4)</a:t>
            </a:r>
            <a:endParaRPr lang="en-US" sz="2800" b="1" dirty="0">
              <a:solidFill>
                <a:srgbClr val="FF0000"/>
              </a:solidFill>
              <a:effectLst>
                <a:outerShdw blurRad="38100" dist="38100" dir="2700000" algn="tl">
                  <a:srgbClr val="000000"/>
                </a:outerShdw>
              </a:effectLst>
              <a:latin typeface="Century Gothic" pitchFamily="34" charset="0"/>
            </a:endParaRPr>
          </a:p>
        </p:txBody>
      </p:sp>
      <p:sp>
        <p:nvSpPr>
          <p:cNvPr id="5" name="4 Slayt Numarası Yer Tutucusu"/>
          <p:cNvSpPr>
            <a:spLocks noGrp="1"/>
          </p:cNvSpPr>
          <p:nvPr>
            <p:ph type="sldNum" sz="quarter" idx="12"/>
          </p:nvPr>
        </p:nvSpPr>
        <p:spPr/>
        <p:txBody>
          <a:bodyPr/>
          <a:lstStyle/>
          <a:p>
            <a:pPr>
              <a:defRPr/>
            </a:pPr>
            <a:fld id="{327A6BE5-C3DB-4B84-BE5D-B2D021983ADB}" type="slidenum">
              <a:rPr lang="tr-TR" smtClean="0"/>
              <a:pPr>
                <a:defRPr/>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83" name="Object 2"/>
          <p:cNvGraphicFramePr>
            <a:graphicFrameLocks noChangeAspect="1"/>
          </p:cNvGraphicFramePr>
          <p:nvPr/>
        </p:nvGraphicFramePr>
        <p:xfrm>
          <a:off x="669925" y="1219200"/>
          <a:ext cx="2225675" cy="1312863"/>
        </p:xfrm>
        <a:graphic>
          <a:graphicData uri="http://schemas.openxmlformats.org/presentationml/2006/ole">
            <p:oleObj spid="_x0000_s2050" name="Visio" r:id="rId4" imgW="2225160" imgH="1313280" progId="">
              <p:embed/>
            </p:oleObj>
          </a:graphicData>
        </a:graphic>
      </p:graphicFrame>
      <p:graphicFrame>
        <p:nvGraphicFramePr>
          <p:cNvPr id="50184" name="Object 3"/>
          <p:cNvGraphicFramePr>
            <a:graphicFrameLocks noChangeAspect="1"/>
          </p:cNvGraphicFramePr>
          <p:nvPr/>
        </p:nvGraphicFramePr>
        <p:xfrm>
          <a:off x="1524000" y="2044700"/>
          <a:ext cx="1055688" cy="2465388"/>
        </p:xfrm>
        <a:graphic>
          <a:graphicData uri="http://schemas.openxmlformats.org/presentationml/2006/ole">
            <p:oleObj spid="_x0000_s2051" name="Visio" r:id="rId5" imgW="1055880" imgH="2465280" progId="">
              <p:embed/>
            </p:oleObj>
          </a:graphicData>
        </a:graphic>
      </p:graphicFrame>
      <p:graphicFrame>
        <p:nvGraphicFramePr>
          <p:cNvPr id="50188" name="Object 4"/>
          <p:cNvGraphicFramePr>
            <a:graphicFrameLocks noChangeAspect="1"/>
          </p:cNvGraphicFramePr>
          <p:nvPr/>
        </p:nvGraphicFramePr>
        <p:xfrm>
          <a:off x="4016375" y="4267200"/>
          <a:ext cx="2155825" cy="1276350"/>
        </p:xfrm>
        <a:graphic>
          <a:graphicData uri="http://schemas.openxmlformats.org/presentationml/2006/ole">
            <p:oleObj spid="_x0000_s2052" name="Visio" r:id="rId6" imgW="2155680" imgH="1276200" progId="">
              <p:embed/>
            </p:oleObj>
          </a:graphicData>
        </a:graphic>
      </p:graphicFrame>
      <p:graphicFrame>
        <p:nvGraphicFramePr>
          <p:cNvPr id="50189" name="Object 5"/>
          <p:cNvGraphicFramePr>
            <a:graphicFrameLocks noChangeAspect="1"/>
          </p:cNvGraphicFramePr>
          <p:nvPr/>
        </p:nvGraphicFramePr>
        <p:xfrm>
          <a:off x="6021388" y="4191000"/>
          <a:ext cx="3097212" cy="2214563"/>
        </p:xfrm>
        <a:graphic>
          <a:graphicData uri="http://schemas.openxmlformats.org/presentationml/2006/ole">
            <p:oleObj spid="_x0000_s2053" name="Visio" r:id="rId7" imgW="3097440" imgH="2214720" progId="">
              <p:embed/>
            </p:oleObj>
          </a:graphicData>
        </a:graphic>
      </p:graphicFrame>
      <p:graphicFrame>
        <p:nvGraphicFramePr>
          <p:cNvPr id="50191" name="Object 6"/>
          <p:cNvGraphicFramePr>
            <a:graphicFrameLocks noChangeAspect="1"/>
          </p:cNvGraphicFramePr>
          <p:nvPr/>
        </p:nvGraphicFramePr>
        <p:xfrm>
          <a:off x="-127000" y="762000"/>
          <a:ext cx="1193800" cy="2455863"/>
        </p:xfrm>
        <a:graphic>
          <a:graphicData uri="http://schemas.openxmlformats.org/presentationml/2006/ole">
            <p:oleObj spid="_x0000_s2054" name="Visio" r:id="rId8" imgW="1194120" imgH="2455560" progId="">
              <p:embed/>
            </p:oleObj>
          </a:graphicData>
        </a:graphic>
      </p:graphicFrame>
      <p:graphicFrame>
        <p:nvGraphicFramePr>
          <p:cNvPr id="50193" name="Object 7"/>
          <p:cNvGraphicFramePr>
            <a:graphicFrameLocks noChangeAspect="1"/>
          </p:cNvGraphicFramePr>
          <p:nvPr/>
        </p:nvGraphicFramePr>
        <p:xfrm>
          <a:off x="2286000" y="381000"/>
          <a:ext cx="5867400" cy="4346575"/>
        </p:xfrm>
        <a:graphic>
          <a:graphicData uri="http://schemas.openxmlformats.org/presentationml/2006/ole">
            <p:oleObj spid="_x0000_s2055" name="Visio" r:id="rId9" imgW="6489360" imgH="4803120" progId="">
              <p:embed/>
            </p:oleObj>
          </a:graphicData>
        </a:graphic>
      </p:graphicFrame>
      <p:sp>
        <p:nvSpPr>
          <p:cNvPr id="9" name="Rectangle 2"/>
          <p:cNvSpPr>
            <a:spLocks noGrp="1" noChangeArrowheads="1"/>
          </p:cNvSpPr>
          <p:nvPr>
            <p:ph type="title"/>
          </p:nvPr>
        </p:nvSpPr>
        <p:spPr>
          <a:xfrm>
            <a:off x="685800" y="142875"/>
            <a:ext cx="7772400" cy="533400"/>
          </a:xfrm>
        </p:spPr>
        <p:txBody>
          <a:bodyPr/>
          <a:lstStyle/>
          <a:p>
            <a:pPr>
              <a:defRPr/>
            </a:pPr>
            <a:r>
              <a:rPr lang="tr-TR" sz="3200" b="1" dirty="0" smtClean="0">
                <a:solidFill>
                  <a:srgbClr val="FF0000"/>
                </a:solidFill>
                <a:latin typeface="Century Gothic" pitchFamily="34" charset="0"/>
              </a:rPr>
              <a:t>Radar Data </a:t>
            </a:r>
            <a:r>
              <a:rPr lang="tr-TR" sz="3200" b="1" dirty="0" err="1" smtClean="0">
                <a:solidFill>
                  <a:srgbClr val="FF0000"/>
                </a:solidFill>
                <a:latin typeface="Century Gothic" pitchFamily="34" charset="0"/>
              </a:rPr>
              <a:t>Flow</a:t>
            </a:r>
            <a:r>
              <a:rPr lang="tr-TR" sz="3200" b="1" dirty="0" smtClean="0">
                <a:solidFill>
                  <a:srgbClr val="FF0000"/>
                </a:solidFill>
                <a:latin typeface="Century Gothic" pitchFamily="34" charset="0"/>
              </a:rPr>
              <a:t> </a:t>
            </a:r>
            <a:r>
              <a:rPr lang="tr-TR" sz="3200" b="1" dirty="0" err="1" smtClean="0">
                <a:solidFill>
                  <a:srgbClr val="FF0000"/>
                </a:solidFill>
                <a:latin typeface="Century Gothic" pitchFamily="34" charset="0"/>
              </a:rPr>
              <a:t>Infrastructure</a:t>
            </a:r>
            <a:endParaRPr lang="en-US" sz="3200" b="1" dirty="0" smtClean="0">
              <a:solidFill>
                <a:srgbClr val="FF0000"/>
              </a:solidFill>
              <a:latin typeface="Century Gothic" pitchFamily="34" charset="0"/>
            </a:endParaRPr>
          </a:p>
        </p:txBody>
      </p:sp>
      <p:sp>
        <p:nvSpPr>
          <p:cNvPr id="10" name="9 Slayt Numarası Yer Tutucusu"/>
          <p:cNvSpPr>
            <a:spLocks noGrp="1"/>
          </p:cNvSpPr>
          <p:nvPr>
            <p:ph type="sldNum" sz="quarter" idx="12"/>
          </p:nvPr>
        </p:nvSpPr>
        <p:spPr/>
        <p:txBody>
          <a:bodyPr/>
          <a:lstStyle/>
          <a:p>
            <a:pPr>
              <a:defRPr/>
            </a:pPr>
            <a:fld id="{FC4DB6F8-27C4-4B13-8CFB-2D51B22D3773}" type="slidenum">
              <a:rPr lang="tr-TR" smtClean="0"/>
              <a:pPr>
                <a:defRPr/>
              </a:pPr>
              <a:t>16</a:t>
            </a:fld>
            <a:endParaRPr lang="tr-TR"/>
          </a:p>
        </p:txBody>
      </p:sp>
      <p:pic>
        <p:nvPicPr>
          <p:cNvPr id="2058" name="Picture 3" descr="cubuk_hortum_maxreflektivite"/>
          <p:cNvPicPr>
            <a:picLocks noChangeAspect="1" noChangeArrowheads="1"/>
          </p:cNvPicPr>
          <p:nvPr/>
        </p:nvPicPr>
        <p:blipFill>
          <a:blip r:embed="rId10" cstate="print"/>
          <a:srcRect/>
          <a:stretch>
            <a:fillRect/>
          </a:stretch>
        </p:blipFill>
        <p:spPr bwMode="auto">
          <a:xfrm>
            <a:off x="8331200" y="4241800"/>
            <a:ext cx="757238" cy="522288"/>
          </a:xfrm>
          <a:prstGeom prst="rect">
            <a:avLst/>
          </a:prstGeom>
          <a:noFill/>
          <a:ln w="9525">
            <a:noFill/>
            <a:miter lim="800000"/>
            <a:headEnd/>
            <a:tailEnd/>
          </a:ln>
        </p:spPr>
      </p:pic>
      <p:pic>
        <p:nvPicPr>
          <p:cNvPr id="2059" name="4 Resim" descr="Comp_IntensityMode_Full.PNG"/>
          <p:cNvPicPr>
            <a:picLocks noChangeAspect="1"/>
          </p:cNvPicPr>
          <p:nvPr/>
        </p:nvPicPr>
        <p:blipFill>
          <a:blip r:embed="rId11" cstate="print"/>
          <a:srcRect/>
          <a:stretch>
            <a:fillRect/>
          </a:stretch>
        </p:blipFill>
        <p:spPr bwMode="auto">
          <a:xfrm>
            <a:off x="6215063" y="5368925"/>
            <a:ext cx="755650" cy="571500"/>
          </a:xfrm>
          <a:prstGeom prst="rect">
            <a:avLst/>
          </a:prstGeom>
          <a:noFill/>
          <a:ln w="9525">
            <a:noFill/>
            <a:miter lim="800000"/>
            <a:headEnd/>
            <a:tailEnd/>
          </a:ln>
        </p:spPr>
      </p:pic>
      <p:pic>
        <p:nvPicPr>
          <p:cNvPr id="2060" name="Picture 6" descr="ankc"/>
          <p:cNvPicPr>
            <a:picLocks noChangeAspect="1" noChangeArrowheads="1"/>
          </p:cNvPicPr>
          <p:nvPr/>
        </p:nvPicPr>
        <p:blipFill>
          <a:blip r:embed="rId12" cstate="print"/>
          <a:srcRect/>
          <a:stretch>
            <a:fillRect/>
          </a:stretch>
        </p:blipFill>
        <p:spPr bwMode="auto">
          <a:xfrm>
            <a:off x="5275263" y="4302125"/>
            <a:ext cx="736600" cy="571500"/>
          </a:xfrm>
          <a:prstGeom prst="rect">
            <a:avLst/>
          </a:prstGeom>
          <a:noFill/>
          <a:ln w="9525">
            <a:noFill/>
            <a:miter lim="800000"/>
            <a:headEnd/>
            <a:tailEnd/>
          </a:ln>
        </p:spPr>
      </p:pic>
      <p:pic>
        <p:nvPicPr>
          <p:cNvPr id="2061" name="Picture 6" descr="ankc"/>
          <p:cNvPicPr>
            <a:picLocks noChangeAspect="1" noChangeArrowheads="1"/>
          </p:cNvPicPr>
          <p:nvPr/>
        </p:nvPicPr>
        <p:blipFill>
          <a:blip r:embed="rId12" cstate="print"/>
          <a:srcRect/>
          <a:stretch>
            <a:fillRect/>
          </a:stretch>
        </p:blipFill>
        <p:spPr bwMode="auto">
          <a:xfrm>
            <a:off x="7286625" y="5368925"/>
            <a:ext cx="7366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Grp="1" noChangeArrowheads="1"/>
          </p:cNvSpPr>
          <p:nvPr>
            <p:ph type="title"/>
          </p:nvPr>
        </p:nvSpPr>
        <p:spPr>
          <a:xfrm>
            <a:off x="685800" y="285750"/>
            <a:ext cx="7772400" cy="533400"/>
          </a:xfrm>
        </p:spPr>
        <p:txBody>
          <a:bodyPr/>
          <a:lstStyle/>
          <a:p>
            <a:pPr eaLnBrk="1" hangingPunct="1">
              <a:defRPr/>
            </a:pPr>
            <a:r>
              <a:rPr lang="tr-TR" sz="3200" b="1" kern="1200" dirty="0" smtClean="0">
                <a:solidFill>
                  <a:srgbClr val="FF0000"/>
                </a:solidFill>
                <a:latin typeface="Century Gothic" pitchFamily="34" charset="0"/>
                <a:ea typeface="+mn-ea"/>
                <a:cs typeface="+mn-cs"/>
              </a:rPr>
              <a:t>Ankara RADAR</a:t>
            </a:r>
            <a:endParaRPr lang="en-US" sz="3200" b="1" kern="1200" dirty="0" smtClean="0">
              <a:solidFill>
                <a:srgbClr val="FF0000"/>
              </a:solidFill>
              <a:latin typeface="Century Gothic" pitchFamily="34" charset="0"/>
              <a:ea typeface="+mn-ea"/>
              <a:cs typeface="+mn-cs"/>
            </a:endParaRPr>
          </a:p>
        </p:txBody>
      </p:sp>
      <p:sp>
        <p:nvSpPr>
          <p:cNvPr id="13316" name="Rectangle 10"/>
          <p:cNvSpPr>
            <a:spLocks noGrp="1" noChangeArrowheads="1"/>
          </p:cNvSpPr>
          <p:nvPr>
            <p:ph type="body" idx="1"/>
          </p:nvPr>
        </p:nvSpPr>
        <p:spPr>
          <a:xfrm>
            <a:off x="4714875" y="1219200"/>
            <a:ext cx="4429125" cy="5424488"/>
          </a:xfrm>
        </p:spPr>
        <p:txBody>
          <a:bodyPr/>
          <a:lstStyle/>
          <a:p>
            <a:pPr algn="just">
              <a:lnSpc>
                <a:spcPct val="130000"/>
              </a:lnSpc>
              <a:buClr>
                <a:srgbClr val="FF0000"/>
              </a:buClr>
              <a:buSzPct val="100000"/>
              <a:buFont typeface="Wingdings" pitchFamily="2" charset="2"/>
              <a:buChar char="q"/>
              <a:defRPr/>
            </a:pPr>
            <a:r>
              <a:rPr lang="tr-TR" sz="2000" kern="1200" dirty="0" smtClean="0">
                <a:solidFill>
                  <a:srgbClr val="0000CC"/>
                </a:solidFill>
                <a:effectLst/>
                <a:latin typeface="Sylfaen" pitchFamily="18" charset="0"/>
              </a:rPr>
              <a:t>C-</a:t>
            </a:r>
            <a:r>
              <a:rPr lang="tr-TR" sz="2000" kern="1200" dirty="0" err="1" smtClean="0">
                <a:solidFill>
                  <a:srgbClr val="0000CC"/>
                </a:solidFill>
                <a:effectLst/>
                <a:latin typeface="Sylfaen" pitchFamily="18" charset="0"/>
              </a:rPr>
              <a:t>band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Dual</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Polarization</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Doppler</a:t>
            </a:r>
            <a:r>
              <a:rPr lang="tr-TR" sz="2000" kern="1200" dirty="0" smtClean="0">
                <a:solidFill>
                  <a:srgbClr val="0000CC"/>
                </a:solidFill>
                <a:effectLst/>
                <a:latin typeface="Sylfaen" pitchFamily="18" charset="0"/>
              </a:rPr>
              <a:t> Radar, </a:t>
            </a:r>
            <a:r>
              <a:rPr lang="tr-TR" sz="2000" kern="1200" dirty="0" err="1" smtClean="0">
                <a:solidFill>
                  <a:srgbClr val="0000CC"/>
                </a:solidFill>
                <a:effectLst/>
                <a:latin typeface="Sylfaen" pitchFamily="18" charset="0"/>
              </a:rPr>
              <a:t>located</a:t>
            </a:r>
            <a:r>
              <a:rPr lang="tr-TR" sz="2000" kern="1200" dirty="0" smtClean="0">
                <a:solidFill>
                  <a:srgbClr val="0000CC"/>
                </a:solidFill>
                <a:effectLst/>
                <a:latin typeface="Sylfaen" pitchFamily="18" charset="0"/>
              </a:rPr>
              <a:t> in Elmadağ-Ankara, </a:t>
            </a:r>
            <a:r>
              <a:rPr lang="tr-TR" sz="2000" kern="1200" dirty="0" err="1" smtClean="0">
                <a:solidFill>
                  <a:srgbClr val="0000CC"/>
                </a:solidFill>
                <a:effectLst/>
                <a:latin typeface="Sylfaen" pitchFamily="18" charset="0"/>
              </a:rPr>
              <a:t>operational</a:t>
            </a:r>
            <a:r>
              <a:rPr lang="tr-TR" sz="2000" kern="1200" dirty="0" smtClean="0">
                <a:solidFill>
                  <a:srgbClr val="0000CC"/>
                </a:solidFill>
                <a:effectLst/>
                <a:latin typeface="Sylfaen" pitchFamily="18" charset="0"/>
              </a:rPr>
              <a:t> since </a:t>
            </a:r>
            <a:r>
              <a:rPr lang="tr-TR" sz="2000" kern="1200" dirty="0" err="1" smtClean="0">
                <a:solidFill>
                  <a:srgbClr val="0000CC"/>
                </a:solidFill>
                <a:effectLst/>
                <a:latin typeface="Sylfaen" pitchFamily="18" charset="0"/>
              </a:rPr>
              <a:t>June</a:t>
            </a:r>
            <a:r>
              <a:rPr lang="tr-TR" sz="2000" kern="1200" dirty="0" smtClean="0">
                <a:solidFill>
                  <a:srgbClr val="0000CC"/>
                </a:solidFill>
                <a:effectLst/>
                <a:latin typeface="Sylfaen" pitchFamily="18" charset="0"/>
              </a:rPr>
              <a:t> 2000.</a:t>
            </a:r>
          </a:p>
          <a:p>
            <a:pPr algn="just">
              <a:lnSpc>
                <a:spcPct val="130000"/>
              </a:lnSpc>
              <a:buClr>
                <a:srgbClr val="FF0000"/>
              </a:buClr>
              <a:buSzPct val="100000"/>
              <a:buFont typeface="Wingdings" pitchFamily="2" charset="2"/>
              <a:buChar char="q"/>
              <a:defRPr/>
            </a:pPr>
            <a:endParaRPr lang="tr-TR" sz="2000" kern="1200" dirty="0" smtClean="0">
              <a:solidFill>
                <a:srgbClr val="0000CC"/>
              </a:solidFill>
              <a:effectLst/>
              <a:latin typeface="Sylfaen" pitchFamily="18" charset="0"/>
            </a:endParaRP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rPr>
              <a:t>Polarization</a:t>
            </a:r>
            <a:r>
              <a:rPr lang="tr-TR" sz="2000" kern="1200" dirty="0" smtClean="0">
                <a:solidFill>
                  <a:srgbClr val="0000CC"/>
                </a:solidFill>
                <a:effectLst/>
                <a:latin typeface="Sylfaen" pitchFamily="18" charset="0"/>
              </a:rPr>
              <a:t>	: </a:t>
            </a:r>
            <a:r>
              <a:rPr lang="tr-TR" sz="2000" kern="1200" dirty="0" err="1" smtClean="0">
                <a:solidFill>
                  <a:srgbClr val="0000CC"/>
                </a:solidFill>
                <a:effectLst/>
                <a:latin typeface="Sylfaen" pitchFamily="18" charset="0"/>
              </a:rPr>
              <a:t>Dual</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Switch</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Mode</a:t>
            </a:r>
            <a:r>
              <a:rPr lang="tr-TR" sz="2000" kern="1200" dirty="0" smtClean="0">
                <a:solidFill>
                  <a:srgbClr val="0000CC"/>
                </a:solidFill>
                <a:effectLst/>
                <a:latin typeface="Sylfaen" pitchFamily="18" charset="0"/>
              </a:rPr>
              <a:t>)</a:t>
            </a: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rPr>
              <a:t>Transmitter</a:t>
            </a:r>
            <a:r>
              <a:rPr lang="tr-TR" sz="2000" kern="1200" dirty="0" smtClean="0">
                <a:solidFill>
                  <a:srgbClr val="0000CC"/>
                </a:solidFill>
                <a:effectLst/>
                <a:latin typeface="Sylfaen" pitchFamily="18" charset="0"/>
              </a:rPr>
              <a:t>	: </a:t>
            </a:r>
            <a:r>
              <a:rPr lang="tr-TR" sz="2000" kern="1200" dirty="0" err="1" smtClean="0">
                <a:solidFill>
                  <a:srgbClr val="0000CC"/>
                </a:solidFill>
                <a:effectLst/>
                <a:latin typeface="Sylfaen" pitchFamily="18" charset="0"/>
              </a:rPr>
              <a:t>Klystron</a:t>
            </a:r>
            <a:endParaRPr lang="tr-TR" sz="2000" kern="1200" dirty="0" smtClean="0">
              <a:solidFill>
                <a:srgbClr val="0000CC"/>
              </a:solidFill>
              <a:effectLst/>
              <a:latin typeface="Sylfaen" pitchFamily="18" charset="0"/>
            </a:endParaRP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rPr>
              <a:t>Height</a:t>
            </a:r>
            <a:r>
              <a:rPr lang="tr-TR" sz="2000" kern="1200" dirty="0" smtClean="0">
                <a:solidFill>
                  <a:srgbClr val="0000CC"/>
                </a:solidFill>
                <a:effectLst/>
                <a:latin typeface="Sylfaen" pitchFamily="18" charset="0"/>
              </a:rPr>
              <a:t>	: 1807 </a:t>
            </a:r>
            <a:r>
              <a:rPr lang="tr-TR" sz="2000" kern="1200" dirty="0" err="1" smtClean="0">
                <a:solidFill>
                  <a:srgbClr val="0000CC"/>
                </a:solidFill>
                <a:effectLst/>
                <a:latin typeface="Sylfaen" pitchFamily="18" charset="0"/>
              </a:rPr>
              <a:t>meter</a:t>
            </a:r>
            <a:r>
              <a:rPr lang="tr-TR" sz="2000" kern="1200" dirty="0" smtClean="0">
                <a:solidFill>
                  <a:srgbClr val="0000CC"/>
                </a:solidFill>
                <a:effectLst/>
                <a:latin typeface="Sylfaen" pitchFamily="18" charset="0"/>
              </a:rPr>
              <a:t>  </a:t>
            </a: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rPr>
              <a:t>Latitude</a:t>
            </a:r>
            <a:r>
              <a:rPr lang="tr-TR" sz="2000" kern="1200" dirty="0" smtClean="0">
                <a:solidFill>
                  <a:srgbClr val="0000CC"/>
                </a:solidFill>
                <a:effectLst/>
                <a:latin typeface="Sylfaen" pitchFamily="18" charset="0"/>
              </a:rPr>
              <a:t>    	: 39°47’53” N</a:t>
            </a: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rPr>
              <a:t>Longitude</a:t>
            </a:r>
            <a:r>
              <a:rPr lang="tr-TR" sz="2000" kern="1200" dirty="0" smtClean="0">
                <a:solidFill>
                  <a:srgbClr val="0000CC"/>
                </a:solidFill>
                <a:effectLst/>
                <a:latin typeface="Sylfaen" pitchFamily="18" charset="0"/>
              </a:rPr>
              <a:t>  	: 32°58’15” E</a:t>
            </a: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rPr>
              <a:t>Tower</a:t>
            </a:r>
            <a:r>
              <a:rPr lang="tr-TR" sz="2000" kern="1200" dirty="0" smtClean="0">
                <a:solidFill>
                  <a:srgbClr val="0000CC"/>
                </a:solidFill>
                <a:effectLst/>
                <a:latin typeface="Sylfaen" pitchFamily="18" charset="0"/>
              </a:rPr>
              <a:t>	: 32 </a:t>
            </a:r>
            <a:r>
              <a:rPr lang="tr-TR" sz="2000" kern="1200" dirty="0" err="1" smtClean="0">
                <a:solidFill>
                  <a:srgbClr val="0000CC"/>
                </a:solidFill>
                <a:effectLst/>
                <a:latin typeface="Sylfaen" pitchFamily="18" charset="0"/>
              </a:rPr>
              <a:t>meter</a:t>
            </a:r>
            <a:r>
              <a:rPr lang="tr-TR" sz="2000" kern="1200" dirty="0" smtClean="0">
                <a:solidFill>
                  <a:srgbClr val="0000CC"/>
                </a:solidFill>
                <a:effectLst/>
                <a:latin typeface="Sylfaen" pitchFamily="18" charset="0"/>
              </a:rPr>
              <a:t> </a:t>
            </a:r>
            <a:r>
              <a:rPr lang="en-US" sz="2000" kern="1200" dirty="0" smtClean="0">
                <a:solidFill>
                  <a:srgbClr val="0000CC"/>
                </a:solidFill>
                <a:effectLst/>
                <a:latin typeface="Sylfaen" pitchFamily="18" charset="0"/>
              </a:rPr>
              <a:t>Steal</a:t>
            </a:r>
            <a:r>
              <a:rPr lang="tr-TR" sz="2000" kern="1200" dirty="0" smtClean="0">
                <a:solidFill>
                  <a:srgbClr val="0000CC"/>
                </a:solidFill>
                <a:effectLst/>
                <a:latin typeface="Sylfaen" pitchFamily="18" charset="0"/>
              </a:rPr>
              <a:t> 			  </a:t>
            </a:r>
            <a:r>
              <a:rPr lang="en-US" sz="2000" kern="1200" dirty="0" smtClean="0">
                <a:solidFill>
                  <a:srgbClr val="0000CC"/>
                </a:solidFill>
                <a:effectLst/>
                <a:latin typeface="Sylfaen" pitchFamily="18" charset="0"/>
              </a:rPr>
              <a:t>construction </a:t>
            </a:r>
            <a:endParaRPr lang="tr-TR" sz="2000" kern="1200" dirty="0" smtClean="0">
              <a:solidFill>
                <a:srgbClr val="0000CC"/>
              </a:solidFill>
              <a:effectLst/>
              <a:latin typeface="Sylfaen" pitchFamily="18" charset="0"/>
            </a:endParaRP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rPr>
              <a:t>Firm</a:t>
            </a:r>
            <a:r>
              <a:rPr lang="tr-TR" sz="2000" kern="1200" dirty="0" smtClean="0">
                <a:solidFill>
                  <a:srgbClr val="0000CC"/>
                </a:solidFill>
                <a:effectLst/>
                <a:latin typeface="Sylfaen" pitchFamily="18" charset="0"/>
              </a:rPr>
              <a:t>		: AMS - </a:t>
            </a:r>
            <a:r>
              <a:rPr lang="tr-TR" sz="2000" kern="1200" dirty="0" err="1" smtClean="0">
                <a:solidFill>
                  <a:srgbClr val="0000CC"/>
                </a:solidFill>
                <a:effectLst/>
                <a:latin typeface="Sylfaen" pitchFamily="18" charset="0"/>
              </a:rPr>
              <a:t>Gematronik</a:t>
            </a:r>
            <a:r>
              <a:rPr lang="tr-TR" sz="2000" kern="1200" dirty="0" smtClean="0">
                <a:solidFill>
                  <a:srgbClr val="0000CC"/>
                </a:solidFill>
                <a:effectLst/>
                <a:latin typeface="Sylfaen" pitchFamily="18" charset="0"/>
              </a:rPr>
              <a:t> </a:t>
            </a:r>
            <a:endParaRPr lang="en-US" sz="2000" kern="1200" dirty="0" smtClean="0">
              <a:solidFill>
                <a:srgbClr val="0000CC"/>
              </a:solidFill>
              <a:effectLst/>
              <a:latin typeface="Sylfaen" pitchFamily="18" charset="0"/>
            </a:endParaRPr>
          </a:p>
        </p:txBody>
      </p:sp>
      <p:pic>
        <p:nvPicPr>
          <p:cNvPr id="19460" name="Picture 11" descr="radarresmi"/>
          <p:cNvPicPr>
            <a:picLocks noChangeAspect="1" noChangeArrowheads="1"/>
          </p:cNvPicPr>
          <p:nvPr/>
        </p:nvPicPr>
        <p:blipFill>
          <a:blip r:embed="rId3" cstate="print"/>
          <a:srcRect/>
          <a:stretch>
            <a:fillRect/>
          </a:stretch>
        </p:blipFill>
        <p:spPr bwMode="auto">
          <a:xfrm>
            <a:off x="228600" y="1216025"/>
            <a:ext cx="4343400" cy="4784725"/>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pPr>
              <a:defRPr/>
            </a:pPr>
            <a:fld id="{59201470-9818-450C-8801-1611F269DEDC}" type="slidenum">
              <a:rPr lang="tr-TR" smtClean="0"/>
              <a:pPr>
                <a:defRPr/>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Rectangle 8"/>
          <p:cNvSpPr>
            <a:spLocks noGrp="1" noChangeArrowheads="1"/>
          </p:cNvSpPr>
          <p:nvPr>
            <p:ph type="title"/>
          </p:nvPr>
        </p:nvSpPr>
        <p:spPr>
          <a:xfrm>
            <a:off x="685800" y="381000"/>
            <a:ext cx="7772400" cy="685800"/>
          </a:xfrm>
        </p:spPr>
        <p:txBody>
          <a:bodyPr/>
          <a:lstStyle/>
          <a:p>
            <a:pPr eaLnBrk="1" hangingPunct="1">
              <a:defRPr/>
            </a:pPr>
            <a:r>
              <a:rPr lang="tr-TR" sz="3200" b="1" kern="1200" dirty="0" smtClean="0">
                <a:solidFill>
                  <a:srgbClr val="FF0000"/>
                </a:solidFill>
                <a:latin typeface="Century Gothic" pitchFamily="34" charset="0"/>
                <a:ea typeface="+mn-ea"/>
                <a:cs typeface="+mn-cs"/>
              </a:rPr>
              <a:t>İstanbul </a:t>
            </a:r>
            <a:r>
              <a:rPr lang="tr-TR" sz="3200" b="1" kern="1200" dirty="0" smtClean="0">
                <a:solidFill>
                  <a:srgbClr val="FF0000"/>
                </a:solidFill>
                <a:latin typeface="Century Gothic" pitchFamily="34" charset="0"/>
              </a:rPr>
              <a:t>RADAR</a:t>
            </a:r>
            <a:endParaRPr lang="en-US" sz="3200" b="1" kern="1200" dirty="0" smtClean="0">
              <a:solidFill>
                <a:srgbClr val="FF0000"/>
              </a:solidFill>
              <a:latin typeface="Century Gothic" pitchFamily="34" charset="0"/>
              <a:ea typeface="+mn-ea"/>
              <a:cs typeface="+mn-cs"/>
            </a:endParaRPr>
          </a:p>
        </p:txBody>
      </p:sp>
      <p:pic>
        <p:nvPicPr>
          <p:cNvPr id="20483" name="Picture 9"/>
          <p:cNvPicPr>
            <a:picLocks noChangeAspect="1" noChangeArrowheads="1"/>
          </p:cNvPicPr>
          <p:nvPr/>
        </p:nvPicPr>
        <p:blipFill>
          <a:blip r:embed="rId3" cstate="print"/>
          <a:srcRect/>
          <a:stretch>
            <a:fillRect/>
          </a:stretch>
        </p:blipFill>
        <p:spPr bwMode="auto">
          <a:xfrm>
            <a:off x="152400" y="1600200"/>
            <a:ext cx="4419600" cy="4057650"/>
          </a:xfrm>
          <a:prstGeom prst="rect">
            <a:avLst/>
          </a:prstGeom>
          <a:noFill/>
          <a:ln w="9525">
            <a:noFill/>
            <a:miter lim="800000"/>
            <a:headEnd/>
            <a:tailEnd/>
          </a:ln>
        </p:spPr>
      </p:pic>
      <p:sp>
        <p:nvSpPr>
          <p:cNvPr id="20484" name="Rectangle 10"/>
          <p:cNvSpPr>
            <a:spLocks noChangeArrowheads="1"/>
          </p:cNvSpPr>
          <p:nvPr/>
        </p:nvSpPr>
        <p:spPr bwMode="auto">
          <a:xfrm>
            <a:off x="4572000" y="1219200"/>
            <a:ext cx="4572000" cy="4154488"/>
          </a:xfrm>
          <a:prstGeom prst="rect">
            <a:avLst/>
          </a:prstGeom>
          <a:noFill/>
          <a:ln w="9525">
            <a:noFill/>
            <a:miter lim="800000"/>
            <a:headEnd/>
            <a:tailEnd/>
          </a:ln>
        </p:spPr>
        <p:txBody>
          <a:bodyPr/>
          <a:lstStyle/>
          <a:p>
            <a:pPr marL="342900" indent="-342900" algn="just" eaLnBrk="0" hangingPunct="0">
              <a:lnSpc>
                <a:spcPct val="130000"/>
              </a:lnSpc>
              <a:spcBef>
                <a:spcPct val="20000"/>
              </a:spcBef>
              <a:buClr>
                <a:srgbClr val="FF0000"/>
              </a:buClr>
              <a:buFont typeface="Wingdings" pitchFamily="2" charset="2"/>
              <a:buChar char="q"/>
            </a:pPr>
            <a:r>
              <a:rPr lang="tr-TR" sz="2000">
                <a:solidFill>
                  <a:srgbClr val="0000CC"/>
                </a:solidFill>
                <a:latin typeface="Sylfaen" pitchFamily="18" charset="0"/>
              </a:rPr>
              <a:t>C-Band Doppler Meteorological Radar, located at Büyükkuşkaya Hill, operational since March 2003.</a:t>
            </a:r>
          </a:p>
          <a:p>
            <a:pPr marL="342900" indent="-342900" algn="just" eaLnBrk="0" hangingPunct="0">
              <a:lnSpc>
                <a:spcPct val="130000"/>
              </a:lnSpc>
              <a:spcBef>
                <a:spcPct val="20000"/>
              </a:spcBef>
              <a:buClr>
                <a:srgbClr val="FF0000"/>
              </a:buClr>
              <a:buFont typeface="Wingdings" pitchFamily="2" charset="2"/>
              <a:buChar char="q"/>
            </a:pP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Polarization	: Single</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Transmitter	: Klystron</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Height	: 37</a:t>
            </a:r>
            <a:r>
              <a:rPr lang="en-US" sz="2000">
                <a:solidFill>
                  <a:srgbClr val="0000CC"/>
                </a:solidFill>
                <a:latin typeface="Sylfaen" pitchFamily="18" charset="0"/>
              </a:rPr>
              <a:t>8</a:t>
            </a:r>
            <a:r>
              <a:rPr lang="tr-TR" sz="2000">
                <a:solidFill>
                  <a:srgbClr val="0000CC"/>
                </a:solidFill>
                <a:latin typeface="Sylfaen" pitchFamily="18" charset="0"/>
              </a:rPr>
              <a:t> </a:t>
            </a:r>
            <a:r>
              <a:rPr lang="en-US" sz="2000">
                <a:solidFill>
                  <a:srgbClr val="0000CC"/>
                </a:solidFill>
                <a:latin typeface="Sylfaen" pitchFamily="18" charset="0"/>
              </a:rPr>
              <a:t>m</a:t>
            </a: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Latitude    	: </a:t>
            </a:r>
            <a:r>
              <a:rPr lang="en-US" sz="2000">
                <a:solidFill>
                  <a:srgbClr val="0000CC"/>
                </a:solidFill>
                <a:latin typeface="Sylfaen" pitchFamily="18" charset="0"/>
              </a:rPr>
              <a:t>41</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a:t>
            </a:r>
            <a:r>
              <a:rPr lang="tr-TR" sz="2000">
                <a:solidFill>
                  <a:srgbClr val="0000CC"/>
                </a:solidFill>
                <a:latin typeface="Sylfaen" pitchFamily="18" charset="0"/>
              </a:rPr>
              <a:t>2</a:t>
            </a:r>
            <a:r>
              <a:rPr lang="en-US" sz="2000">
                <a:solidFill>
                  <a:srgbClr val="0000CC"/>
                </a:solidFill>
                <a:latin typeface="Sylfaen" pitchFamily="18" charset="0"/>
              </a:rPr>
              <a:t>0</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a:t>
            </a:r>
            <a:r>
              <a:rPr lang="tr-TR" sz="2000">
                <a:solidFill>
                  <a:srgbClr val="0000CC"/>
                </a:solidFill>
                <a:latin typeface="Sylfaen" pitchFamily="18" charset="0"/>
              </a:rPr>
              <a:t>30</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N </a:t>
            </a: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Longitude 	: </a:t>
            </a:r>
            <a:r>
              <a:rPr lang="tr-TR" sz="2000">
                <a:solidFill>
                  <a:srgbClr val="0000CC"/>
                </a:solidFill>
                <a:latin typeface="Sylfaen" pitchFamily="18" charset="0"/>
                <a:sym typeface="Symbol" pitchFamily="18" charset="2"/>
              </a:rPr>
              <a:t>28</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a:t>
            </a:r>
            <a:r>
              <a:rPr lang="tr-TR" sz="2000">
                <a:solidFill>
                  <a:srgbClr val="0000CC"/>
                </a:solidFill>
                <a:latin typeface="Sylfaen" pitchFamily="18" charset="0"/>
              </a:rPr>
              <a:t>21</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a:t>
            </a:r>
            <a:r>
              <a:rPr lang="tr-TR" sz="2000">
                <a:solidFill>
                  <a:srgbClr val="0000CC"/>
                </a:solidFill>
                <a:latin typeface="Sylfaen" pitchFamily="18" charset="0"/>
              </a:rPr>
              <a:t>30</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E</a:t>
            </a:r>
            <a:endParaRPr lang="tr-TR" sz="2000">
              <a:solidFill>
                <a:srgbClr val="0000CC"/>
              </a:solidFill>
              <a:latin typeface="Sylfaen" pitchFamily="18" charset="0"/>
              <a:sym typeface="Symbol" pitchFamily="18" charset="2"/>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sym typeface="Symbol" pitchFamily="18" charset="2"/>
              </a:rPr>
              <a:t>Tower       	: </a:t>
            </a:r>
            <a:r>
              <a:rPr lang="en-US" sz="2000">
                <a:solidFill>
                  <a:srgbClr val="0000CC"/>
                </a:solidFill>
                <a:latin typeface="Sylfaen" pitchFamily="18" charset="0"/>
                <a:sym typeface="Symbol" pitchFamily="18" charset="2"/>
              </a:rPr>
              <a:t>2</a:t>
            </a:r>
            <a:r>
              <a:rPr lang="tr-TR" sz="2000">
                <a:solidFill>
                  <a:srgbClr val="0000CC"/>
                </a:solidFill>
                <a:latin typeface="Sylfaen" pitchFamily="18" charset="0"/>
                <a:sym typeface="Symbol" pitchFamily="18" charset="2"/>
              </a:rPr>
              <a:t>0</a:t>
            </a:r>
            <a:r>
              <a:rPr lang="en-US" sz="2000">
                <a:solidFill>
                  <a:srgbClr val="0000CC"/>
                </a:solidFill>
                <a:latin typeface="Sylfaen" pitchFamily="18" charset="0"/>
                <a:sym typeface="Symbol" pitchFamily="18" charset="2"/>
              </a:rPr>
              <a:t> m </a:t>
            </a:r>
            <a:r>
              <a:rPr lang="tr-TR" sz="2000">
                <a:solidFill>
                  <a:srgbClr val="0000CC"/>
                </a:solidFill>
                <a:latin typeface="Sylfaen" pitchFamily="18" charset="0"/>
                <a:sym typeface="Symbol" pitchFamily="18" charset="2"/>
              </a:rPr>
              <a:t>Steal 			  </a:t>
            </a:r>
            <a:r>
              <a:rPr lang="en-US" sz="2000">
                <a:solidFill>
                  <a:srgbClr val="0000CC"/>
                </a:solidFill>
                <a:latin typeface="Sylfaen" pitchFamily="18" charset="0"/>
              </a:rPr>
              <a:t>construction</a:t>
            </a: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Firm  	: Mitsubishi</a:t>
            </a:r>
            <a:endParaRPr lang="en-US" sz="2000">
              <a:solidFill>
                <a:srgbClr val="0000CC"/>
              </a:solidFill>
              <a:latin typeface="Sylfaen" pitchFamily="18" charset="0"/>
            </a:endParaRPr>
          </a:p>
        </p:txBody>
      </p:sp>
      <p:sp>
        <p:nvSpPr>
          <p:cNvPr id="6" name="5 Slayt Numarası Yer Tutucusu"/>
          <p:cNvSpPr>
            <a:spLocks noGrp="1"/>
          </p:cNvSpPr>
          <p:nvPr>
            <p:ph type="sldNum" sz="quarter" idx="12"/>
          </p:nvPr>
        </p:nvSpPr>
        <p:spPr/>
        <p:txBody>
          <a:bodyPr/>
          <a:lstStyle/>
          <a:p>
            <a:pPr>
              <a:defRPr/>
            </a:pPr>
            <a:fld id="{BA8E3360-B7C8-45AA-86E5-BACD22332AB1}" type="slidenum">
              <a:rPr lang="tr-TR" smtClean="0"/>
              <a:pPr>
                <a:defRPr/>
              </a:pPr>
              <a:t>18</a:t>
            </a:fld>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Rectangle 9"/>
          <p:cNvSpPr>
            <a:spLocks noGrp="1" noChangeArrowheads="1"/>
          </p:cNvSpPr>
          <p:nvPr>
            <p:ph type="title"/>
          </p:nvPr>
        </p:nvSpPr>
        <p:spPr>
          <a:xfrm>
            <a:off x="685800" y="381000"/>
            <a:ext cx="7772400" cy="609600"/>
          </a:xfrm>
        </p:spPr>
        <p:txBody>
          <a:bodyPr/>
          <a:lstStyle/>
          <a:p>
            <a:pPr eaLnBrk="1" hangingPunct="1">
              <a:defRPr/>
            </a:pPr>
            <a:r>
              <a:rPr lang="tr-TR" sz="3200" b="1" kern="1200" dirty="0" smtClean="0">
                <a:solidFill>
                  <a:srgbClr val="FF0000"/>
                </a:solidFill>
                <a:latin typeface="Century Gothic" pitchFamily="34" charset="0"/>
                <a:ea typeface="+mn-ea"/>
                <a:cs typeface="+mn-cs"/>
              </a:rPr>
              <a:t>Zonguldak </a:t>
            </a:r>
            <a:r>
              <a:rPr lang="tr-TR" sz="3200" b="1" kern="1200" dirty="0" smtClean="0">
                <a:solidFill>
                  <a:srgbClr val="FF0000"/>
                </a:solidFill>
                <a:latin typeface="Century Gothic" pitchFamily="34" charset="0"/>
              </a:rPr>
              <a:t>RADAR</a:t>
            </a:r>
            <a:endParaRPr lang="en-US" sz="3200" b="1" kern="1200" dirty="0" smtClean="0">
              <a:solidFill>
                <a:srgbClr val="FF0000"/>
              </a:solidFill>
              <a:latin typeface="Century Gothic" pitchFamily="34" charset="0"/>
              <a:ea typeface="+mn-ea"/>
              <a:cs typeface="+mn-cs"/>
            </a:endParaRPr>
          </a:p>
        </p:txBody>
      </p:sp>
      <p:sp>
        <p:nvSpPr>
          <p:cNvPr id="15364" name="Rectangle 10"/>
          <p:cNvSpPr>
            <a:spLocks noGrp="1" noChangeArrowheads="1"/>
          </p:cNvSpPr>
          <p:nvPr>
            <p:ph type="body" idx="1"/>
          </p:nvPr>
        </p:nvSpPr>
        <p:spPr>
          <a:xfrm>
            <a:off x="4500563" y="1290638"/>
            <a:ext cx="4429125" cy="4495800"/>
          </a:xfrm>
        </p:spPr>
        <p:txBody>
          <a:bodyPr/>
          <a:lstStyle/>
          <a:p>
            <a:pPr algn="just">
              <a:lnSpc>
                <a:spcPct val="130000"/>
              </a:lnSpc>
              <a:buClr>
                <a:srgbClr val="FF0000"/>
              </a:buClr>
              <a:buSzTx/>
              <a:buFont typeface="Wingdings" pitchFamily="2" charset="2"/>
              <a:buChar char="q"/>
              <a:defRPr/>
            </a:pPr>
            <a:r>
              <a:rPr lang="tr-TR" sz="2000" kern="1200" dirty="0" smtClean="0">
                <a:solidFill>
                  <a:srgbClr val="0000CC"/>
                </a:solidFill>
                <a:effectLst/>
                <a:latin typeface="Sylfaen" pitchFamily="18" charset="0"/>
              </a:rPr>
              <a:t>C-</a:t>
            </a:r>
            <a:r>
              <a:rPr lang="tr-TR" sz="2000" kern="1200" dirty="0" err="1" smtClean="0">
                <a:solidFill>
                  <a:srgbClr val="0000CC"/>
                </a:solidFill>
                <a:effectLst/>
                <a:latin typeface="Sylfaen" pitchFamily="18" charset="0"/>
              </a:rPr>
              <a:t>Band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Doppler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Meteorological</a:t>
            </a:r>
            <a:r>
              <a:rPr lang="tr-TR" sz="2000" kern="1200" dirty="0" smtClean="0">
                <a:solidFill>
                  <a:srgbClr val="0000CC"/>
                </a:solidFill>
                <a:effectLst/>
                <a:latin typeface="Sylfaen" pitchFamily="18" charset="0"/>
              </a:rPr>
              <a:t> Radar, </a:t>
            </a:r>
            <a:r>
              <a:rPr lang="tr-TR" sz="2000" kern="1200" dirty="0" err="1" smtClean="0">
                <a:solidFill>
                  <a:srgbClr val="0000CC"/>
                </a:solidFill>
                <a:effectLst/>
                <a:latin typeface="Sylfaen" pitchFamily="18" charset="0"/>
              </a:rPr>
              <a:t>located</a:t>
            </a:r>
            <a:r>
              <a:rPr lang="tr-TR" sz="2000" kern="1200" dirty="0" smtClean="0">
                <a:solidFill>
                  <a:srgbClr val="0000CC"/>
                </a:solidFill>
                <a:effectLst/>
                <a:latin typeface="Sylfaen" pitchFamily="18" charset="0"/>
              </a:rPr>
              <a:t> at </a:t>
            </a:r>
            <a:r>
              <a:rPr lang="tr-TR" sz="2000" kern="1200" dirty="0" err="1" smtClean="0">
                <a:solidFill>
                  <a:srgbClr val="0000CC"/>
                </a:solidFill>
                <a:effectLst/>
                <a:latin typeface="Sylfaen" pitchFamily="18" charset="0"/>
              </a:rPr>
              <a:t>Acısu</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Hill</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operational</a:t>
            </a:r>
            <a:r>
              <a:rPr lang="tr-TR" sz="2000" kern="1200" dirty="0" smtClean="0">
                <a:solidFill>
                  <a:srgbClr val="0000CC"/>
                </a:solidFill>
                <a:effectLst/>
                <a:latin typeface="Sylfaen" pitchFamily="18" charset="0"/>
              </a:rPr>
              <a:t> since </a:t>
            </a:r>
            <a:r>
              <a:rPr lang="tr-TR" sz="2000" kern="1200" dirty="0" err="1" smtClean="0">
                <a:solidFill>
                  <a:srgbClr val="0000CC"/>
                </a:solidFill>
                <a:effectLst/>
                <a:latin typeface="Sylfaen" pitchFamily="18" charset="0"/>
              </a:rPr>
              <a:t>March</a:t>
            </a:r>
            <a:r>
              <a:rPr lang="tr-TR" sz="2000" kern="1200" dirty="0" smtClean="0">
                <a:solidFill>
                  <a:srgbClr val="0000CC"/>
                </a:solidFill>
                <a:effectLst/>
                <a:latin typeface="Sylfaen" pitchFamily="18" charset="0"/>
              </a:rPr>
              <a:t> 2003.</a:t>
            </a:r>
          </a:p>
          <a:p>
            <a:pPr algn="just">
              <a:lnSpc>
                <a:spcPct val="130000"/>
              </a:lnSpc>
              <a:buClr>
                <a:srgbClr val="FF0000"/>
              </a:buClr>
              <a:buSzTx/>
              <a:buFont typeface="Wingdings" pitchFamily="2" charset="2"/>
              <a:buChar char="q"/>
              <a:defRPr/>
            </a:pPr>
            <a:endParaRPr lang="tr-TR" sz="2000" kern="1200" dirty="0" smtClean="0">
              <a:solidFill>
                <a:srgbClr val="0000CC"/>
              </a:solidFill>
              <a:effectLst/>
              <a:latin typeface="Sylfaen" pitchFamily="18" charset="0"/>
            </a:endParaRPr>
          </a:p>
          <a:p>
            <a:pPr>
              <a:lnSpc>
                <a:spcPct val="130000"/>
              </a:lnSpc>
              <a:buClr>
                <a:srgbClr val="FF0000"/>
              </a:buClr>
              <a:buFont typeface="Wingdings" pitchFamily="2" charset="2"/>
              <a:buChar char="q"/>
              <a:defRPr/>
            </a:pPr>
            <a:r>
              <a:rPr lang="tr-TR" sz="2000" dirty="0" err="1" smtClean="0">
                <a:solidFill>
                  <a:srgbClr val="0000CC"/>
                </a:solidFill>
                <a:effectLst/>
                <a:latin typeface="Sylfaen" pitchFamily="18" charset="0"/>
              </a:rPr>
              <a:t>Polarization</a:t>
            </a:r>
            <a:r>
              <a:rPr lang="tr-TR" sz="2000" dirty="0" smtClean="0">
                <a:solidFill>
                  <a:srgbClr val="0000CC"/>
                </a:solidFill>
                <a:effectLst/>
                <a:latin typeface="Sylfaen" pitchFamily="18" charset="0"/>
              </a:rPr>
              <a:t>	: </a:t>
            </a:r>
            <a:r>
              <a:rPr lang="tr-TR" sz="2000" dirty="0" err="1" smtClean="0">
                <a:solidFill>
                  <a:srgbClr val="0000CC"/>
                </a:solidFill>
                <a:effectLst/>
                <a:latin typeface="Sylfaen" pitchFamily="18" charset="0"/>
              </a:rPr>
              <a:t>Single</a:t>
            </a:r>
            <a:endParaRPr lang="tr-TR" sz="2000" dirty="0" smtClean="0">
              <a:solidFill>
                <a:srgbClr val="0000CC"/>
              </a:solidFill>
              <a:effectLst/>
              <a:latin typeface="Sylfaen" pitchFamily="18" charset="0"/>
            </a:endParaRPr>
          </a:p>
          <a:p>
            <a:pPr>
              <a:lnSpc>
                <a:spcPct val="130000"/>
              </a:lnSpc>
              <a:buClr>
                <a:srgbClr val="FF0000"/>
              </a:buClr>
              <a:buFont typeface="Wingdings" pitchFamily="2" charset="2"/>
              <a:buChar char="q"/>
              <a:defRPr/>
            </a:pPr>
            <a:r>
              <a:rPr lang="tr-TR" sz="2000" dirty="0" err="1" smtClean="0">
                <a:solidFill>
                  <a:srgbClr val="0000CC"/>
                </a:solidFill>
                <a:effectLst/>
                <a:latin typeface="Sylfaen" pitchFamily="18" charset="0"/>
              </a:rPr>
              <a:t>Transmitter</a:t>
            </a:r>
            <a:r>
              <a:rPr lang="tr-TR" sz="2000" dirty="0" smtClean="0">
                <a:solidFill>
                  <a:srgbClr val="0000CC"/>
                </a:solidFill>
                <a:effectLst/>
                <a:latin typeface="Sylfaen" pitchFamily="18" charset="0"/>
              </a:rPr>
              <a:t>	: </a:t>
            </a:r>
            <a:r>
              <a:rPr lang="tr-TR" sz="2000" dirty="0" err="1" smtClean="0">
                <a:solidFill>
                  <a:srgbClr val="0000CC"/>
                </a:solidFill>
                <a:effectLst/>
                <a:latin typeface="Sylfaen" pitchFamily="18" charset="0"/>
              </a:rPr>
              <a:t>Klystron</a:t>
            </a:r>
            <a:endParaRPr lang="tr-TR" sz="2000" dirty="0" smtClean="0">
              <a:solidFill>
                <a:srgbClr val="0000CC"/>
              </a:solidFill>
              <a:effectLst/>
              <a:latin typeface="Sylfaen" pitchFamily="18" charset="0"/>
            </a:endParaRP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rPr>
              <a:t>Height</a:t>
            </a:r>
            <a:r>
              <a:rPr lang="tr-TR" sz="2000" kern="1200" dirty="0" smtClean="0">
                <a:solidFill>
                  <a:srgbClr val="0000CC"/>
                </a:solidFill>
                <a:effectLst/>
                <a:latin typeface="Sylfaen" pitchFamily="18" charset="0"/>
              </a:rPr>
              <a:t>	: </a:t>
            </a:r>
            <a:r>
              <a:rPr lang="en-US" sz="2000" kern="1200" dirty="0" smtClean="0">
                <a:solidFill>
                  <a:srgbClr val="0000CC"/>
                </a:solidFill>
                <a:effectLst/>
                <a:latin typeface="Sylfaen" pitchFamily="18" charset="0"/>
              </a:rPr>
              <a:t>1108</a:t>
            </a:r>
            <a:r>
              <a:rPr lang="tr-TR" sz="2000" kern="1200" dirty="0" smtClean="0">
                <a:solidFill>
                  <a:srgbClr val="0000CC"/>
                </a:solidFill>
                <a:effectLst/>
                <a:latin typeface="Sylfaen" pitchFamily="18" charset="0"/>
              </a:rPr>
              <a:t> </a:t>
            </a:r>
            <a:r>
              <a:rPr lang="en-US" sz="2000" kern="1200" dirty="0" smtClean="0">
                <a:solidFill>
                  <a:srgbClr val="0000CC"/>
                </a:solidFill>
                <a:effectLst/>
                <a:latin typeface="Sylfaen" pitchFamily="18" charset="0"/>
              </a:rPr>
              <a:t>m</a:t>
            </a:r>
            <a:endParaRPr lang="tr-TR" sz="2000" kern="1200" dirty="0" smtClean="0">
              <a:solidFill>
                <a:srgbClr val="0000CC"/>
              </a:solidFill>
              <a:effectLst/>
              <a:latin typeface="Sylfaen" pitchFamily="18" charset="0"/>
            </a:endParaRP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rPr>
              <a:t>Latitude</a:t>
            </a:r>
            <a:r>
              <a:rPr lang="tr-TR" sz="2000" kern="1200" dirty="0" smtClean="0">
                <a:solidFill>
                  <a:srgbClr val="0000CC"/>
                </a:solidFill>
                <a:effectLst/>
                <a:latin typeface="Sylfaen" pitchFamily="18" charset="0"/>
              </a:rPr>
              <a:t>    	: </a:t>
            </a:r>
            <a:r>
              <a:rPr lang="en-US" sz="2000" kern="1200" dirty="0" smtClean="0">
                <a:solidFill>
                  <a:srgbClr val="0000CC"/>
                </a:solidFill>
                <a:effectLst/>
                <a:latin typeface="Sylfaen" pitchFamily="18" charset="0"/>
              </a:rPr>
              <a:t>41</a:t>
            </a:r>
            <a:r>
              <a:rPr lang="en-US" sz="2000" kern="1200" dirty="0" smtClean="0">
                <a:solidFill>
                  <a:srgbClr val="0000CC"/>
                </a:solidFill>
                <a:effectLst/>
                <a:latin typeface="Sylfaen" pitchFamily="18" charset="0"/>
                <a:sym typeface="Symbol" pitchFamily="18" charset="2"/>
              </a:rPr>
              <a:t></a:t>
            </a:r>
            <a:r>
              <a:rPr lang="en-US" sz="2000" kern="1200" dirty="0" smtClean="0">
                <a:solidFill>
                  <a:srgbClr val="0000CC"/>
                </a:solidFill>
                <a:effectLst/>
                <a:latin typeface="Sylfaen" pitchFamily="18" charset="0"/>
              </a:rPr>
              <a:t> 10</a:t>
            </a:r>
            <a:r>
              <a:rPr lang="en-US" sz="2000" kern="1200" dirty="0" smtClean="0">
                <a:solidFill>
                  <a:srgbClr val="0000CC"/>
                </a:solidFill>
                <a:effectLst/>
                <a:latin typeface="Sylfaen" pitchFamily="18" charset="0"/>
                <a:sym typeface="Symbol" pitchFamily="18" charset="2"/>
              </a:rPr>
              <a:t></a:t>
            </a:r>
            <a:r>
              <a:rPr lang="en-US" sz="2000" kern="1200" dirty="0" smtClean="0">
                <a:solidFill>
                  <a:srgbClr val="0000CC"/>
                </a:solidFill>
                <a:effectLst/>
                <a:latin typeface="Sylfaen" pitchFamily="18" charset="0"/>
              </a:rPr>
              <a:t> 55</a:t>
            </a:r>
            <a:r>
              <a:rPr lang="en-US" sz="2000" kern="1200" dirty="0" smtClean="0">
                <a:solidFill>
                  <a:srgbClr val="0000CC"/>
                </a:solidFill>
                <a:effectLst/>
                <a:latin typeface="Sylfaen" pitchFamily="18" charset="0"/>
                <a:sym typeface="Symbol" pitchFamily="18" charset="2"/>
              </a:rPr>
              <a:t></a:t>
            </a:r>
            <a:r>
              <a:rPr lang="en-US" sz="2000" kern="1200" dirty="0" smtClean="0">
                <a:solidFill>
                  <a:srgbClr val="0000CC"/>
                </a:solidFill>
                <a:effectLst/>
                <a:latin typeface="Sylfaen" pitchFamily="18" charset="0"/>
              </a:rPr>
              <a:t> N </a:t>
            </a:r>
            <a:endParaRPr lang="tr-TR" sz="2000" kern="1200" dirty="0" smtClean="0">
              <a:solidFill>
                <a:srgbClr val="0000CC"/>
              </a:solidFill>
              <a:effectLst/>
              <a:latin typeface="Sylfaen" pitchFamily="18" charset="0"/>
            </a:endParaRP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rPr>
              <a:t>Longitude</a:t>
            </a:r>
            <a:r>
              <a:rPr lang="tr-TR" sz="2000" kern="1200" dirty="0" smtClean="0">
                <a:solidFill>
                  <a:srgbClr val="0000CC"/>
                </a:solidFill>
                <a:effectLst/>
                <a:latin typeface="Sylfaen" pitchFamily="18" charset="0"/>
              </a:rPr>
              <a:t> 	: </a:t>
            </a:r>
            <a:r>
              <a:rPr lang="en-US" sz="2000" kern="1200" dirty="0" smtClean="0">
                <a:solidFill>
                  <a:srgbClr val="0000CC"/>
                </a:solidFill>
                <a:effectLst/>
                <a:latin typeface="Sylfaen" pitchFamily="18" charset="0"/>
                <a:sym typeface="Symbol" pitchFamily="18" charset="2"/>
              </a:rPr>
              <a:t>31</a:t>
            </a:r>
            <a:r>
              <a:rPr lang="en-US" sz="2000" kern="1200" dirty="0" smtClean="0">
                <a:solidFill>
                  <a:srgbClr val="0000CC"/>
                </a:solidFill>
                <a:effectLst/>
                <a:latin typeface="Sylfaen" pitchFamily="18" charset="0"/>
              </a:rPr>
              <a:t> 47</a:t>
            </a:r>
            <a:r>
              <a:rPr lang="en-US" sz="2000" kern="1200" dirty="0" smtClean="0">
                <a:solidFill>
                  <a:srgbClr val="0000CC"/>
                </a:solidFill>
                <a:effectLst/>
                <a:latin typeface="Sylfaen" pitchFamily="18" charset="0"/>
                <a:sym typeface="Symbol" pitchFamily="18" charset="2"/>
              </a:rPr>
              <a:t></a:t>
            </a:r>
            <a:r>
              <a:rPr lang="en-US" sz="2000" kern="1200" dirty="0" smtClean="0">
                <a:solidFill>
                  <a:srgbClr val="0000CC"/>
                </a:solidFill>
                <a:effectLst/>
                <a:latin typeface="Sylfaen" pitchFamily="18" charset="0"/>
              </a:rPr>
              <a:t> 54</a:t>
            </a:r>
            <a:r>
              <a:rPr lang="en-US" sz="2000" kern="1200" dirty="0" smtClean="0">
                <a:solidFill>
                  <a:srgbClr val="0000CC"/>
                </a:solidFill>
                <a:effectLst/>
                <a:latin typeface="Sylfaen" pitchFamily="18" charset="0"/>
                <a:sym typeface="Symbol" pitchFamily="18" charset="2"/>
              </a:rPr>
              <a:t></a:t>
            </a:r>
            <a:r>
              <a:rPr lang="en-US" sz="2000" kern="1200" dirty="0" smtClean="0">
                <a:solidFill>
                  <a:srgbClr val="0000CC"/>
                </a:solidFill>
                <a:effectLst/>
                <a:latin typeface="Sylfaen" pitchFamily="18" charset="0"/>
              </a:rPr>
              <a:t> E</a:t>
            </a:r>
            <a:endParaRPr lang="tr-TR" sz="2000" kern="1200" dirty="0" smtClean="0">
              <a:solidFill>
                <a:srgbClr val="0000CC"/>
              </a:solidFill>
              <a:effectLst/>
              <a:latin typeface="Sylfaen" pitchFamily="18" charset="0"/>
              <a:sym typeface="Symbol" pitchFamily="18" charset="2"/>
            </a:endParaRP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sym typeface="Symbol" pitchFamily="18" charset="2"/>
              </a:rPr>
              <a:t>Tower</a:t>
            </a:r>
            <a:r>
              <a:rPr lang="tr-TR" sz="2000" kern="1200" dirty="0" smtClean="0">
                <a:solidFill>
                  <a:srgbClr val="0000CC"/>
                </a:solidFill>
                <a:effectLst/>
                <a:latin typeface="Sylfaen" pitchFamily="18" charset="0"/>
                <a:sym typeface="Symbol" pitchFamily="18" charset="2"/>
              </a:rPr>
              <a:t>       	: </a:t>
            </a:r>
            <a:r>
              <a:rPr lang="en-US" sz="2000" kern="1200" dirty="0" smtClean="0">
                <a:solidFill>
                  <a:srgbClr val="0000CC"/>
                </a:solidFill>
                <a:effectLst/>
                <a:latin typeface="Sylfaen" pitchFamily="18" charset="0"/>
                <a:sym typeface="Symbol" pitchFamily="18" charset="2"/>
              </a:rPr>
              <a:t>25 m </a:t>
            </a:r>
            <a:r>
              <a:rPr lang="tr-TR" sz="2000" kern="1200" dirty="0" err="1" smtClean="0">
                <a:solidFill>
                  <a:srgbClr val="0000CC"/>
                </a:solidFill>
                <a:effectLst/>
                <a:latin typeface="Sylfaen" pitchFamily="18" charset="0"/>
                <a:sym typeface="Symbol" pitchFamily="18" charset="2"/>
              </a:rPr>
              <a:t>Steal</a:t>
            </a:r>
            <a:r>
              <a:rPr lang="tr-TR" sz="2000" kern="1200" dirty="0" smtClean="0">
                <a:solidFill>
                  <a:srgbClr val="0000CC"/>
                </a:solidFill>
                <a:effectLst/>
                <a:latin typeface="Sylfaen" pitchFamily="18" charset="0"/>
                <a:sym typeface="Symbol" pitchFamily="18" charset="2"/>
              </a:rPr>
              <a:t> 			  </a:t>
            </a:r>
            <a:r>
              <a:rPr lang="en-US" sz="2000" kern="1200" dirty="0" smtClean="0">
                <a:solidFill>
                  <a:srgbClr val="0000CC"/>
                </a:solidFill>
                <a:effectLst/>
                <a:latin typeface="Sylfaen" pitchFamily="18" charset="0"/>
              </a:rPr>
              <a:t>construction</a:t>
            </a:r>
            <a:endParaRPr lang="tr-TR" sz="2000" kern="1200" dirty="0" smtClean="0">
              <a:solidFill>
                <a:srgbClr val="0000CC"/>
              </a:solidFill>
              <a:effectLst/>
              <a:latin typeface="Sylfaen" pitchFamily="18" charset="0"/>
            </a:endParaRPr>
          </a:p>
          <a:p>
            <a:pPr>
              <a:lnSpc>
                <a:spcPct val="130000"/>
              </a:lnSpc>
              <a:buClr>
                <a:srgbClr val="FF0000"/>
              </a:buClr>
              <a:buFont typeface="Wingdings" pitchFamily="2" charset="2"/>
              <a:buChar char="q"/>
              <a:defRPr/>
            </a:pPr>
            <a:r>
              <a:rPr lang="tr-TR" sz="2000" kern="1200" dirty="0" err="1" smtClean="0">
                <a:solidFill>
                  <a:srgbClr val="0000CC"/>
                </a:solidFill>
                <a:effectLst/>
                <a:latin typeface="Sylfaen" pitchFamily="18" charset="0"/>
              </a:rPr>
              <a:t>Firm</a:t>
            </a:r>
            <a:r>
              <a:rPr lang="tr-TR" sz="2000" kern="1200" dirty="0" smtClean="0">
                <a:solidFill>
                  <a:srgbClr val="0000CC"/>
                </a:solidFill>
                <a:effectLst/>
                <a:latin typeface="Sylfaen" pitchFamily="18" charset="0"/>
              </a:rPr>
              <a:t>  	: Mitsubishi</a:t>
            </a:r>
            <a:endParaRPr lang="en-US" sz="2000" kern="1200" dirty="0" smtClean="0">
              <a:solidFill>
                <a:srgbClr val="0000CC"/>
              </a:solidFill>
              <a:effectLst/>
              <a:latin typeface="Sylfaen" pitchFamily="18" charset="0"/>
            </a:endParaRPr>
          </a:p>
        </p:txBody>
      </p:sp>
      <p:pic>
        <p:nvPicPr>
          <p:cNvPr id="21508" name="Picture 11"/>
          <p:cNvPicPr>
            <a:picLocks noChangeAspect="1" noChangeArrowheads="1"/>
          </p:cNvPicPr>
          <p:nvPr/>
        </p:nvPicPr>
        <p:blipFill>
          <a:blip r:embed="rId3" cstate="print"/>
          <a:srcRect/>
          <a:stretch>
            <a:fillRect/>
          </a:stretch>
        </p:blipFill>
        <p:spPr bwMode="auto">
          <a:xfrm>
            <a:off x="71438" y="1428750"/>
            <a:ext cx="4357687" cy="4289425"/>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pPr>
              <a:defRPr/>
            </a:pPr>
            <a:fld id="{E853592A-5DF4-436B-A2BF-007477DD67DC}" type="slidenum">
              <a:rPr lang="tr-TR" smtClean="0"/>
              <a:pPr>
                <a:defRPr/>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258888" y="487363"/>
            <a:ext cx="6697662" cy="584200"/>
          </a:xfrm>
          <a:prstGeom prst="rect">
            <a:avLst/>
          </a:prstGeom>
          <a:noFill/>
          <a:ln w="9525">
            <a:noFill/>
            <a:miter lim="800000"/>
            <a:headEnd/>
            <a:tailEnd/>
          </a:ln>
        </p:spPr>
        <p:txBody>
          <a:bodyPr>
            <a:spAutoFit/>
          </a:bodyPr>
          <a:lstStyle/>
          <a:p>
            <a:pPr algn="ctr">
              <a:spcBef>
                <a:spcPct val="50000"/>
              </a:spcBef>
              <a:defRPr/>
            </a:pPr>
            <a:r>
              <a:rPr lang="tr-TR" sz="3200" b="1" dirty="0" err="1">
                <a:solidFill>
                  <a:srgbClr val="FF0000"/>
                </a:solidFill>
                <a:effectLst>
                  <a:outerShdw blurRad="38100" dist="38100" dir="2700000" algn="tl">
                    <a:srgbClr val="000000"/>
                  </a:outerShdw>
                </a:effectLst>
                <a:latin typeface="Century Gothic" pitchFamily="34" charset="0"/>
                <a:ea typeface="+mj-ea"/>
                <a:cs typeface="+mj-cs"/>
              </a:rPr>
              <a:t>Outline</a:t>
            </a:r>
            <a:endParaRPr lang="tr-TR" sz="3200" b="1" dirty="0">
              <a:solidFill>
                <a:srgbClr val="FF0000"/>
              </a:solidFill>
              <a:effectLst>
                <a:outerShdw blurRad="38100" dist="38100" dir="2700000" algn="tl">
                  <a:srgbClr val="000000"/>
                </a:outerShdw>
              </a:effectLst>
              <a:latin typeface="Century Gothic" pitchFamily="34" charset="0"/>
              <a:ea typeface="+mj-ea"/>
              <a:cs typeface="+mj-cs"/>
            </a:endParaRPr>
          </a:p>
        </p:txBody>
      </p:sp>
      <p:sp>
        <p:nvSpPr>
          <p:cNvPr id="5123" name="Text Box 9"/>
          <p:cNvSpPr txBox="1">
            <a:spLocks noChangeArrowheads="1"/>
          </p:cNvSpPr>
          <p:nvPr/>
        </p:nvSpPr>
        <p:spPr bwMode="auto">
          <a:xfrm>
            <a:off x="642938" y="1299532"/>
            <a:ext cx="7929562" cy="3785652"/>
          </a:xfrm>
          <a:prstGeom prst="rect">
            <a:avLst/>
          </a:prstGeom>
          <a:noFill/>
          <a:ln w="9525">
            <a:noFill/>
            <a:miter lim="800000"/>
            <a:headEnd/>
            <a:tailEnd/>
          </a:ln>
        </p:spPr>
        <p:txBody>
          <a:bodyPr>
            <a:spAutoFit/>
          </a:bodyPr>
          <a:lstStyle/>
          <a:p>
            <a:pPr marL="342900" indent="-342900" algn="just">
              <a:lnSpc>
                <a:spcPct val="150000"/>
              </a:lnSpc>
              <a:spcBef>
                <a:spcPct val="20000"/>
              </a:spcBef>
              <a:buClr>
                <a:srgbClr val="FF0000"/>
              </a:buClr>
              <a:buSzPct val="100000"/>
              <a:buFont typeface="Wingdings" pitchFamily="2" charset="2"/>
              <a:buChar char="q"/>
            </a:pPr>
            <a:r>
              <a:rPr lang="en-US" sz="2400" dirty="0">
                <a:solidFill>
                  <a:srgbClr val="0000CC"/>
                </a:solidFill>
                <a:latin typeface="Sylfaen" pitchFamily="18" charset="0"/>
              </a:rPr>
              <a:t>Definition </a:t>
            </a:r>
            <a:r>
              <a:rPr lang="en-US" sz="2400" dirty="0" smtClean="0">
                <a:solidFill>
                  <a:srgbClr val="0000CC"/>
                </a:solidFill>
                <a:latin typeface="Sylfaen" pitchFamily="18" charset="0"/>
              </a:rPr>
              <a:t>and Basic Principle of RADAR</a:t>
            </a:r>
            <a:endParaRPr lang="en-US" sz="2400" dirty="0">
              <a:solidFill>
                <a:srgbClr val="0000CC"/>
              </a:solidFill>
              <a:latin typeface="Sylfaen" pitchFamily="18" charset="0"/>
            </a:endParaRPr>
          </a:p>
          <a:p>
            <a:pPr marL="342900" indent="-342900" algn="just">
              <a:lnSpc>
                <a:spcPct val="150000"/>
              </a:lnSpc>
              <a:spcBef>
                <a:spcPct val="20000"/>
              </a:spcBef>
              <a:buClr>
                <a:srgbClr val="FF0000"/>
              </a:buClr>
              <a:buSzPct val="100000"/>
              <a:buFont typeface="Wingdings" pitchFamily="2" charset="2"/>
              <a:buChar char="q"/>
            </a:pPr>
            <a:r>
              <a:rPr lang="en-US" sz="2400" dirty="0">
                <a:solidFill>
                  <a:srgbClr val="0000CC"/>
                </a:solidFill>
                <a:latin typeface="Sylfaen" pitchFamily="18" charset="0"/>
              </a:rPr>
              <a:t>Weather </a:t>
            </a:r>
            <a:r>
              <a:rPr lang="en-US" sz="2400" dirty="0" smtClean="0">
                <a:solidFill>
                  <a:srgbClr val="0000CC"/>
                </a:solidFill>
                <a:latin typeface="Sylfaen" pitchFamily="18" charset="0"/>
              </a:rPr>
              <a:t>Radars</a:t>
            </a:r>
            <a:endParaRPr lang="en-US" sz="2400" dirty="0">
              <a:solidFill>
                <a:srgbClr val="0000CC"/>
              </a:solidFill>
              <a:latin typeface="Sylfaen" pitchFamily="18" charset="0"/>
            </a:endParaRPr>
          </a:p>
          <a:p>
            <a:pPr marL="342900" indent="-342900" algn="just">
              <a:lnSpc>
                <a:spcPct val="150000"/>
              </a:lnSpc>
              <a:spcBef>
                <a:spcPct val="20000"/>
              </a:spcBef>
              <a:buClr>
                <a:srgbClr val="FF0000"/>
              </a:buClr>
              <a:buSzPct val="100000"/>
              <a:buFont typeface="Wingdings" pitchFamily="2" charset="2"/>
              <a:buChar char="q"/>
            </a:pPr>
            <a:r>
              <a:rPr lang="en-US" sz="2400" dirty="0">
                <a:solidFill>
                  <a:srgbClr val="0000CC"/>
                </a:solidFill>
                <a:latin typeface="Sylfaen" pitchFamily="18" charset="0"/>
              </a:rPr>
              <a:t>History of</a:t>
            </a:r>
            <a:r>
              <a:rPr lang="tr-TR" sz="2400" dirty="0">
                <a:solidFill>
                  <a:srgbClr val="0000CC"/>
                </a:solidFill>
                <a:latin typeface="Sylfaen" pitchFamily="18" charset="0"/>
              </a:rPr>
              <a:t> W</a:t>
            </a:r>
            <a:r>
              <a:rPr lang="en-US" sz="2400" dirty="0" err="1">
                <a:solidFill>
                  <a:srgbClr val="0000CC"/>
                </a:solidFill>
                <a:latin typeface="Sylfaen" pitchFamily="18" charset="0"/>
              </a:rPr>
              <a:t>eather</a:t>
            </a:r>
            <a:r>
              <a:rPr lang="en-US" sz="2400" dirty="0">
                <a:solidFill>
                  <a:srgbClr val="0000CC"/>
                </a:solidFill>
                <a:latin typeface="Sylfaen" pitchFamily="18" charset="0"/>
              </a:rPr>
              <a:t> Radar</a:t>
            </a:r>
            <a:r>
              <a:rPr lang="tr-TR" sz="2400" dirty="0">
                <a:solidFill>
                  <a:srgbClr val="0000CC"/>
                </a:solidFill>
                <a:latin typeface="Sylfaen" pitchFamily="18" charset="0"/>
              </a:rPr>
              <a:t>s in </a:t>
            </a:r>
            <a:r>
              <a:rPr lang="tr-TR" sz="2400" dirty="0" err="1" smtClean="0">
                <a:solidFill>
                  <a:srgbClr val="0000CC"/>
                </a:solidFill>
                <a:latin typeface="Sylfaen" pitchFamily="18" charset="0"/>
              </a:rPr>
              <a:t>Turkey</a:t>
            </a:r>
            <a:endParaRPr lang="en-US" sz="2400" dirty="0">
              <a:solidFill>
                <a:srgbClr val="0000CC"/>
              </a:solidFill>
              <a:latin typeface="Sylfaen" pitchFamily="18" charset="0"/>
            </a:endParaRPr>
          </a:p>
          <a:p>
            <a:pPr marL="342900" indent="-342900" algn="just">
              <a:lnSpc>
                <a:spcPct val="150000"/>
              </a:lnSpc>
              <a:spcBef>
                <a:spcPct val="20000"/>
              </a:spcBef>
              <a:buClr>
                <a:srgbClr val="FF0000"/>
              </a:buClr>
              <a:buSzPct val="100000"/>
              <a:buFont typeface="Wingdings" pitchFamily="2" charset="2"/>
              <a:buChar char="q"/>
            </a:pPr>
            <a:r>
              <a:rPr lang="tr-TR" sz="2400" dirty="0" smtClean="0">
                <a:solidFill>
                  <a:srgbClr val="0000CC"/>
                </a:solidFill>
                <a:latin typeface="Sylfaen" pitchFamily="18" charset="0"/>
              </a:rPr>
              <a:t>W</a:t>
            </a:r>
            <a:r>
              <a:rPr lang="en-US" sz="2400" dirty="0" err="1">
                <a:solidFill>
                  <a:srgbClr val="0000CC"/>
                </a:solidFill>
                <a:latin typeface="Sylfaen" pitchFamily="18" charset="0"/>
              </a:rPr>
              <a:t>eather</a:t>
            </a:r>
            <a:r>
              <a:rPr lang="en-US" sz="2400" dirty="0">
                <a:solidFill>
                  <a:srgbClr val="0000CC"/>
                </a:solidFill>
                <a:latin typeface="Sylfaen" pitchFamily="18" charset="0"/>
              </a:rPr>
              <a:t> Radar </a:t>
            </a:r>
            <a:r>
              <a:rPr lang="en-US" sz="2400" dirty="0" smtClean="0">
                <a:solidFill>
                  <a:srgbClr val="0000CC"/>
                </a:solidFill>
                <a:latin typeface="Sylfaen" pitchFamily="18" charset="0"/>
              </a:rPr>
              <a:t>Network in Turkey</a:t>
            </a:r>
            <a:endParaRPr lang="en-US" sz="2400" dirty="0">
              <a:solidFill>
                <a:srgbClr val="0000CC"/>
              </a:solidFill>
              <a:latin typeface="Sylfaen" pitchFamily="18" charset="0"/>
            </a:endParaRPr>
          </a:p>
          <a:p>
            <a:pPr marL="342900" indent="-342900" algn="just">
              <a:lnSpc>
                <a:spcPct val="150000"/>
              </a:lnSpc>
              <a:spcBef>
                <a:spcPct val="20000"/>
              </a:spcBef>
              <a:buClr>
                <a:srgbClr val="FF0000"/>
              </a:buClr>
              <a:buSzPct val="100000"/>
              <a:buFont typeface="Wingdings" pitchFamily="2" charset="2"/>
              <a:buChar char="q"/>
            </a:pPr>
            <a:r>
              <a:rPr lang="en-US" sz="2400" dirty="0">
                <a:solidFill>
                  <a:srgbClr val="0000CC"/>
                </a:solidFill>
                <a:latin typeface="Sylfaen" pitchFamily="18" charset="0"/>
              </a:rPr>
              <a:t>General </a:t>
            </a:r>
            <a:r>
              <a:rPr lang="tr-TR" sz="2400" dirty="0" err="1">
                <a:solidFill>
                  <a:srgbClr val="0000CC"/>
                </a:solidFill>
                <a:latin typeface="Sylfaen" pitchFamily="18" charset="0"/>
              </a:rPr>
              <a:t>Overview</a:t>
            </a:r>
            <a:r>
              <a:rPr lang="tr-TR" sz="2400" dirty="0">
                <a:solidFill>
                  <a:srgbClr val="0000CC"/>
                </a:solidFill>
                <a:latin typeface="Sylfaen" pitchFamily="18" charset="0"/>
              </a:rPr>
              <a:t> </a:t>
            </a:r>
            <a:r>
              <a:rPr lang="en-US" sz="2400" dirty="0">
                <a:solidFill>
                  <a:srgbClr val="0000CC"/>
                </a:solidFill>
                <a:latin typeface="Sylfaen" pitchFamily="18" charset="0"/>
              </a:rPr>
              <a:t>of Operational Radar Sites</a:t>
            </a:r>
          </a:p>
          <a:p>
            <a:pPr marL="342900" indent="-342900" algn="just">
              <a:lnSpc>
                <a:spcPct val="150000"/>
              </a:lnSpc>
              <a:spcBef>
                <a:spcPct val="20000"/>
              </a:spcBef>
              <a:buClr>
                <a:srgbClr val="FF0000"/>
              </a:buClr>
              <a:buSzPct val="100000"/>
              <a:buFont typeface="Wingdings" pitchFamily="2" charset="2"/>
              <a:buChar char="q"/>
            </a:pPr>
            <a:r>
              <a:rPr lang="en-US" sz="2400" dirty="0">
                <a:solidFill>
                  <a:srgbClr val="0000CC"/>
                </a:solidFill>
                <a:latin typeface="Sylfaen" pitchFamily="18" charset="0"/>
              </a:rPr>
              <a:t>Sample Radar Images </a:t>
            </a:r>
          </a:p>
        </p:txBody>
      </p:sp>
      <p:sp>
        <p:nvSpPr>
          <p:cNvPr id="6" name="5 Slayt Numarası Yer Tutucusu"/>
          <p:cNvSpPr>
            <a:spLocks noGrp="1"/>
          </p:cNvSpPr>
          <p:nvPr>
            <p:ph type="sldNum" sz="quarter" idx="12"/>
          </p:nvPr>
        </p:nvSpPr>
        <p:spPr/>
        <p:txBody>
          <a:bodyPr/>
          <a:lstStyle/>
          <a:p>
            <a:pPr>
              <a:defRPr/>
            </a:pPr>
            <a:fld id="{183637C2-8D2E-4650-911F-F3E37FDD2F85}" type="slidenum">
              <a:rPr lang="tr-TR" smtClean="0"/>
              <a:pPr>
                <a:defRPr/>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Rectangle 8"/>
          <p:cNvSpPr>
            <a:spLocks noGrp="1" noChangeArrowheads="1"/>
          </p:cNvSpPr>
          <p:nvPr>
            <p:ph type="title"/>
          </p:nvPr>
        </p:nvSpPr>
        <p:spPr>
          <a:xfrm>
            <a:off x="685800" y="457200"/>
            <a:ext cx="7772400" cy="609600"/>
          </a:xfrm>
        </p:spPr>
        <p:txBody>
          <a:bodyPr/>
          <a:lstStyle/>
          <a:p>
            <a:pPr eaLnBrk="1" hangingPunct="1">
              <a:defRPr/>
            </a:pPr>
            <a:r>
              <a:rPr lang="tr-TR" sz="3200" b="1" kern="1200" dirty="0" smtClean="0">
                <a:solidFill>
                  <a:srgbClr val="FF0000"/>
                </a:solidFill>
                <a:latin typeface="Century Gothic" pitchFamily="34" charset="0"/>
                <a:ea typeface="+mn-ea"/>
                <a:cs typeface="+mn-cs"/>
              </a:rPr>
              <a:t>Balıkesir </a:t>
            </a:r>
            <a:r>
              <a:rPr lang="tr-TR" sz="3200" b="1" kern="1200" dirty="0" smtClean="0">
                <a:solidFill>
                  <a:srgbClr val="FF0000"/>
                </a:solidFill>
                <a:latin typeface="Century Gothic" pitchFamily="34" charset="0"/>
              </a:rPr>
              <a:t>RADAR</a:t>
            </a:r>
            <a:endParaRPr lang="en-US" sz="3200" b="1" kern="1200" dirty="0" smtClean="0">
              <a:solidFill>
                <a:srgbClr val="FF0000"/>
              </a:solidFill>
              <a:latin typeface="Century Gothic" pitchFamily="34" charset="0"/>
              <a:ea typeface="+mn-ea"/>
              <a:cs typeface="+mn-cs"/>
            </a:endParaRPr>
          </a:p>
        </p:txBody>
      </p:sp>
      <p:pic>
        <p:nvPicPr>
          <p:cNvPr id="22531" name="Picture 9"/>
          <p:cNvPicPr>
            <a:picLocks noChangeAspect="1" noChangeArrowheads="1"/>
          </p:cNvPicPr>
          <p:nvPr/>
        </p:nvPicPr>
        <p:blipFill>
          <a:blip r:embed="rId3" cstate="print"/>
          <a:srcRect/>
          <a:stretch>
            <a:fillRect/>
          </a:stretch>
        </p:blipFill>
        <p:spPr bwMode="auto">
          <a:xfrm>
            <a:off x="381000" y="1174750"/>
            <a:ext cx="3833813" cy="5111750"/>
          </a:xfrm>
          <a:prstGeom prst="rect">
            <a:avLst/>
          </a:prstGeom>
          <a:noFill/>
          <a:ln w="9525">
            <a:noFill/>
            <a:miter lim="800000"/>
            <a:headEnd/>
            <a:tailEnd/>
          </a:ln>
        </p:spPr>
      </p:pic>
      <p:sp>
        <p:nvSpPr>
          <p:cNvPr id="22532" name="Rectangle 10"/>
          <p:cNvSpPr>
            <a:spLocks noChangeArrowheads="1"/>
          </p:cNvSpPr>
          <p:nvPr/>
        </p:nvSpPr>
        <p:spPr bwMode="auto">
          <a:xfrm>
            <a:off x="4643438" y="1371600"/>
            <a:ext cx="4271962" cy="4800600"/>
          </a:xfrm>
          <a:prstGeom prst="rect">
            <a:avLst/>
          </a:prstGeom>
          <a:noFill/>
          <a:ln w="9525">
            <a:noFill/>
            <a:miter lim="800000"/>
            <a:headEnd/>
            <a:tailEnd/>
          </a:ln>
        </p:spPr>
        <p:txBody>
          <a:bodyPr/>
          <a:lstStyle/>
          <a:p>
            <a:pPr marL="342900" indent="-342900" algn="just" eaLnBrk="0" hangingPunct="0">
              <a:lnSpc>
                <a:spcPct val="130000"/>
              </a:lnSpc>
              <a:spcBef>
                <a:spcPct val="20000"/>
              </a:spcBef>
              <a:buClr>
                <a:srgbClr val="FF0000"/>
              </a:buClr>
              <a:buFont typeface="Wingdings" pitchFamily="2" charset="2"/>
              <a:buChar char="q"/>
            </a:pPr>
            <a:r>
              <a:rPr lang="tr-TR" sz="2000">
                <a:solidFill>
                  <a:srgbClr val="0000CC"/>
                </a:solidFill>
                <a:latin typeface="Sylfaen" pitchFamily="18" charset="0"/>
              </a:rPr>
              <a:t>C-Band Doppler Meteorological Radar, located at Akcaldedesi Hill, operational since March 2003.</a:t>
            </a:r>
          </a:p>
          <a:p>
            <a:pPr marL="342900" indent="-342900" algn="just" eaLnBrk="0" hangingPunct="0">
              <a:lnSpc>
                <a:spcPct val="130000"/>
              </a:lnSpc>
              <a:spcBef>
                <a:spcPct val="20000"/>
              </a:spcBef>
              <a:buClr>
                <a:srgbClr val="FF0000"/>
              </a:buClr>
              <a:buFont typeface="Wingdings" pitchFamily="2" charset="2"/>
              <a:buChar char="q"/>
            </a:pP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Polarization	: Single</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Transmitter	: Klystron</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Height	: 642 </a:t>
            </a:r>
            <a:r>
              <a:rPr lang="en-US" sz="2000">
                <a:solidFill>
                  <a:srgbClr val="0000CC"/>
                </a:solidFill>
                <a:latin typeface="Sylfaen" pitchFamily="18" charset="0"/>
              </a:rPr>
              <a:t>m</a:t>
            </a: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Latitude    	: 39</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a:t>
            </a:r>
            <a:r>
              <a:rPr lang="tr-TR" sz="2000">
                <a:solidFill>
                  <a:srgbClr val="0000CC"/>
                </a:solidFill>
                <a:latin typeface="Sylfaen" pitchFamily="18" charset="0"/>
              </a:rPr>
              <a:t>44</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a:t>
            </a:r>
            <a:r>
              <a:rPr lang="tr-TR" sz="2000">
                <a:solidFill>
                  <a:srgbClr val="0000CC"/>
                </a:solidFill>
                <a:latin typeface="Sylfaen" pitchFamily="18" charset="0"/>
              </a:rPr>
              <a:t>26</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N </a:t>
            </a: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Longitude 	: 27</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a:t>
            </a:r>
            <a:r>
              <a:rPr lang="tr-TR" sz="2000">
                <a:solidFill>
                  <a:srgbClr val="0000CC"/>
                </a:solidFill>
                <a:latin typeface="Sylfaen" pitchFamily="18" charset="0"/>
              </a:rPr>
              <a:t>3</a:t>
            </a:r>
            <a:r>
              <a:rPr lang="en-US" sz="2000">
                <a:solidFill>
                  <a:srgbClr val="0000CC"/>
                </a:solidFill>
                <a:latin typeface="Sylfaen" pitchFamily="18" charset="0"/>
              </a:rPr>
              <a:t>7</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a:t>
            </a:r>
            <a:r>
              <a:rPr lang="tr-TR" sz="2000">
                <a:solidFill>
                  <a:srgbClr val="0000CC"/>
                </a:solidFill>
                <a:latin typeface="Sylfaen" pitchFamily="18" charset="0"/>
              </a:rPr>
              <a:t>10</a:t>
            </a:r>
            <a:r>
              <a:rPr lang="en-US" sz="2000">
                <a:solidFill>
                  <a:srgbClr val="0000CC"/>
                </a:solidFill>
                <a:latin typeface="Sylfaen" pitchFamily="18" charset="0"/>
                <a:sym typeface="Symbol" pitchFamily="18" charset="2"/>
              </a:rPr>
              <a:t></a:t>
            </a:r>
            <a:r>
              <a:rPr lang="en-US" sz="2000">
                <a:solidFill>
                  <a:srgbClr val="0000CC"/>
                </a:solidFill>
                <a:latin typeface="Sylfaen" pitchFamily="18" charset="0"/>
              </a:rPr>
              <a:t> E</a:t>
            </a:r>
            <a:endParaRPr lang="tr-TR" sz="2000">
              <a:solidFill>
                <a:srgbClr val="0000CC"/>
              </a:solidFill>
              <a:latin typeface="Sylfaen" pitchFamily="18" charset="0"/>
              <a:sym typeface="Symbol" pitchFamily="18" charset="2"/>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sym typeface="Symbol" pitchFamily="18" charset="2"/>
              </a:rPr>
              <a:t>Tower       	: </a:t>
            </a:r>
            <a:r>
              <a:rPr lang="en-US" sz="2000">
                <a:solidFill>
                  <a:srgbClr val="0000CC"/>
                </a:solidFill>
                <a:latin typeface="Sylfaen" pitchFamily="18" charset="0"/>
                <a:sym typeface="Symbol" pitchFamily="18" charset="2"/>
              </a:rPr>
              <a:t>25 m </a:t>
            </a:r>
            <a:r>
              <a:rPr lang="tr-TR" sz="2000">
                <a:solidFill>
                  <a:srgbClr val="0000CC"/>
                </a:solidFill>
                <a:latin typeface="Sylfaen" pitchFamily="18" charset="0"/>
                <a:sym typeface="Symbol" pitchFamily="18" charset="2"/>
              </a:rPr>
              <a:t>Steal 			  </a:t>
            </a:r>
            <a:r>
              <a:rPr lang="en-US" sz="2000">
                <a:solidFill>
                  <a:srgbClr val="0000CC"/>
                </a:solidFill>
                <a:latin typeface="Sylfaen" pitchFamily="18" charset="0"/>
              </a:rPr>
              <a:t>construction</a:t>
            </a: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Firm  	: Mitsubishi</a:t>
            </a:r>
            <a:endParaRPr lang="en-US" sz="2000">
              <a:solidFill>
                <a:srgbClr val="0000CC"/>
              </a:solidFill>
              <a:latin typeface="Sylfaen" pitchFamily="18" charset="0"/>
            </a:endParaRPr>
          </a:p>
        </p:txBody>
      </p:sp>
      <p:sp>
        <p:nvSpPr>
          <p:cNvPr id="6" name="5 Slayt Numarası Yer Tutucusu"/>
          <p:cNvSpPr>
            <a:spLocks noGrp="1"/>
          </p:cNvSpPr>
          <p:nvPr>
            <p:ph type="sldNum" sz="quarter" idx="12"/>
          </p:nvPr>
        </p:nvSpPr>
        <p:spPr/>
        <p:txBody>
          <a:bodyPr/>
          <a:lstStyle/>
          <a:p>
            <a:pPr>
              <a:defRPr/>
            </a:pPr>
            <a:fld id="{B7E88C8A-A05E-42A7-A570-02C6AB17686A}" type="slidenum">
              <a:rPr lang="tr-TR" smtClean="0"/>
              <a:pPr>
                <a:defRPr/>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FiratPersonel\My Pictures\Foto İş\RCP8 Görev\RCP8 Görev Foto\HPIM3088.JPG"/>
          <p:cNvPicPr>
            <a:picLocks noChangeAspect="1" noChangeArrowheads="1"/>
          </p:cNvPicPr>
          <p:nvPr/>
        </p:nvPicPr>
        <p:blipFill>
          <a:blip r:embed="rId3" cstate="print"/>
          <a:srcRect/>
          <a:stretch>
            <a:fillRect/>
          </a:stretch>
        </p:blipFill>
        <p:spPr bwMode="auto">
          <a:xfrm>
            <a:off x="71438" y="785813"/>
            <a:ext cx="4411662" cy="5919787"/>
          </a:xfrm>
          <a:prstGeom prst="rect">
            <a:avLst/>
          </a:prstGeom>
          <a:noFill/>
          <a:ln w="9525">
            <a:noFill/>
            <a:miter lim="800000"/>
            <a:headEnd/>
            <a:tailEnd/>
          </a:ln>
        </p:spPr>
      </p:pic>
      <p:sp>
        <p:nvSpPr>
          <p:cNvPr id="6" name="Rectangle 9"/>
          <p:cNvSpPr>
            <a:spLocks noGrp="1" noChangeArrowheads="1"/>
          </p:cNvSpPr>
          <p:nvPr>
            <p:ph type="title"/>
          </p:nvPr>
        </p:nvSpPr>
        <p:spPr>
          <a:xfrm>
            <a:off x="1000125" y="214313"/>
            <a:ext cx="7458075" cy="533400"/>
          </a:xfrm>
        </p:spPr>
        <p:txBody>
          <a:bodyPr/>
          <a:lstStyle/>
          <a:p>
            <a:pPr eaLnBrk="1" hangingPunct="1">
              <a:defRPr/>
            </a:pPr>
            <a:r>
              <a:rPr lang="tr-TR" sz="3200" b="1" kern="1200" dirty="0" smtClean="0">
                <a:solidFill>
                  <a:srgbClr val="FF0000"/>
                </a:solidFill>
                <a:latin typeface="Century Gothic" pitchFamily="34" charset="0"/>
                <a:ea typeface="+mn-ea"/>
                <a:cs typeface="+mn-cs"/>
              </a:rPr>
              <a:t>İzmir </a:t>
            </a:r>
            <a:r>
              <a:rPr lang="tr-TR" sz="3200" b="1" kern="1200" dirty="0" smtClean="0">
                <a:solidFill>
                  <a:srgbClr val="FF0000"/>
                </a:solidFill>
                <a:latin typeface="Century Gothic" pitchFamily="34" charset="0"/>
              </a:rPr>
              <a:t>RADAR</a:t>
            </a:r>
            <a:endParaRPr lang="en-US" sz="3200" b="1" kern="1200" dirty="0" smtClean="0">
              <a:solidFill>
                <a:srgbClr val="FF0000"/>
              </a:solidFill>
              <a:latin typeface="Century Gothic" pitchFamily="34" charset="0"/>
              <a:ea typeface="+mn-ea"/>
              <a:cs typeface="+mn-cs"/>
            </a:endParaRPr>
          </a:p>
        </p:txBody>
      </p:sp>
      <p:sp>
        <p:nvSpPr>
          <p:cNvPr id="23556" name="Rectangle 10"/>
          <p:cNvSpPr txBox="1">
            <a:spLocks noChangeArrowheads="1"/>
          </p:cNvSpPr>
          <p:nvPr/>
        </p:nvSpPr>
        <p:spPr bwMode="auto">
          <a:xfrm>
            <a:off x="4643438" y="900113"/>
            <a:ext cx="4500562" cy="5457825"/>
          </a:xfrm>
          <a:prstGeom prst="rect">
            <a:avLst/>
          </a:prstGeom>
          <a:noFill/>
          <a:ln w="9525">
            <a:noFill/>
            <a:miter lim="800000"/>
            <a:headEnd/>
            <a:tailEnd/>
          </a:ln>
        </p:spPr>
        <p:txBody>
          <a:bodyPr/>
          <a:lstStyle/>
          <a:p>
            <a:pPr marL="342900" indent="-342900" algn="just" eaLnBrk="0" hangingPunct="0">
              <a:lnSpc>
                <a:spcPct val="130000"/>
              </a:lnSpc>
              <a:spcBef>
                <a:spcPct val="20000"/>
              </a:spcBef>
              <a:buClr>
                <a:srgbClr val="FF0000"/>
              </a:buClr>
              <a:buSzPct val="100000"/>
              <a:buFont typeface="Wingdings" pitchFamily="2" charset="2"/>
              <a:buChar char="q"/>
            </a:pPr>
            <a:r>
              <a:rPr lang="tr-TR" sz="2000">
                <a:solidFill>
                  <a:srgbClr val="0000CC"/>
                </a:solidFill>
                <a:latin typeface="Sylfaen" pitchFamily="18" charset="0"/>
              </a:rPr>
              <a:t>C-band Doppler Radar, located in Çatalkaya-İzmir, is operational since May 2010.</a:t>
            </a:r>
          </a:p>
          <a:p>
            <a:pPr marL="342900" indent="-342900" algn="just" eaLnBrk="0" hangingPunct="0">
              <a:lnSpc>
                <a:spcPct val="130000"/>
              </a:lnSpc>
              <a:spcBef>
                <a:spcPct val="20000"/>
              </a:spcBef>
              <a:buClr>
                <a:srgbClr val="FF0000"/>
              </a:buClr>
              <a:buSzPct val="100000"/>
              <a:buFont typeface="Wingdings" pitchFamily="2" charset="2"/>
              <a:buChar char="q"/>
            </a:pP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Polarization	: Dual (STAR Mode)</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Transmitter	: Klystron</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Height	: 973 meter  </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Latitude    	: 38° 18’ 41.0’’ N</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Longitude  	: 27° 00’ 04.1’’E</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Tower	: 40 meter </a:t>
            </a:r>
            <a:r>
              <a:rPr lang="en-US" sz="2000">
                <a:solidFill>
                  <a:srgbClr val="0000CC"/>
                </a:solidFill>
                <a:latin typeface="Sylfaen" pitchFamily="18" charset="0"/>
              </a:rPr>
              <a:t>Steal</a:t>
            </a:r>
            <a:r>
              <a:rPr lang="tr-TR" sz="2000">
                <a:solidFill>
                  <a:srgbClr val="0000CC"/>
                </a:solidFill>
                <a:latin typeface="Sylfaen" pitchFamily="18" charset="0"/>
              </a:rPr>
              <a:t> 			  </a:t>
            </a:r>
            <a:r>
              <a:rPr lang="en-US" sz="2000">
                <a:solidFill>
                  <a:srgbClr val="0000CC"/>
                </a:solidFill>
                <a:latin typeface="Sylfaen" pitchFamily="18" charset="0"/>
              </a:rPr>
              <a:t>construction </a:t>
            </a: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Firm		: Vaisala</a:t>
            </a:r>
            <a:endParaRPr lang="en-US" sz="2000">
              <a:solidFill>
                <a:srgbClr val="0000CC"/>
              </a:solidFill>
              <a:latin typeface="Sylfaen" pitchFamily="18" charset="0"/>
            </a:endParaRPr>
          </a:p>
        </p:txBody>
      </p:sp>
      <p:sp>
        <p:nvSpPr>
          <p:cNvPr id="7" name="6 Slayt Numarası Yer Tutucusu"/>
          <p:cNvSpPr>
            <a:spLocks noGrp="1"/>
          </p:cNvSpPr>
          <p:nvPr>
            <p:ph type="sldNum" sz="quarter" idx="12"/>
          </p:nvPr>
        </p:nvSpPr>
        <p:spPr/>
        <p:txBody>
          <a:bodyPr/>
          <a:lstStyle/>
          <a:p>
            <a:pPr>
              <a:defRPr/>
            </a:pPr>
            <a:fld id="{0AB19B22-30A8-41E7-9810-2B577B73E863}" type="slidenum">
              <a:rPr lang="tr-TR" smtClean="0"/>
              <a:pPr>
                <a:defRPr/>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3" cstate="print"/>
          <a:srcRect/>
          <a:stretch>
            <a:fillRect/>
          </a:stretch>
        </p:blipFill>
        <p:spPr bwMode="auto">
          <a:xfrm>
            <a:off x="142875" y="2000250"/>
            <a:ext cx="4572000" cy="3429000"/>
          </a:xfrm>
          <a:prstGeom prst="rect">
            <a:avLst/>
          </a:prstGeom>
          <a:noFill/>
          <a:ln w="9525">
            <a:noFill/>
            <a:miter lim="800000"/>
            <a:headEnd/>
            <a:tailEnd/>
          </a:ln>
        </p:spPr>
      </p:pic>
      <p:sp>
        <p:nvSpPr>
          <p:cNvPr id="6" name="Rectangle 9"/>
          <p:cNvSpPr>
            <a:spLocks noGrp="1" noChangeArrowheads="1"/>
          </p:cNvSpPr>
          <p:nvPr>
            <p:ph type="title"/>
          </p:nvPr>
        </p:nvSpPr>
        <p:spPr>
          <a:xfrm>
            <a:off x="1000125" y="214313"/>
            <a:ext cx="7458075" cy="533400"/>
          </a:xfrm>
        </p:spPr>
        <p:txBody>
          <a:bodyPr/>
          <a:lstStyle/>
          <a:p>
            <a:pPr eaLnBrk="1" hangingPunct="1">
              <a:defRPr/>
            </a:pPr>
            <a:r>
              <a:rPr lang="tr-TR" sz="3200" b="1" kern="1200" dirty="0" smtClean="0">
                <a:solidFill>
                  <a:srgbClr val="FF0000"/>
                </a:solidFill>
                <a:latin typeface="Century Gothic" pitchFamily="34" charset="0"/>
                <a:ea typeface="+mn-ea"/>
                <a:cs typeface="+mn-cs"/>
              </a:rPr>
              <a:t>Muğla </a:t>
            </a:r>
            <a:r>
              <a:rPr lang="tr-TR" sz="3200" b="1" kern="1200" dirty="0" smtClean="0">
                <a:solidFill>
                  <a:srgbClr val="FF0000"/>
                </a:solidFill>
                <a:latin typeface="Century Gothic" pitchFamily="34" charset="0"/>
              </a:rPr>
              <a:t>RADAR</a:t>
            </a:r>
            <a:endParaRPr lang="en-US" sz="3200" b="1" kern="1200" dirty="0" smtClean="0">
              <a:solidFill>
                <a:srgbClr val="FF0000"/>
              </a:solidFill>
              <a:latin typeface="Century Gothic" pitchFamily="34" charset="0"/>
              <a:ea typeface="+mn-ea"/>
              <a:cs typeface="+mn-cs"/>
            </a:endParaRPr>
          </a:p>
        </p:txBody>
      </p:sp>
      <p:sp>
        <p:nvSpPr>
          <p:cNvPr id="24580" name="Rectangle 10"/>
          <p:cNvSpPr txBox="1">
            <a:spLocks noChangeArrowheads="1"/>
          </p:cNvSpPr>
          <p:nvPr/>
        </p:nvSpPr>
        <p:spPr bwMode="auto">
          <a:xfrm>
            <a:off x="4786313" y="857250"/>
            <a:ext cx="4214812" cy="5786438"/>
          </a:xfrm>
          <a:prstGeom prst="rect">
            <a:avLst/>
          </a:prstGeom>
          <a:noFill/>
          <a:ln w="9525">
            <a:noFill/>
            <a:miter lim="800000"/>
            <a:headEnd/>
            <a:tailEnd/>
          </a:ln>
        </p:spPr>
        <p:txBody>
          <a:bodyPr/>
          <a:lstStyle/>
          <a:p>
            <a:pPr marL="342900" indent="-342900" algn="just" eaLnBrk="0" hangingPunct="0">
              <a:lnSpc>
                <a:spcPct val="130000"/>
              </a:lnSpc>
              <a:spcBef>
                <a:spcPct val="20000"/>
              </a:spcBef>
              <a:buClr>
                <a:srgbClr val="FF0000"/>
              </a:buClr>
              <a:buSzPct val="100000"/>
              <a:buFont typeface="Wingdings" pitchFamily="2" charset="2"/>
              <a:buChar char="q"/>
            </a:pPr>
            <a:r>
              <a:rPr lang="tr-TR" sz="2000">
                <a:solidFill>
                  <a:srgbClr val="0000CC"/>
                </a:solidFill>
                <a:latin typeface="Sylfaen" pitchFamily="18" charset="0"/>
              </a:rPr>
              <a:t>C-band Doppler Radar, located in Marmaris-Muğla, is operational since July 2000.</a:t>
            </a:r>
          </a:p>
          <a:p>
            <a:pPr marL="342900" indent="-342900" algn="just" eaLnBrk="0" hangingPunct="0">
              <a:lnSpc>
                <a:spcPct val="130000"/>
              </a:lnSpc>
              <a:spcBef>
                <a:spcPct val="20000"/>
              </a:spcBef>
              <a:buClr>
                <a:srgbClr val="FF0000"/>
              </a:buClr>
              <a:buSzPct val="100000"/>
              <a:buFont typeface="Wingdings" pitchFamily="2" charset="2"/>
              <a:buChar char="q"/>
            </a:pP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Polarization	: Dual (STAR Mode)</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Transmitter	: Klystron</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Height	: 960 meter  </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Latitude    	: 36° 53’24.18” N</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Longitude  	: 28° 19’ 39.43” E</a:t>
            </a: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Tower	: 30 meter </a:t>
            </a:r>
            <a:r>
              <a:rPr lang="en-US" sz="2000">
                <a:solidFill>
                  <a:srgbClr val="0000CC"/>
                </a:solidFill>
                <a:latin typeface="Sylfaen" pitchFamily="18" charset="0"/>
              </a:rPr>
              <a:t>Steal</a:t>
            </a:r>
            <a:r>
              <a:rPr lang="tr-TR" sz="2000">
                <a:solidFill>
                  <a:srgbClr val="0000CC"/>
                </a:solidFill>
                <a:latin typeface="Sylfaen" pitchFamily="18" charset="0"/>
              </a:rPr>
              <a:t> 			  </a:t>
            </a:r>
            <a:r>
              <a:rPr lang="en-US" sz="2000">
                <a:solidFill>
                  <a:srgbClr val="0000CC"/>
                </a:solidFill>
                <a:latin typeface="Sylfaen" pitchFamily="18" charset="0"/>
              </a:rPr>
              <a:t>construction </a:t>
            </a:r>
            <a:endParaRPr lang="tr-TR" sz="2000">
              <a:solidFill>
                <a:srgbClr val="0000CC"/>
              </a:solidFill>
              <a:latin typeface="Sylfaen" pitchFamily="18" charset="0"/>
            </a:endParaRPr>
          </a:p>
          <a:p>
            <a:pPr marL="342900" indent="-342900" eaLnBrk="0" hangingPunct="0">
              <a:lnSpc>
                <a:spcPct val="130000"/>
              </a:lnSpc>
              <a:spcBef>
                <a:spcPct val="20000"/>
              </a:spcBef>
              <a:buClr>
                <a:srgbClr val="FF0000"/>
              </a:buClr>
              <a:buSzPct val="65000"/>
              <a:buFont typeface="Wingdings" pitchFamily="2" charset="2"/>
              <a:buChar char="q"/>
            </a:pPr>
            <a:r>
              <a:rPr lang="tr-TR" sz="2000">
                <a:solidFill>
                  <a:srgbClr val="0000CC"/>
                </a:solidFill>
                <a:latin typeface="Sylfaen" pitchFamily="18" charset="0"/>
              </a:rPr>
              <a:t>Firm		: Vaisala</a:t>
            </a:r>
            <a:endParaRPr lang="en-US" sz="2000">
              <a:solidFill>
                <a:srgbClr val="0000CC"/>
              </a:solidFill>
              <a:latin typeface="Sylfaen" pitchFamily="18" charset="0"/>
            </a:endParaRPr>
          </a:p>
        </p:txBody>
      </p:sp>
      <p:sp>
        <p:nvSpPr>
          <p:cNvPr id="7" name="6 Slayt Numarası Yer Tutucusu"/>
          <p:cNvSpPr>
            <a:spLocks noGrp="1"/>
          </p:cNvSpPr>
          <p:nvPr>
            <p:ph type="sldNum" sz="quarter" idx="12"/>
          </p:nvPr>
        </p:nvSpPr>
        <p:spPr/>
        <p:txBody>
          <a:bodyPr/>
          <a:lstStyle/>
          <a:p>
            <a:pPr>
              <a:defRPr/>
            </a:pPr>
            <a:fld id="{71A3CBF1-6C74-44CD-88FB-9E828D7ADD91}" type="slidenum">
              <a:rPr lang="tr-TR" smtClean="0"/>
              <a:pPr>
                <a:defRPr/>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4294967295"/>
          </p:nvPr>
        </p:nvSpPr>
        <p:spPr>
          <a:xfrm>
            <a:off x="357188" y="714375"/>
            <a:ext cx="8501062" cy="6000750"/>
          </a:xfrm>
        </p:spPr>
        <p:txBody>
          <a:bodyPr/>
          <a:lstStyle/>
          <a:p>
            <a:pPr algn="just">
              <a:lnSpc>
                <a:spcPct val="130000"/>
              </a:lnSpc>
              <a:buClr>
                <a:srgbClr val="FF0000"/>
              </a:buClr>
              <a:buSzPct val="100000"/>
              <a:buFont typeface="Wingdings" pitchFamily="2" charset="2"/>
              <a:buChar char="q"/>
              <a:defRPr/>
            </a:pPr>
            <a:r>
              <a:rPr lang="en-US" sz="2000" kern="1200" dirty="0" smtClean="0">
                <a:solidFill>
                  <a:srgbClr val="0000CC"/>
                </a:solidFill>
                <a:effectLst/>
                <a:latin typeface="Sylfaen" pitchFamily="18" charset="0"/>
              </a:rPr>
              <a:t>The Turkish State Meteorological Service (TSMS)</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primarily</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aims</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to</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cover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all</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country</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with</a:t>
            </a:r>
            <a:r>
              <a:rPr lang="tr-TR" sz="2000" kern="1200" dirty="0" smtClean="0">
                <a:solidFill>
                  <a:srgbClr val="0000CC"/>
                </a:solidFill>
                <a:effectLst/>
                <a:latin typeface="Sylfaen" pitchFamily="18" charset="0"/>
              </a:rPr>
              <a:t> </a:t>
            </a:r>
            <a:r>
              <a:rPr lang="en-US" sz="2000" kern="1200" dirty="0" smtClean="0">
                <a:solidFill>
                  <a:srgbClr val="0000CC"/>
                </a:solidFill>
                <a:effectLst/>
                <a:latin typeface="Sylfaen" pitchFamily="18" charset="0"/>
              </a:rPr>
              <a:t>20 in total </a:t>
            </a:r>
            <a:r>
              <a:rPr lang="tr-TR" sz="2000" kern="1200" dirty="0" smtClean="0">
                <a:solidFill>
                  <a:srgbClr val="0000CC"/>
                </a:solidFill>
                <a:effectLst/>
                <a:latin typeface="Sylfaen" pitchFamily="18" charset="0"/>
              </a:rPr>
              <a:t>C-</a:t>
            </a:r>
            <a:r>
              <a:rPr lang="tr-TR" sz="2000" kern="1200" dirty="0" err="1" smtClean="0">
                <a:solidFill>
                  <a:srgbClr val="0000CC"/>
                </a:solidFill>
                <a:effectLst/>
                <a:latin typeface="Sylfaen" pitchFamily="18" charset="0"/>
              </a:rPr>
              <a:t>Band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Doppler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Radars</a:t>
            </a:r>
            <a:r>
              <a:rPr lang="tr-TR" sz="2000" kern="1200" dirty="0" smtClean="0">
                <a:solidFill>
                  <a:srgbClr val="0000CC"/>
                </a:solidFill>
                <a:effectLst/>
                <a:latin typeface="Sylfaen" pitchFamily="18" charset="0"/>
              </a:rPr>
              <a:t> as </a:t>
            </a:r>
            <a:r>
              <a:rPr lang="tr-TR" sz="2000" kern="1200" dirty="0" err="1" smtClean="0">
                <a:solidFill>
                  <a:srgbClr val="0000CC"/>
                </a:solidFill>
                <a:effectLst/>
                <a:latin typeface="Sylfaen" pitchFamily="18" charset="0"/>
              </a:rPr>
              <a:t>soon</a:t>
            </a:r>
            <a:r>
              <a:rPr lang="tr-TR" sz="2000" kern="1200" dirty="0" smtClean="0">
                <a:solidFill>
                  <a:srgbClr val="0000CC"/>
                </a:solidFill>
                <a:effectLst/>
                <a:latin typeface="Sylfaen" pitchFamily="18" charset="0"/>
              </a:rPr>
              <a:t> as </a:t>
            </a:r>
            <a:r>
              <a:rPr lang="tr-TR" sz="2000" kern="1200" dirty="0" err="1" smtClean="0">
                <a:solidFill>
                  <a:srgbClr val="0000CC"/>
                </a:solidFill>
                <a:effectLst/>
                <a:latin typeface="Sylfaen" pitchFamily="18" charset="0"/>
              </a:rPr>
              <a:t>possible</a:t>
            </a:r>
            <a:r>
              <a:rPr lang="tr-TR" sz="2000" kern="1200" dirty="0" smtClean="0">
                <a:solidFill>
                  <a:srgbClr val="0000CC"/>
                </a:solidFill>
                <a:effectLst/>
                <a:latin typeface="Sylfaen" pitchFamily="18" charset="0"/>
              </a:rPr>
              <a:t>. </a:t>
            </a:r>
          </a:p>
          <a:p>
            <a:pPr algn="just">
              <a:lnSpc>
                <a:spcPct val="130000"/>
              </a:lnSpc>
              <a:buClr>
                <a:srgbClr val="FF0000"/>
              </a:buClr>
              <a:buSzPct val="100000"/>
              <a:buFont typeface="Wingdings" pitchFamily="2" charset="2"/>
              <a:buChar char="q"/>
              <a:defRPr/>
            </a:pPr>
            <a:r>
              <a:rPr lang="tr-TR" sz="2000" kern="1200" dirty="0" err="1" smtClean="0">
                <a:solidFill>
                  <a:srgbClr val="0000CC"/>
                </a:solidFill>
                <a:effectLst/>
                <a:latin typeface="Sylfaen" pitchFamily="18" charset="0"/>
              </a:rPr>
              <a:t>Within</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scope</a:t>
            </a:r>
            <a:r>
              <a:rPr lang="tr-TR" sz="2000" kern="1200" dirty="0" smtClean="0">
                <a:solidFill>
                  <a:srgbClr val="0000CC"/>
                </a:solidFill>
                <a:effectLst/>
                <a:latin typeface="Sylfaen" pitchFamily="18" charset="0"/>
              </a:rPr>
              <a:t> of </a:t>
            </a:r>
            <a:r>
              <a:rPr lang="tr-TR" sz="2000" kern="1200" dirty="0" err="1" smtClean="0">
                <a:solidFill>
                  <a:srgbClr val="0000CC"/>
                </a:solidFill>
                <a:effectLst/>
                <a:latin typeface="Sylfaen" pitchFamily="18" charset="0"/>
              </a:rPr>
              <a:t>contract</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signed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with</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Vaisala</a:t>
            </a:r>
            <a:r>
              <a:rPr lang="tr-TR" sz="2000" kern="1200" dirty="0" smtClean="0">
                <a:solidFill>
                  <a:srgbClr val="0000CC"/>
                </a:solidFill>
                <a:effectLst/>
                <a:latin typeface="Sylfaen" pitchFamily="18" charset="0"/>
              </a:rPr>
              <a:t> in </a:t>
            </a:r>
            <a:r>
              <a:rPr lang="tr-TR" sz="2000" kern="1200" dirty="0" err="1" smtClean="0">
                <a:solidFill>
                  <a:srgbClr val="0000CC"/>
                </a:solidFill>
                <a:effectLst/>
                <a:latin typeface="Sylfaen" pitchFamily="18" charset="0"/>
              </a:rPr>
              <a:t>December</a:t>
            </a:r>
            <a:r>
              <a:rPr lang="tr-TR" sz="2000" kern="1200" dirty="0" smtClean="0">
                <a:solidFill>
                  <a:srgbClr val="0000CC"/>
                </a:solidFill>
                <a:effectLst/>
                <a:latin typeface="Sylfaen" pitchFamily="18" charset="0"/>
              </a:rPr>
              <a:t> 2008, </a:t>
            </a:r>
            <a:r>
              <a:rPr lang="tr-TR" sz="2000" kern="1200" dirty="0" err="1" smtClean="0">
                <a:solidFill>
                  <a:srgbClr val="0000CC"/>
                </a:solidFill>
                <a:effectLst/>
                <a:latin typeface="Sylfaen" pitchFamily="18" charset="0"/>
              </a:rPr>
              <a:t>two</a:t>
            </a:r>
            <a:r>
              <a:rPr lang="tr-TR" sz="2000" kern="1200" dirty="0" smtClean="0">
                <a:solidFill>
                  <a:srgbClr val="0000CC"/>
                </a:solidFill>
                <a:effectLst/>
                <a:latin typeface="Sylfaen" pitchFamily="18" charset="0"/>
              </a:rPr>
              <a:t> of </a:t>
            </a:r>
            <a:r>
              <a:rPr lang="tr-TR" sz="2000" kern="1200" dirty="0" err="1" smtClean="0">
                <a:solidFill>
                  <a:srgbClr val="0000CC"/>
                </a:solidFill>
                <a:effectLst/>
                <a:latin typeface="Sylfaen" pitchFamily="18" charset="0"/>
              </a:rPr>
              <a:t>six</a:t>
            </a:r>
            <a:r>
              <a:rPr lang="tr-TR" sz="2000" kern="1200" dirty="0" smtClean="0">
                <a:solidFill>
                  <a:srgbClr val="0000CC"/>
                </a:solidFill>
                <a:effectLst/>
                <a:latin typeface="Sylfaen" pitchFamily="18" charset="0"/>
              </a:rPr>
              <a:t> C-</a:t>
            </a:r>
            <a:r>
              <a:rPr lang="tr-TR" sz="2000" kern="1200" dirty="0" err="1" smtClean="0">
                <a:solidFill>
                  <a:srgbClr val="0000CC"/>
                </a:solidFill>
                <a:effectLst/>
                <a:latin typeface="Sylfaen" pitchFamily="18" charset="0"/>
              </a:rPr>
              <a:t>Band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Polarimetric</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Doppler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Weather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Radars</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were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already</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installed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and</a:t>
            </a:r>
            <a:r>
              <a:rPr lang="tr-TR" sz="2000" kern="1200" dirty="0" smtClean="0">
                <a:solidFill>
                  <a:srgbClr val="0000CC"/>
                </a:solidFill>
                <a:effectLst/>
                <a:latin typeface="Sylfaen" pitchFamily="18" charset="0"/>
              </a:rPr>
              <a:t> set </a:t>
            </a:r>
            <a:r>
              <a:rPr lang="tr-TR" sz="2000" kern="1200" dirty="0" err="1" smtClean="0">
                <a:solidFill>
                  <a:srgbClr val="0000CC"/>
                </a:solidFill>
                <a:effectLst/>
                <a:latin typeface="Sylfaen" pitchFamily="18" charset="0"/>
              </a:rPr>
              <a:t>into</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operation</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recently</a:t>
            </a:r>
            <a:r>
              <a:rPr lang="tr-TR" sz="2000" kern="1200" dirty="0" smtClean="0">
                <a:solidFill>
                  <a:srgbClr val="0000CC"/>
                </a:solidFill>
                <a:effectLst/>
                <a:latin typeface="Sylfaen" pitchFamily="18" charset="0"/>
              </a:rPr>
              <a:t>. </a:t>
            </a:r>
          </a:p>
          <a:p>
            <a:pPr algn="just">
              <a:lnSpc>
                <a:spcPct val="130000"/>
              </a:lnSpc>
              <a:buClr>
                <a:srgbClr val="FF0000"/>
              </a:buClr>
              <a:buSzPct val="100000"/>
              <a:buFont typeface="Wingdings" pitchFamily="2" charset="2"/>
              <a:buChar char="q"/>
              <a:defRPr/>
            </a:pPr>
            <a:r>
              <a:rPr lang="tr-TR" sz="2000" kern="1200" dirty="0" err="1" smtClean="0">
                <a:solidFill>
                  <a:srgbClr val="0000CC"/>
                </a:solidFill>
                <a:effectLst/>
                <a:latin typeface="Sylfaen" pitchFamily="18" charset="0"/>
              </a:rPr>
              <a:t>Within</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scope</a:t>
            </a:r>
            <a:r>
              <a:rPr lang="tr-TR" sz="2000" kern="1200" dirty="0" smtClean="0">
                <a:solidFill>
                  <a:srgbClr val="0000CC"/>
                </a:solidFill>
                <a:effectLst/>
                <a:latin typeface="Sylfaen" pitchFamily="18" charset="0"/>
              </a:rPr>
              <a:t> of </a:t>
            </a:r>
            <a:r>
              <a:rPr lang="tr-TR" sz="2000" kern="1200" dirty="0" err="1" smtClean="0">
                <a:solidFill>
                  <a:srgbClr val="0000CC"/>
                </a:solidFill>
                <a:effectLst/>
                <a:latin typeface="Sylfaen" pitchFamily="18" charset="0"/>
              </a:rPr>
              <a:t>same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contract</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remaining</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four</a:t>
            </a:r>
            <a:r>
              <a:rPr lang="tr-TR" sz="2000" kern="1200" dirty="0" smtClean="0">
                <a:solidFill>
                  <a:srgbClr val="0000CC"/>
                </a:solidFill>
                <a:effectLst/>
                <a:latin typeface="Sylfaen" pitchFamily="18" charset="0"/>
              </a:rPr>
              <a:t> C-</a:t>
            </a:r>
            <a:r>
              <a:rPr lang="tr-TR" sz="2000" kern="1200" dirty="0" err="1" smtClean="0">
                <a:solidFill>
                  <a:srgbClr val="0000CC"/>
                </a:solidFill>
                <a:effectLst/>
                <a:latin typeface="Sylfaen" pitchFamily="18" charset="0"/>
              </a:rPr>
              <a:t>Band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Doppler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Radars</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will</a:t>
            </a:r>
            <a:r>
              <a:rPr lang="tr-TR" sz="2000" kern="1200" dirty="0" smtClean="0">
                <a:solidFill>
                  <a:srgbClr val="0000CC"/>
                </a:solidFill>
                <a:effectLst/>
                <a:latin typeface="Sylfaen" pitchFamily="18" charset="0"/>
              </a:rPr>
              <a:t> be </a:t>
            </a:r>
            <a:r>
              <a:rPr lang="tr-TR" sz="2000" kern="1200" dirty="0" err="1" smtClean="0">
                <a:solidFill>
                  <a:srgbClr val="0000CC"/>
                </a:solidFill>
                <a:effectLst/>
                <a:latin typeface="Sylfaen" pitchFamily="18" charset="0"/>
              </a:rPr>
              <a:t>installed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until</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mid</a:t>
            </a:r>
            <a:r>
              <a:rPr lang="tr-TR" sz="2000" kern="1200" dirty="0" smtClean="0">
                <a:solidFill>
                  <a:srgbClr val="0000CC"/>
                </a:solidFill>
                <a:effectLst/>
                <a:latin typeface="Sylfaen" pitchFamily="18" charset="0"/>
              </a:rPr>
              <a:t>-2012 </a:t>
            </a:r>
            <a:r>
              <a:rPr lang="tr-TR" sz="2000" kern="1200" dirty="0" err="1" smtClean="0">
                <a:solidFill>
                  <a:srgbClr val="0000CC"/>
                </a:solidFill>
                <a:effectLst/>
                <a:latin typeface="Sylfaen" pitchFamily="18" charset="0"/>
              </a:rPr>
              <a:t>according</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to</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schedule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below</a:t>
            </a:r>
            <a:r>
              <a:rPr lang="tr-TR" sz="2000" kern="1200" dirty="0" smtClean="0">
                <a:solidFill>
                  <a:srgbClr val="0000CC"/>
                </a:solidFill>
                <a:effectLst/>
                <a:latin typeface="Sylfaen" pitchFamily="18" charset="0"/>
              </a:rPr>
              <a:t>: </a:t>
            </a:r>
            <a:endParaRPr lang="en-US" sz="2000" dirty="0" smtClean="0">
              <a:solidFill>
                <a:srgbClr val="0000CC"/>
              </a:solidFill>
              <a:effectLst/>
              <a:latin typeface="Sylfaen" pitchFamily="18" charset="0"/>
            </a:endParaRPr>
          </a:p>
          <a:p>
            <a:pPr marL="1077913" lvl="4" indent="-342900" algn="just">
              <a:buClr>
                <a:srgbClr val="FF0000"/>
              </a:buClr>
              <a:buSzPct val="100000"/>
              <a:buFont typeface="Wingdings" pitchFamily="2" charset="2"/>
              <a:buChar char="§"/>
              <a:defRPr/>
            </a:pPr>
            <a:r>
              <a:rPr lang="en-US" b="1" dirty="0" smtClean="0">
                <a:solidFill>
                  <a:srgbClr val="0000CC"/>
                </a:solidFill>
                <a:effectLst/>
                <a:latin typeface="Sylfaen" pitchFamily="18" charset="0"/>
              </a:rPr>
              <a:t>Antalya (2011)		:</a:t>
            </a:r>
            <a:r>
              <a:rPr lang="en-US" dirty="0" smtClean="0">
                <a:solidFill>
                  <a:srgbClr val="0000CC"/>
                </a:solidFill>
                <a:effectLst/>
                <a:latin typeface="Sylfaen" pitchFamily="18" charset="0"/>
              </a:rPr>
              <a:t> C-Band </a:t>
            </a:r>
            <a:r>
              <a:rPr lang="en-US" dirty="0" err="1" smtClean="0">
                <a:solidFill>
                  <a:srgbClr val="0000CC"/>
                </a:solidFill>
                <a:effectLst/>
                <a:latin typeface="Sylfaen" pitchFamily="18" charset="0"/>
              </a:rPr>
              <a:t>Polarimetric</a:t>
            </a:r>
            <a:r>
              <a:rPr lang="en-US" dirty="0" smtClean="0">
                <a:solidFill>
                  <a:srgbClr val="0000CC"/>
                </a:solidFill>
                <a:effectLst/>
                <a:latin typeface="Sylfaen" pitchFamily="18" charset="0"/>
              </a:rPr>
              <a:t> Doppler</a:t>
            </a:r>
          </a:p>
          <a:p>
            <a:pPr marL="1077913" lvl="4" indent="-342900" algn="just">
              <a:buClr>
                <a:srgbClr val="FF0000"/>
              </a:buClr>
              <a:buSzPct val="100000"/>
              <a:buFont typeface="Wingdings" pitchFamily="2" charset="2"/>
              <a:buChar char="§"/>
              <a:defRPr/>
            </a:pPr>
            <a:r>
              <a:rPr lang="en-US" b="1" dirty="0" smtClean="0">
                <a:solidFill>
                  <a:srgbClr val="0000CC"/>
                </a:solidFill>
                <a:effectLst/>
                <a:latin typeface="Sylfaen" pitchFamily="18" charset="0"/>
              </a:rPr>
              <a:t>Adana (2011)		</a:t>
            </a:r>
            <a:r>
              <a:rPr lang="en-US" dirty="0" smtClean="0">
                <a:solidFill>
                  <a:srgbClr val="0000CC"/>
                </a:solidFill>
                <a:effectLst/>
                <a:latin typeface="Sylfaen" pitchFamily="18" charset="0"/>
              </a:rPr>
              <a:t>: C-Band </a:t>
            </a:r>
            <a:r>
              <a:rPr lang="en-US" dirty="0" err="1" smtClean="0">
                <a:solidFill>
                  <a:srgbClr val="0000CC"/>
                </a:solidFill>
                <a:effectLst/>
                <a:latin typeface="Sylfaen" pitchFamily="18" charset="0"/>
              </a:rPr>
              <a:t>Polarimetric</a:t>
            </a:r>
            <a:r>
              <a:rPr lang="en-US" dirty="0" smtClean="0">
                <a:solidFill>
                  <a:srgbClr val="0000CC"/>
                </a:solidFill>
                <a:effectLst/>
                <a:latin typeface="Sylfaen" pitchFamily="18" charset="0"/>
              </a:rPr>
              <a:t> Doppler</a:t>
            </a:r>
          </a:p>
          <a:p>
            <a:pPr marL="1077913" lvl="4" indent="-342900" algn="just">
              <a:buClr>
                <a:srgbClr val="FF0000"/>
              </a:buClr>
              <a:buSzPct val="100000"/>
              <a:buFont typeface="Wingdings" pitchFamily="2" charset="2"/>
              <a:buChar char="§"/>
              <a:defRPr/>
            </a:pPr>
            <a:r>
              <a:rPr lang="en-US" b="1" dirty="0" smtClean="0">
                <a:solidFill>
                  <a:srgbClr val="0000CC"/>
                </a:solidFill>
                <a:effectLst/>
                <a:latin typeface="Sylfaen" pitchFamily="18" charset="0"/>
              </a:rPr>
              <a:t>Trabzon (2012)		</a:t>
            </a:r>
            <a:r>
              <a:rPr lang="en-US" dirty="0" smtClean="0">
                <a:solidFill>
                  <a:srgbClr val="0000CC"/>
                </a:solidFill>
                <a:effectLst/>
                <a:latin typeface="Sylfaen" pitchFamily="18" charset="0"/>
              </a:rPr>
              <a:t>: C-Band Doppler</a:t>
            </a:r>
          </a:p>
          <a:p>
            <a:pPr marL="1077913" lvl="4" indent="-342900" algn="just">
              <a:buClr>
                <a:srgbClr val="FF0000"/>
              </a:buClr>
              <a:buSzPct val="100000"/>
              <a:buFont typeface="Wingdings" pitchFamily="2" charset="2"/>
              <a:buChar char="§"/>
              <a:defRPr/>
            </a:pPr>
            <a:r>
              <a:rPr lang="en-US" b="1" dirty="0" smtClean="0">
                <a:solidFill>
                  <a:srgbClr val="0000CC"/>
                </a:solidFill>
                <a:effectLst/>
                <a:latin typeface="Sylfaen" pitchFamily="18" charset="0"/>
              </a:rPr>
              <a:t>Samsun (2012) 		:</a:t>
            </a:r>
            <a:r>
              <a:rPr lang="en-US" dirty="0" smtClean="0">
                <a:solidFill>
                  <a:srgbClr val="0000CC"/>
                </a:solidFill>
                <a:effectLst/>
                <a:latin typeface="Sylfaen" pitchFamily="18" charset="0"/>
              </a:rPr>
              <a:t> C-Band Doppler</a:t>
            </a:r>
          </a:p>
          <a:p>
            <a:pPr algn="just">
              <a:lnSpc>
                <a:spcPct val="130000"/>
              </a:lnSpc>
              <a:buClr>
                <a:srgbClr val="FF0000"/>
              </a:buClr>
              <a:buSzPct val="100000"/>
              <a:buFont typeface="Wingdings" pitchFamily="2" charset="2"/>
              <a:buChar char="q"/>
              <a:defRPr/>
            </a:pP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biggest</a:t>
            </a:r>
            <a:r>
              <a:rPr lang="tr-TR" sz="2000" kern="1200" dirty="0" smtClean="0">
                <a:solidFill>
                  <a:srgbClr val="0000CC"/>
                </a:solidFill>
                <a:effectLst/>
                <a:latin typeface="Sylfaen" pitchFamily="18" charset="0"/>
              </a:rPr>
              <a:t> </a:t>
            </a:r>
            <a:r>
              <a:rPr lang="en-US" sz="2000" kern="1200" dirty="0" smtClean="0">
                <a:solidFill>
                  <a:srgbClr val="0000CC"/>
                </a:solidFill>
                <a:effectLst/>
                <a:latin typeface="Sylfaen" pitchFamily="18" charset="0"/>
              </a:rPr>
              <a:t>difficulty </a:t>
            </a:r>
            <a:r>
              <a:rPr lang="tr-TR" sz="2000" kern="1200" dirty="0" smtClean="0">
                <a:solidFill>
                  <a:srgbClr val="0000CC"/>
                </a:solidFill>
                <a:effectLst/>
                <a:latin typeface="Sylfaen" pitchFamily="18" charset="0"/>
              </a:rPr>
              <a:t>in </a:t>
            </a:r>
            <a:r>
              <a:rPr lang="tr-TR" sz="2000" kern="1200" dirty="0" err="1" smtClean="0">
                <a:solidFill>
                  <a:srgbClr val="0000CC"/>
                </a:solidFill>
                <a:effectLst/>
                <a:latin typeface="Sylfaen" pitchFamily="18" charset="0"/>
              </a:rPr>
              <a:t>Turkey</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for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weather</a:t>
            </a:r>
            <a:r>
              <a:rPr lang="tr-TR" sz="2000" kern="1200" dirty="0" smtClean="0">
                <a:solidFill>
                  <a:srgbClr val="0000CC"/>
                </a:solidFill>
                <a:effectLst/>
                <a:latin typeface="Sylfaen" pitchFamily="18" charset="0"/>
              </a:rPr>
              <a:t> radar </a:t>
            </a:r>
            <a:r>
              <a:rPr lang="tr-TR" sz="2000" kern="1200" dirty="0" err="1" smtClean="0">
                <a:solidFill>
                  <a:srgbClr val="0000CC"/>
                </a:solidFill>
                <a:effectLst/>
                <a:latin typeface="Sylfaen" pitchFamily="18" charset="0"/>
              </a:rPr>
              <a:t>operations</a:t>
            </a:r>
            <a:r>
              <a:rPr lang="tr-TR" sz="2000" kern="1200" dirty="0" smtClean="0">
                <a:solidFill>
                  <a:srgbClr val="0000CC"/>
                </a:solidFill>
                <a:effectLst/>
                <a:latin typeface="Sylfaen" pitchFamily="18" charset="0"/>
              </a:rPr>
              <a:t> is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en-US" sz="2000" kern="1200" dirty="0" smtClean="0">
                <a:solidFill>
                  <a:srgbClr val="0000CC"/>
                </a:solidFill>
                <a:effectLst/>
                <a:latin typeface="Sylfaen" pitchFamily="18" charset="0"/>
              </a:rPr>
              <a:t>complicated and irregular </a:t>
            </a:r>
            <a:r>
              <a:rPr lang="tr-TR" sz="2000" kern="1200" dirty="0" err="1" smtClean="0">
                <a:solidFill>
                  <a:srgbClr val="0000CC"/>
                </a:solidFill>
                <a:effectLst/>
                <a:latin typeface="Sylfaen" pitchFamily="18" charset="0"/>
              </a:rPr>
              <a:t>topography</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accordingly</a:t>
            </a:r>
            <a:r>
              <a:rPr lang="tr-TR" sz="2000" kern="1200" dirty="0" smtClean="0">
                <a:solidFill>
                  <a:srgbClr val="0000CC"/>
                </a:solidFill>
                <a:effectLst/>
                <a:latin typeface="Sylfaen" pitchFamily="18" charset="0"/>
              </a:rPr>
              <a:t> </a:t>
            </a:r>
            <a:r>
              <a:rPr lang="en-US" sz="2000" kern="1200" dirty="0" smtClean="0">
                <a:solidFill>
                  <a:srgbClr val="0000CC"/>
                </a:solidFill>
                <a:effectLst/>
                <a:latin typeface="Sylfaen" pitchFamily="18" charset="0"/>
              </a:rPr>
              <a:t>the </a:t>
            </a:r>
            <a:r>
              <a:rPr lang="tr-TR" sz="2000" kern="1200" dirty="0" err="1" smtClean="0">
                <a:solidFill>
                  <a:srgbClr val="0000CC"/>
                </a:solidFill>
                <a:effectLst/>
                <a:latin typeface="Sylfaen" pitchFamily="18" charset="0"/>
              </a:rPr>
              <a:t>beam</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blockage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In</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this</a:t>
            </a:r>
            <a:r>
              <a:rPr lang="tr-TR" sz="2000" kern="1200" dirty="0" smtClean="0">
                <a:solidFill>
                  <a:srgbClr val="0000CC"/>
                </a:solidFill>
                <a:effectLst/>
                <a:latin typeface="Sylfaen" pitchFamily="18" charset="0"/>
              </a:rPr>
              <a:t> sense, TSMS </a:t>
            </a:r>
            <a:r>
              <a:rPr lang="tr-TR" sz="2000" kern="1200" dirty="0" err="1" smtClean="0">
                <a:solidFill>
                  <a:srgbClr val="0000CC"/>
                </a:solidFill>
                <a:effectLst/>
                <a:latin typeface="Sylfaen" pitchFamily="18" charset="0"/>
              </a:rPr>
              <a:t>plans</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to</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fill</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gaps</a:t>
            </a:r>
            <a:r>
              <a:rPr lang="tr-TR" sz="2000" kern="1200" dirty="0" smtClean="0">
                <a:solidFill>
                  <a:srgbClr val="0000CC"/>
                </a:solidFill>
                <a:effectLst/>
                <a:latin typeface="Sylfaen" pitchFamily="18" charset="0"/>
              </a:rPr>
              <a:t> in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C-</a:t>
            </a:r>
            <a:r>
              <a:rPr lang="tr-TR" sz="2000" kern="1200" dirty="0" err="1" smtClean="0">
                <a:solidFill>
                  <a:srgbClr val="0000CC"/>
                </a:solidFill>
                <a:effectLst/>
                <a:latin typeface="Sylfaen" pitchFamily="18" charset="0"/>
              </a:rPr>
              <a:t>Band</a:t>
            </a:r>
            <a:r>
              <a:rPr lang="tr-TR" sz="2000" kern="1200" dirty="0" smtClean="0">
                <a:solidFill>
                  <a:srgbClr val="0000CC"/>
                </a:solidFill>
                <a:effectLst/>
                <a:latin typeface="Sylfaen" pitchFamily="18" charset="0"/>
              </a:rPr>
              <a:t> Radar Network </a:t>
            </a:r>
            <a:r>
              <a:rPr lang="tr-TR" sz="2000" kern="1200" dirty="0" err="1" smtClean="0">
                <a:solidFill>
                  <a:srgbClr val="0000CC"/>
                </a:solidFill>
                <a:effectLst/>
                <a:latin typeface="Sylfaen" pitchFamily="18" charset="0"/>
              </a:rPr>
              <a:t>with</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short</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range</a:t>
            </a:r>
            <a:r>
              <a:rPr lang="tr-TR" sz="2000" kern="1200" dirty="0" smtClean="0">
                <a:solidFill>
                  <a:srgbClr val="0000CC"/>
                </a:solidFill>
                <a:effectLst/>
                <a:latin typeface="Sylfaen" pitchFamily="18" charset="0"/>
              </a:rPr>
              <a:t> X-</a:t>
            </a:r>
            <a:r>
              <a:rPr lang="tr-TR" sz="2000" kern="1200" dirty="0" err="1" smtClean="0">
                <a:solidFill>
                  <a:srgbClr val="0000CC"/>
                </a:solidFill>
                <a:effectLst/>
                <a:latin typeface="Sylfaen" pitchFamily="18" charset="0"/>
              </a:rPr>
              <a:t>Band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Radars</a:t>
            </a:r>
            <a:r>
              <a:rPr lang="tr-TR" sz="2000" kern="1200" dirty="0" smtClean="0">
                <a:solidFill>
                  <a:srgbClr val="0000CC"/>
                </a:solidFill>
                <a:effectLst/>
                <a:latin typeface="Sylfaen" pitchFamily="18" charset="0"/>
              </a:rPr>
              <a:t>.</a:t>
            </a:r>
            <a:endParaRPr lang="en-US" sz="2000" kern="1200" dirty="0" smtClean="0">
              <a:solidFill>
                <a:srgbClr val="0000CC"/>
              </a:solidFill>
              <a:effectLst/>
              <a:latin typeface="Sylfaen" pitchFamily="18" charset="0"/>
            </a:endParaRPr>
          </a:p>
        </p:txBody>
      </p:sp>
      <p:sp>
        <p:nvSpPr>
          <p:cNvPr id="5" name="Text Box 9"/>
          <p:cNvSpPr txBox="1">
            <a:spLocks noChangeArrowheads="1"/>
          </p:cNvSpPr>
          <p:nvPr/>
        </p:nvSpPr>
        <p:spPr bwMode="auto">
          <a:xfrm>
            <a:off x="755650" y="142875"/>
            <a:ext cx="7272338" cy="584200"/>
          </a:xfrm>
          <a:prstGeom prst="rect">
            <a:avLst/>
          </a:prstGeom>
          <a:noFill/>
          <a:ln w="9525">
            <a:noFill/>
            <a:miter lim="800000"/>
            <a:headEnd/>
            <a:tailEnd/>
          </a:ln>
        </p:spPr>
        <p:txBody>
          <a:bodyPr>
            <a:spAutoFit/>
          </a:bodyPr>
          <a:lstStyle/>
          <a:p>
            <a:pPr algn="ctr">
              <a:spcBef>
                <a:spcPct val="50000"/>
              </a:spcBef>
              <a:defRPr/>
            </a:pPr>
            <a:r>
              <a:rPr lang="tr-TR" sz="3200" b="1" dirty="0" err="1">
                <a:solidFill>
                  <a:srgbClr val="FF0000"/>
                </a:solidFill>
                <a:effectLst>
                  <a:outerShdw blurRad="38100" dist="38100" dir="2700000" algn="tl">
                    <a:srgbClr val="000000"/>
                  </a:outerShdw>
                </a:effectLst>
                <a:latin typeface="Century Gothic" pitchFamily="34" charset="0"/>
              </a:rPr>
              <a:t>Future</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Plans</a:t>
            </a:r>
            <a:endParaRPr lang="tr-TR" sz="3200" b="1" dirty="0">
              <a:solidFill>
                <a:srgbClr val="FF0000"/>
              </a:solidFill>
              <a:effectLst>
                <a:outerShdw blurRad="38100" dist="38100" dir="2700000" algn="tl">
                  <a:srgbClr val="000000"/>
                </a:outerShdw>
              </a:effectLst>
              <a:latin typeface="Century Gothic" pitchFamily="34" charset="0"/>
            </a:endParaRPr>
          </a:p>
        </p:txBody>
      </p:sp>
      <p:sp>
        <p:nvSpPr>
          <p:cNvPr id="6" name="5 Slayt Numarası Yer Tutucusu"/>
          <p:cNvSpPr>
            <a:spLocks noGrp="1"/>
          </p:cNvSpPr>
          <p:nvPr>
            <p:ph type="sldNum" sz="quarter" idx="12"/>
          </p:nvPr>
        </p:nvSpPr>
        <p:spPr/>
        <p:txBody>
          <a:bodyPr/>
          <a:lstStyle/>
          <a:p>
            <a:pPr>
              <a:defRPr/>
            </a:pPr>
            <a:fld id="{0AC27C4A-F0BB-4A75-8080-E35CF3BE288D}" type="slidenum">
              <a:rPr lang="tr-TR" smtClean="0"/>
              <a:pPr>
                <a:defRPr/>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0" y="257175"/>
            <a:ext cx="9144000" cy="1371600"/>
          </a:xfrm>
          <a:prstGeom prst="rect">
            <a:avLst/>
          </a:prstGeom>
          <a:noFill/>
          <a:ln w="9525">
            <a:noFill/>
            <a:miter lim="800000"/>
            <a:headEnd/>
            <a:tailEnd/>
          </a:ln>
          <a:effectLst/>
        </p:spPr>
        <p:txBody>
          <a:bodyPr anchor="ctr"/>
          <a:lstStyle/>
          <a:p>
            <a:pPr algn="ctr">
              <a:defRPr/>
            </a:pPr>
            <a:r>
              <a:rPr lang="tr-TR" sz="3200" b="1" dirty="0" err="1">
                <a:solidFill>
                  <a:srgbClr val="FF0000"/>
                </a:solidFill>
                <a:effectLst>
                  <a:outerShdw blurRad="38100" dist="38100" dir="2700000" algn="tl">
                    <a:srgbClr val="000000"/>
                  </a:outerShdw>
                </a:effectLst>
                <a:latin typeface="Century Gothic" pitchFamily="34" charset="0"/>
              </a:rPr>
              <a:t>Doppler</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Mode</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Coverage</a:t>
            </a:r>
            <a:r>
              <a:rPr lang="tr-TR" sz="3200" b="1" dirty="0">
                <a:solidFill>
                  <a:srgbClr val="FF0000"/>
                </a:solidFill>
                <a:effectLst>
                  <a:outerShdw blurRad="38100" dist="38100" dir="2700000" algn="tl">
                    <a:srgbClr val="000000"/>
                  </a:outerShdw>
                </a:effectLst>
                <a:latin typeface="Century Gothic" pitchFamily="34" charset="0"/>
              </a:rPr>
              <a:t> of 20 </a:t>
            </a:r>
            <a:r>
              <a:rPr lang="tr-TR" sz="3200" b="1" dirty="0" err="1">
                <a:solidFill>
                  <a:srgbClr val="FF0000"/>
                </a:solidFill>
                <a:effectLst>
                  <a:outerShdw blurRad="38100" dist="38100" dir="2700000" algn="tl">
                    <a:srgbClr val="000000"/>
                  </a:outerShdw>
                </a:effectLst>
                <a:latin typeface="Century Gothic" pitchFamily="34" charset="0"/>
              </a:rPr>
              <a:t>RADARs</a:t>
            </a:r>
            <a:r>
              <a:rPr lang="tr-TR" sz="3200" b="1" dirty="0">
                <a:solidFill>
                  <a:srgbClr val="FF0000"/>
                </a:solidFill>
                <a:latin typeface="Century Gothic" pitchFamily="34" charset="0"/>
              </a:rPr>
              <a:t> </a:t>
            </a:r>
            <a:r>
              <a:rPr lang="tr-TR" sz="2800" b="1" dirty="0">
                <a:solidFill>
                  <a:srgbClr val="FF0000"/>
                </a:solidFill>
                <a:effectLst>
                  <a:outerShdw blurRad="38100" dist="38100" dir="2700000" algn="tl">
                    <a:srgbClr val="000000"/>
                  </a:outerShdw>
                </a:effectLst>
                <a:latin typeface="Century Gothic" pitchFamily="34" charset="0"/>
              </a:rPr>
              <a:t>(</a:t>
            </a:r>
            <a:r>
              <a:rPr lang="tr-TR" sz="2800" b="1" dirty="0" err="1">
                <a:solidFill>
                  <a:srgbClr val="FF0000"/>
                </a:solidFill>
                <a:effectLst>
                  <a:outerShdw blurRad="38100" dist="38100" dir="2700000" algn="tl">
                    <a:srgbClr val="000000"/>
                  </a:outerShdw>
                </a:effectLst>
                <a:latin typeface="Century Gothic" pitchFamily="34" charset="0"/>
              </a:rPr>
              <a:t>Operational</a:t>
            </a:r>
            <a:r>
              <a:rPr lang="tr-TR" sz="2800" b="1" dirty="0">
                <a:solidFill>
                  <a:srgbClr val="FF0000"/>
                </a:solidFill>
                <a:effectLst>
                  <a:outerShdw blurRad="38100" dist="38100" dir="2700000" algn="tl">
                    <a:srgbClr val="000000"/>
                  </a:outerShdw>
                </a:effectLst>
                <a:latin typeface="Century Gothic" pitchFamily="34" charset="0"/>
              </a:rPr>
              <a:t> 6 </a:t>
            </a:r>
            <a:r>
              <a:rPr lang="tr-TR" sz="2800" b="1" dirty="0" err="1">
                <a:solidFill>
                  <a:srgbClr val="FF0000"/>
                </a:solidFill>
                <a:effectLst>
                  <a:outerShdw blurRad="38100" dist="38100" dir="2700000" algn="tl">
                    <a:srgbClr val="000000"/>
                  </a:outerShdw>
                </a:effectLst>
                <a:latin typeface="Century Gothic" pitchFamily="34" charset="0"/>
              </a:rPr>
              <a:t>and</a:t>
            </a:r>
            <a:r>
              <a:rPr lang="tr-TR" sz="2800" b="1" dirty="0">
                <a:solidFill>
                  <a:srgbClr val="FF0000"/>
                </a:solidFill>
                <a:effectLst>
                  <a:outerShdw blurRad="38100" dist="38100" dir="2700000" algn="tl">
                    <a:srgbClr val="000000"/>
                  </a:outerShdw>
                </a:effectLst>
                <a:latin typeface="Century Gothic" pitchFamily="34" charset="0"/>
              </a:rPr>
              <a:t> </a:t>
            </a:r>
            <a:r>
              <a:rPr lang="tr-TR" sz="2800" b="1" dirty="0" err="1">
                <a:solidFill>
                  <a:srgbClr val="FF0000"/>
                </a:solidFill>
                <a:effectLst>
                  <a:outerShdw blurRad="38100" dist="38100" dir="2700000" algn="tl">
                    <a:srgbClr val="000000"/>
                  </a:outerShdw>
                </a:effectLst>
                <a:latin typeface="Century Gothic" pitchFamily="34" charset="0"/>
              </a:rPr>
              <a:t>Scheduled</a:t>
            </a:r>
            <a:r>
              <a:rPr lang="tr-TR" sz="2800" b="1" dirty="0">
                <a:solidFill>
                  <a:srgbClr val="FF0000"/>
                </a:solidFill>
                <a:effectLst>
                  <a:outerShdw blurRad="38100" dist="38100" dir="2700000" algn="tl">
                    <a:srgbClr val="000000"/>
                  </a:outerShdw>
                </a:effectLst>
                <a:latin typeface="Century Gothic" pitchFamily="34" charset="0"/>
              </a:rPr>
              <a:t> 4 </a:t>
            </a:r>
            <a:r>
              <a:rPr lang="tr-TR" sz="2800" b="1" dirty="0" err="1">
                <a:solidFill>
                  <a:srgbClr val="FF0000"/>
                </a:solidFill>
                <a:effectLst>
                  <a:outerShdw blurRad="38100" dist="38100" dir="2700000" algn="tl">
                    <a:srgbClr val="000000"/>
                  </a:outerShdw>
                </a:effectLst>
                <a:latin typeface="Century Gothic" pitchFamily="34" charset="0"/>
              </a:rPr>
              <a:t>and</a:t>
            </a:r>
            <a:r>
              <a:rPr lang="tr-TR" sz="2800" b="1" dirty="0">
                <a:solidFill>
                  <a:srgbClr val="FF0000"/>
                </a:solidFill>
                <a:effectLst>
                  <a:outerShdw blurRad="38100" dist="38100" dir="2700000" algn="tl">
                    <a:srgbClr val="000000"/>
                  </a:outerShdw>
                </a:effectLst>
                <a:latin typeface="Century Gothic" pitchFamily="34" charset="0"/>
              </a:rPr>
              <a:t> </a:t>
            </a:r>
            <a:r>
              <a:rPr lang="tr-TR" sz="2800" b="1" dirty="0" err="1">
                <a:solidFill>
                  <a:srgbClr val="FF0000"/>
                </a:solidFill>
                <a:effectLst>
                  <a:outerShdw blurRad="38100" dist="38100" dir="2700000" algn="tl">
                    <a:srgbClr val="000000"/>
                  </a:outerShdw>
                </a:effectLst>
                <a:latin typeface="Century Gothic" pitchFamily="34" charset="0"/>
              </a:rPr>
              <a:t>Planned</a:t>
            </a:r>
            <a:r>
              <a:rPr lang="tr-TR" sz="2800" b="1" dirty="0">
                <a:solidFill>
                  <a:srgbClr val="FF0000"/>
                </a:solidFill>
                <a:effectLst>
                  <a:outerShdw blurRad="38100" dist="38100" dir="2700000" algn="tl">
                    <a:srgbClr val="000000"/>
                  </a:outerShdw>
                </a:effectLst>
                <a:latin typeface="Century Gothic" pitchFamily="34" charset="0"/>
              </a:rPr>
              <a:t> 10) </a:t>
            </a:r>
            <a:endParaRPr lang="en-US" sz="3000" b="1" dirty="0">
              <a:solidFill>
                <a:srgbClr val="FF0000"/>
              </a:solidFill>
              <a:effectLst>
                <a:outerShdw blurRad="38100" dist="38100" dir="2700000" algn="tl">
                  <a:srgbClr val="000000"/>
                </a:outerShdw>
              </a:effectLst>
              <a:latin typeface="Century Gothic" pitchFamily="34" charset="0"/>
            </a:endParaRPr>
          </a:p>
        </p:txBody>
      </p:sp>
      <p:pic>
        <p:nvPicPr>
          <p:cNvPr id="26627" name="Picture 8" descr="20Radar_composite"/>
          <p:cNvPicPr>
            <a:picLocks noGrp="1" noChangeAspect="1" noChangeArrowheads="1"/>
          </p:cNvPicPr>
          <p:nvPr>
            <p:ph/>
          </p:nvPr>
        </p:nvPicPr>
        <p:blipFill>
          <a:blip r:embed="rId3" cstate="print"/>
          <a:srcRect/>
          <a:stretch>
            <a:fillRect/>
          </a:stretch>
        </p:blipFill>
        <p:spPr>
          <a:xfrm>
            <a:off x="250825" y="1844675"/>
            <a:ext cx="8642350" cy="4548188"/>
          </a:xfrm>
          <a:noFill/>
        </p:spPr>
      </p:pic>
      <p:sp>
        <p:nvSpPr>
          <p:cNvPr id="5" name="4 Slayt Numarası Yer Tutucusu"/>
          <p:cNvSpPr>
            <a:spLocks noGrp="1"/>
          </p:cNvSpPr>
          <p:nvPr>
            <p:ph type="sldNum" sz="quarter" idx="12"/>
          </p:nvPr>
        </p:nvSpPr>
        <p:spPr/>
        <p:txBody>
          <a:bodyPr/>
          <a:lstStyle/>
          <a:p>
            <a:pPr>
              <a:defRPr/>
            </a:pPr>
            <a:fld id="{64653CDF-24B8-425C-AEFE-B7FFB5CB805B}" type="slidenum">
              <a:rPr lang="tr-TR" smtClean="0"/>
              <a:pPr>
                <a:defRPr/>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20Radar_composite_300km"/>
          <p:cNvPicPr>
            <a:picLocks noGrp="1" noChangeAspect="1" noChangeArrowheads="1"/>
          </p:cNvPicPr>
          <p:nvPr>
            <p:ph/>
          </p:nvPr>
        </p:nvPicPr>
        <p:blipFill>
          <a:blip r:embed="rId3" cstate="print"/>
          <a:srcRect/>
          <a:stretch>
            <a:fillRect/>
          </a:stretch>
        </p:blipFill>
        <p:spPr>
          <a:xfrm>
            <a:off x="250825" y="1989138"/>
            <a:ext cx="8713788" cy="4535487"/>
          </a:xfrm>
          <a:noFill/>
        </p:spPr>
      </p:pic>
      <p:sp>
        <p:nvSpPr>
          <p:cNvPr id="31752" name="Rectangle 8"/>
          <p:cNvSpPr>
            <a:spLocks noChangeArrowheads="1"/>
          </p:cNvSpPr>
          <p:nvPr/>
        </p:nvSpPr>
        <p:spPr bwMode="auto">
          <a:xfrm>
            <a:off x="0" y="257175"/>
            <a:ext cx="9144000" cy="1371600"/>
          </a:xfrm>
          <a:prstGeom prst="rect">
            <a:avLst/>
          </a:prstGeom>
          <a:noFill/>
          <a:ln w="9525">
            <a:noFill/>
            <a:miter lim="800000"/>
            <a:headEnd/>
            <a:tailEnd/>
          </a:ln>
          <a:effectLst/>
        </p:spPr>
        <p:txBody>
          <a:bodyPr anchor="ctr"/>
          <a:lstStyle/>
          <a:p>
            <a:pPr algn="ctr">
              <a:defRPr/>
            </a:pPr>
            <a:r>
              <a:rPr lang="tr-TR" sz="3200" b="1" dirty="0" err="1">
                <a:solidFill>
                  <a:srgbClr val="FF0000"/>
                </a:solidFill>
                <a:effectLst>
                  <a:outerShdw blurRad="38100" dist="38100" dir="2700000" algn="tl">
                    <a:srgbClr val="000000"/>
                  </a:outerShdw>
                </a:effectLst>
                <a:latin typeface="Century Gothic" pitchFamily="34" charset="0"/>
              </a:rPr>
              <a:t>Intensity</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Mode</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Coverage</a:t>
            </a:r>
            <a:r>
              <a:rPr lang="tr-TR" sz="3200" b="1" dirty="0">
                <a:solidFill>
                  <a:srgbClr val="FF0000"/>
                </a:solidFill>
                <a:effectLst>
                  <a:outerShdw blurRad="38100" dist="38100" dir="2700000" algn="tl">
                    <a:srgbClr val="000000"/>
                  </a:outerShdw>
                </a:effectLst>
                <a:latin typeface="Century Gothic" pitchFamily="34" charset="0"/>
              </a:rPr>
              <a:t> of 20 </a:t>
            </a:r>
            <a:r>
              <a:rPr lang="tr-TR" sz="3200" b="1" dirty="0" err="1">
                <a:solidFill>
                  <a:srgbClr val="FF0000"/>
                </a:solidFill>
                <a:effectLst>
                  <a:outerShdw blurRad="38100" dist="38100" dir="2700000" algn="tl">
                    <a:srgbClr val="000000"/>
                  </a:outerShdw>
                </a:effectLst>
                <a:latin typeface="Century Gothic" pitchFamily="34" charset="0"/>
              </a:rPr>
              <a:t>RADARs</a:t>
            </a:r>
            <a:r>
              <a:rPr lang="tr-TR" sz="3200" b="1" dirty="0">
                <a:solidFill>
                  <a:srgbClr val="FF0000"/>
                </a:solidFill>
                <a:latin typeface="Century Gothic" pitchFamily="34" charset="0"/>
              </a:rPr>
              <a:t> </a:t>
            </a:r>
            <a:r>
              <a:rPr lang="tr-TR" sz="2800" b="1" dirty="0">
                <a:solidFill>
                  <a:srgbClr val="FF0000"/>
                </a:solidFill>
                <a:effectLst>
                  <a:outerShdw blurRad="38100" dist="38100" dir="2700000" algn="tl">
                    <a:srgbClr val="000000"/>
                  </a:outerShdw>
                </a:effectLst>
                <a:latin typeface="Century Gothic" pitchFamily="34" charset="0"/>
              </a:rPr>
              <a:t>(</a:t>
            </a:r>
            <a:r>
              <a:rPr lang="tr-TR" sz="2800" b="1" dirty="0" err="1">
                <a:solidFill>
                  <a:srgbClr val="FF0000"/>
                </a:solidFill>
                <a:effectLst>
                  <a:outerShdw blurRad="38100" dist="38100" dir="2700000" algn="tl">
                    <a:srgbClr val="000000"/>
                  </a:outerShdw>
                </a:effectLst>
                <a:latin typeface="Century Gothic" pitchFamily="34" charset="0"/>
              </a:rPr>
              <a:t>Operational</a:t>
            </a:r>
            <a:r>
              <a:rPr lang="tr-TR" sz="2800" b="1" dirty="0">
                <a:solidFill>
                  <a:srgbClr val="FF0000"/>
                </a:solidFill>
                <a:effectLst>
                  <a:outerShdw blurRad="38100" dist="38100" dir="2700000" algn="tl">
                    <a:srgbClr val="000000"/>
                  </a:outerShdw>
                </a:effectLst>
                <a:latin typeface="Century Gothic" pitchFamily="34" charset="0"/>
              </a:rPr>
              <a:t> 6 </a:t>
            </a:r>
            <a:r>
              <a:rPr lang="tr-TR" sz="2800" b="1" dirty="0" err="1">
                <a:solidFill>
                  <a:srgbClr val="FF0000"/>
                </a:solidFill>
                <a:effectLst>
                  <a:outerShdw blurRad="38100" dist="38100" dir="2700000" algn="tl">
                    <a:srgbClr val="000000"/>
                  </a:outerShdw>
                </a:effectLst>
                <a:latin typeface="Century Gothic" pitchFamily="34" charset="0"/>
              </a:rPr>
              <a:t>and</a:t>
            </a:r>
            <a:r>
              <a:rPr lang="tr-TR" sz="2800" b="1" dirty="0">
                <a:solidFill>
                  <a:srgbClr val="FF0000"/>
                </a:solidFill>
                <a:effectLst>
                  <a:outerShdw blurRad="38100" dist="38100" dir="2700000" algn="tl">
                    <a:srgbClr val="000000"/>
                  </a:outerShdw>
                </a:effectLst>
                <a:latin typeface="Century Gothic" pitchFamily="34" charset="0"/>
              </a:rPr>
              <a:t> </a:t>
            </a:r>
            <a:r>
              <a:rPr lang="tr-TR" sz="2800" b="1" dirty="0" err="1">
                <a:solidFill>
                  <a:srgbClr val="FF0000"/>
                </a:solidFill>
                <a:effectLst>
                  <a:outerShdw blurRad="38100" dist="38100" dir="2700000" algn="tl">
                    <a:srgbClr val="000000"/>
                  </a:outerShdw>
                </a:effectLst>
                <a:latin typeface="Century Gothic" pitchFamily="34" charset="0"/>
              </a:rPr>
              <a:t>Scheduled</a:t>
            </a:r>
            <a:r>
              <a:rPr lang="tr-TR" sz="2800" b="1" dirty="0">
                <a:solidFill>
                  <a:srgbClr val="FF0000"/>
                </a:solidFill>
                <a:effectLst>
                  <a:outerShdw blurRad="38100" dist="38100" dir="2700000" algn="tl">
                    <a:srgbClr val="000000"/>
                  </a:outerShdw>
                </a:effectLst>
                <a:latin typeface="Century Gothic" pitchFamily="34" charset="0"/>
              </a:rPr>
              <a:t> 4 </a:t>
            </a:r>
            <a:r>
              <a:rPr lang="tr-TR" sz="2800" b="1" dirty="0" err="1">
                <a:solidFill>
                  <a:srgbClr val="FF0000"/>
                </a:solidFill>
                <a:effectLst>
                  <a:outerShdw blurRad="38100" dist="38100" dir="2700000" algn="tl">
                    <a:srgbClr val="000000"/>
                  </a:outerShdw>
                </a:effectLst>
                <a:latin typeface="Century Gothic" pitchFamily="34" charset="0"/>
              </a:rPr>
              <a:t>and</a:t>
            </a:r>
            <a:r>
              <a:rPr lang="tr-TR" sz="2800" b="1" dirty="0">
                <a:solidFill>
                  <a:srgbClr val="FF0000"/>
                </a:solidFill>
                <a:effectLst>
                  <a:outerShdw blurRad="38100" dist="38100" dir="2700000" algn="tl">
                    <a:srgbClr val="000000"/>
                  </a:outerShdw>
                </a:effectLst>
                <a:latin typeface="Century Gothic" pitchFamily="34" charset="0"/>
              </a:rPr>
              <a:t> </a:t>
            </a:r>
            <a:r>
              <a:rPr lang="tr-TR" sz="2800" b="1" dirty="0" err="1">
                <a:solidFill>
                  <a:srgbClr val="FF0000"/>
                </a:solidFill>
                <a:effectLst>
                  <a:outerShdw blurRad="38100" dist="38100" dir="2700000" algn="tl">
                    <a:srgbClr val="000000"/>
                  </a:outerShdw>
                </a:effectLst>
                <a:latin typeface="Century Gothic" pitchFamily="34" charset="0"/>
              </a:rPr>
              <a:t>Planned</a:t>
            </a:r>
            <a:r>
              <a:rPr lang="tr-TR" sz="2800" b="1" dirty="0">
                <a:solidFill>
                  <a:srgbClr val="FF0000"/>
                </a:solidFill>
                <a:effectLst>
                  <a:outerShdw blurRad="38100" dist="38100" dir="2700000" algn="tl">
                    <a:srgbClr val="000000"/>
                  </a:outerShdw>
                </a:effectLst>
                <a:latin typeface="Century Gothic" pitchFamily="34" charset="0"/>
              </a:rPr>
              <a:t> 10) </a:t>
            </a:r>
            <a:endParaRPr lang="en-US" sz="3600" b="1" dirty="0">
              <a:solidFill>
                <a:srgbClr val="FF0000"/>
              </a:solidFill>
              <a:effectLst>
                <a:outerShdw blurRad="38100" dist="38100" dir="2700000" algn="tl">
                  <a:srgbClr val="000000"/>
                </a:outerShdw>
              </a:effectLst>
              <a:latin typeface="Century Gothic" pitchFamily="34" charset="0"/>
            </a:endParaRPr>
          </a:p>
          <a:p>
            <a:pPr algn="ctr">
              <a:defRPr/>
            </a:pPr>
            <a:endParaRPr lang="en-US" sz="3200" b="1" dirty="0">
              <a:solidFill>
                <a:srgbClr val="FF0000"/>
              </a:solidFill>
              <a:effectLst>
                <a:outerShdw blurRad="38100" dist="38100" dir="2700000" algn="tl">
                  <a:srgbClr val="000000"/>
                </a:outerShdw>
              </a:effectLst>
              <a:latin typeface="Century Gothic" pitchFamily="34" charset="0"/>
            </a:endParaRPr>
          </a:p>
        </p:txBody>
      </p:sp>
      <p:sp>
        <p:nvSpPr>
          <p:cNvPr id="5" name="4 Slayt Numarası Yer Tutucusu"/>
          <p:cNvSpPr>
            <a:spLocks noGrp="1"/>
          </p:cNvSpPr>
          <p:nvPr>
            <p:ph type="sldNum" sz="quarter" idx="12"/>
          </p:nvPr>
        </p:nvSpPr>
        <p:spPr/>
        <p:txBody>
          <a:bodyPr/>
          <a:lstStyle/>
          <a:p>
            <a:pPr>
              <a:defRPr/>
            </a:pPr>
            <a:fld id="{8E8AF023-0BF8-4146-BB11-239E11CE46B8}" type="slidenum">
              <a:rPr lang="tr-TR" smtClean="0"/>
              <a:pPr>
                <a:defRPr/>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684213" y="214313"/>
            <a:ext cx="7272337" cy="584200"/>
          </a:xfrm>
          <a:prstGeom prst="rect">
            <a:avLst/>
          </a:prstGeom>
          <a:noFill/>
          <a:ln w="9525">
            <a:noFill/>
            <a:miter lim="800000"/>
            <a:headEnd/>
            <a:tailEnd/>
          </a:ln>
        </p:spPr>
        <p:txBody>
          <a:bodyPr>
            <a:spAutoFit/>
          </a:bodyPr>
          <a:lstStyle/>
          <a:p>
            <a:pPr algn="ctr">
              <a:spcBef>
                <a:spcPct val="50000"/>
              </a:spcBef>
              <a:defRPr/>
            </a:pPr>
            <a:r>
              <a:rPr lang="tr-TR" sz="3200" b="1" dirty="0">
                <a:solidFill>
                  <a:srgbClr val="FF0000"/>
                </a:solidFill>
                <a:effectLst>
                  <a:outerShdw blurRad="38100" dist="38100" dir="2700000" algn="tl">
                    <a:srgbClr val="000000"/>
                  </a:outerShdw>
                </a:effectLst>
                <a:latin typeface="Century Gothic" pitchFamily="34" charset="0"/>
              </a:rPr>
              <a:t>MAX (</a:t>
            </a:r>
            <a:r>
              <a:rPr lang="tr-TR" sz="3200" b="1" dirty="0" err="1">
                <a:solidFill>
                  <a:srgbClr val="FF0000"/>
                </a:solidFill>
                <a:effectLst>
                  <a:outerShdw blurRad="38100" dist="38100" dir="2700000" algn="tl">
                    <a:srgbClr val="000000"/>
                  </a:outerShdw>
                </a:effectLst>
                <a:latin typeface="Century Gothic" pitchFamily="34" charset="0"/>
              </a:rPr>
              <a:t>Maximum</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Display</a:t>
            </a:r>
            <a:r>
              <a:rPr lang="tr-TR" sz="3200" b="1" dirty="0">
                <a:solidFill>
                  <a:srgbClr val="FF0000"/>
                </a:solidFill>
                <a:effectLst>
                  <a:outerShdw blurRad="38100" dist="38100" dir="2700000" algn="tl">
                    <a:srgbClr val="000000"/>
                  </a:outerShdw>
                </a:effectLst>
                <a:latin typeface="Century Gothic" pitchFamily="34" charset="0"/>
              </a:rPr>
              <a:t>)</a:t>
            </a:r>
          </a:p>
        </p:txBody>
      </p:sp>
      <p:pic>
        <p:nvPicPr>
          <p:cNvPr id="29699" name="Picture 6" descr="ankc"/>
          <p:cNvPicPr>
            <a:picLocks noChangeAspect="1" noChangeArrowheads="1"/>
          </p:cNvPicPr>
          <p:nvPr/>
        </p:nvPicPr>
        <p:blipFill>
          <a:blip r:embed="rId3" cstate="print"/>
          <a:srcRect/>
          <a:stretch>
            <a:fillRect/>
          </a:stretch>
        </p:blipFill>
        <p:spPr bwMode="auto">
          <a:xfrm>
            <a:off x="1187450" y="981075"/>
            <a:ext cx="6769100" cy="4754563"/>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EFFBA4C7-8B7B-418F-BCBF-BB589EA6DE79}" type="slidenum">
              <a:rPr lang="tr-TR" smtClean="0"/>
              <a:pPr>
                <a:defRPr/>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buk_hortum_maxreflektivite"/>
          <p:cNvPicPr>
            <a:picLocks noChangeAspect="1" noChangeArrowheads="1"/>
          </p:cNvPicPr>
          <p:nvPr/>
        </p:nvPicPr>
        <p:blipFill>
          <a:blip r:embed="rId3" cstate="print"/>
          <a:srcRect/>
          <a:stretch>
            <a:fillRect/>
          </a:stretch>
        </p:blipFill>
        <p:spPr bwMode="auto">
          <a:xfrm>
            <a:off x="11113" y="500063"/>
            <a:ext cx="4632325" cy="3617912"/>
          </a:xfrm>
          <a:prstGeom prst="rect">
            <a:avLst/>
          </a:prstGeom>
          <a:noFill/>
          <a:ln w="9525">
            <a:noFill/>
            <a:miter lim="800000"/>
            <a:headEnd/>
            <a:tailEnd/>
          </a:ln>
        </p:spPr>
      </p:pic>
      <p:pic>
        <p:nvPicPr>
          <p:cNvPr id="30723" name="Picture 4" descr="cubuk_hortum_dikeykesit"/>
          <p:cNvPicPr>
            <a:picLocks noChangeAspect="1" noChangeArrowheads="1"/>
          </p:cNvPicPr>
          <p:nvPr/>
        </p:nvPicPr>
        <p:blipFill>
          <a:blip r:embed="rId4" cstate="print"/>
          <a:srcRect/>
          <a:stretch>
            <a:fillRect/>
          </a:stretch>
        </p:blipFill>
        <p:spPr bwMode="auto">
          <a:xfrm>
            <a:off x="22225" y="4071938"/>
            <a:ext cx="4660900" cy="2786062"/>
          </a:xfrm>
          <a:prstGeom prst="rect">
            <a:avLst/>
          </a:prstGeom>
          <a:noFill/>
          <a:ln w="9525">
            <a:noFill/>
            <a:miter lim="800000"/>
            <a:headEnd/>
            <a:tailEnd/>
          </a:ln>
        </p:spPr>
      </p:pic>
      <p:pic>
        <p:nvPicPr>
          <p:cNvPr id="30724" name="Picture 5" descr="ist-max13107"/>
          <p:cNvPicPr>
            <a:picLocks noChangeAspect="1" noChangeArrowheads="1"/>
          </p:cNvPicPr>
          <p:nvPr/>
        </p:nvPicPr>
        <p:blipFill>
          <a:blip r:embed="rId5" cstate="print"/>
          <a:srcRect/>
          <a:stretch>
            <a:fillRect/>
          </a:stretch>
        </p:blipFill>
        <p:spPr bwMode="auto">
          <a:xfrm>
            <a:off x="4714875" y="522288"/>
            <a:ext cx="4346575" cy="3549650"/>
          </a:xfrm>
          <a:prstGeom prst="rect">
            <a:avLst/>
          </a:prstGeom>
          <a:noFill/>
          <a:ln w="9525">
            <a:noFill/>
            <a:miter lim="800000"/>
            <a:headEnd/>
            <a:tailEnd/>
          </a:ln>
        </p:spPr>
      </p:pic>
      <p:pic>
        <p:nvPicPr>
          <p:cNvPr id="30725" name="Picture 6" descr="ist-cut3107_2"/>
          <p:cNvPicPr>
            <a:picLocks noChangeAspect="1" noChangeArrowheads="1"/>
          </p:cNvPicPr>
          <p:nvPr/>
        </p:nvPicPr>
        <p:blipFill>
          <a:blip r:embed="rId6" cstate="print"/>
          <a:srcRect/>
          <a:stretch>
            <a:fillRect/>
          </a:stretch>
        </p:blipFill>
        <p:spPr bwMode="auto">
          <a:xfrm>
            <a:off x="4719638" y="4064000"/>
            <a:ext cx="4391025" cy="2782888"/>
          </a:xfrm>
          <a:prstGeom prst="rect">
            <a:avLst/>
          </a:prstGeom>
          <a:noFill/>
          <a:ln w="9525">
            <a:noFill/>
            <a:miter lim="800000"/>
            <a:headEnd/>
            <a:tailEnd/>
          </a:ln>
        </p:spPr>
      </p:pic>
      <p:sp>
        <p:nvSpPr>
          <p:cNvPr id="30726" name="Oval 8"/>
          <p:cNvSpPr>
            <a:spLocks noChangeArrowheads="1"/>
          </p:cNvSpPr>
          <p:nvPr/>
        </p:nvSpPr>
        <p:spPr bwMode="auto">
          <a:xfrm>
            <a:off x="1506538" y="1785938"/>
            <a:ext cx="504825" cy="360362"/>
          </a:xfrm>
          <a:prstGeom prst="ellipse">
            <a:avLst/>
          </a:prstGeom>
          <a:noFill/>
          <a:ln w="25400" algn="ctr">
            <a:solidFill>
              <a:srgbClr val="000000"/>
            </a:solidFill>
            <a:round/>
            <a:headEnd/>
            <a:tailEnd/>
          </a:ln>
        </p:spPr>
        <p:txBody>
          <a:bodyPr wrap="none" anchor="ctr"/>
          <a:lstStyle/>
          <a:p>
            <a:endParaRPr lang="en-US"/>
          </a:p>
        </p:txBody>
      </p:sp>
      <p:sp>
        <p:nvSpPr>
          <p:cNvPr id="30727" name="Line 9"/>
          <p:cNvSpPr>
            <a:spLocks noChangeShapeType="1"/>
          </p:cNvSpPr>
          <p:nvPr/>
        </p:nvSpPr>
        <p:spPr bwMode="auto">
          <a:xfrm flipH="1">
            <a:off x="1643063" y="2143125"/>
            <a:ext cx="115887" cy="3571875"/>
          </a:xfrm>
          <a:prstGeom prst="line">
            <a:avLst/>
          </a:prstGeom>
          <a:noFill/>
          <a:ln w="25400">
            <a:solidFill>
              <a:srgbClr val="000000"/>
            </a:solidFill>
            <a:round/>
            <a:headEnd/>
            <a:tailEnd type="triangle" w="med" len="med"/>
          </a:ln>
        </p:spPr>
        <p:txBody>
          <a:bodyPr wrap="none" anchor="ctr"/>
          <a:lstStyle/>
          <a:p>
            <a:endParaRPr lang="en-US"/>
          </a:p>
        </p:txBody>
      </p:sp>
      <p:sp>
        <p:nvSpPr>
          <p:cNvPr id="30728" name="Oval 10"/>
          <p:cNvSpPr>
            <a:spLocks noChangeArrowheads="1"/>
          </p:cNvSpPr>
          <p:nvPr/>
        </p:nvSpPr>
        <p:spPr bwMode="auto">
          <a:xfrm>
            <a:off x="5715000" y="2571750"/>
            <a:ext cx="504825" cy="360363"/>
          </a:xfrm>
          <a:prstGeom prst="ellipse">
            <a:avLst/>
          </a:prstGeom>
          <a:noFill/>
          <a:ln w="25400" algn="ctr">
            <a:solidFill>
              <a:srgbClr val="000000"/>
            </a:solidFill>
            <a:round/>
            <a:headEnd/>
            <a:tailEnd/>
          </a:ln>
        </p:spPr>
        <p:txBody>
          <a:bodyPr wrap="none" anchor="ctr"/>
          <a:lstStyle/>
          <a:p>
            <a:endParaRPr lang="en-US"/>
          </a:p>
        </p:txBody>
      </p:sp>
      <p:sp>
        <p:nvSpPr>
          <p:cNvPr id="30729" name="Line 11"/>
          <p:cNvSpPr>
            <a:spLocks noChangeShapeType="1"/>
          </p:cNvSpPr>
          <p:nvPr/>
        </p:nvSpPr>
        <p:spPr bwMode="auto">
          <a:xfrm flipH="1">
            <a:off x="5929313" y="2928938"/>
            <a:ext cx="46037" cy="2143125"/>
          </a:xfrm>
          <a:prstGeom prst="line">
            <a:avLst/>
          </a:prstGeom>
          <a:noFill/>
          <a:ln w="25400">
            <a:solidFill>
              <a:srgbClr val="000000"/>
            </a:solidFill>
            <a:round/>
            <a:headEnd/>
            <a:tailEnd type="triangle" w="med" len="med"/>
          </a:ln>
        </p:spPr>
        <p:txBody>
          <a:bodyPr wrap="none" anchor="ctr"/>
          <a:lstStyle/>
          <a:p>
            <a:endParaRPr lang="en-US"/>
          </a:p>
        </p:txBody>
      </p:sp>
      <p:sp>
        <p:nvSpPr>
          <p:cNvPr id="34829" name="Text Box 12"/>
          <p:cNvSpPr txBox="1">
            <a:spLocks noChangeArrowheads="1"/>
          </p:cNvSpPr>
          <p:nvPr/>
        </p:nvSpPr>
        <p:spPr bwMode="auto">
          <a:xfrm>
            <a:off x="0" y="142875"/>
            <a:ext cx="4643438" cy="400050"/>
          </a:xfrm>
          <a:prstGeom prst="rect">
            <a:avLst/>
          </a:prstGeom>
          <a:noFill/>
          <a:ln w="9525" algn="ctr">
            <a:noFill/>
            <a:miter lim="800000"/>
            <a:headEnd/>
            <a:tailEnd/>
          </a:ln>
        </p:spPr>
        <p:txBody>
          <a:bodyPr>
            <a:spAutoFit/>
          </a:bodyPr>
          <a:lstStyle/>
          <a:p>
            <a:pPr algn="ctr">
              <a:defRPr/>
            </a:pPr>
            <a:r>
              <a:rPr lang="tr-TR" sz="2000" b="1" dirty="0">
                <a:solidFill>
                  <a:srgbClr val="FF0000"/>
                </a:solidFill>
                <a:effectLst>
                  <a:outerShdw blurRad="38100" dist="38100" dir="2700000" algn="tl">
                    <a:srgbClr val="000000"/>
                  </a:outerShdw>
                </a:effectLst>
                <a:latin typeface="Century Gothic" pitchFamily="34" charset="0"/>
              </a:rPr>
              <a:t>A tornado </a:t>
            </a:r>
            <a:r>
              <a:rPr lang="tr-TR" sz="2000" b="1" dirty="0" err="1">
                <a:solidFill>
                  <a:srgbClr val="FF0000"/>
                </a:solidFill>
                <a:effectLst>
                  <a:outerShdw blurRad="38100" dist="38100" dir="2700000" algn="tl">
                    <a:srgbClr val="000000"/>
                  </a:outerShdw>
                </a:effectLst>
                <a:latin typeface="Century Gothic" pitchFamily="34" charset="0"/>
              </a:rPr>
              <a:t>and</a:t>
            </a:r>
            <a:r>
              <a:rPr lang="tr-TR" sz="2000" b="1" dirty="0">
                <a:solidFill>
                  <a:srgbClr val="FF0000"/>
                </a:solidFill>
                <a:effectLst>
                  <a:outerShdw blurRad="38100" dist="38100" dir="2700000" algn="tl">
                    <a:srgbClr val="000000"/>
                  </a:outerShdw>
                </a:effectLst>
                <a:latin typeface="Century Gothic" pitchFamily="34" charset="0"/>
              </a:rPr>
              <a:t> </a:t>
            </a:r>
            <a:r>
              <a:rPr lang="tr-TR" sz="2000" b="1" dirty="0" err="1">
                <a:solidFill>
                  <a:srgbClr val="FF0000"/>
                </a:solidFill>
                <a:effectLst>
                  <a:outerShdw blurRad="38100" dist="38100" dir="2700000" algn="tl">
                    <a:srgbClr val="000000"/>
                  </a:outerShdw>
                </a:effectLst>
                <a:latin typeface="Century Gothic" pitchFamily="34" charset="0"/>
              </a:rPr>
              <a:t>it’s</a:t>
            </a:r>
            <a:r>
              <a:rPr lang="tr-TR" sz="2000" b="1" dirty="0">
                <a:solidFill>
                  <a:srgbClr val="FF0000"/>
                </a:solidFill>
                <a:effectLst>
                  <a:outerShdw blurRad="38100" dist="38100" dir="2700000" algn="tl">
                    <a:srgbClr val="000000"/>
                  </a:outerShdw>
                </a:effectLst>
                <a:latin typeface="Century Gothic" pitchFamily="34" charset="0"/>
              </a:rPr>
              <a:t> </a:t>
            </a:r>
            <a:r>
              <a:rPr lang="tr-TR" sz="2000" b="1" dirty="0" err="1">
                <a:solidFill>
                  <a:srgbClr val="FF0000"/>
                </a:solidFill>
                <a:effectLst>
                  <a:outerShdw blurRad="38100" dist="38100" dir="2700000" algn="tl">
                    <a:srgbClr val="000000"/>
                  </a:outerShdw>
                </a:effectLst>
                <a:latin typeface="Century Gothic" pitchFamily="34" charset="0"/>
              </a:rPr>
              <a:t>vertical</a:t>
            </a:r>
            <a:r>
              <a:rPr lang="tr-TR" sz="2000" b="1" dirty="0">
                <a:solidFill>
                  <a:srgbClr val="FF0000"/>
                </a:solidFill>
                <a:effectLst>
                  <a:outerShdw blurRad="38100" dist="38100" dir="2700000" algn="tl">
                    <a:srgbClr val="000000"/>
                  </a:outerShdw>
                </a:effectLst>
                <a:latin typeface="Century Gothic" pitchFamily="34" charset="0"/>
              </a:rPr>
              <a:t> profile</a:t>
            </a:r>
          </a:p>
        </p:txBody>
      </p:sp>
      <p:sp>
        <p:nvSpPr>
          <p:cNvPr id="34830" name="Text Box 13"/>
          <p:cNvSpPr txBox="1">
            <a:spLocks noChangeArrowheads="1"/>
          </p:cNvSpPr>
          <p:nvPr/>
        </p:nvSpPr>
        <p:spPr bwMode="auto">
          <a:xfrm>
            <a:off x="4714875" y="142875"/>
            <a:ext cx="4286250" cy="400050"/>
          </a:xfrm>
          <a:prstGeom prst="rect">
            <a:avLst/>
          </a:prstGeom>
          <a:noFill/>
          <a:ln w="9525" algn="ctr">
            <a:noFill/>
            <a:miter lim="800000"/>
            <a:headEnd/>
            <a:tailEnd/>
          </a:ln>
        </p:spPr>
        <p:txBody>
          <a:bodyPr>
            <a:spAutoFit/>
          </a:bodyPr>
          <a:lstStyle/>
          <a:p>
            <a:pPr algn="ctr">
              <a:defRPr/>
            </a:pPr>
            <a:r>
              <a:rPr lang="tr-TR" sz="2000" b="1" dirty="0">
                <a:solidFill>
                  <a:srgbClr val="FF0000"/>
                </a:solidFill>
                <a:effectLst>
                  <a:outerShdw blurRad="38100" dist="38100" dir="2700000" algn="tl">
                    <a:srgbClr val="000000"/>
                  </a:outerShdw>
                </a:effectLst>
                <a:latin typeface="Century Gothic" pitchFamily="34" charset="0"/>
              </a:rPr>
              <a:t>A </a:t>
            </a:r>
            <a:r>
              <a:rPr lang="tr-TR" sz="2000" b="1" dirty="0" err="1">
                <a:solidFill>
                  <a:srgbClr val="FF0000"/>
                </a:solidFill>
                <a:effectLst>
                  <a:outerShdw blurRad="38100" dist="38100" dir="2700000" algn="tl">
                    <a:srgbClr val="000000"/>
                  </a:outerShdw>
                </a:effectLst>
                <a:latin typeface="Century Gothic" pitchFamily="34" charset="0"/>
              </a:rPr>
              <a:t>storm</a:t>
            </a:r>
            <a:r>
              <a:rPr lang="tr-TR" sz="2000" b="1" dirty="0">
                <a:solidFill>
                  <a:srgbClr val="FF0000"/>
                </a:solidFill>
                <a:effectLst>
                  <a:outerShdw blurRad="38100" dist="38100" dir="2700000" algn="tl">
                    <a:srgbClr val="000000"/>
                  </a:outerShdw>
                </a:effectLst>
                <a:latin typeface="Century Gothic" pitchFamily="34" charset="0"/>
              </a:rPr>
              <a:t> </a:t>
            </a:r>
            <a:r>
              <a:rPr lang="tr-TR" sz="2000" b="1" dirty="0" err="1">
                <a:solidFill>
                  <a:srgbClr val="FF0000"/>
                </a:solidFill>
                <a:effectLst>
                  <a:outerShdw blurRad="38100" dist="38100" dir="2700000" algn="tl">
                    <a:srgbClr val="000000"/>
                  </a:outerShdw>
                </a:effectLst>
                <a:latin typeface="Century Gothic" pitchFamily="34" charset="0"/>
              </a:rPr>
              <a:t>and</a:t>
            </a:r>
            <a:r>
              <a:rPr lang="tr-TR" sz="2000" b="1" dirty="0">
                <a:solidFill>
                  <a:srgbClr val="FF0000"/>
                </a:solidFill>
                <a:effectLst>
                  <a:outerShdw blurRad="38100" dist="38100" dir="2700000" algn="tl">
                    <a:srgbClr val="000000"/>
                  </a:outerShdw>
                </a:effectLst>
                <a:latin typeface="Century Gothic" pitchFamily="34" charset="0"/>
              </a:rPr>
              <a:t> </a:t>
            </a:r>
            <a:r>
              <a:rPr lang="tr-TR" sz="2000" b="1" dirty="0" err="1">
                <a:solidFill>
                  <a:srgbClr val="FF0000"/>
                </a:solidFill>
                <a:effectLst>
                  <a:outerShdw blurRad="38100" dist="38100" dir="2700000" algn="tl">
                    <a:srgbClr val="000000"/>
                  </a:outerShdw>
                </a:effectLst>
                <a:latin typeface="Century Gothic" pitchFamily="34" charset="0"/>
              </a:rPr>
              <a:t>it’s</a:t>
            </a:r>
            <a:r>
              <a:rPr lang="tr-TR" sz="2000" b="1" dirty="0">
                <a:solidFill>
                  <a:srgbClr val="FF0000"/>
                </a:solidFill>
                <a:effectLst>
                  <a:outerShdw blurRad="38100" dist="38100" dir="2700000" algn="tl">
                    <a:srgbClr val="000000"/>
                  </a:outerShdw>
                </a:effectLst>
                <a:latin typeface="Century Gothic" pitchFamily="34" charset="0"/>
              </a:rPr>
              <a:t> </a:t>
            </a:r>
            <a:r>
              <a:rPr lang="tr-TR" sz="2000" b="1" dirty="0" err="1">
                <a:solidFill>
                  <a:srgbClr val="FF0000"/>
                </a:solidFill>
                <a:effectLst>
                  <a:outerShdw blurRad="38100" dist="38100" dir="2700000" algn="tl">
                    <a:srgbClr val="000000"/>
                  </a:outerShdw>
                </a:effectLst>
                <a:latin typeface="Century Gothic" pitchFamily="34" charset="0"/>
              </a:rPr>
              <a:t>vertical</a:t>
            </a:r>
            <a:r>
              <a:rPr lang="tr-TR" sz="2000" b="1" dirty="0">
                <a:solidFill>
                  <a:srgbClr val="FF0000"/>
                </a:solidFill>
                <a:effectLst>
                  <a:outerShdw blurRad="38100" dist="38100" dir="2700000" algn="tl">
                    <a:srgbClr val="000000"/>
                  </a:outerShdw>
                </a:effectLst>
                <a:latin typeface="Century Gothic" pitchFamily="34" charset="0"/>
              </a:rPr>
              <a:t> profile</a:t>
            </a:r>
          </a:p>
        </p:txBody>
      </p:sp>
      <p:sp>
        <p:nvSpPr>
          <p:cNvPr id="13" name="12 Slayt Numarası Yer Tutucusu"/>
          <p:cNvSpPr>
            <a:spLocks noGrp="1"/>
          </p:cNvSpPr>
          <p:nvPr>
            <p:ph type="sldNum" sz="quarter" idx="12"/>
          </p:nvPr>
        </p:nvSpPr>
        <p:spPr/>
        <p:txBody>
          <a:bodyPr/>
          <a:lstStyle/>
          <a:p>
            <a:pPr>
              <a:defRPr/>
            </a:pPr>
            <a:fld id="{DB05F912-015A-43E8-8662-3F52732BB4C0}" type="slidenum">
              <a:rPr lang="tr-TR" smtClean="0"/>
              <a:pPr>
                <a:defRPr/>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871538" y="214313"/>
            <a:ext cx="7272337" cy="584200"/>
          </a:xfrm>
          <a:prstGeom prst="rect">
            <a:avLst/>
          </a:prstGeom>
          <a:noFill/>
          <a:ln w="9525">
            <a:noFill/>
            <a:miter lim="800000"/>
            <a:headEnd/>
            <a:tailEnd/>
          </a:ln>
        </p:spPr>
        <p:txBody>
          <a:bodyPr>
            <a:spAutoFit/>
          </a:bodyPr>
          <a:lstStyle/>
          <a:p>
            <a:pPr algn="ctr">
              <a:spcBef>
                <a:spcPct val="50000"/>
              </a:spcBef>
              <a:defRPr/>
            </a:pPr>
            <a:r>
              <a:rPr lang="tr-TR" sz="3200" b="1" dirty="0">
                <a:solidFill>
                  <a:srgbClr val="FF0000"/>
                </a:solidFill>
                <a:effectLst>
                  <a:outerShdw blurRad="38100" dist="38100" dir="2700000" algn="tl">
                    <a:srgbClr val="000000"/>
                  </a:outerShdw>
                </a:effectLst>
                <a:latin typeface="Century Gothic" pitchFamily="34" charset="0"/>
              </a:rPr>
              <a:t>SRI (</a:t>
            </a:r>
            <a:r>
              <a:rPr lang="tr-TR" sz="3200" b="1" dirty="0" err="1">
                <a:solidFill>
                  <a:srgbClr val="FF0000"/>
                </a:solidFill>
                <a:effectLst>
                  <a:outerShdw blurRad="38100" dist="38100" dir="2700000" algn="tl">
                    <a:srgbClr val="000000"/>
                  </a:outerShdw>
                </a:effectLst>
                <a:latin typeface="Century Gothic" pitchFamily="34" charset="0"/>
              </a:rPr>
              <a:t>Surface</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Rainfall</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Intensity</a:t>
            </a:r>
            <a:r>
              <a:rPr lang="tr-TR" sz="3200" b="1" dirty="0">
                <a:solidFill>
                  <a:srgbClr val="FF0000"/>
                </a:solidFill>
                <a:effectLst>
                  <a:outerShdw blurRad="38100" dist="38100" dir="2700000" algn="tl">
                    <a:srgbClr val="000000"/>
                  </a:outerShdw>
                </a:effectLst>
                <a:latin typeface="Century Gothic" pitchFamily="34" charset="0"/>
              </a:rPr>
              <a:t>)</a:t>
            </a:r>
          </a:p>
        </p:txBody>
      </p:sp>
      <p:pic>
        <p:nvPicPr>
          <p:cNvPr id="2" name="Picture 7" descr="istSRI0910061958"/>
          <p:cNvPicPr>
            <a:picLocks noChangeAspect="1" noChangeArrowheads="1"/>
          </p:cNvPicPr>
          <p:nvPr/>
        </p:nvPicPr>
        <p:blipFill>
          <a:blip r:embed="rId3" cstate="print"/>
          <a:srcRect/>
          <a:stretch>
            <a:fillRect/>
          </a:stretch>
        </p:blipFill>
        <p:spPr bwMode="auto">
          <a:xfrm>
            <a:off x="500063" y="857250"/>
            <a:ext cx="8072437" cy="57181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2B41E9D1-1817-4FCA-86B6-0B66D7FD6FF4}" type="slidenum">
              <a:rPr lang="tr-TR" smtClean="0"/>
              <a:pPr>
                <a:defRPr/>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684213" y="214313"/>
            <a:ext cx="7272337" cy="584200"/>
          </a:xfrm>
          <a:prstGeom prst="rect">
            <a:avLst/>
          </a:prstGeom>
          <a:noFill/>
          <a:ln w="9525">
            <a:noFill/>
            <a:miter lim="800000"/>
            <a:headEnd/>
            <a:tailEnd/>
          </a:ln>
        </p:spPr>
        <p:txBody>
          <a:bodyPr>
            <a:spAutoFit/>
          </a:bodyPr>
          <a:lstStyle/>
          <a:p>
            <a:pPr algn="ctr">
              <a:spcBef>
                <a:spcPct val="50000"/>
              </a:spcBef>
              <a:defRPr/>
            </a:pPr>
            <a:r>
              <a:rPr lang="tr-TR" sz="3200" b="1" dirty="0" err="1">
                <a:solidFill>
                  <a:srgbClr val="FF0000"/>
                </a:solidFill>
                <a:effectLst>
                  <a:outerShdw blurRad="38100" dist="38100" dir="2700000" algn="tl">
                    <a:srgbClr val="000000"/>
                  </a:outerShdw>
                </a:effectLst>
                <a:latin typeface="Century Gothic" pitchFamily="34" charset="0"/>
              </a:rPr>
              <a:t>Rain</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Accumulation</a:t>
            </a:r>
            <a:r>
              <a:rPr lang="tr-TR" sz="3200" b="1" dirty="0">
                <a:solidFill>
                  <a:srgbClr val="FF0000"/>
                </a:solidFill>
                <a:effectLst>
                  <a:outerShdw blurRad="38100" dist="38100" dir="2700000" algn="tl">
                    <a:srgbClr val="000000"/>
                  </a:outerShdw>
                </a:effectLst>
                <a:latin typeface="Century Gothic" pitchFamily="34" charset="0"/>
              </a:rPr>
              <a:t> (RAINN)</a:t>
            </a:r>
          </a:p>
        </p:txBody>
      </p:sp>
      <p:pic>
        <p:nvPicPr>
          <p:cNvPr id="2" name="Picture 3" descr="istrain06hour1010060000"/>
          <p:cNvPicPr>
            <a:picLocks noChangeAspect="1" noChangeArrowheads="1"/>
          </p:cNvPicPr>
          <p:nvPr/>
        </p:nvPicPr>
        <p:blipFill>
          <a:blip r:embed="rId3" cstate="print"/>
          <a:srcRect/>
          <a:stretch>
            <a:fillRect/>
          </a:stretch>
        </p:blipFill>
        <p:spPr bwMode="auto">
          <a:xfrm>
            <a:off x="571500" y="857250"/>
            <a:ext cx="8001000" cy="5897563"/>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EF7049B1-8EC4-4075-A071-FEF0A3330B47}" type="slidenum">
              <a:rPr lang="tr-TR" smtClean="0"/>
              <a:pPr>
                <a:defRPr/>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8"/>
          <p:cNvSpPr txBox="1">
            <a:spLocks noChangeArrowheads="1"/>
          </p:cNvSpPr>
          <p:nvPr/>
        </p:nvSpPr>
        <p:spPr bwMode="auto">
          <a:xfrm>
            <a:off x="323528" y="420112"/>
            <a:ext cx="8496944" cy="584775"/>
          </a:xfrm>
          <a:prstGeom prst="rect">
            <a:avLst/>
          </a:prstGeom>
          <a:noFill/>
          <a:ln w="9525">
            <a:noFill/>
            <a:miter lim="800000"/>
            <a:headEnd/>
            <a:tailEnd/>
          </a:ln>
        </p:spPr>
        <p:txBody>
          <a:bodyPr wrap="square">
            <a:spAutoFit/>
          </a:bodyPr>
          <a:lstStyle/>
          <a:p>
            <a:pPr algn="ctr">
              <a:spcBef>
                <a:spcPct val="50000"/>
              </a:spcBef>
              <a:defRPr/>
            </a:pPr>
            <a:r>
              <a:rPr lang="en-US" sz="3200" b="1" dirty="0" smtClean="0">
                <a:solidFill>
                  <a:srgbClr val="FF0000"/>
                </a:solidFill>
                <a:effectLst>
                  <a:outerShdw blurRad="38100" dist="38100" dir="2700000" algn="tl">
                    <a:srgbClr val="000000"/>
                  </a:outerShdw>
                </a:effectLst>
                <a:latin typeface="Century Gothic" pitchFamily="34" charset="0"/>
                <a:ea typeface="+mj-ea"/>
                <a:cs typeface="+mj-cs"/>
              </a:rPr>
              <a:t>Definition and Basic Principle of RADAR</a:t>
            </a:r>
            <a:endParaRPr lang="tr-TR" sz="3200" b="1" dirty="0">
              <a:solidFill>
                <a:srgbClr val="FF0000"/>
              </a:solidFill>
              <a:effectLst>
                <a:outerShdw blurRad="38100" dist="38100" dir="2700000" algn="tl">
                  <a:srgbClr val="000000"/>
                </a:outerShdw>
              </a:effectLst>
              <a:latin typeface="Century Gothic" pitchFamily="34" charset="0"/>
              <a:ea typeface="+mj-ea"/>
              <a:cs typeface="+mj-cs"/>
            </a:endParaRPr>
          </a:p>
        </p:txBody>
      </p:sp>
      <p:sp>
        <p:nvSpPr>
          <p:cNvPr id="6147" name="Text Box 9"/>
          <p:cNvSpPr txBox="1">
            <a:spLocks noChangeArrowheads="1"/>
          </p:cNvSpPr>
          <p:nvPr/>
        </p:nvSpPr>
        <p:spPr bwMode="auto">
          <a:xfrm>
            <a:off x="395536" y="1490008"/>
            <a:ext cx="8280920" cy="1938992"/>
          </a:xfrm>
          <a:prstGeom prst="rect">
            <a:avLst/>
          </a:prstGeom>
          <a:noFill/>
          <a:ln w="9525">
            <a:noFill/>
            <a:miter lim="800000"/>
            <a:headEnd/>
            <a:tailEnd/>
          </a:ln>
        </p:spPr>
        <p:txBody>
          <a:bodyPr wrap="square">
            <a:spAutoFit/>
          </a:bodyPr>
          <a:lstStyle/>
          <a:p>
            <a:pPr marL="342900" indent="-342900" algn="just">
              <a:lnSpc>
                <a:spcPct val="80000"/>
              </a:lnSpc>
              <a:spcBef>
                <a:spcPct val="20000"/>
              </a:spcBef>
              <a:buClr>
                <a:srgbClr val="FF0000"/>
              </a:buClr>
              <a:buSzPct val="100000"/>
              <a:buFont typeface="Wingdings" pitchFamily="2" charset="2"/>
              <a:buChar char="q"/>
            </a:pPr>
            <a:r>
              <a:rPr lang="en-US" sz="2400" dirty="0">
                <a:solidFill>
                  <a:srgbClr val="0000CC"/>
                </a:solidFill>
                <a:latin typeface="Sylfaen" pitchFamily="18" charset="0"/>
              </a:rPr>
              <a:t>The acronym RADAR stands for </a:t>
            </a:r>
            <a:r>
              <a:rPr lang="en-US" sz="2400" b="1" i="1" dirty="0" err="1">
                <a:solidFill>
                  <a:srgbClr val="FF0000"/>
                </a:solidFill>
                <a:latin typeface="Sylfaen" pitchFamily="18" charset="0"/>
              </a:rPr>
              <a:t>RA</a:t>
            </a:r>
            <a:r>
              <a:rPr lang="en-US" sz="2400" dirty="0" err="1">
                <a:solidFill>
                  <a:srgbClr val="0000CC"/>
                </a:solidFill>
                <a:latin typeface="Sylfaen" pitchFamily="18" charset="0"/>
              </a:rPr>
              <a:t>dio</a:t>
            </a:r>
            <a:r>
              <a:rPr lang="en-US" sz="2400" dirty="0">
                <a:solidFill>
                  <a:srgbClr val="0000CC"/>
                </a:solidFill>
                <a:latin typeface="Sylfaen" pitchFamily="18" charset="0"/>
              </a:rPr>
              <a:t> </a:t>
            </a:r>
            <a:r>
              <a:rPr lang="en-US" sz="2400" b="1" i="1" dirty="0">
                <a:solidFill>
                  <a:srgbClr val="FF0000"/>
                </a:solidFill>
                <a:latin typeface="Sylfaen" pitchFamily="18" charset="0"/>
              </a:rPr>
              <a:t>D</a:t>
            </a:r>
            <a:r>
              <a:rPr lang="en-US" sz="2400" dirty="0">
                <a:solidFill>
                  <a:srgbClr val="0000CC"/>
                </a:solidFill>
                <a:latin typeface="Sylfaen" pitchFamily="18" charset="0"/>
              </a:rPr>
              <a:t>etection </a:t>
            </a:r>
            <a:r>
              <a:rPr lang="en-US" sz="2400" b="1" i="1" dirty="0">
                <a:solidFill>
                  <a:srgbClr val="FF0000"/>
                </a:solidFill>
                <a:latin typeface="Sylfaen" pitchFamily="18" charset="0"/>
              </a:rPr>
              <a:t>A</a:t>
            </a:r>
            <a:r>
              <a:rPr lang="en-US" sz="2400" dirty="0">
                <a:solidFill>
                  <a:srgbClr val="0000CC"/>
                </a:solidFill>
                <a:latin typeface="Sylfaen" pitchFamily="18" charset="0"/>
              </a:rPr>
              <a:t>nd </a:t>
            </a:r>
            <a:r>
              <a:rPr lang="en-US" sz="2400" b="1" i="1" dirty="0">
                <a:solidFill>
                  <a:srgbClr val="FF0000"/>
                </a:solidFill>
                <a:latin typeface="Sylfaen" pitchFamily="18" charset="0"/>
              </a:rPr>
              <a:t>R</a:t>
            </a:r>
            <a:r>
              <a:rPr lang="en-US" sz="2400" dirty="0">
                <a:solidFill>
                  <a:srgbClr val="0000CC"/>
                </a:solidFill>
                <a:latin typeface="Sylfaen" pitchFamily="18" charset="0"/>
              </a:rPr>
              <a:t>anging. </a:t>
            </a:r>
          </a:p>
          <a:p>
            <a:pPr marL="342900" indent="-342900" algn="just">
              <a:lnSpc>
                <a:spcPct val="80000"/>
              </a:lnSpc>
              <a:spcBef>
                <a:spcPct val="20000"/>
              </a:spcBef>
              <a:buClr>
                <a:srgbClr val="FF0000"/>
              </a:buClr>
              <a:buSzPct val="100000"/>
              <a:buFont typeface="Wingdings" pitchFamily="2" charset="2"/>
              <a:buChar char="q"/>
            </a:pPr>
            <a:r>
              <a:rPr lang="en-US" sz="2400" dirty="0" smtClean="0">
                <a:solidFill>
                  <a:srgbClr val="0000CC"/>
                </a:solidFill>
                <a:latin typeface="Sylfaen" pitchFamily="18" charset="0"/>
              </a:rPr>
              <a:t>When a radio pulse</a:t>
            </a:r>
            <a:r>
              <a:rPr lang="tr-TR" sz="2400" dirty="0" smtClean="0">
                <a:solidFill>
                  <a:srgbClr val="0000CC"/>
                </a:solidFill>
                <a:latin typeface="Sylfaen" pitchFamily="18" charset="0"/>
              </a:rPr>
              <a:t> is</a:t>
            </a:r>
            <a:r>
              <a:rPr lang="en-US" sz="2400" dirty="0" smtClean="0">
                <a:solidFill>
                  <a:srgbClr val="0000CC"/>
                </a:solidFill>
                <a:latin typeface="Sylfaen" pitchFamily="18" charset="0"/>
              </a:rPr>
              <a:t> transmitted </a:t>
            </a:r>
            <a:r>
              <a:rPr lang="tr-TR" sz="2400" dirty="0" err="1" smtClean="0">
                <a:solidFill>
                  <a:srgbClr val="0000CC"/>
                </a:solidFill>
                <a:latin typeface="Sylfaen" pitchFamily="18" charset="0"/>
              </a:rPr>
              <a:t>to</a:t>
            </a:r>
            <a:r>
              <a:rPr lang="tr-TR" sz="2400" dirty="0" smtClean="0">
                <a:solidFill>
                  <a:srgbClr val="0000CC"/>
                </a:solidFill>
                <a:latin typeface="Sylfaen" pitchFamily="18" charset="0"/>
              </a:rPr>
              <a:t> </a:t>
            </a:r>
            <a:r>
              <a:rPr lang="tr-TR" sz="2400" dirty="0" err="1" smtClean="0">
                <a:solidFill>
                  <a:srgbClr val="0000CC"/>
                </a:solidFill>
                <a:latin typeface="Sylfaen" pitchFamily="18" charset="0"/>
              </a:rPr>
              <a:t>the</a:t>
            </a:r>
            <a:r>
              <a:rPr lang="tr-TR" sz="2400" dirty="0" smtClean="0">
                <a:solidFill>
                  <a:srgbClr val="0000CC"/>
                </a:solidFill>
                <a:latin typeface="Sylfaen" pitchFamily="18" charset="0"/>
              </a:rPr>
              <a:t> </a:t>
            </a:r>
            <a:r>
              <a:rPr lang="en-US" sz="2400" dirty="0" smtClean="0">
                <a:solidFill>
                  <a:srgbClr val="0000CC"/>
                </a:solidFill>
                <a:latin typeface="Sylfaen" pitchFamily="18" charset="0"/>
              </a:rPr>
              <a:t>atmosphere through antenna, it interacts with the targets and</a:t>
            </a:r>
            <a:r>
              <a:rPr lang="tr-TR" sz="2400" dirty="0" smtClean="0">
                <a:solidFill>
                  <a:srgbClr val="0000CC"/>
                </a:solidFill>
                <a:latin typeface="Sylfaen" pitchFamily="18" charset="0"/>
              </a:rPr>
              <a:t> </a:t>
            </a:r>
            <a:r>
              <a:rPr lang="en-US" sz="2400" dirty="0" smtClean="0">
                <a:solidFill>
                  <a:srgbClr val="0000CC"/>
                </a:solidFill>
                <a:latin typeface="Sylfaen" pitchFamily="18" charset="0"/>
              </a:rPr>
              <a:t>a small fraction of </a:t>
            </a:r>
            <a:r>
              <a:rPr lang="tr-TR" sz="2400" dirty="0" err="1" smtClean="0">
                <a:solidFill>
                  <a:srgbClr val="0000CC"/>
                </a:solidFill>
                <a:latin typeface="Sylfaen" pitchFamily="18" charset="0"/>
              </a:rPr>
              <a:t>transmitted</a:t>
            </a:r>
            <a:r>
              <a:rPr lang="tr-TR" sz="2400" dirty="0" smtClean="0">
                <a:solidFill>
                  <a:srgbClr val="0000CC"/>
                </a:solidFill>
                <a:latin typeface="Sylfaen" pitchFamily="18" charset="0"/>
              </a:rPr>
              <a:t> </a:t>
            </a:r>
            <a:r>
              <a:rPr lang="tr-TR" sz="2400" dirty="0" err="1" smtClean="0">
                <a:solidFill>
                  <a:srgbClr val="0000CC"/>
                </a:solidFill>
                <a:latin typeface="Sylfaen" pitchFamily="18" charset="0"/>
              </a:rPr>
              <a:t>pulse</a:t>
            </a:r>
            <a:r>
              <a:rPr lang="tr-TR" sz="2400" dirty="0" smtClean="0">
                <a:solidFill>
                  <a:srgbClr val="0000CC"/>
                </a:solidFill>
                <a:latin typeface="Sylfaen" pitchFamily="18" charset="0"/>
              </a:rPr>
              <a:t> </a:t>
            </a:r>
            <a:r>
              <a:rPr lang="en-US" sz="2400" dirty="0" smtClean="0">
                <a:solidFill>
                  <a:srgbClr val="0000CC"/>
                </a:solidFill>
                <a:latin typeface="Sylfaen" pitchFamily="18" charset="0"/>
              </a:rPr>
              <a:t>is reflected back to the radar antenna.</a:t>
            </a:r>
            <a:endParaRPr lang="en-US" sz="2400" dirty="0">
              <a:solidFill>
                <a:srgbClr val="0000CC"/>
              </a:solidFill>
              <a:latin typeface="Sylfaen" pitchFamily="18" charset="0"/>
            </a:endParaRPr>
          </a:p>
        </p:txBody>
      </p:sp>
      <p:pic>
        <p:nvPicPr>
          <p:cNvPr id="6149" name="Picture 17" descr="Radarops"/>
          <p:cNvPicPr>
            <a:picLocks noGrp="1" noChangeAspect="1" noChangeArrowheads="1" noCrop="1"/>
          </p:cNvPicPr>
          <p:nvPr>
            <p:ph sz="half" idx="4294967295"/>
          </p:nvPr>
        </p:nvPicPr>
        <p:blipFill>
          <a:blip r:embed="rId3" cstate="print"/>
          <a:srcRect/>
          <a:stretch>
            <a:fillRect/>
          </a:stretch>
        </p:blipFill>
        <p:spPr>
          <a:xfrm>
            <a:off x="2483768" y="3861048"/>
            <a:ext cx="4143375" cy="2071687"/>
          </a:xfrm>
        </p:spPr>
      </p:pic>
      <p:sp>
        <p:nvSpPr>
          <p:cNvPr id="7" name="6 Slayt Numarası Yer Tutucusu"/>
          <p:cNvSpPr>
            <a:spLocks noGrp="1"/>
          </p:cNvSpPr>
          <p:nvPr>
            <p:ph type="sldNum" sz="quarter" idx="12"/>
          </p:nvPr>
        </p:nvSpPr>
        <p:spPr/>
        <p:txBody>
          <a:bodyPr/>
          <a:lstStyle/>
          <a:p>
            <a:pPr>
              <a:defRPr/>
            </a:pPr>
            <a:fld id="{7448A64B-3F6D-458D-8E2D-A8C5A8AA7CC7}" type="slidenum">
              <a:rPr lang="tr-TR" smtClean="0"/>
              <a:pPr>
                <a:defRPr/>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onlightning_besel_c0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 Box 3"/>
          <p:cNvSpPr txBox="1">
            <a:spLocks noChangeArrowheads="1"/>
          </p:cNvSpPr>
          <p:nvPr/>
        </p:nvSpPr>
        <p:spPr bwMode="auto">
          <a:xfrm>
            <a:off x="6357938" y="5500688"/>
            <a:ext cx="2414587" cy="584200"/>
          </a:xfrm>
          <a:prstGeom prst="rect">
            <a:avLst/>
          </a:prstGeom>
          <a:noFill/>
          <a:ln w="9525">
            <a:noFill/>
            <a:miter lim="800000"/>
            <a:headEnd/>
            <a:tailEnd/>
          </a:ln>
        </p:spPr>
        <p:txBody>
          <a:bodyPr>
            <a:spAutoFit/>
          </a:bodyPr>
          <a:lstStyle/>
          <a:p>
            <a:pPr algn="ctr">
              <a:spcBef>
                <a:spcPct val="50000"/>
              </a:spcBef>
              <a:defRPr/>
            </a:pPr>
            <a:r>
              <a:rPr lang="tr-TR" sz="3200" b="1" i="1" dirty="0" err="1">
                <a:effectLst>
                  <a:outerShdw blurRad="38100" dist="38100" dir="2700000" algn="tl">
                    <a:srgbClr val="000000">
                      <a:alpha val="43137"/>
                    </a:srgbClr>
                  </a:outerShdw>
                </a:effectLst>
                <a:latin typeface="Century Gothic" pitchFamily="34" charset="0"/>
              </a:rPr>
              <a:t>Thank</a:t>
            </a:r>
            <a:r>
              <a:rPr lang="tr-TR" sz="3200" b="1" i="1" dirty="0">
                <a:effectLst>
                  <a:outerShdw blurRad="38100" dist="38100" dir="2700000" algn="tl">
                    <a:srgbClr val="000000">
                      <a:alpha val="43137"/>
                    </a:srgbClr>
                  </a:outerShdw>
                </a:effectLst>
                <a:latin typeface="Century Gothic" pitchFamily="34" charset="0"/>
              </a:rPr>
              <a:t> </a:t>
            </a:r>
            <a:r>
              <a:rPr lang="tr-TR" sz="3200" b="1" i="1" dirty="0" err="1">
                <a:effectLst>
                  <a:outerShdw blurRad="38100" dist="38100" dir="2700000" algn="tl">
                    <a:srgbClr val="000000">
                      <a:alpha val="43137"/>
                    </a:srgbClr>
                  </a:outerShdw>
                </a:effectLst>
                <a:latin typeface="Century Gothic" pitchFamily="34" charset="0"/>
              </a:rPr>
              <a:t>you</a:t>
            </a:r>
            <a:r>
              <a:rPr lang="tr-TR" sz="3200" b="1" i="1" dirty="0">
                <a:effectLst>
                  <a:outerShdw blurRad="38100" dist="38100" dir="2700000" algn="tl">
                    <a:srgbClr val="000000">
                      <a:alpha val="43137"/>
                    </a:srgbClr>
                  </a:outerShdw>
                </a:effectLst>
                <a:latin typeface="Century Gothic" pitchFamily="34" charset="0"/>
              </a:rPr>
              <a:t>!</a:t>
            </a:r>
          </a:p>
        </p:txBody>
      </p:sp>
      <p:sp>
        <p:nvSpPr>
          <p:cNvPr id="4" name="3 Slayt Numarası Yer Tutucusu"/>
          <p:cNvSpPr>
            <a:spLocks noGrp="1"/>
          </p:cNvSpPr>
          <p:nvPr>
            <p:ph type="sldNum" sz="quarter" idx="12"/>
          </p:nvPr>
        </p:nvSpPr>
        <p:spPr/>
        <p:txBody>
          <a:bodyPr/>
          <a:lstStyle/>
          <a:p>
            <a:pPr>
              <a:defRPr/>
            </a:pPr>
            <a:fld id="{298A60A6-F7F4-4385-8661-AD1C9B1BC642}" type="slidenum">
              <a:rPr lang="tr-TR" smtClean="0"/>
              <a:pPr>
                <a:defRPr/>
              </a:pPr>
              <a:t>30</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98463" y="537369"/>
            <a:ext cx="8420100" cy="587375"/>
          </a:xfrm>
        </p:spPr>
        <p:txBody>
          <a:bodyPr/>
          <a:lstStyle/>
          <a:p>
            <a:pPr eaLnBrk="1" hangingPunct="1">
              <a:defRPr/>
            </a:pPr>
            <a:r>
              <a:rPr lang="tr-TR" sz="3200" b="1" dirty="0" err="1" smtClean="0">
                <a:solidFill>
                  <a:srgbClr val="FF0000"/>
                </a:solidFill>
                <a:latin typeface="Century Gothic" pitchFamily="34" charset="0"/>
              </a:rPr>
              <a:t>Block</a:t>
            </a:r>
            <a:r>
              <a:rPr lang="tr-TR" sz="3200" b="1" dirty="0" smtClean="0">
                <a:solidFill>
                  <a:srgbClr val="FF0000"/>
                </a:solidFill>
                <a:latin typeface="Century Gothic" pitchFamily="34" charset="0"/>
              </a:rPr>
              <a:t> </a:t>
            </a:r>
            <a:r>
              <a:rPr lang="tr-TR" sz="3200" b="1" dirty="0" err="1" smtClean="0">
                <a:solidFill>
                  <a:srgbClr val="FF0000"/>
                </a:solidFill>
                <a:latin typeface="Century Gothic" pitchFamily="34" charset="0"/>
              </a:rPr>
              <a:t>Diagram</a:t>
            </a:r>
            <a:r>
              <a:rPr lang="tr-TR" sz="3200" b="1" dirty="0" smtClean="0">
                <a:solidFill>
                  <a:srgbClr val="FF0000"/>
                </a:solidFill>
                <a:latin typeface="Century Gothic" pitchFamily="34" charset="0"/>
              </a:rPr>
              <a:t> of RADAR</a:t>
            </a:r>
            <a:endParaRPr lang="en-US" sz="3200" b="1" dirty="0" smtClean="0">
              <a:solidFill>
                <a:srgbClr val="FF0000"/>
              </a:solidFill>
              <a:latin typeface="Century Gothic" pitchFamily="34" charset="0"/>
            </a:endParaRPr>
          </a:p>
        </p:txBody>
      </p:sp>
      <p:pic>
        <p:nvPicPr>
          <p:cNvPr id="7172" name="Resim 282"/>
          <p:cNvPicPr>
            <a:picLocks noChangeAspect="1" noChangeArrowheads="1"/>
          </p:cNvPicPr>
          <p:nvPr/>
        </p:nvPicPr>
        <p:blipFill>
          <a:blip r:embed="rId3" cstate="print"/>
          <a:srcRect/>
          <a:stretch>
            <a:fillRect/>
          </a:stretch>
        </p:blipFill>
        <p:spPr bwMode="auto">
          <a:xfrm>
            <a:off x="323528" y="1772816"/>
            <a:ext cx="8487990" cy="3786187"/>
          </a:xfrm>
          <a:prstGeom prst="rect">
            <a:avLst/>
          </a:prstGeom>
          <a:noFill/>
          <a:ln w="9525">
            <a:noFill/>
            <a:miter lim="800000"/>
            <a:headEnd/>
            <a:tailEnd/>
          </a:ln>
        </p:spPr>
      </p:pic>
      <p:sp>
        <p:nvSpPr>
          <p:cNvPr id="8" name="7 Slayt Numarası Yer Tutucusu"/>
          <p:cNvSpPr>
            <a:spLocks noGrp="1"/>
          </p:cNvSpPr>
          <p:nvPr>
            <p:ph type="sldNum" sz="quarter" idx="12"/>
          </p:nvPr>
        </p:nvSpPr>
        <p:spPr/>
        <p:txBody>
          <a:bodyPr/>
          <a:lstStyle/>
          <a:p>
            <a:pPr>
              <a:defRPr/>
            </a:pPr>
            <a:fld id="{51707352-A5B1-4F6C-B8B2-3E158AC780ED}" type="slidenum">
              <a:rPr lang="tr-TR" smtClean="0"/>
              <a:pPr>
                <a:defRPr/>
              </a:pPr>
              <a:t>4</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İçerik Yer Tutucusu"/>
          <p:cNvSpPr txBox="1">
            <a:spLocks/>
          </p:cNvSpPr>
          <p:nvPr/>
        </p:nvSpPr>
        <p:spPr bwMode="auto">
          <a:xfrm>
            <a:off x="44450" y="751055"/>
            <a:ext cx="3813175" cy="5865961"/>
          </a:xfrm>
          <a:prstGeom prst="rect">
            <a:avLst/>
          </a:prstGeom>
          <a:noFill/>
          <a:ln w="9525">
            <a:noFill/>
            <a:miter lim="800000"/>
            <a:headEnd/>
            <a:tailEnd/>
          </a:ln>
        </p:spPr>
        <p:txBody>
          <a:bodyPr/>
          <a:lstStyle/>
          <a:p>
            <a:pPr marL="342900" indent="-342900" algn="just" eaLnBrk="0" hangingPunct="0">
              <a:spcBef>
                <a:spcPct val="20000"/>
              </a:spcBef>
              <a:buClr>
                <a:srgbClr val="FF0000"/>
              </a:buClr>
              <a:buFont typeface="Wingdings" pitchFamily="2" charset="2"/>
              <a:buChar char="q"/>
            </a:pPr>
            <a:r>
              <a:rPr lang="en-US" sz="2200" dirty="0">
                <a:solidFill>
                  <a:srgbClr val="0000CC"/>
                </a:solidFill>
                <a:latin typeface="Sylfaen" pitchFamily="18" charset="0"/>
              </a:rPr>
              <a:t>Weather </a:t>
            </a:r>
            <a:r>
              <a:rPr lang="en-US" sz="2200" dirty="0" smtClean="0">
                <a:solidFill>
                  <a:srgbClr val="0000CC"/>
                </a:solidFill>
                <a:latin typeface="Sylfaen" pitchFamily="18" charset="0"/>
              </a:rPr>
              <a:t>radar is </a:t>
            </a:r>
            <a:r>
              <a:rPr lang="en-US" sz="2200" dirty="0">
                <a:solidFill>
                  <a:srgbClr val="0000CC"/>
                </a:solidFill>
                <a:latin typeface="Sylfaen" pitchFamily="18" charset="0"/>
              </a:rPr>
              <a:t>an</a:t>
            </a:r>
            <a:r>
              <a:rPr lang="tr-TR" sz="2200" dirty="0">
                <a:solidFill>
                  <a:srgbClr val="0000CC"/>
                </a:solidFill>
                <a:latin typeface="Sylfaen" pitchFamily="18" charset="0"/>
              </a:rPr>
              <a:t> </a:t>
            </a:r>
            <a:r>
              <a:rPr lang="en-US" sz="2200" dirty="0" smtClean="0">
                <a:solidFill>
                  <a:srgbClr val="0000CC"/>
                </a:solidFill>
                <a:latin typeface="Sylfaen" pitchFamily="18" charset="0"/>
              </a:rPr>
              <a:t>active remote sensing device utilized for atmospheric observation. </a:t>
            </a:r>
          </a:p>
          <a:p>
            <a:pPr marL="342900" indent="-342900" algn="just" eaLnBrk="0" hangingPunct="0">
              <a:spcBef>
                <a:spcPct val="20000"/>
              </a:spcBef>
              <a:buClr>
                <a:srgbClr val="FF0000"/>
              </a:buClr>
            </a:pPr>
            <a:endParaRPr lang="en-US" sz="2200" dirty="0" smtClean="0">
              <a:solidFill>
                <a:srgbClr val="0000CC"/>
              </a:solidFill>
              <a:latin typeface="Sylfaen" pitchFamily="18" charset="0"/>
            </a:endParaRPr>
          </a:p>
          <a:p>
            <a:pPr marL="342900" indent="-342900" algn="just" eaLnBrk="0" hangingPunct="0">
              <a:spcBef>
                <a:spcPct val="20000"/>
              </a:spcBef>
              <a:buClr>
                <a:srgbClr val="FF0000"/>
              </a:buClr>
              <a:buFont typeface="Wingdings" pitchFamily="2" charset="2"/>
              <a:buChar char="q"/>
            </a:pPr>
            <a:r>
              <a:rPr lang="en-US" sz="2200" dirty="0" smtClean="0">
                <a:solidFill>
                  <a:srgbClr val="0000CC"/>
                </a:solidFill>
                <a:latin typeface="Sylfaen" pitchFamily="18" charset="0"/>
              </a:rPr>
              <a:t>Weather radar can detect </a:t>
            </a:r>
            <a:r>
              <a:rPr lang="en-US" sz="2200" dirty="0">
                <a:solidFill>
                  <a:srgbClr val="0000CC"/>
                </a:solidFill>
                <a:latin typeface="Sylfaen" pitchFamily="18" charset="0"/>
              </a:rPr>
              <a:t>and </a:t>
            </a:r>
            <a:r>
              <a:rPr lang="en-US" sz="2200" dirty="0" smtClean="0">
                <a:solidFill>
                  <a:srgbClr val="0000CC"/>
                </a:solidFill>
                <a:latin typeface="Sylfaen" pitchFamily="18" charset="0"/>
              </a:rPr>
              <a:t>track the weather targets in </a:t>
            </a:r>
            <a:r>
              <a:rPr lang="en-US" sz="2200" dirty="0">
                <a:solidFill>
                  <a:srgbClr val="0000CC"/>
                </a:solidFill>
                <a:latin typeface="Sylfaen" pitchFamily="18" charset="0"/>
              </a:rPr>
              <a:t>the atmosphere in real time</a:t>
            </a:r>
            <a:r>
              <a:rPr lang="en-US" sz="2200" dirty="0" smtClean="0">
                <a:solidFill>
                  <a:srgbClr val="0000CC"/>
                </a:solidFill>
                <a:latin typeface="Sylfaen" pitchFamily="18" charset="0"/>
              </a:rPr>
              <a:t>.</a:t>
            </a:r>
          </a:p>
          <a:p>
            <a:pPr marL="342900" indent="-342900" algn="just" eaLnBrk="0" hangingPunct="0">
              <a:spcBef>
                <a:spcPct val="20000"/>
              </a:spcBef>
              <a:buClr>
                <a:srgbClr val="FF0000"/>
              </a:buClr>
            </a:pPr>
            <a:endParaRPr lang="en-US" sz="2200" dirty="0">
              <a:solidFill>
                <a:srgbClr val="0000CC"/>
              </a:solidFill>
              <a:latin typeface="Sylfaen" pitchFamily="18" charset="0"/>
            </a:endParaRPr>
          </a:p>
          <a:p>
            <a:pPr marL="342900" indent="-342900" algn="just" eaLnBrk="0" hangingPunct="0">
              <a:spcBef>
                <a:spcPct val="20000"/>
              </a:spcBef>
              <a:buClr>
                <a:srgbClr val="FF0000"/>
              </a:buClr>
              <a:buFont typeface="Wingdings" pitchFamily="2" charset="2"/>
              <a:buChar char="q"/>
            </a:pPr>
            <a:r>
              <a:rPr lang="en-US" sz="2200" dirty="0">
                <a:solidFill>
                  <a:srgbClr val="0000CC"/>
                </a:solidFill>
                <a:latin typeface="Sylfaen" pitchFamily="18" charset="0"/>
              </a:rPr>
              <a:t>The targets of interest for a weather radar are </a:t>
            </a:r>
            <a:r>
              <a:rPr lang="en-US" sz="2200" dirty="0" smtClean="0">
                <a:solidFill>
                  <a:srgbClr val="0000CC"/>
                </a:solidFill>
                <a:latin typeface="Sylfaen" pitchFamily="18" charset="0"/>
              </a:rPr>
              <a:t>hydrometeors  such as raindrop</a:t>
            </a:r>
            <a:r>
              <a:rPr lang="tr-TR" sz="2200" dirty="0">
                <a:solidFill>
                  <a:srgbClr val="0000CC"/>
                </a:solidFill>
                <a:latin typeface="Sylfaen" pitchFamily="18" charset="0"/>
              </a:rPr>
              <a:t>s</a:t>
            </a:r>
            <a:r>
              <a:rPr lang="en-US" sz="2200" dirty="0">
                <a:solidFill>
                  <a:srgbClr val="0000CC"/>
                </a:solidFill>
                <a:latin typeface="Sylfaen" pitchFamily="18" charset="0"/>
              </a:rPr>
              <a:t> hailstones, snowflakes, sleet particles, etc. </a:t>
            </a:r>
          </a:p>
        </p:txBody>
      </p:sp>
      <p:sp>
        <p:nvSpPr>
          <p:cNvPr id="7" name="1 Başlık"/>
          <p:cNvSpPr txBox="1">
            <a:spLocks/>
          </p:cNvSpPr>
          <p:nvPr/>
        </p:nvSpPr>
        <p:spPr>
          <a:xfrm>
            <a:off x="457200" y="71438"/>
            <a:ext cx="8229600" cy="725487"/>
          </a:xfrm>
          <a:prstGeom prst="rect">
            <a:avLst/>
          </a:prstGeom>
        </p:spPr>
        <p:txBody>
          <a:bodyPr/>
          <a:lstStyle/>
          <a:p>
            <a:pPr algn="ctr" eaLnBrk="0" hangingPunct="0">
              <a:spcBef>
                <a:spcPct val="50000"/>
              </a:spcBef>
              <a:defRPr/>
            </a:pPr>
            <a:r>
              <a:rPr lang="tr-TR" sz="3200" b="1" dirty="0" err="1">
                <a:solidFill>
                  <a:srgbClr val="FF0000"/>
                </a:solidFill>
                <a:effectLst>
                  <a:outerShdw blurRad="38100" dist="38100" dir="2700000" algn="tl">
                    <a:srgbClr val="000000"/>
                  </a:outerShdw>
                </a:effectLst>
                <a:latin typeface="Century Gothic" pitchFamily="34" charset="0"/>
                <a:ea typeface="+mj-ea"/>
                <a:cs typeface="+mj-cs"/>
              </a:rPr>
              <a:t>Weather</a:t>
            </a:r>
            <a:r>
              <a:rPr lang="tr-TR" sz="3200" b="1" dirty="0">
                <a:solidFill>
                  <a:srgbClr val="FF0000"/>
                </a:solidFill>
                <a:effectLst>
                  <a:outerShdw blurRad="38100" dist="38100" dir="2700000" algn="tl">
                    <a:srgbClr val="000000"/>
                  </a:outerShdw>
                </a:effectLst>
                <a:latin typeface="Century Gothic" pitchFamily="34" charset="0"/>
                <a:ea typeface="+mj-ea"/>
                <a:cs typeface="+mj-cs"/>
              </a:rPr>
              <a:t> </a:t>
            </a:r>
            <a:r>
              <a:rPr lang="en-US" sz="3200" b="1" dirty="0" smtClean="0">
                <a:solidFill>
                  <a:srgbClr val="FF0000"/>
                </a:solidFill>
                <a:effectLst>
                  <a:outerShdw blurRad="38100" dist="38100" dir="2700000" algn="tl">
                    <a:srgbClr val="000000"/>
                  </a:outerShdw>
                </a:effectLst>
                <a:latin typeface="Century Gothic" pitchFamily="34" charset="0"/>
                <a:ea typeface="+mj-ea"/>
                <a:cs typeface="+mj-cs"/>
              </a:rPr>
              <a:t>RADAR</a:t>
            </a:r>
            <a:endParaRPr lang="tr-TR" sz="3200" b="1" dirty="0" err="1">
              <a:solidFill>
                <a:srgbClr val="FF0000"/>
              </a:solidFill>
              <a:effectLst>
                <a:outerShdw blurRad="38100" dist="38100" dir="2700000" algn="tl">
                  <a:srgbClr val="000000"/>
                </a:outerShdw>
              </a:effectLst>
              <a:latin typeface="Century Gothic" pitchFamily="34" charset="0"/>
              <a:ea typeface="+mj-ea"/>
              <a:cs typeface="+mj-cs"/>
            </a:endParaRPr>
          </a:p>
        </p:txBody>
      </p:sp>
      <p:pic>
        <p:nvPicPr>
          <p:cNvPr id="9220" name="Picture 4" descr="Animated_Radar_Explination2"/>
          <p:cNvPicPr>
            <a:picLocks noChangeAspect="1" noChangeArrowheads="1" noCrop="1"/>
          </p:cNvPicPr>
          <p:nvPr/>
        </p:nvPicPr>
        <p:blipFill>
          <a:blip r:embed="rId3" cstate="print"/>
          <a:srcRect/>
          <a:stretch>
            <a:fillRect/>
          </a:stretch>
        </p:blipFill>
        <p:spPr bwMode="auto">
          <a:xfrm>
            <a:off x="3857625" y="1285875"/>
            <a:ext cx="5210175" cy="4643438"/>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pPr>
              <a:defRPr/>
            </a:pPr>
            <a:fld id="{6F109033-D89B-40C3-90E9-3297510BDF4C}" type="slidenum">
              <a:rPr lang="tr-TR" smtClean="0"/>
              <a:pPr>
                <a:defRPr/>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6"/>
          <p:cNvSpPr>
            <a:spLocks noChangeArrowheads="1"/>
          </p:cNvSpPr>
          <p:nvPr/>
        </p:nvSpPr>
        <p:spPr bwMode="auto">
          <a:xfrm>
            <a:off x="395288" y="857250"/>
            <a:ext cx="7920037" cy="5602288"/>
          </a:xfrm>
          <a:prstGeom prst="rect">
            <a:avLst/>
          </a:prstGeom>
          <a:noFill/>
          <a:ln w="9525" algn="ctr">
            <a:noFill/>
            <a:miter lim="800000"/>
            <a:headEnd/>
            <a:tailEnd/>
          </a:ln>
        </p:spPr>
        <p:txBody>
          <a:bodyPr>
            <a:spAutoFit/>
          </a:bodyPr>
          <a:lstStyle/>
          <a:p>
            <a:pPr marL="342900" indent="-342900" algn="just" eaLnBrk="0" hangingPunct="0">
              <a:lnSpc>
                <a:spcPct val="130000"/>
              </a:lnSpc>
              <a:spcBef>
                <a:spcPct val="20000"/>
              </a:spcBef>
              <a:buClr>
                <a:srgbClr val="FF0000"/>
              </a:buClr>
              <a:buSzPct val="100000"/>
              <a:buFont typeface="Wingdings" pitchFamily="2" charset="2"/>
              <a:buChar char="q"/>
              <a:defRPr/>
            </a:pPr>
            <a:r>
              <a:rPr lang="en-US" sz="2000" dirty="0">
                <a:solidFill>
                  <a:srgbClr val="0000CC"/>
                </a:solidFill>
                <a:latin typeface="Sylfaen" pitchFamily="18" charset="0"/>
              </a:rPr>
              <a:t>The most important questions required to be answered related with </a:t>
            </a:r>
            <a:r>
              <a:rPr lang="tr-TR" sz="2000" dirty="0" err="1">
                <a:solidFill>
                  <a:srgbClr val="0000CC"/>
                </a:solidFill>
                <a:latin typeface="Sylfaen" pitchFamily="18" charset="0"/>
              </a:rPr>
              <a:t>weather</a:t>
            </a:r>
            <a:r>
              <a:rPr lang="tr-TR" sz="2000" dirty="0">
                <a:solidFill>
                  <a:srgbClr val="0000CC"/>
                </a:solidFill>
                <a:latin typeface="Sylfaen" pitchFamily="18" charset="0"/>
              </a:rPr>
              <a:t> </a:t>
            </a:r>
            <a:r>
              <a:rPr lang="tr-TR" sz="2000" dirty="0" err="1">
                <a:solidFill>
                  <a:srgbClr val="0000CC"/>
                </a:solidFill>
                <a:latin typeface="Sylfaen" pitchFamily="18" charset="0"/>
              </a:rPr>
              <a:t>forecasting</a:t>
            </a:r>
            <a:r>
              <a:rPr lang="tr-TR" sz="2000" dirty="0">
                <a:solidFill>
                  <a:srgbClr val="0000CC"/>
                </a:solidFill>
                <a:latin typeface="Sylfaen" pitchFamily="18" charset="0"/>
              </a:rPr>
              <a:t> </a:t>
            </a:r>
            <a:r>
              <a:rPr lang="tr-TR" sz="2000" dirty="0" err="1">
                <a:solidFill>
                  <a:srgbClr val="0000CC"/>
                </a:solidFill>
                <a:latin typeface="Sylfaen" pitchFamily="18" charset="0"/>
              </a:rPr>
              <a:t>and</a:t>
            </a:r>
            <a:r>
              <a:rPr lang="tr-TR" sz="2000" dirty="0">
                <a:solidFill>
                  <a:srgbClr val="0000CC"/>
                </a:solidFill>
                <a:latin typeface="Sylfaen" pitchFamily="18" charset="0"/>
              </a:rPr>
              <a:t> </a:t>
            </a:r>
            <a:r>
              <a:rPr lang="tr-TR" sz="2000" dirty="0" err="1">
                <a:solidFill>
                  <a:srgbClr val="0000CC"/>
                </a:solidFill>
                <a:latin typeface="Sylfaen" pitchFamily="18" charset="0"/>
              </a:rPr>
              <a:t>monitoring</a:t>
            </a:r>
            <a:r>
              <a:rPr lang="tr-TR" sz="2000" dirty="0">
                <a:solidFill>
                  <a:srgbClr val="0000CC"/>
                </a:solidFill>
                <a:latin typeface="Sylfaen" pitchFamily="18" charset="0"/>
              </a:rPr>
              <a:t> </a:t>
            </a:r>
            <a:r>
              <a:rPr lang="en-US" sz="2000" dirty="0">
                <a:solidFill>
                  <a:srgbClr val="0000CC"/>
                </a:solidFill>
                <a:latin typeface="Sylfaen" pitchFamily="18" charset="0"/>
              </a:rPr>
              <a:t>are; </a:t>
            </a:r>
          </a:p>
          <a:p>
            <a:pPr marL="1257300" lvl="4" indent="-342900" algn="just" eaLnBrk="0" hangingPunct="0">
              <a:lnSpc>
                <a:spcPct val="130000"/>
              </a:lnSpc>
              <a:spcBef>
                <a:spcPct val="20000"/>
              </a:spcBef>
              <a:buClr>
                <a:srgbClr val="FF0000"/>
              </a:buClr>
              <a:buSzPct val="100000"/>
              <a:buFont typeface="Wingdings" pitchFamily="2" charset="2"/>
              <a:buChar char="§"/>
              <a:defRPr/>
            </a:pPr>
            <a:r>
              <a:rPr lang="en-US" sz="2000" dirty="0">
                <a:solidFill>
                  <a:srgbClr val="0000CC"/>
                </a:solidFill>
                <a:latin typeface="Sylfaen" pitchFamily="18" charset="0"/>
              </a:rPr>
              <a:t>How much? (quantity or intensity)</a:t>
            </a:r>
          </a:p>
          <a:p>
            <a:pPr marL="1257300" lvl="4" indent="-342900" algn="just" eaLnBrk="0" hangingPunct="0">
              <a:lnSpc>
                <a:spcPct val="130000"/>
              </a:lnSpc>
              <a:spcBef>
                <a:spcPct val="20000"/>
              </a:spcBef>
              <a:buClr>
                <a:srgbClr val="FF0000"/>
              </a:buClr>
              <a:buSzPct val="100000"/>
              <a:buFont typeface="Wingdings" pitchFamily="2" charset="2"/>
              <a:buChar char="§"/>
              <a:defRPr/>
            </a:pPr>
            <a:r>
              <a:rPr lang="en-US" sz="2000" dirty="0">
                <a:solidFill>
                  <a:srgbClr val="0000CC"/>
                </a:solidFill>
                <a:latin typeface="Sylfaen" pitchFamily="18" charset="0"/>
              </a:rPr>
              <a:t>Where? (location)</a:t>
            </a:r>
          </a:p>
          <a:p>
            <a:pPr marL="1257300" lvl="4" indent="-342900" algn="just" eaLnBrk="0" hangingPunct="0">
              <a:lnSpc>
                <a:spcPct val="130000"/>
              </a:lnSpc>
              <a:spcBef>
                <a:spcPct val="20000"/>
              </a:spcBef>
              <a:buClr>
                <a:srgbClr val="FF0000"/>
              </a:buClr>
              <a:buSzPct val="100000"/>
              <a:buFont typeface="Wingdings" pitchFamily="2" charset="2"/>
              <a:buChar char="§"/>
              <a:defRPr/>
            </a:pPr>
            <a:r>
              <a:rPr lang="en-US" sz="2000" dirty="0">
                <a:solidFill>
                  <a:srgbClr val="0000CC"/>
                </a:solidFill>
                <a:latin typeface="Sylfaen" pitchFamily="18" charset="0"/>
              </a:rPr>
              <a:t>What period of time? (temporal information)</a:t>
            </a:r>
          </a:p>
          <a:p>
            <a:pPr marL="342900" lvl="4" indent="-342900" algn="just" eaLnBrk="0" hangingPunct="0">
              <a:lnSpc>
                <a:spcPct val="130000"/>
              </a:lnSpc>
              <a:spcBef>
                <a:spcPct val="20000"/>
              </a:spcBef>
              <a:buClr>
                <a:srgbClr val="FF0000"/>
              </a:buClr>
              <a:buSzPct val="100000"/>
              <a:buFont typeface="Wingdings" pitchFamily="2" charset="2"/>
              <a:buChar char="q"/>
              <a:defRPr/>
            </a:pPr>
            <a:r>
              <a:rPr lang="en-US" sz="2000" dirty="0">
                <a:solidFill>
                  <a:srgbClr val="0000CC"/>
                </a:solidFill>
                <a:latin typeface="Sylfaen" pitchFamily="18" charset="0"/>
              </a:rPr>
              <a:t>Conventional observation equipments can answer these questions as well, however they provide only spot measurements in the spatial and temporal course of an event. However, a radar allows full-coverage weather monitoring with the highest temporal and spatial resolution.</a:t>
            </a:r>
          </a:p>
          <a:p>
            <a:pPr marL="342900" lvl="4" indent="-342900" algn="just" eaLnBrk="0" hangingPunct="0">
              <a:lnSpc>
                <a:spcPct val="130000"/>
              </a:lnSpc>
              <a:spcBef>
                <a:spcPct val="20000"/>
              </a:spcBef>
              <a:buClr>
                <a:srgbClr val="FF0000"/>
              </a:buClr>
              <a:buSzPct val="100000"/>
              <a:buFont typeface="Wingdings" pitchFamily="2" charset="2"/>
              <a:buChar char="q"/>
              <a:defRPr/>
            </a:pPr>
            <a:r>
              <a:rPr lang="en-US" sz="2000" dirty="0">
                <a:solidFill>
                  <a:srgbClr val="0000CC"/>
                </a:solidFill>
                <a:latin typeface="Sylfaen" pitchFamily="18" charset="0"/>
              </a:rPr>
              <a:t>Weather radar</a:t>
            </a:r>
            <a:r>
              <a:rPr lang="tr-TR" sz="2000" dirty="0">
                <a:solidFill>
                  <a:srgbClr val="0000CC"/>
                </a:solidFill>
                <a:latin typeface="Sylfaen" pitchFamily="18" charset="0"/>
              </a:rPr>
              <a:t>s</a:t>
            </a:r>
            <a:r>
              <a:rPr lang="en-US" sz="2000" dirty="0">
                <a:solidFill>
                  <a:srgbClr val="0000CC"/>
                </a:solidFill>
                <a:latin typeface="Sylfaen" pitchFamily="18" charset="0"/>
              </a:rPr>
              <a:t> are very important </a:t>
            </a:r>
            <a:r>
              <a:rPr lang="tr-TR" sz="2000" dirty="0" err="1">
                <a:solidFill>
                  <a:srgbClr val="0000CC"/>
                </a:solidFill>
                <a:latin typeface="Sylfaen" pitchFamily="18" charset="0"/>
              </a:rPr>
              <a:t>devices</a:t>
            </a:r>
            <a:r>
              <a:rPr lang="tr-TR" sz="2000" dirty="0">
                <a:solidFill>
                  <a:srgbClr val="0000CC"/>
                </a:solidFill>
                <a:latin typeface="Sylfaen" pitchFamily="18" charset="0"/>
              </a:rPr>
              <a:t> </a:t>
            </a:r>
            <a:r>
              <a:rPr lang="en-US" sz="2000" dirty="0">
                <a:solidFill>
                  <a:srgbClr val="0000CC"/>
                </a:solidFill>
                <a:latin typeface="Sylfaen" pitchFamily="18" charset="0"/>
              </a:rPr>
              <a:t>for meteorology and hydrology in measuring areal precipitation and observing its development and direction of motion.</a:t>
            </a:r>
          </a:p>
        </p:txBody>
      </p:sp>
      <p:sp>
        <p:nvSpPr>
          <p:cNvPr id="6" name="Text Box 3"/>
          <p:cNvSpPr txBox="1">
            <a:spLocks noChangeArrowheads="1"/>
          </p:cNvSpPr>
          <p:nvPr/>
        </p:nvSpPr>
        <p:spPr bwMode="auto">
          <a:xfrm>
            <a:off x="1258888" y="207963"/>
            <a:ext cx="6697662" cy="585787"/>
          </a:xfrm>
          <a:prstGeom prst="rect">
            <a:avLst/>
          </a:prstGeom>
          <a:noFill/>
          <a:ln w="9525">
            <a:noFill/>
            <a:miter lim="800000"/>
            <a:headEnd/>
            <a:tailEnd/>
          </a:ln>
        </p:spPr>
        <p:txBody>
          <a:bodyPr>
            <a:spAutoFit/>
          </a:bodyPr>
          <a:lstStyle/>
          <a:p>
            <a:pPr algn="ctr">
              <a:spcBef>
                <a:spcPct val="50000"/>
              </a:spcBef>
              <a:defRPr/>
            </a:pPr>
            <a:r>
              <a:rPr lang="tr-TR" sz="3200" b="1" dirty="0" err="1">
                <a:solidFill>
                  <a:srgbClr val="FF0000"/>
                </a:solidFill>
                <a:effectLst>
                  <a:outerShdw blurRad="38100" dist="38100" dir="2700000" algn="tl">
                    <a:srgbClr val="000000"/>
                  </a:outerShdw>
                </a:effectLst>
                <a:latin typeface="Century Gothic" pitchFamily="34" charset="0"/>
                <a:ea typeface="+mj-ea"/>
                <a:cs typeface="+mj-cs"/>
              </a:rPr>
              <a:t>Weather</a:t>
            </a:r>
            <a:r>
              <a:rPr lang="tr-TR" sz="3200" b="1" dirty="0">
                <a:solidFill>
                  <a:srgbClr val="FF0000"/>
                </a:solidFill>
                <a:effectLst>
                  <a:outerShdw blurRad="38100" dist="38100" dir="2700000" algn="tl">
                    <a:srgbClr val="000000"/>
                  </a:outerShdw>
                </a:effectLst>
                <a:latin typeface="Century Gothic" pitchFamily="34" charset="0"/>
                <a:ea typeface="+mj-ea"/>
                <a:cs typeface="+mj-cs"/>
              </a:rPr>
              <a:t> </a:t>
            </a:r>
            <a:r>
              <a:rPr lang="tr-TR" sz="3200" b="1" dirty="0" smtClean="0">
                <a:solidFill>
                  <a:srgbClr val="FF0000"/>
                </a:solidFill>
                <a:effectLst>
                  <a:outerShdw blurRad="38100" dist="38100" dir="2700000" algn="tl">
                    <a:srgbClr val="000000"/>
                  </a:outerShdw>
                </a:effectLst>
                <a:latin typeface="Century Gothic" pitchFamily="34" charset="0"/>
                <a:ea typeface="+mj-ea"/>
                <a:cs typeface="+mj-cs"/>
              </a:rPr>
              <a:t>RADAR</a:t>
            </a:r>
            <a:endParaRPr lang="tr-TR" sz="3200" b="1" dirty="0">
              <a:solidFill>
                <a:srgbClr val="FF0000"/>
              </a:solidFill>
              <a:effectLst>
                <a:outerShdw blurRad="38100" dist="38100" dir="2700000" algn="tl">
                  <a:srgbClr val="000000"/>
                </a:outerShdw>
              </a:effectLst>
              <a:latin typeface="Century Gothic" pitchFamily="34" charset="0"/>
              <a:ea typeface="+mj-ea"/>
              <a:cs typeface="+mj-cs"/>
            </a:endParaRPr>
          </a:p>
        </p:txBody>
      </p:sp>
      <p:sp>
        <p:nvSpPr>
          <p:cNvPr id="5" name="4 Slayt Numarası Yer Tutucusu"/>
          <p:cNvSpPr>
            <a:spLocks noGrp="1"/>
          </p:cNvSpPr>
          <p:nvPr>
            <p:ph type="sldNum" sz="quarter" idx="12"/>
          </p:nvPr>
        </p:nvSpPr>
        <p:spPr/>
        <p:txBody>
          <a:bodyPr/>
          <a:lstStyle/>
          <a:p>
            <a:pPr>
              <a:defRPr/>
            </a:pPr>
            <a:fld id="{DFF587EC-5853-4350-B7C2-7EA6ED2FFE57}" type="slidenum">
              <a:rPr lang="tr-TR" smtClean="0"/>
              <a:pPr>
                <a:defRPr/>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
          <p:cNvSpPr txBox="1">
            <a:spLocks noChangeArrowheads="1"/>
          </p:cNvSpPr>
          <p:nvPr/>
        </p:nvSpPr>
        <p:spPr bwMode="auto">
          <a:xfrm>
            <a:off x="571500" y="1579563"/>
            <a:ext cx="8001000" cy="4391025"/>
          </a:xfrm>
          <a:prstGeom prst="rect">
            <a:avLst/>
          </a:prstGeom>
          <a:noFill/>
          <a:ln w="9525">
            <a:noFill/>
            <a:miter lim="800000"/>
            <a:headEnd/>
            <a:tailEnd/>
          </a:ln>
        </p:spPr>
        <p:txBody>
          <a:bodyPr>
            <a:spAutoFit/>
          </a:bodyPr>
          <a:lstStyle/>
          <a:p>
            <a:pPr marL="342900" indent="-342900" algn="just" eaLnBrk="0" hangingPunct="0">
              <a:lnSpc>
                <a:spcPct val="130000"/>
              </a:lnSpc>
              <a:spcBef>
                <a:spcPct val="20000"/>
              </a:spcBef>
              <a:buClr>
                <a:srgbClr val="FF0000"/>
              </a:buClr>
              <a:buSzPct val="100000"/>
              <a:buFont typeface="Wingdings" pitchFamily="2" charset="2"/>
              <a:buChar char="q"/>
            </a:pPr>
            <a:r>
              <a:rPr lang="en-US" sz="2200" dirty="0">
                <a:solidFill>
                  <a:srgbClr val="0000CC"/>
                </a:solidFill>
                <a:latin typeface="Sylfaen" pitchFamily="18" charset="0"/>
              </a:rPr>
              <a:t>To detect precipitation quantitatively, locate it and track its motion.</a:t>
            </a:r>
          </a:p>
          <a:p>
            <a:pPr marL="342900" lvl="1" indent="-342900" algn="just" eaLnBrk="0" hangingPunct="0">
              <a:lnSpc>
                <a:spcPct val="130000"/>
              </a:lnSpc>
              <a:spcBef>
                <a:spcPct val="20000"/>
              </a:spcBef>
              <a:buClr>
                <a:srgbClr val="FF0000"/>
              </a:buClr>
              <a:buSzPct val="100000"/>
              <a:buFont typeface="Wingdings" pitchFamily="2" charset="2"/>
              <a:buChar char="q"/>
            </a:pPr>
            <a:r>
              <a:rPr lang="en-US" sz="2200" dirty="0">
                <a:solidFill>
                  <a:srgbClr val="0000CC"/>
                </a:solidFill>
                <a:latin typeface="Sylfaen" pitchFamily="18" charset="0"/>
              </a:rPr>
              <a:t>To detect severe weather </a:t>
            </a:r>
            <a:r>
              <a:rPr lang="en-US" sz="2200" dirty="0" smtClean="0">
                <a:solidFill>
                  <a:srgbClr val="0000CC"/>
                </a:solidFill>
                <a:latin typeface="Sylfaen" pitchFamily="18" charset="0"/>
              </a:rPr>
              <a:t>activities and </a:t>
            </a:r>
            <a:r>
              <a:rPr lang="en-US" sz="2200" dirty="0">
                <a:solidFill>
                  <a:srgbClr val="0000CC"/>
                </a:solidFill>
                <a:latin typeface="Sylfaen" pitchFamily="18" charset="0"/>
              </a:rPr>
              <a:t>forecast their future position and intensity.</a:t>
            </a:r>
          </a:p>
          <a:p>
            <a:pPr marL="342900" lvl="1" indent="-342900" algn="just" eaLnBrk="0" hangingPunct="0">
              <a:lnSpc>
                <a:spcPct val="130000"/>
              </a:lnSpc>
              <a:spcBef>
                <a:spcPct val="20000"/>
              </a:spcBef>
              <a:buClr>
                <a:srgbClr val="FF0000"/>
              </a:buClr>
              <a:buSzPct val="100000"/>
              <a:buFont typeface="Wingdings" pitchFamily="2" charset="2"/>
              <a:buChar char="q"/>
            </a:pPr>
            <a:r>
              <a:rPr lang="en-US" sz="2200" dirty="0">
                <a:solidFill>
                  <a:srgbClr val="0000CC"/>
                </a:solidFill>
                <a:latin typeface="Sylfaen" pitchFamily="18" charset="0"/>
              </a:rPr>
              <a:t>To estimate the types of precipitation (rain, snow, hail, etc.).</a:t>
            </a:r>
          </a:p>
          <a:p>
            <a:pPr marL="342900" lvl="1" indent="-342900" algn="just" eaLnBrk="0" hangingPunct="0">
              <a:lnSpc>
                <a:spcPct val="130000"/>
              </a:lnSpc>
              <a:spcBef>
                <a:spcPct val="20000"/>
              </a:spcBef>
              <a:buClr>
                <a:srgbClr val="FF0000"/>
              </a:buClr>
              <a:buSzPct val="100000"/>
              <a:buFont typeface="Wingdings" pitchFamily="2" charset="2"/>
              <a:buChar char="q"/>
            </a:pPr>
            <a:r>
              <a:rPr lang="en-US" sz="2200" dirty="0">
                <a:solidFill>
                  <a:srgbClr val="0000CC"/>
                </a:solidFill>
                <a:latin typeface="Sylfaen" pitchFamily="18" charset="0"/>
              </a:rPr>
              <a:t>To analyze storm structure and its potential.</a:t>
            </a:r>
          </a:p>
          <a:p>
            <a:pPr marL="342900" lvl="1" indent="-342900" algn="just" eaLnBrk="0" hangingPunct="0">
              <a:lnSpc>
                <a:spcPct val="130000"/>
              </a:lnSpc>
              <a:spcBef>
                <a:spcPct val="20000"/>
              </a:spcBef>
              <a:buClr>
                <a:srgbClr val="FF0000"/>
              </a:buClr>
              <a:buSzPct val="100000"/>
              <a:buFont typeface="Wingdings" pitchFamily="2" charset="2"/>
              <a:buChar char="q"/>
            </a:pPr>
            <a:r>
              <a:rPr lang="en-US" sz="2200" dirty="0">
                <a:solidFill>
                  <a:srgbClr val="0000CC"/>
                </a:solidFill>
                <a:latin typeface="Sylfaen" pitchFamily="18" charset="0"/>
              </a:rPr>
              <a:t>To perform short-term </a:t>
            </a:r>
            <a:r>
              <a:rPr lang="en-US" sz="2200" dirty="0" smtClean="0">
                <a:solidFill>
                  <a:srgbClr val="0000CC"/>
                </a:solidFill>
                <a:latin typeface="Sylfaen" pitchFamily="18" charset="0"/>
              </a:rPr>
              <a:t>(up to 6 hours) </a:t>
            </a:r>
            <a:r>
              <a:rPr lang="en-US" sz="2200" dirty="0">
                <a:solidFill>
                  <a:srgbClr val="0000CC"/>
                </a:solidFill>
                <a:latin typeface="Sylfaen" pitchFamily="18" charset="0"/>
              </a:rPr>
              <a:t>weather forecasting, </a:t>
            </a:r>
            <a:r>
              <a:rPr lang="en-US" sz="2200" dirty="0" smtClean="0">
                <a:solidFill>
                  <a:srgbClr val="0000CC"/>
                </a:solidFill>
                <a:latin typeface="Sylfaen" pitchFamily="18" charset="0"/>
              </a:rPr>
              <a:t>namely </a:t>
            </a:r>
            <a:r>
              <a:rPr lang="en-US" sz="2200" dirty="0" err="1" smtClean="0">
                <a:solidFill>
                  <a:srgbClr val="0000CC"/>
                </a:solidFill>
                <a:latin typeface="Sylfaen" pitchFamily="18" charset="0"/>
              </a:rPr>
              <a:t>Nowcasting</a:t>
            </a:r>
            <a:r>
              <a:rPr lang="en-US" sz="2200" dirty="0">
                <a:solidFill>
                  <a:srgbClr val="0000CC"/>
                </a:solidFill>
                <a:latin typeface="Sylfaen" pitchFamily="18" charset="0"/>
              </a:rPr>
              <a:t>.</a:t>
            </a:r>
          </a:p>
          <a:p>
            <a:pPr marL="342900" lvl="1" indent="-342900" algn="just" eaLnBrk="0" hangingPunct="0">
              <a:lnSpc>
                <a:spcPct val="130000"/>
              </a:lnSpc>
              <a:spcBef>
                <a:spcPct val="20000"/>
              </a:spcBef>
              <a:buClr>
                <a:srgbClr val="FF0000"/>
              </a:buClr>
              <a:buSzPct val="100000"/>
              <a:buFont typeface="Wingdings" pitchFamily="2" charset="2"/>
              <a:buChar char="q"/>
            </a:pPr>
            <a:r>
              <a:rPr lang="en-US" altLang="zh-CN" sz="2200" dirty="0">
                <a:solidFill>
                  <a:srgbClr val="0000CC"/>
                </a:solidFill>
                <a:latin typeface="Sylfaen" pitchFamily="18" charset="0"/>
                <a:ea typeface="宋体" charset="-122"/>
              </a:rPr>
              <a:t>To provide </a:t>
            </a:r>
            <a:r>
              <a:rPr lang="en-US" altLang="zh-CN" sz="2200" dirty="0" smtClean="0">
                <a:solidFill>
                  <a:srgbClr val="0000CC"/>
                </a:solidFill>
                <a:latin typeface="Sylfaen" pitchFamily="18" charset="0"/>
                <a:ea typeface="宋体" charset="-122"/>
              </a:rPr>
              <a:t>data for hydrological models.</a:t>
            </a:r>
            <a:endParaRPr lang="en-US" sz="2200" dirty="0">
              <a:solidFill>
                <a:srgbClr val="0000CC"/>
              </a:solidFill>
              <a:latin typeface="Sylfaen" pitchFamily="18" charset="0"/>
            </a:endParaRPr>
          </a:p>
        </p:txBody>
      </p:sp>
      <p:sp>
        <p:nvSpPr>
          <p:cNvPr id="6" name="Text Box 3"/>
          <p:cNvSpPr txBox="1">
            <a:spLocks noChangeArrowheads="1"/>
          </p:cNvSpPr>
          <p:nvPr/>
        </p:nvSpPr>
        <p:spPr bwMode="auto">
          <a:xfrm>
            <a:off x="1258888" y="558800"/>
            <a:ext cx="6697662" cy="584200"/>
          </a:xfrm>
          <a:prstGeom prst="rect">
            <a:avLst/>
          </a:prstGeom>
          <a:noFill/>
          <a:ln w="9525">
            <a:noFill/>
            <a:miter lim="800000"/>
            <a:headEnd/>
            <a:tailEnd/>
          </a:ln>
        </p:spPr>
        <p:txBody>
          <a:bodyPr>
            <a:spAutoFit/>
          </a:bodyPr>
          <a:lstStyle/>
          <a:p>
            <a:pPr algn="ctr">
              <a:spcBef>
                <a:spcPct val="50000"/>
              </a:spcBef>
              <a:defRPr/>
            </a:pPr>
            <a:r>
              <a:rPr lang="tr-TR" sz="3200" b="1" dirty="0" err="1">
                <a:solidFill>
                  <a:srgbClr val="FF0000"/>
                </a:solidFill>
                <a:effectLst>
                  <a:outerShdw blurRad="38100" dist="38100" dir="2700000" algn="tl">
                    <a:srgbClr val="000000"/>
                  </a:outerShdw>
                </a:effectLst>
                <a:latin typeface="Century Gothic" pitchFamily="34" charset="0"/>
                <a:ea typeface="+mj-ea"/>
                <a:cs typeface="+mj-cs"/>
              </a:rPr>
              <a:t>Weather</a:t>
            </a:r>
            <a:r>
              <a:rPr lang="tr-TR" sz="3200" b="1" dirty="0">
                <a:solidFill>
                  <a:srgbClr val="FF0000"/>
                </a:solidFill>
                <a:effectLst>
                  <a:outerShdw blurRad="38100" dist="38100" dir="2700000" algn="tl">
                    <a:srgbClr val="000000"/>
                  </a:outerShdw>
                </a:effectLst>
                <a:latin typeface="Century Gothic" pitchFamily="34" charset="0"/>
                <a:ea typeface="+mj-ea"/>
                <a:cs typeface="+mj-cs"/>
              </a:rPr>
              <a:t> </a:t>
            </a:r>
            <a:r>
              <a:rPr lang="tr-TR" sz="3200" b="1" dirty="0" smtClean="0">
                <a:solidFill>
                  <a:srgbClr val="FF0000"/>
                </a:solidFill>
                <a:effectLst>
                  <a:outerShdw blurRad="38100" dist="38100" dir="2700000" algn="tl">
                    <a:srgbClr val="000000"/>
                  </a:outerShdw>
                </a:effectLst>
                <a:latin typeface="Century Gothic" pitchFamily="34" charset="0"/>
                <a:ea typeface="+mj-ea"/>
                <a:cs typeface="+mj-cs"/>
              </a:rPr>
              <a:t>RADAR</a:t>
            </a:r>
            <a:endParaRPr lang="tr-TR" sz="3200" b="1" dirty="0">
              <a:solidFill>
                <a:srgbClr val="FF0000"/>
              </a:solidFill>
              <a:effectLst>
                <a:outerShdw blurRad="38100" dist="38100" dir="2700000" algn="tl">
                  <a:srgbClr val="000000"/>
                </a:outerShdw>
              </a:effectLst>
              <a:latin typeface="Century Gothic" pitchFamily="34" charset="0"/>
              <a:ea typeface="+mj-ea"/>
              <a:cs typeface="+mj-cs"/>
            </a:endParaRPr>
          </a:p>
        </p:txBody>
      </p:sp>
      <p:sp>
        <p:nvSpPr>
          <p:cNvPr id="5" name="4 Slayt Numarası Yer Tutucusu"/>
          <p:cNvSpPr>
            <a:spLocks noGrp="1"/>
          </p:cNvSpPr>
          <p:nvPr>
            <p:ph type="sldNum" sz="quarter" idx="12"/>
          </p:nvPr>
        </p:nvSpPr>
        <p:spPr/>
        <p:txBody>
          <a:bodyPr/>
          <a:lstStyle/>
          <a:p>
            <a:pPr>
              <a:defRPr/>
            </a:pPr>
            <a:fld id="{94518846-86FB-4B63-8F90-08DB891DB934}" type="slidenum">
              <a:rPr lang="tr-TR" smtClean="0"/>
              <a:pPr>
                <a:defRPr/>
              </a:pPr>
              <a:t>7</a:t>
            </a:fld>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İçerik Yer Tutucusu"/>
          <p:cNvSpPr>
            <a:spLocks noGrp="1"/>
          </p:cNvSpPr>
          <p:nvPr>
            <p:ph idx="1"/>
          </p:nvPr>
        </p:nvSpPr>
        <p:spPr>
          <a:xfrm>
            <a:off x="571500" y="857250"/>
            <a:ext cx="8143875" cy="5715000"/>
          </a:xfrm>
        </p:spPr>
        <p:txBody>
          <a:bodyPr/>
          <a:lstStyle/>
          <a:p>
            <a:pPr algn="just">
              <a:lnSpc>
                <a:spcPct val="130000"/>
              </a:lnSpc>
              <a:buClr>
                <a:srgbClr val="FF0000"/>
              </a:buClr>
              <a:buSzPct val="100000"/>
              <a:buFont typeface="Wingdings" pitchFamily="2" charset="2"/>
              <a:buChar char="q"/>
              <a:defRPr/>
            </a:pPr>
            <a:r>
              <a:rPr lang="en-US" sz="2000" kern="1200" dirty="0" smtClean="0">
                <a:solidFill>
                  <a:srgbClr val="0000CC"/>
                </a:solidFill>
                <a:effectLst/>
                <a:latin typeface="Sylfaen" pitchFamily="18" charset="0"/>
              </a:rPr>
              <a:t>In Turkey, Turkish State Meteorological Service (TSMS) is legally responsible for installing and operating the </a:t>
            </a:r>
            <a:r>
              <a:rPr lang="tr-TR" sz="2000" kern="1200" dirty="0" err="1" smtClean="0">
                <a:solidFill>
                  <a:srgbClr val="0000CC"/>
                </a:solidFill>
                <a:effectLst/>
                <a:latin typeface="Sylfaen" pitchFamily="18" charset="0"/>
              </a:rPr>
              <a:t>weather</a:t>
            </a:r>
            <a:r>
              <a:rPr lang="tr-TR" sz="2000" kern="1200" dirty="0" smtClean="0">
                <a:solidFill>
                  <a:srgbClr val="0000CC"/>
                </a:solidFill>
                <a:effectLst/>
                <a:latin typeface="Sylfaen" pitchFamily="18" charset="0"/>
              </a:rPr>
              <a:t> </a:t>
            </a:r>
            <a:r>
              <a:rPr lang="en-US" sz="2000" kern="1200" dirty="0" smtClean="0">
                <a:solidFill>
                  <a:srgbClr val="0000CC"/>
                </a:solidFill>
                <a:effectLst/>
                <a:latin typeface="Sylfaen" pitchFamily="18" charset="0"/>
              </a:rPr>
              <a:t>radars and archiving their data.</a:t>
            </a:r>
          </a:p>
          <a:p>
            <a:pPr algn="just">
              <a:lnSpc>
                <a:spcPct val="130000"/>
              </a:lnSpc>
              <a:buClr>
                <a:srgbClr val="FF0000"/>
              </a:buClr>
              <a:buSzPct val="100000"/>
              <a:buFont typeface="Wingdings" pitchFamily="2" charset="2"/>
              <a:buChar char="q"/>
              <a:defRPr/>
            </a:pPr>
            <a:r>
              <a:rPr lang="en-US" sz="2000" kern="1200" dirty="0" smtClean="0">
                <a:solidFill>
                  <a:srgbClr val="0000CC"/>
                </a:solidFill>
                <a:effectLst/>
                <a:latin typeface="Sylfaen" pitchFamily="18" charset="0"/>
              </a:rPr>
              <a:t>In 1970s and 1980s, TSMS was using analog meteorological radars which are exhibited in TSMS museum in Ankara now. </a:t>
            </a:r>
          </a:p>
          <a:p>
            <a:pPr algn="just">
              <a:lnSpc>
                <a:spcPct val="130000"/>
              </a:lnSpc>
              <a:buClr>
                <a:srgbClr val="FF0000"/>
              </a:buClr>
              <a:buSzPct val="100000"/>
              <a:buFont typeface="Wingdings" pitchFamily="2" charset="2"/>
              <a:buChar char="q"/>
              <a:defRPr/>
            </a:pPr>
            <a:r>
              <a:rPr lang="en-US" sz="2000" kern="1200" dirty="0" smtClean="0">
                <a:solidFill>
                  <a:srgbClr val="0000CC"/>
                </a:solidFill>
                <a:effectLst/>
                <a:latin typeface="Sylfaen" pitchFamily="18" charset="0"/>
              </a:rPr>
              <a:t>However, the modern weather radar era</a:t>
            </a:r>
            <a:r>
              <a:rPr lang="tr-TR" sz="2000" kern="1200" dirty="0" smtClean="0">
                <a:solidFill>
                  <a:srgbClr val="0000CC"/>
                </a:solidFill>
                <a:effectLst/>
                <a:latin typeface="Sylfaen" pitchFamily="18" charset="0"/>
              </a:rPr>
              <a:t> in </a:t>
            </a:r>
            <a:r>
              <a:rPr lang="tr-TR" sz="2000" kern="1200" dirty="0" err="1" smtClean="0">
                <a:solidFill>
                  <a:srgbClr val="0000CC"/>
                </a:solidFill>
                <a:effectLst/>
                <a:latin typeface="Sylfaen" pitchFamily="18" charset="0"/>
              </a:rPr>
              <a:t>Turkey</a:t>
            </a:r>
            <a:r>
              <a:rPr lang="en-US" sz="2000" kern="1200" dirty="0" smtClean="0">
                <a:solidFill>
                  <a:srgbClr val="0000CC"/>
                </a:solidFill>
                <a:effectLst/>
                <a:latin typeface="Sylfaen" pitchFamily="18" charset="0"/>
              </a:rPr>
              <a:t> started in late 1990s</a:t>
            </a:r>
            <a:r>
              <a:rPr lang="tr-TR" sz="2000" kern="1200" dirty="0" smtClean="0">
                <a:solidFill>
                  <a:srgbClr val="0000CC"/>
                </a:solidFill>
                <a:effectLst/>
                <a:latin typeface="Sylfaen" pitchFamily="18" charset="0"/>
              </a:rPr>
              <a:t>.</a:t>
            </a:r>
            <a:r>
              <a:rPr lang="en-US" sz="2000" kern="1200" dirty="0" smtClean="0">
                <a:solidFill>
                  <a:srgbClr val="0000CC"/>
                </a:solidFill>
                <a:effectLst/>
                <a:latin typeface="Sylfaen" pitchFamily="18" charset="0"/>
              </a:rPr>
              <a:t> W</a:t>
            </a:r>
            <a:r>
              <a:rPr lang="tr-TR" sz="2000" kern="1200" dirty="0" err="1" smtClean="0">
                <a:solidFill>
                  <a:srgbClr val="0000CC"/>
                </a:solidFill>
                <a:effectLst/>
                <a:latin typeface="Sylfaen" pitchFamily="18" charset="0"/>
              </a:rPr>
              <a:t>ith</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the</a:t>
            </a:r>
            <a:r>
              <a:rPr lang="en-US" sz="2000" kern="1200" dirty="0" smtClean="0">
                <a:solidFill>
                  <a:srgbClr val="0000CC"/>
                </a:solidFill>
                <a:effectLst/>
                <a:latin typeface="Sylfaen" pitchFamily="18" charset="0"/>
              </a:rPr>
              <a:t> </a:t>
            </a:r>
            <a:r>
              <a:rPr lang="tr-TR" sz="2000" kern="1200" dirty="0" smtClean="0">
                <a:solidFill>
                  <a:srgbClr val="0000CC"/>
                </a:solidFill>
                <a:effectLst/>
                <a:latin typeface="Sylfaen" pitchFamily="18" charset="0"/>
              </a:rPr>
              <a:t>tender</a:t>
            </a:r>
            <a:r>
              <a:rPr lang="en-US" sz="2000" kern="1200" dirty="0" smtClean="0">
                <a:solidFill>
                  <a:srgbClr val="0000CC"/>
                </a:solidFill>
                <a:effectLst/>
                <a:latin typeface="Sylfaen" pitchFamily="18" charset="0"/>
              </a:rPr>
              <a:t> in 1997, </a:t>
            </a:r>
            <a:r>
              <a:rPr lang="en-US" sz="2000" kern="1200" dirty="0" err="1" smtClean="0">
                <a:solidFill>
                  <a:srgbClr val="0000CC"/>
                </a:solidFill>
                <a:effectLst/>
                <a:latin typeface="Sylfaen" pitchFamily="18" charset="0"/>
              </a:rPr>
              <a:t>Gematronik</a:t>
            </a:r>
            <a:r>
              <a:rPr lang="en-US" sz="2000" kern="1200" dirty="0" smtClean="0">
                <a:solidFill>
                  <a:srgbClr val="0000CC"/>
                </a:solidFill>
                <a:effectLst/>
                <a:latin typeface="Sylfaen" pitchFamily="18" charset="0"/>
              </a:rPr>
              <a:t> Company installed a Doppler Radar in Ankara in 2000. This C-Band Doppler Radar is a quite early sample of a fast switch type </a:t>
            </a:r>
            <a:r>
              <a:rPr lang="en-US" sz="2000" kern="1200" dirty="0" err="1" smtClean="0">
                <a:solidFill>
                  <a:srgbClr val="0000CC"/>
                </a:solidFill>
                <a:effectLst/>
                <a:latin typeface="Sylfaen" pitchFamily="18" charset="0"/>
              </a:rPr>
              <a:t>polarimetric</a:t>
            </a:r>
            <a:r>
              <a:rPr lang="en-US" sz="2000" kern="1200" dirty="0" smtClean="0">
                <a:solidFill>
                  <a:srgbClr val="0000CC"/>
                </a:solidFill>
                <a:effectLst/>
                <a:latin typeface="Sylfaen" pitchFamily="18" charset="0"/>
              </a:rPr>
              <a:t> radars in the world. </a:t>
            </a:r>
            <a:endParaRPr lang="tr-TR" sz="2000" kern="1200" dirty="0" smtClean="0">
              <a:solidFill>
                <a:srgbClr val="0000CC"/>
              </a:solidFill>
              <a:effectLst/>
              <a:latin typeface="Sylfaen" pitchFamily="18" charset="0"/>
            </a:endParaRPr>
          </a:p>
          <a:p>
            <a:pPr algn="just">
              <a:lnSpc>
                <a:spcPct val="130000"/>
              </a:lnSpc>
              <a:buClr>
                <a:srgbClr val="FF0000"/>
              </a:buClr>
              <a:buSzPct val="100000"/>
              <a:buFont typeface="Wingdings" pitchFamily="2" charset="2"/>
              <a:buChar char="q"/>
              <a:defRPr/>
            </a:pPr>
            <a:r>
              <a:rPr lang="tr-TR" sz="2000" kern="1200" dirty="0" err="1" smtClean="0">
                <a:solidFill>
                  <a:srgbClr val="0000CC"/>
                </a:solidFill>
                <a:effectLst/>
                <a:latin typeface="Sylfaen" pitchFamily="18" charset="0"/>
              </a:rPr>
              <a:t>Afterwards</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with</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Project of </a:t>
            </a:r>
            <a:r>
              <a:rPr lang="en-US" sz="2000" kern="1200" dirty="0" smtClean="0">
                <a:solidFill>
                  <a:srgbClr val="0000CC"/>
                </a:solidFill>
                <a:effectLst/>
                <a:latin typeface="Sylfaen" pitchFamily="18" charset="0"/>
              </a:rPr>
              <a:t>TEFER (Turkey Emergency Flood and Earthquake Recovery), three more C-Band Doppler Weather Radar systems </a:t>
            </a:r>
            <a:r>
              <a:rPr lang="en-US" altLang="zh-CN" sz="2000" kern="1200" dirty="0" smtClean="0">
                <a:solidFill>
                  <a:srgbClr val="0000CC"/>
                </a:solidFill>
                <a:effectLst/>
                <a:latin typeface="Sylfaen" pitchFamily="18" charset="0"/>
              </a:rPr>
              <a:t>were installed by Mitsubishi – Hazama Consortium in </a:t>
            </a:r>
            <a:r>
              <a:rPr lang="en-US" sz="2000" kern="1200" dirty="0" smtClean="0">
                <a:solidFill>
                  <a:srgbClr val="0000CC"/>
                </a:solidFill>
                <a:effectLst/>
                <a:latin typeface="Sylfaen" pitchFamily="18" charset="0"/>
              </a:rPr>
              <a:t>Istanbul, </a:t>
            </a:r>
            <a:r>
              <a:rPr lang="en-US" sz="2000" kern="1200" dirty="0" err="1" smtClean="0">
                <a:solidFill>
                  <a:srgbClr val="0000CC"/>
                </a:solidFill>
                <a:effectLst/>
                <a:latin typeface="Sylfaen" pitchFamily="18" charset="0"/>
              </a:rPr>
              <a:t>Zonguldak</a:t>
            </a:r>
            <a:r>
              <a:rPr lang="en-US" sz="2000" kern="1200" dirty="0" smtClean="0">
                <a:solidFill>
                  <a:srgbClr val="0000CC"/>
                </a:solidFill>
                <a:effectLst/>
                <a:latin typeface="Sylfaen" pitchFamily="18" charset="0"/>
              </a:rPr>
              <a:t> and </a:t>
            </a:r>
            <a:r>
              <a:rPr lang="en-US" sz="2000" kern="1200" dirty="0" err="1" smtClean="0">
                <a:solidFill>
                  <a:srgbClr val="0000CC"/>
                </a:solidFill>
                <a:effectLst/>
                <a:latin typeface="Sylfaen" pitchFamily="18" charset="0"/>
              </a:rPr>
              <a:t>Balikesir</a:t>
            </a:r>
            <a:r>
              <a:rPr lang="en-US" sz="2000" kern="1200" dirty="0" smtClean="0">
                <a:solidFill>
                  <a:srgbClr val="0000CC"/>
                </a:solidFill>
                <a:effectLst/>
                <a:latin typeface="Sylfaen" pitchFamily="18" charset="0"/>
              </a:rPr>
              <a:t> provinces </a:t>
            </a:r>
            <a:r>
              <a:rPr lang="en-US" altLang="zh-CN" sz="2000" kern="1200" dirty="0" smtClean="0">
                <a:solidFill>
                  <a:srgbClr val="0000CC"/>
                </a:solidFill>
                <a:effectLst/>
                <a:latin typeface="Sylfaen" pitchFamily="18" charset="0"/>
              </a:rPr>
              <a:t>in 2003</a:t>
            </a:r>
            <a:r>
              <a:rPr lang="en-US" sz="2000" kern="1200" dirty="0" smtClean="0">
                <a:solidFill>
                  <a:srgbClr val="0000CC"/>
                </a:solidFill>
                <a:effectLst/>
                <a:latin typeface="Sylfaen" pitchFamily="18" charset="0"/>
              </a:rPr>
              <a:t>. </a:t>
            </a:r>
          </a:p>
        </p:txBody>
      </p:sp>
      <p:sp>
        <p:nvSpPr>
          <p:cNvPr id="9" name="Text Box 9"/>
          <p:cNvSpPr txBox="1">
            <a:spLocks noChangeArrowheads="1"/>
          </p:cNvSpPr>
          <p:nvPr/>
        </p:nvSpPr>
        <p:spPr bwMode="auto">
          <a:xfrm>
            <a:off x="755650" y="273050"/>
            <a:ext cx="7272338" cy="584200"/>
          </a:xfrm>
          <a:prstGeom prst="rect">
            <a:avLst/>
          </a:prstGeom>
          <a:noFill/>
          <a:ln w="9525">
            <a:noFill/>
            <a:miter lim="800000"/>
            <a:headEnd/>
            <a:tailEnd/>
          </a:ln>
        </p:spPr>
        <p:txBody>
          <a:bodyPr>
            <a:spAutoFit/>
          </a:bodyPr>
          <a:lstStyle/>
          <a:p>
            <a:pPr algn="ctr">
              <a:spcBef>
                <a:spcPct val="50000"/>
              </a:spcBef>
              <a:defRPr/>
            </a:pPr>
            <a:r>
              <a:rPr lang="tr-TR" sz="3200" b="1" dirty="0" err="1">
                <a:solidFill>
                  <a:srgbClr val="FF0000"/>
                </a:solidFill>
                <a:effectLst>
                  <a:outerShdw blurRad="38100" dist="38100" dir="2700000" algn="tl">
                    <a:srgbClr val="000000"/>
                  </a:outerShdw>
                </a:effectLst>
                <a:latin typeface="Century Gothic" pitchFamily="34" charset="0"/>
              </a:rPr>
              <a:t>History</a:t>
            </a:r>
            <a:r>
              <a:rPr lang="tr-TR" sz="3200" b="1" dirty="0">
                <a:solidFill>
                  <a:srgbClr val="FF0000"/>
                </a:solidFill>
                <a:effectLst>
                  <a:outerShdw blurRad="38100" dist="38100" dir="2700000" algn="tl">
                    <a:srgbClr val="000000"/>
                  </a:outerShdw>
                </a:effectLst>
                <a:latin typeface="Century Gothic" pitchFamily="34" charset="0"/>
              </a:rPr>
              <a:t> of </a:t>
            </a:r>
            <a:r>
              <a:rPr lang="tr-TR" sz="3200" b="1" dirty="0" err="1">
                <a:solidFill>
                  <a:srgbClr val="FF0000"/>
                </a:solidFill>
                <a:effectLst>
                  <a:outerShdw blurRad="38100" dist="38100" dir="2700000" algn="tl">
                    <a:srgbClr val="000000"/>
                  </a:outerShdw>
                </a:effectLst>
                <a:latin typeface="Century Gothic" pitchFamily="34" charset="0"/>
              </a:rPr>
              <a:t>Weather</a:t>
            </a:r>
            <a:r>
              <a:rPr lang="tr-TR" sz="3200" b="1" dirty="0">
                <a:solidFill>
                  <a:srgbClr val="FF0000"/>
                </a:solidFill>
                <a:effectLst>
                  <a:outerShdw blurRad="38100" dist="38100" dir="2700000" algn="tl">
                    <a:srgbClr val="000000"/>
                  </a:outerShdw>
                </a:effectLst>
                <a:latin typeface="Century Gothic" pitchFamily="34" charset="0"/>
              </a:rPr>
              <a:t> </a:t>
            </a:r>
            <a:r>
              <a:rPr lang="tr-TR" sz="3200" b="1" dirty="0" err="1">
                <a:solidFill>
                  <a:srgbClr val="FF0000"/>
                </a:solidFill>
                <a:effectLst>
                  <a:outerShdw blurRad="38100" dist="38100" dir="2700000" algn="tl">
                    <a:srgbClr val="000000"/>
                  </a:outerShdw>
                </a:effectLst>
                <a:latin typeface="Century Gothic" pitchFamily="34" charset="0"/>
              </a:rPr>
              <a:t>RADARs</a:t>
            </a:r>
            <a:r>
              <a:rPr lang="tr-TR" sz="3200" b="1" dirty="0">
                <a:solidFill>
                  <a:srgbClr val="FF0000"/>
                </a:solidFill>
                <a:effectLst>
                  <a:outerShdw blurRad="38100" dist="38100" dir="2700000" algn="tl">
                    <a:srgbClr val="000000"/>
                  </a:outerShdw>
                </a:effectLst>
                <a:latin typeface="Century Gothic" pitchFamily="34" charset="0"/>
              </a:rPr>
              <a:t> in </a:t>
            </a:r>
            <a:r>
              <a:rPr lang="tr-TR" sz="3200" b="1" dirty="0" err="1">
                <a:solidFill>
                  <a:srgbClr val="FF0000"/>
                </a:solidFill>
                <a:effectLst>
                  <a:outerShdw blurRad="38100" dist="38100" dir="2700000" algn="tl">
                    <a:srgbClr val="000000"/>
                  </a:outerShdw>
                </a:effectLst>
                <a:latin typeface="Century Gothic" pitchFamily="34" charset="0"/>
              </a:rPr>
              <a:t>Turkey</a:t>
            </a:r>
            <a:endParaRPr lang="tr-TR" sz="3200" b="1" dirty="0">
              <a:solidFill>
                <a:srgbClr val="FF0000"/>
              </a:solidFill>
              <a:effectLst>
                <a:outerShdw blurRad="38100" dist="38100" dir="2700000" algn="tl">
                  <a:srgbClr val="000000"/>
                </a:outerShdw>
              </a:effectLst>
              <a:latin typeface="Century Gothic" pitchFamily="34" charset="0"/>
            </a:endParaRPr>
          </a:p>
        </p:txBody>
      </p:sp>
      <p:sp>
        <p:nvSpPr>
          <p:cNvPr id="5" name="4 Slayt Numarası Yer Tutucusu"/>
          <p:cNvSpPr>
            <a:spLocks noGrp="1"/>
          </p:cNvSpPr>
          <p:nvPr>
            <p:ph type="sldNum" sz="quarter" idx="12"/>
          </p:nvPr>
        </p:nvSpPr>
        <p:spPr/>
        <p:txBody>
          <a:bodyPr/>
          <a:lstStyle/>
          <a:p>
            <a:pPr>
              <a:defRPr/>
            </a:pPr>
            <a:fld id="{4744F811-263B-427D-BAA9-9552DDBC1B44}" type="slidenum">
              <a:rPr lang="tr-TR" smtClean="0"/>
              <a:pPr>
                <a:defRPr/>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a:spLocks noGrp="1"/>
          </p:cNvSpPr>
          <p:nvPr>
            <p:ph idx="1"/>
          </p:nvPr>
        </p:nvSpPr>
        <p:spPr>
          <a:xfrm>
            <a:off x="785813" y="428625"/>
            <a:ext cx="7929562" cy="5929313"/>
          </a:xfrm>
        </p:spPr>
        <p:txBody>
          <a:bodyPr/>
          <a:lstStyle/>
          <a:p>
            <a:pPr algn="just">
              <a:buClr>
                <a:srgbClr val="FF0000"/>
              </a:buClr>
              <a:buSzPct val="100000"/>
              <a:buFont typeface="Wingdings" pitchFamily="2" charset="2"/>
              <a:buChar char="q"/>
              <a:defRPr/>
            </a:pPr>
            <a:r>
              <a:rPr lang="tr-TR" sz="2000" kern="1200" dirty="0" err="1" smtClean="0">
                <a:solidFill>
                  <a:srgbClr val="0000CC"/>
                </a:solidFill>
                <a:effectLst/>
                <a:latin typeface="Sylfaen" pitchFamily="18" charset="0"/>
              </a:rPr>
              <a:t>In</a:t>
            </a:r>
            <a:r>
              <a:rPr lang="tr-TR" sz="2000" kern="1200" dirty="0" smtClean="0">
                <a:solidFill>
                  <a:srgbClr val="0000CC"/>
                </a:solidFill>
                <a:effectLst/>
                <a:latin typeface="Sylfaen" pitchFamily="18" charset="0"/>
              </a:rPr>
              <a:t> 2006, TSMS </a:t>
            </a:r>
            <a:r>
              <a:rPr lang="tr-TR" sz="2000" kern="1200" dirty="0" err="1" smtClean="0">
                <a:solidFill>
                  <a:srgbClr val="0000CC"/>
                </a:solidFill>
                <a:effectLst/>
                <a:latin typeface="Sylfaen" pitchFamily="18" charset="0"/>
              </a:rPr>
              <a:t>decided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to</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extend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en-US" sz="2000" kern="1200" dirty="0" smtClean="0">
                <a:solidFill>
                  <a:srgbClr val="0000CC"/>
                </a:solidFill>
                <a:effectLst/>
                <a:latin typeface="Sylfaen" pitchFamily="18" charset="0"/>
              </a:rPr>
              <a:t>weather </a:t>
            </a:r>
            <a:r>
              <a:rPr lang="tr-TR" sz="2000" kern="1200" dirty="0" smtClean="0">
                <a:solidFill>
                  <a:srgbClr val="0000CC"/>
                </a:solidFill>
                <a:effectLst/>
                <a:latin typeface="Sylfaen" pitchFamily="18" charset="0"/>
              </a:rPr>
              <a:t>radar network </a:t>
            </a:r>
            <a:r>
              <a:rPr lang="tr-TR" sz="2000" kern="1200" dirty="0" err="1" smtClean="0">
                <a:solidFill>
                  <a:srgbClr val="0000CC"/>
                </a:solidFill>
                <a:effectLst/>
                <a:latin typeface="Sylfaen" pitchFamily="18" charset="0"/>
              </a:rPr>
              <a:t>with</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new</a:t>
            </a:r>
            <a:r>
              <a:rPr lang="tr-TR" sz="2000" kern="1200" dirty="0" smtClean="0">
                <a:solidFill>
                  <a:srgbClr val="0000CC"/>
                </a:solidFill>
                <a:effectLst/>
                <a:latin typeface="Sylfaen" pitchFamily="18" charset="0"/>
              </a:rPr>
              <a:t> C-</a:t>
            </a:r>
            <a:r>
              <a:rPr lang="tr-TR" sz="2000" kern="1200" dirty="0" err="1" smtClean="0">
                <a:solidFill>
                  <a:srgbClr val="0000CC"/>
                </a:solidFill>
                <a:effectLst/>
                <a:latin typeface="Sylfaen" pitchFamily="18" charset="0"/>
              </a:rPr>
              <a:t>band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doppler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radars</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established</a:t>
            </a:r>
            <a:r>
              <a:rPr lang="tr-TR" sz="2000" kern="1200" dirty="0" smtClean="0">
                <a:solidFill>
                  <a:srgbClr val="0000CC"/>
                </a:solidFill>
                <a:effectLst/>
                <a:latin typeface="Sylfaen" pitchFamily="18" charset="0"/>
              </a:rPr>
              <a:t> a </a:t>
            </a:r>
            <a:r>
              <a:rPr lang="tr-TR" sz="2000" kern="1200" dirty="0" err="1" smtClean="0">
                <a:solidFill>
                  <a:srgbClr val="0000CC"/>
                </a:solidFill>
                <a:effectLst/>
                <a:latin typeface="Sylfaen" pitchFamily="18" charset="0"/>
              </a:rPr>
              <a:t>feasibility</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commision</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composed</a:t>
            </a:r>
            <a:r>
              <a:rPr lang="tr-TR" sz="2000" kern="1200" dirty="0" smtClean="0">
                <a:solidFill>
                  <a:srgbClr val="0000CC"/>
                </a:solidFill>
                <a:effectLst/>
                <a:latin typeface="Sylfaen" pitchFamily="18" charset="0"/>
              </a:rPr>
              <a:t> of </a:t>
            </a:r>
            <a:r>
              <a:rPr lang="tr-TR" sz="2000" kern="1200" dirty="0" err="1" smtClean="0">
                <a:solidFill>
                  <a:srgbClr val="0000CC"/>
                </a:solidFill>
                <a:effectLst/>
                <a:latin typeface="Sylfaen" pitchFamily="18" charset="0"/>
              </a:rPr>
              <a:t>experts</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from</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relavant</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diciplines</a:t>
            </a:r>
            <a:r>
              <a:rPr lang="tr-TR" sz="2000" kern="1200" dirty="0" smtClean="0">
                <a:solidFill>
                  <a:srgbClr val="0000CC"/>
                </a:solidFill>
                <a:effectLst/>
                <a:latin typeface="Sylfaen" pitchFamily="18" charset="0"/>
              </a:rPr>
              <a:t> in TSMS. </a:t>
            </a:r>
            <a:r>
              <a:rPr lang="tr-TR" sz="2000" kern="1200" dirty="0" err="1" smtClean="0">
                <a:solidFill>
                  <a:srgbClr val="0000CC"/>
                </a:solidFill>
                <a:effectLst/>
                <a:latin typeface="Sylfaen" pitchFamily="18" charset="0"/>
              </a:rPr>
              <a:t>This</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commision</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fulfilled</a:t>
            </a:r>
            <a:r>
              <a:rPr lang="tr-TR" sz="2000" kern="1200" dirty="0" smtClean="0">
                <a:solidFill>
                  <a:srgbClr val="0000CC"/>
                </a:solidFill>
                <a:effectLst/>
                <a:latin typeface="Sylfaen" pitchFamily="18" charset="0"/>
              </a:rPr>
              <a:t> a </a:t>
            </a:r>
            <a:r>
              <a:rPr lang="tr-TR" sz="2000" kern="1200" dirty="0" err="1" smtClean="0">
                <a:solidFill>
                  <a:srgbClr val="0000CC"/>
                </a:solidFill>
                <a:effectLst/>
                <a:latin typeface="Sylfaen" pitchFamily="18" charset="0"/>
              </a:rPr>
              <a:t>long</a:t>
            </a:r>
            <a:r>
              <a:rPr lang="tr-TR" sz="2000" kern="1200" dirty="0" smtClean="0">
                <a:solidFill>
                  <a:srgbClr val="0000CC"/>
                </a:solidFill>
                <a:effectLst/>
                <a:latin typeface="Sylfaen" pitchFamily="18" charset="0"/>
              </a:rPr>
              <a:t>-</a:t>
            </a:r>
            <a:r>
              <a:rPr lang="tr-TR" sz="2000" kern="1200" dirty="0" err="1" smtClean="0">
                <a:solidFill>
                  <a:srgbClr val="0000CC"/>
                </a:solidFill>
                <a:effectLst/>
                <a:latin typeface="Sylfaen" pitchFamily="18" charset="0"/>
              </a:rPr>
              <a:t>term</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study</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presented</a:t>
            </a:r>
            <a:r>
              <a:rPr lang="tr-TR" sz="2000" kern="1200" dirty="0" smtClean="0">
                <a:solidFill>
                  <a:srgbClr val="0000CC"/>
                </a:solidFill>
                <a:effectLst/>
                <a:latin typeface="Sylfaen" pitchFamily="18" charset="0"/>
              </a:rPr>
              <a:t> a </a:t>
            </a:r>
            <a:r>
              <a:rPr lang="tr-TR" sz="2000" kern="1200" dirty="0" err="1" smtClean="0">
                <a:solidFill>
                  <a:srgbClr val="0000CC"/>
                </a:solidFill>
                <a:effectLst/>
                <a:latin typeface="Sylfaen" pitchFamily="18" charset="0"/>
              </a:rPr>
              <a:t>very</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comprehensive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report</a:t>
            </a:r>
            <a:r>
              <a:rPr lang="tr-TR" sz="2000" kern="1200" dirty="0" smtClean="0">
                <a:solidFill>
                  <a:srgbClr val="0000CC"/>
                </a:solidFill>
                <a:effectLst/>
                <a:latin typeface="Sylfaen" pitchFamily="18" charset="0"/>
              </a:rPr>
              <a:t> in </a:t>
            </a:r>
            <a:r>
              <a:rPr lang="tr-TR" sz="2000" kern="1200" dirty="0" err="1" smtClean="0">
                <a:solidFill>
                  <a:srgbClr val="0000CC"/>
                </a:solidFill>
                <a:effectLst/>
                <a:latin typeface="Sylfaen" pitchFamily="18" charset="0"/>
              </a:rPr>
              <a:t>June</a:t>
            </a:r>
            <a:r>
              <a:rPr lang="tr-TR" sz="2000" kern="1200" dirty="0" smtClean="0">
                <a:solidFill>
                  <a:srgbClr val="0000CC"/>
                </a:solidFill>
                <a:effectLst/>
                <a:latin typeface="Sylfaen" pitchFamily="18" charset="0"/>
              </a:rPr>
              <a:t> 2007 </a:t>
            </a:r>
            <a:r>
              <a:rPr lang="tr-TR" sz="2000" kern="1200" dirty="0" err="1" smtClean="0">
                <a:solidFill>
                  <a:srgbClr val="0000CC"/>
                </a:solidFill>
                <a:effectLst/>
                <a:latin typeface="Sylfaen" pitchFamily="18" charset="0"/>
              </a:rPr>
              <a:t>forming</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developement</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process</a:t>
            </a:r>
            <a:r>
              <a:rPr lang="tr-TR" sz="2000" kern="1200" dirty="0" smtClean="0">
                <a:solidFill>
                  <a:srgbClr val="0000CC"/>
                </a:solidFill>
                <a:effectLst/>
                <a:latin typeface="Sylfaen" pitchFamily="18" charset="0"/>
              </a:rPr>
              <a:t> of TSMS radar network.</a:t>
            </a:r>
          </a:p>
          <a:p>
            <a:pPr algn="just">
              <a:buClr>
                <a:srgbClr val="FF0000"/>
              </a:buClr>
              <a:buSzPct val="100000"/>
              <a:buFont typeface="Wingdings" pitchFamily="2" charset="2"/>
              <a:buChar char="q"/>
              <a:defRPr/>
            </a:pPr>
            <a:endParaRPr lang="tr-TR" sz="2000" kern="1200" dirty="0" smtClean="0">
              <a:solidFill>
                <a:srgbClr val="0000CC"/>
              </a:solidFill>
              <a:effectLst/>
              <a:latin typeface="Sylfaen" pitchFamily="18" charset="0"/>
            </a:endParaRPr>
          </a:p>
          <a:p>
            <a:pPr algn="just">
              <a:buClr>
                <a:srgbClr val="FF0000"/>
              </a:buClr>
              <a:buSzPct val="100000"/>
              <a:buFont typeface="Wingdings" pitchFamily="2" charset="2"/>
              <a:buChar char="q"/>
              <a:defRPr/>
            </a:pPr>
            <a:r>
              <a:rPr lang="en-US" sz="2000" kern="1200" dirty="0" smtClean="0">
                <a:solidFill>
                  <a:srgbClr val="0000CC"/>
                </a:solidFill>
                <a:effectLst/>
                <a:latin typeface="Sylfaen" pitchFamily="18" charset="0"/>
              </a:rPr>
              <a:t>According to </a:t>
            </a:r>
            <a:r>
              <a:rPr lang="en-US" sz="2000" kern="1200" dirty="0" err="1" smtClean="0">
                <a:solidFill>
                  <a:srgbClr val="0000CC"/>
                </a:solidFill>
                <a:effectLst/>
                <a:latin typeface="Sylfaen" pitchFamily="18" charset="0"/>
              </a:rPr>
              <a:t>th</a:t>
            </a:r>
            <a:r>
              <a:rPr lang="tr-TR" sz="2000" kern="1200" dirty="0" smtClean="0">
                <a:solidFill>
                  <a:srgbClr val="0000CC"/>
                </a:solidFill>
                <a:effectLst/>
                <a:latin typeface="Sylfaen" pitchFamily="18" charset="0"/>
              </a:rPr>
              <a:t>e</a:t>
            </a:r>
            <a:r>
              <a:rPr lang="en-US" sz="2000" kern="1200" dirty="0" smtClean="0">
                <a:solidFill>
                  <a:srgbClr val="0000CC"/>
                </a:solidFill>
                <a:effectLst/>
                <a:latin typeface="Sylfaen" pitchFamily="18" charset="0"/>
              </a:rPr>
              <a:t> feasibility</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report</a:t>
            </a:r>
            <a:r>
              <a:rPr lang="en-US" sz="2000" kern="1200" dirty="0" smtClean="0">
                <a:solidFill>
                  <a:srgbClr val="0000CC"/>
                </a:solidFill>
                <a:effectLst/>
                <a:latin typeface="Sylfaen" pitchFamily="18" charset="0"/>
              </a:rPr>
              <a:t>,</a:t>
            </a:r>
            <a:r>
              <a:rPr lang="tr-TR" sz="2000" kern="1200" dirty="0" smtClean="0">
                <a:solidFill>
                  <a:srgbClr val="0000CC"/>
                </a:solidFill>
                <a:effectLst/>
                <a:latin typeface="Sylfaen" pitchFamily="18" charset="0"/>
              </a:rPr>
              <a:t> </a:t>
            </a:r>
            <a:r>
              <a:rPr lang="en-US" sz="2000" kern="1200" dirty="0" smtClean="0">
                <a:solidFill>
                  <a:srgbClr val="0000CC"/>
                </a:solidFill>
                <a:effectLst/>
                <a:latin typeface="Sylfaen" pitchFamily="18" charset="0"/>
              </a:rPr>
              <a:t>in addition to existing 4 radars, 1</a:t>
            </a:r>
            <a:r>
              <a:rPr lang="tr-TR" sz="2000" kern="1200" dirty="0" smtClean="0">
                <a:solidFill>
                  <a:srgbClr val="0000CC"/>
                </a:solidFill>
                <a:effectLst/>
                <a:latin typeface="Sylfaen" pitchFamily="18" charset="0"/>
              </a:rPr>
              <a:t>6 </a:t>
            </a:r>
            <a:r>
              <a:rPr lang="tr-TR" sz="2000" kern="1200" dirty="0" err="1" smtClean="0">
                <a:solidFill>
                  <a:srgbClr val="0000CC"/>
                </a:solidFill>
                <a:effectLst/>
                <a:latin typeface="Sylfaen" pitchFamily="18" charset="0"/>
              </a:rPr>
              <a:t>more</a:t>
            </a:r>
            <a:r>
              <a:rPr lang="tr-TR" sz="2000" kern="1200" dirty="0" smtClean="0">
                <a:solidFill>
                  <a:srgbClr val="0000CC"/>
                </a:solidFill>
                <a:effectLst/>
                <a:latin typeface="Sylfaen" pitchFamily="18" charset="0"/>
              </a:rPr>
              <a:t> C-</a:t>
            </a:r>
            <a:r>
              <a:rPr lang="tr-TR" sz="2000" kern="1200" dirty="0" err="1" smtClean="0">
                <a:solidFill>
                  <a:srgbClr val="0000CC"/>
                </a:solidFill>
                <a:effectLst/>
                <a:latin typeface="Sylfaen" pitchFamily="18" charset="0"/>
              </a:rPr>
              <a:t>Band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Doppler</a:t>
            </a:r>
            <a:r>
              <a:rPr lang="tr-TR" sz="2000" kern="1200" dirty="0" smtClean="0">
                <a:solidFill>
                  <a:srgbClr val="0000CC"/>
                </a:solidFill>
                <a:effectLst/>
                <a:latin typeface="Sylfaen" pitchFamily="18" charset="0"/>
              </a:rPr>
              <a:t> W</a:t>
            </a:r>
            <a:r>
              <a:rPr lang="en-US" sz="2000" kern="1200" dirty="0" err="1" smtClean="0">
                <a:solidFill>
                  <a:srgbClr val="0000CC"/>
                </a:solidFill>
                <a:effectLst/>
                <a:latin typeface="Sylfaen" pitchFamily="18" charset="0"/>
              </a:rPr>
              <a:t>eather</a:t>
            </a:r>
            <a:r>
              <a:rPr lang="en-US" sz="2000" kern="1200" dirty="0" smtClean="0">
                <a:solidFill>
                  <a:srgbClr val="0000CC"/>
                </a:solidFill>
                <a:effectLst/>
                <a:latin typeface="Sylfaen" pitchFamily="18" charset="0"/>
              </a:rPr>
              <a:t> </a:t>
            </a:r>
            <a:r>
              <a:rPr lang="tr-TR" sz="2000" kern="1200" dirty="0" smtClean="0">
                <a:solidFill>
                  <a:srgbClr val="0000CC"/>
                </a:solidFill>
                <a:effectLst/>
                <a:latin typeface="Sylfaen" pitchFamily="18" charset="0"/>
              </a:rPr>
              <a:t>R</a:t>
            </a:r>
            <a:r>
              <a:rPr lang="en-US" sz="2000" kern="1200" dirty="0" err="1" smtClean="0">
                <a:solidFill>
                  <a:srgbClr val="0000CC"/>
                </a:solidFill>
                <a:effectLst/>
                <a:latin typeface="Sylfaen" pitchFamily="18" charset="0"/>
              </a:rPr>
              <a:t>adars</a:t>
            </a:r>
            <a:r>
              <a:rPr lang="en-US" sz="2000" kern="1200" dirty="0" smtClean="0">
                <a:solidFill>
                  <a:srgbClr val="0000CC"/>
                </a:solidFill>
                <a:effectLst/>
                <a:latin typeface="Sylfaen" pitchFamily="18" charset="0"/>
              </a:rPr>
              <a:t> in total</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were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planned</a:t>
            </a:r>
            <a:r>
              <a:rPr lang="tr-TR" sz="2000" kern="1200" dirty="0" smtClean="0">
                <a:solidFill>
                  <a:srgbClr val="0000CC"/>
                </a:solidFill>
                <a:effectLst/>
                <a:latin typeface="Sylfaen" pitchFamily="18" charset="0"/>
              </a:rPr>
              <a:t> in </a:t>
            </a:r>
            <a:r>
              <a:rPr lang="tr-TR" sz="2000" kern="1200" dirty="0" err="1" smtClean="0">
                <a:solidFill>
                  <a:srgbClr val="0000CC"/>
                </a:solidFill>
                <a:effectLst/>
                <a:latin typeface="Sylfaen" pitchFamily="18" charset="0"/>
              </a:rPr>
              <a:t>order</a:t>
            </a:r>
            <a:r>
              <a:rPr lang="tr-TR" sz="2000" kern="1200" dirty="0" smtClean="0">
                <a:solidFill>
                  <a:srgbClr val="0000CC"/>
                </a:solidFill>
                <a:effectLst/>
                <a:latin typeface="Sylfaen" pitchFamily="18" charset="0"/>
              </a:rPr>
              <a:t> </a:t>
            </a:r>
            <a:r>
              <a:rPr lang="en-US" sz="2000" kern="1200" dirty="0" smtClean="0">
                <a:solidFill>
                  <a:srgbClr val="0000CC"/>
                </a:solidFill>
                <a:effectLst/>
                <a:latin typeface="Sylfaen" pitchFamily="18" charset="0"/>
              </a:rPr>
              <a:t>to cover all parts of the country.</a:t>
            </a:r>
            <a:r>
              <a:rPr lang="tr-TR" sz="2000" kern="1200" dirty="0" smtClean="0">
                <a:solidFill>
                  <a:srgbClr val="0000CC"/>
                </a:solidFill>
                <a:effectLst/>
                <a:latin typeface="Sylfaen" pitchFamily="18" charset="0"/>
              </a:rPr>
              <a:t> </a:t>
            </a:r>
          </a:p>
          <a:p>
            <a:pPr algn="just">
              <a:buClr>
                <a:srgbClr val="FF0000"/>
              </a:buClr>
              <a:buSzPct val="100000"/>
              <a:buFont typeface="Wingdings" pitchFamily="2" charset="2"/>
              <a:buChar char="q"/>
              <a:defRPr/>
            </a:pPr>
            <a:endParaRPr lang="tr-TR" sz="2000" kern="1200" dirty="0" smtClean="0">
              <a:solidFill>
                <a:srgbClr val="0000CC"/>
              </a:solidFill>
              <a:effectLst/>
              <a:latin typeface="Sylfaen" pitchFamily="18" charset="0"/>
            </a:endParaRPr>
          </a:p>
          <a:p>
            <a:pPr algn="just">
              <a:buClr>
                <a:srgbClr val="FF0000"/>
              </a:buClr>
              <a:buSzPct val="100000"/>
              <a:buFont typeface="Wingdings" pitchFamily="2" charset="2"/>
              <a:buChar char="q"/>
              <a:defRPr/>
            </a:pPr>
            <a:r>
              <a:rPr lang="tr-TR" sz="2000" kern="1200" dirty="0" smtClean="0">
                <a:solidFill>
                  <a:srgbClr val="0000CC"/>
                </a:solidFill>
                <a:effectLst/>
                <a:latin typeface="Sylfaen" pitchFamily="18" charset="0"/>
              </a:rPr>
              <a:t>As a </a:t>
            </a:r>
            <a:r>
              <a:rPr lang="tr-TR" sz="2000" kern="1200" dirty="0" err="1" smtClean="0">
                <a:solidFill>
                  <a:srgbClr val="0000CC"/>
                </a:solidFill>
                <a:effectLst/>
                <a:latin typeface="Sylfaen" pitchFamily="18" charset="0"/>
              </a:rPr>
              <a:t>first</a:t>
            </a:r>
            <a:r>
              <a:rPr lang="tr-TR" sz="2000" kern="1200" dirty="0" smtClean="0">
                <a:solidFill>
                  <a:srgbClr val="0000CC"/>
                </a:solidFill>
                <a:effectLst/>
                <a:latin typeface="Sylfaen" pitchFamily="18" charset="0"/>
              </a:rPr>
              <a:t> step </a:t>
            </a:r>
            <a:r>
              <a:rPr lang="tr-TR" sz="2000" kern="1200" dirty="0" err="1" smtClean="0">
                <a:solidFill>
                  <a:srgbClr val="0000CC"/>
                </a:solidFill>
                <a:effectLst/>
                <a:latin typeface="Sylfaen" pitchFamily="18" charset="0"/>
              </a:rPr>
              <a:t>after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feasibility</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study</a:t>
            </a:r>
            <a:r>
              <a:rPr lang="tr-TR" sz="2000" kern="1200" dirty="0" smtClean="0">
                <a:solidFill>
                  <a:srgbClr val="0000CC"/>
                </a:solidFill>
                <a:effectLst/>
                <a:latin typeface="Sylfaen" pitchFamily="18" charset="0"/>
              </a:rPr>
              <a:t>, TSMS </a:t>
            </a:r>
            <a:r>
              <a:rPr lang="tr-TR" sz="2000" kern="1200" dirty="0" err="1" smtClean="0">
                <a:solidFill>
                  <a:srgbClr val="0000CC"/>
                </a:solidFill>
                <a:effectLst/>
                <a:latin typeface="Sylfaen" pitchFamily="18" charset="0"/>
              </a:rPr>
              <a:t>went</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out</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to</a:t>
            </a:r>
            <a:r>
              <a:rPr lang="tr-TR" sz="2000" kern="1200" dirty="0" smtClean="0">
                <a:solidFill>
                  <a:srgbClr val="0000CC"/>
                </a:solidFill>
                <a:effectLst/>
                <a:latin typeface="Sylfaen" pitchFamily="18" charset="0"/>
              </a:rPr>
              <a:t> a tender </a:t>
            </a:r>
            <a:r>
              <a:rPr lang="tr-TR" sz="2000" kern="1200" dirty="0" err="1" smtClean="0">
                <a:solidFill>
                  <a:srgbClr val="0000CC"/>
                </a:solidFill>
                <a:effectLst/>
                <a:latin typeface="Sylfaen" pitchFamily="18" charset="0"/>
              </a:rPr>
              <a:t>for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six</a:t>
            </a:r>
            <a:r>
              <a:rPr lang="tr-TR" sz="2000" kern="1200" dirty="0" smtClean="0">
                <a:solidFill>
                  <a:srgbClr val="0000CC"/>
                </a:solidFill>
                <a:effectLst/>
                <a:latin typeface="Sylfaen" pitchFamily="18" charset="0"/>
              </a:rPr>
              <a:t> C-</a:t>
            </a:r>
            <a:r>
              <a:rPr lang="tr-TR" sz="2000" kern="1200" dirty="0" err="1" smtClean="0">
                <a:solidFill>
                  <a:srgbClr val="0000CC"/>
                </a:solidFill>
                <a:effectLst/>
                <a:latin typeface="Sylfaen" pitchFamily="18" charset="0"/>
              </a:rPr>
              <a:t>band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Doppler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Weather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Radars</a:t>
            </a:r>
            <a:r>
              <a:rPr lang="tr-TR" sz="2000" kern="1200" dirty="0" smtClean="0">
                <a:solidFill>
                  <a:srgbClr val="0000CC"/>
                </a:solidFill>
                <a:effectLst/>
                <a:latin typeface="Sylfaen" pitchFamily="18" charset="0"/>
              </a:rPr>
              <a:t> in 2008 </a:t>
            </a:r>
            <a:r>
              <a:rPr lang="tr-TR" sz="2000" kern="1200" dirty="0" err="1" smtClean="0">
                <a:solidFill>
                  <a:srgbClr val="0000CC"/>
                </a:solidFill>
                <a:effectLst/>
                <a:latin typeface="Sylfaen" pitchFamily="18" charset="0"/>
              </a:rPr>
              <a:t>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Vaisala</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Company</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got</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this</a:t>
            </a:r>
            <a:r>
              <a:rPr lang="tr-TR" sz="2000" kern="1200" dirty="0" smtClean="0">
                <a:solidFill>
                  <a:srgbClr val="0000CC"/>
                </a:solidFill>
                <a:effectLst/>
                <a:latin typeface="Sylfaen" pitchFamily="18" charset="0"/>
              </a:rPr>
              <a:t> tender. </a:t>
            </a:r>
          </a:p>
          <a:p>
            <a:pPr algn="just">
              <a:buClr>
                <a:srgbClr val="FF0000"/>
              </a:buClr>
              <a:buSzPct val="100000"/>
              <a:buFont typeface="Wingdings" pitchFamily="2" charset="2"/>
              <a:buChar char="q"/>
              <a:defRPr/>
            </a:pPr>
            <a:endParaRPr lang="tr-TR" sz="2000" kern="1200" dirty="0" smtClean="0">
              <a:solidFill>
                <a:srgbClr val="0000CC"/>
              </a:solidFill>
              <a:effectLst/>
              <a:latin typeface="Sylfaen" pitchFamily="18" charset="0"/>
            </a:endParaRPr>
          </a:p>
          <a:p>
            <a:pPr algn="just">
              <a:buClr>
                <a:srgbClr val="FF0000"/>
              </a:buClr>
              <a:buSzPct val="100000"/>
              <a:buFont typeface="Wingdings" pitchFamily="2" charset="2"/>
              <a:buChar char="q"/>
              <a:defRPr/>
            </a:pPr>
            <a:r>
              <a:rPr lang="tr-TR" sz="2000" kern="1200" dirty="0" err="1" smtClean="0">
                <a:solidFill>
                  <a:srgbClr val="0000CC"/>
                </a:solidFill>
                <a:effectLst/>
                <a:latin typeface="Sylfaen" pitchFamily="18" charset="0"/>
              </a:rPr>
              <a:t>Within</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scope</a:t>
            </a:r>
            <a:r>
              <a:rPr lang="tr-TR" sz="2000" kern="1200" dirty="0" smtClean="0">
                <a:solidFill>
                  <a:srgbClr val="0000CC"/>
                </a:solidFill>
                <a:effectLst/>
                <a:latin typeface="Sylfaen" pitchFamily="18" charset="0"/>
              </a:rPr>
              <a:t> of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contract</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signed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between</a:t>
            </a:r>
            <a:r>
              <a:rPr lang="tr-TR" sz="2000" kern="1200" dirty="0" smtClean="0">
                <a:solidFill>
                  <a:srgbClr val="0000CC"/>
                </a:solidFill>
                <a:effectLst/>
                <a:latin typeface="Sylfaen" pitchFamily="18" charset="0"/>
              </a:rPr>
              <a:t> TSMS </a:t>
            </a:r>
            <a:r>
              <a:rPr lang="tr-TR" sz="2000" kern="1200" dirty="0" err="1" smtClean="0">
                <a:solidFill>
                  <a:srgbClr val="0000CC"/>
                </a:solidFill>
                <a:effectLst/>
                <a:latin typeface="Sylfaen" pitchFamily="18" charset="0"/>
              </a:rPr>
              <a:t>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Vaisala</a:t>
            </a:r>
            <a:r>
              <a:rPr lang="tr-TR" sz="2000" kern="1200" dirty="0" smtClean="0">
                <a:solidFill>
                  <a:srgbClr val="0000CC"/>
                </a:solidFill>
                <a:effectLst/>
                <a:latin typeface="Sylfaen" pitchFamily="18" charset="0"/>
              </a:rPr>
              <a:t> in </a:t>
            </a:r>
            <a:r>
              <a:rPr lang="tr-TR" sz="2000" kern="1200" dirty="0" err="1" smtClean="0">
                <a:solidFill>
                  <a:srgbClr val="0000CC"/>
                </a:solidFill>
                <a:effectLst/>
                <a:latin typeface="Sylfaen" pitchFamily="18" charset="0"/>
              </a:rPr>
              <a:t>December</a:t>
            </a:r>
            <a:r>
              <a:rPr lang="tr-TR" sz="2000" kern="1200" dirty="0" smtClean="0">
                <a:solidFill>
                  <a:srgbClr val="0000CC"/>
                </a:solidFill>
                <a:effectLst/>
                <a:latin typeface="Sylfaen" pitchFamily="18" charset="0"/>
              </a:rPr>
              <a:t> 2008, </a:t>
            </a:r>
            <a:r>
              <a:rPr lang="tr-TR" sz="2000" kern="1200" dirty="0" err="1" smtClean="0">
                <a:solidFill>
                  <a:srgbClr val="0000CC"/>
                </a:solidFill>
                <a:effectLst/>
                <a:latin typeface="Sylfaen" pitchFamily="18" charset="0"/>
              </a:rPr>
              <a:t>the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installation</a:t>
            </a:r>
            <a:r>
              <a:rPr lang="tr-TR" sz="2000" kern="1200" dirty="0" smtClean="0">
                <a:solidFill>
                  <a:srgbClr val="0000CC"/>
                </a:solidFill>
                <a:effectLst/>
                <a:latin typeface="Sylfaen" pitchFamily="18" charset="0"/>
              </a:rPr>
              <a:t> of </a:t>
            </a:r>
            <a:r>
              <a:rPr lang="tr-TR" sz="2000" kern="1200" dirty="0" err="1" smtClean="0">
                <a:solidFill>
                  <a:srgbClr val="0000CC"/>
                </a:solidFill>
                <a:effectLst/>
                <a:latin typeface="Sylfaen" pitchFamily="18" charset="0"/>
              </a:rPr>
              <a:t>two</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out</a:t>
            </a:r>
            <a:r>
              <a:rPr lang="tr-TR" sz="2000" kern="1200" dirty="0" smtClean="0">
                <a:solidFill>
                  <a:srgbClr val="0000CC"/>
                </a:solidFill>
                <a:effectLst/>
                <a:latin typeface="Sylfaen" pitchFamily="18" charset="0"/>
              </a:rPr>
              <a:t> of </a:t>
            </a:r>
            <a:r>
              <a:rPr lang="tr-TR" sz="2000" kern="1200" dirty="0" err="1" smtClean="0">
                <a:solidFill>
                  <a:srgbClr val="0000CC"/>
                </a:solidFill>
                <a:effectLst/>
                <a:latin typeface="Sylfaen" pitchFamily="18" charset="0"/>
              </a:rPr>
              <a:t>six</a:t>
            </a:r>
            <a:r>
              <a:rPr lang="tr-TR" sz="2000" kern="1200" dirty="0" smtClean="0">
                <a:solidFill>
                  <a:srgbClr val="0000CC"/>
                </a:solidFill>
                <a:effectLst/>
                <a:latin typeface="Sylfaen" pitchFamily="18" charset="0"/>
              </a:rPr>
              <a:t> C-</a:t>
            </a:r>
            <a:r>
              <a:rPr lang="tr-TR" sz="2000" kern="1200" dirty="0" err="1" smtClean="0">
                <a:solidFill>
                  <a:srgbClr val="0000CC"/>
                </a:solidFill>
                <a:effectLst/>
                <a:latin typeface="Sylfaen" pitchFamily="18" charset="0"/>
              </a:rPr>
              <a:t>band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Doppler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Weather</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Radars</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were</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completed</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and</a:t>
            </a:r>
            <a:r>
              <a:rPr lang="tr-TR" sz="2000" kern="1200" dirty="0" smtClean="0">
                <a:solidFill>
                  <a:srgbClr val="0000CC"/>
                </a:solidFill>
                <a:effectLst/>
                <a:latin typeface="Sylfaen" pitchFamily="18" charset="0"/>
              </a:rPr>
              <a:t> set </a:t>
            </a:r>
            <a:r>
              <a:rPr lang="tr-TR" sz="2000" kern="1200" dirty="0" err="1" smtClean="0">
                <a:solidFill>
                  <a:srgbClr val="0000CC"/>
                </a:solidFill>
                <a:effectLst/>
                <a:latin typeface="Sylfaen" pitchFamily="18" charset="0"/>
              </a:rPr>
              <a:t>into</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operation</a:t>
            </a:r>
            <a:r>
              <a:rPr lang="tr-TR" sz="2000" kern="1200" dirty="0" smtClean="0">
                <a:solidFill>
                  <a:srgbClr val="0000CC"/>
                </a:solidFill>
                <a:effectLst/>
                <a:latin typeface="Sylfaen" pitchFamily="18" charset="0"/>
              </a:rPr>
              <a:t> </a:t>
            </a:r>
            <a:r>
              <a:rPr lang="tr-TR" sz="2000" kern="1200" dirty="0" err="1" smtClean="0">
                <a:solidFill>
                  <a:srgbClr val="0000CC"/>
                </a:solidFill>
                <a:effectLst/>
                <a:latin typeface="Sylfaen" pitchFamily="18" charset="0"/>
              </a:rPr>
              <a:t>recently</a:t>
            </a:r>
            <a:r>
              <a:rPr lang="tr-TR" sz="2000" kern="1200" dirty="0" smtClean="0">
                <a:solidFill>
                  <a:srgbClr val="0000CC"/>
                </a:solidFill>
                <a:effectLst/>
                <a:latin typeface="Sylfaen" pitchFamily="18" charset="0"/>
              </a:rPr>
              <a:t>.</a:t>
            </a:r>
          </a:p>
        </p:txBody>
      </p:sp>
      <p:sp>
        <p:nvSpPr>
          <p:cNvPr id="4" name="3 Slayt Numarası Yer Tutucusu"/>
          <p:cNvSpPr>
            <a:spLocks noGrp="1"/>
          </p:cNvSpPr>
          <p:nvPr>
            <p:ph type="sldNum" sz="quarter" idx="12"/>
          </p:nvPr>
        </p:nvSpPr>
        <p:spPr/>
        <p:txBody>
          <a:bodyPr/>
          <a:lstStyle/>
          <a:p>
            <a:pPr>
              <a:defRPr/>
            </a:pPr>
            <a:fld id="{4365FE00-A064-4E4A-9E24-ECC637818C07}" type="slidenum">
              <a:rPr lang="tr-TR" smtClean="0"/>
              <a:pPr>
                <a:defRPr/>
              </a:pPr>
              <a:t>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26647</TotalTime>
  <Words>1955</Words>
  <Application>Microsoft Office PowerPoint</Application>
  <PresentationFormat>Ekran Gösterisi (4:3)</PresentationFormat>
  <Paragraphs>243</Paragraphs>
  <Slides>30</Slides>
  <Notes>30</Notes>
  <HiddenSlides>0</HiddenSlides>
  <MMClips>0</MMClips>
  <ScaleCrop>false</ScaleCrop>
  <HeadingPairs>
    <vt:vector size="8" baseType="variant">
      <vt:variant>
        <vt:lpstr>Tema</vt:lpstr>
      </vt:variant>
      <vt:variant>
        <vt:i4>1</vt:i4>
      </vt:variant>
      <vt:variant>
        <vt:lpstr>Katıştırılmış OLE Hizmet Programları</vt:lpstr>
      </vt:variant>
      <vt:variant>
        <vt:i4>1</vt:i4>
      </vt:variant>
      <vt:variant>
        <vt:lpstr>Slayt Başlıkları</vt:lpstr>
      </vt:variant>
      <vt:variant>
        <vt:i4>30</vt:i4>
      </vt:variant>
      <vt:variant>
        <vt:lpstr>Özel Gösteriler</vt:lpstr>
      </vt:variant>
      <vt:variant>
        <vt:i4>1</vt:i4>
      </vt:variant>
    </vt:vector>
  </HeadingPairs>
  <TitlesOfParts>
    <vt:vector size="33" baseType="lpstr">
      <vt:lpstr>Doku</vt:lpstr>
      <vt:lpstr>Visio</vt:lpstr>
      <vt:lpstr>Slayt 1</vt:lpstr>
      <vt:lpstr>Slayt 2</vt:lpstr>
      <vt:lpstr>Slayt 3</vt:lpstr>
      <vt:lpstr>Block Diagram of RADAR</vt:lpstr>
      <vt:lpstr>Slayt 5</vt:lpstr>
      <vt:lpstr>Slayt 6</vt:lpstr>
      <vt:lpstr>Slayt 7</vt:lpstr>
      <vt:lpstr>Slayt 8</vt:lpstr>
      <vt:lpstr>Slayt 9</vt:lpstr>
      <vt:lpstr>Slayt 10</vt:lpstr>
      <vt:lpstr>Slayt 11</vt:lpstr>
      <vt:lpstr>Slayt 12</vt:lpstr>
      <vt:lpstr>Slayt 13</vt:lpstr>
      <vt:lpstr>Slayt 14</vt:lpstr>
      <vt:lpstr>Slayt 15</vt:lpstr>
      <vt:lpstr>Radar Data Flow Infrastructure</vt:lpstr>
      <vt:lpstr>Ankara RADAR</vt:lpstr>
      <vt:lpstr>İstanbul RADAR</vt:lpstr>
      <vt:lpstr>Zonguldak RADAR</vt:lpstr>
      <vt:lpstr>Balıkesir RADAR</vt:lpstr>
      <vt:lpstr>İzmir RADAR</vt:lpstr>
      <vt:lpstr>Muğla RADAR</vt:lpstr>
      <vt:lpstr>Slayt 23</vt:lpstr>
      <vt:lpstr>Slayt 24</vt:lpstr>
      <vt:lpstr>Slayt 25</vt:lpstr>
      <vt:lpstr>Slayt 26</vt:lpstr>
      <vt:lpstr>Slayt 27</vt:lpstr>
      <vt:lpstr>Slayt 28</vt:lpstr>
      <vt:lpstr>Slayt 29</vt:lpstr>
      <vt:lpstr>Slayt 30</vt:lpstr>
      <vt:lpstr>Custom Show 1</vt:lpstr>
    </vt:vector>
  </TitlesOfParts>
  <Company>DMI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Murat ARSLAN</dc:creator>
  <cp:lastModifiedBy>Rent a Notebook</cp:lastModifiedBy>
  <cp:revision>268</cp:revision>
  <dcterms:created xsi:type="dcterms:W3CDTF">2008-01-11T12:06:11Z</dcterms:created>
  <dcterms:modified xsi:type="dcterms:W3CDTF">2010-09-22T05:58:42Z</dcterms:modified>
</cp:coreProperties>
</file>